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2"/>
  </p:sldMasterIdLst>
  <p:notesMasterIdLst>
    <p:notesMasterId r:id="rId58"/>
  </p:notesMasterIdLst>
  <p:handoutMasterIdLst>
    <p:handoutMasterId r:id="rId59"/>
  </p:handoutMasterIdLst>
  <p:sldIdLst>
    <p:sldId id="264" r:id="rId3"/>
    <p:sldId id="276" r:id="rId4"/>
    <p:sldId id="282" r:id="rId5"/>
    <p:sldId id="323" r:id="rId6"/>
    <p:sldId id="324" r:id="rId7"/>
    <p:sldId id="325" r:id="rId8"/>
    <p:sldId id="326" r:id="rId9"/>
    <p:sldId id="327" r:id="rId10"/>
    <p:sldId id="329" r:id="rId11"/>
    <p:sldId id="283" r:id="rId12"/>
    <p:sldId id="312" r:id="rId13"/>
    <p:sldId id="285" r:id="rId14"/>
    <p:sldId id="286" r:id="rId15"/>
    <p:sldId id="287" r:id="rId16"/>
    <p:sldId id="313" r:id="rId17"/>
    <p:sldId id="314" r:id="rId18"/>
    <p:sldId id="315" r:id="rId19"/>
    <p:sldId id="316" r:id="rId20"/>
    <p:sldId id="318" r:id="rId21"/>
    <p:sldId id="319" r:id="rId22"/>
    <p:sldId id="320" r:id="rId23"/>
    <p:sldId id="288" r:id="rId24"/>
    <p:sldId id="330" r:id="rId25"/>
    <p:sldId id="321" r:id="rId26"/>
    <p:sldId id="289" r:id="rId27"/>
    <p:sldId id="290" r:id="rId28"/>
    <p:sldId id="322" r:id="rId29"/>
    <p:sldId id="291" r:id="rId30"/>
    <p:sldId id="292" r:id="rId31"/>
    <p:sldId id="293" r:id="rId32"/>
    <p:sldId id="294" r:id="rId33"/>
    <p:sldId id="331" r:id="rId34"/>
    <p:sldId id="295" r:id="rId35"/>
    <p:sldId id="296" r:id="rId36"/>
    <p:sldId id="332" r:id="rId37"/>
    <p:sldId id="334" r:id="rId38"/>
    <p:sldId id="333" r:id="rId39"/>
    <p:sldId id="335" r:id="rId40"/>
    <p:sldId id="336" r:id="rId41"/>
    <p:sldId id="297" r:id="rId42"/>
    <p:sldId id="298" r:id="rId43"/>
    <p:sldId id="299" r:id="rId44"/>
    <p:sldId id="300" r:id="rId45"/>
    <p:sldId id="301" r:id="rId46"/>
    <p:sldId id="302" r:id="rId47"/>
    <p:sldId id="303" r:id="rId48"/>
    <p:sldId id="337" r:id="rId49"/>
    <p:sldId id="304" r:id="rId50"/>
    <p:sldId id="305" r:id="rId51"/>
    <p:sldId id="306" r:id="rId52"/>
    <p:sldId id="307" r:id="rId53"/>
    <p:sldId id="308" r:id="rId54"/>
    <p:sldId id="309" r:id="rId55"/>
    <p:sldId id="310" r:id="rId56"/>
    <p:sldId id="311" r:id="rId5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0" autoAdjust="0"/>
    <p:restoredTop sz="94660"/>
  </p:normalViewPr>
  <p:slideViewPr>
    <p:cSldViewPr showGuides="1">
      <p:cViewPr>
        <p:scale>
          <a:sx n="115" d="100"/>
          <a:sy n="115" d="100"/>
        </p:scale>
        <p:origin x="-102" y="-72"/>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p:cViewPr varScale="1">
        <p:scale>
          <a:sx n="82" d="100"/>
          <a:sy n="82" d="100"/>
        </p:scale>
        <p:origin x="141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solidFill>
                <a:schemeClr val="tx2"/>
              </a:solidFill>
            </a:endParaRPr>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cs-CZ" smtClean="0">
                <a:solidFill>
                  <a:schemeClr val="tx2"/>
                </a:solidFill>
              </a:rPr>
              <a:t>30.5.2017</a:t>
            </a:fld>
            <a:endParaRPr lang="cs-CZ" dirty="0">
              <a:solidFill>
                <a:schemeClr val="tx2"/>
              </a:solidFill>
            </a:endParaRPr>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solidFill>
                <a:schemeClr val="tx2"/>
              </a:solidFill>
            </a:endParaRPr>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lang="cs-CZ" smtClean="0">
                <a:solidFill>
                  <a:schemeClr val="tx2"/>
                </a:solidFill>
              </a:rPr>
              <a:t>‹#›</a:t>
            </a:fld>
            <a:endParaRPr lang="cs-CZ"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cs-CZ" smtClean="0"/>
              <a:pPr/>
              <a:t>30.5.2017</a:t>
            </a:fld>
            <a:endParaRPr lang="cs-CZ" dirty="0"/>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6" name="Zástupný symbol pro zápatí 6"/>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lang="cs-CZ" smtClean="0"/>
              <a:pPr/>
              <a:t>‹#›</a:t>
            </a:fld>
            <a:endParaRPr lang="cs-CZ"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773FA442-E811-446E-951B-1655CA2C0B3A}" type="slidenum">
              <a:rPr lang="cs-CZ" altLang="cs-CZ" sz="1200"/>
              <a:pPr eaLnBrk="1" hangingPunct="1"/>
              <a:t>9</a:t>
            </a:fld>
            <a:endParaRPr lang="cs-CZ" altLang="cs-CZ"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70111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8796F01-7154-41E0-B48B-A6921757531A}" type="slidenum">
              <a:rPr lang="cs-CZ" smtClean="0"/>
              <a:pPr/>
              <a:t>10</a:t>
            </a:fld>
            <a:endParaRPr lang="cs-CZ" dirty="0"/>
          </a:p>
        </p:txBody>
      </p:sp>
    </p:spTree>
    <p:extLst>
      <p:ext uri="{BB962C8B-B14F-4D97-AF65-F5344CB8AC3E}">
        <p14:creationId xmlns:p14="http://schemas.microsoft.com/office/powerpoint/2010/main" val="132710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8796F01-7154-41E0-B48B-A6921757531A}" type="slidenum">
              <a:rPr lang="cs-CZ" smtClean="0"/>
              <a:pPr/>
              <a:t>14</a:t>
            </a:fld>
            <a:endParaRPr lang="cs-CZ" dirty="0"/>
          </a:p>
        </p:txBody>
      </p:sp>
    </p:spTree>
    <p:extLst>
      <p:ext uri="{BB962C8B-B14F-4D97-AF65-F5344CB8AC3E}">
        <p14:creationId xmlns:p14="http://schemas.microsoft.com/office/powerpoint/2010/main" val="197151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fld id="{392FD0B5-C51B-42AE-AED6-2EE10E16F4A1}" type="slidenum">
              <a:rPr lang="cs-CZ" altLang="cs-CZ" sz="1200"/>
              <a:pPr eaLnBrk="1" hangingPunct="1"/>
              <a:t>34</a:t>
            </a:fld>
            <a:endParaRPr lang="cs-CZ" altLang="cs-CZ"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156032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8796F01-7154-41E0-B48B-A6921757531A}" type="slidenum">
              <a:rPr lang="cs-CZ" smtClean="0"/>
              <a:pPr/>
              <a:t>47</a:t>
            </a:fld>
            <a:endParaRPr lang="cs-CZ" dirty="0"/>
          </a:p>
        </p:txBody>
      </p:sp>
    </p:spTree>
    <p:extLst>
      <p:ext uri="{BB962C8B-B14F-4D97-AF65-F5344CB8AC3E}">
        <p14:creationId xmlns:p14="http://schemas.microsoft.com/office/powerpoint/2010/main" val="8803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B8796F01-7154-41E0-B48B-A6921757531A}" type="slidenum">
              <a:rPr lang="cs-CZ" smtClean="0"/>
              <a:pPr/>
              <a:t>48</a:t>
            </a:fld>
            <a:endParaRPr lang="cs-CZ" dirty="0"/>
          </a:p>
        </p:txBody>
      </p:sp>
    </p:spTree>
    <p:extLst>
      <p:ext uri="{BB962C8B-B14F-4D97-AF65-F5344CB8AC3E}">
        <p14:creationId xmlns:p14="http://schemas.microsoft.com/office/powerpoint/2010/main" val="3601451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cs-CZ" noProof="0" smtClean="0"/>
              <a:t>Kliknutím lze upravit styl.</a:t>
            </a:r>
            <a:endParaRPr lang="cs-CZ" noProof="0" dirty="0"/>
          </a:p>
        </p:txBody>
      </p:sp>
      <p:sp>
        <p:nvSpPr>
          <p:cNvPr id="3" name="Podnadpis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cs-CZ" noProof="0" smtClean="0"/>
              <a:t>Kliknutím lze upravit styl předlohy.</a:t>
            </a:r>
            <a:endParaRPr lang="cs-CZ" noProof="0" dirty="0"/>
          </a:p>
        </p:txBody>
      </p:sp>
    </p:spTree>
    <p:extLst>
      <p:ext uri="{BB962C8B-B14F-4D97-AF65-F5344CB8AC3E}">
        <p14:creationId xmlns:p14="http://schemas.microsoft.com/office/powerpoint/2010/main" val="3072104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591C5AD9-787D-40FA-8A4D-16A055B9AF81}" type="slidenum">
              <a:rPr lang="cs-CZ" noProof="0" smtClean="0"/>
              <a:t>‹#›</a:t>
            </a:fld>
            <a:endParaRPr lang="cs-CZ" noProof="0" dirty="0"/>
          </a:p>
        </p:txBody>
      </p:sp>
    </p:spTree>
    <p:extLst>
      <p:ext uri="{BB962C8B-B14F-4D97-AF65-F5344CB8AC3E}">
        <p14:creationId xmlns:p14="http://schemas.microsoft.com/office/powerpoint/2010/main" val="283383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852633" y="274638"/>
            <a:ext cx="1422030" cy="5897561"/>
          </a:xfrm>
        </p:spPr>
        <p:txBody>
          <a:bodyPr vert="eaVert"/>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a:xfrm>
            <a:off x="1117309" y="274638"/>
            <a:ext cx="8532178" cy="5897561"/>
          </a:xfrm>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591C5AD9-787D-40FA-8A4D-16A055B9AF81}" type="slidenum">
              <a:rPr lang="cs-CZ" noProof="0" smtClean="0"/>
              <a:t>‹#›</a:t>
            </a:fld>
            <a:endParaRPr lang="cs-CZ" noProof="0" dirty="0"/>
          </a:p>
        </p:txBody>
      </p:sp>
    </p:spTree>
    <p:extLst>
      <p:ext uri="{BB962C8B-B14F-4D97-AF65-F5344CB8AC3E}">
        <p14:creationId xmlns:p14="http://schemas.microsoft.com/office/powerpoint/2010/main" val="82612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a:t>
            </a:fld>
            <a:endParaRPr lang="cs-CZ" noProof="0" dirty="0"/>
          </a:p>
        </p:txBody>
      </p:sp>
    </p:spTree>
    <p:extLst>
      <p:ext uri="{BB962C8B-B14F-4D97-AF65-F5344CB8AC3E}">
        <p14:creationId xmlns:p14="http://schemas.microsoft.com/office/powerpoint/2010/main" val="6527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cs-CZ" noProof="0" smtClean="0"/>
              <a:t>Kliknutím lze upravit styly předlohy textu.</a:t>
            </a:r>
          </a:p>
        </p:txBody>
      </p:sp>
    </p:spTree>
    <p:extLst>
      <p:ext uri="{BB962C8B-B14F-4D97-AF65-F5344CB8AC3E}">
        <p14:creationId xmlns:p14="http://schemas.microsoft.com/office/powerpoint/2010/main" val="1249507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obsah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6"/>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a:t>
            </a:fld>
            <a:endParaRPr lang="cs-CZ" noProof="0" dirty="0"/>
          </a:p>
        </p:txBody>
      </p:sp>
    </p:spTree>
    <p:extLst>
      <p:ext uri="{BB962C8B-B14F-4D97-AF65-F5344CB8AC3E}">
        <p14:creationId xmlns:p14="http://schemas.microsoft.com/office/powerpoint/2010/main" val="140846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4" name="Zástupný symbol pro obsah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text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6" name="Zástupný symbol pro obsah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7" name="Zástupný symbol pro datum 6"/>
          <p:cNvSpPr>
            <a:spLocks noGrp="1"/>
          </p:cNvSpPr>
          <p:nvPr>
            <p:ph type="dt" sz="half" idx="10"/>
          </p:nvPr>
        </p:nvSpPr>
        <p:spPr/>
        <p:txBody>
          <a:bodyPr/>
          <a:lstStyle/>
          <a:p>
            <a:r>
              <a:rPr lang="cs-CZ" noProof="0" smtClean="0"/>
              <a:t>2017</a:t>
            </a:r>
            <a:endParaRPr lang="cs-CZ" noProof="0" dirty="0"/>
          </a:p>
        </p:txBody>
      </p:sp>
      <p:sp>
        <p:nvSpPr>
          <p:cNvPr id="8" name="Zástupný symbol pro zápatí 8"/>
          <p:cNvSpPr>
            <a:spLocks noGrp="1"/>
          </p:cNvSpPr>
          <p:nvPr>
            <p:ph type="ftr" sz="quarter" idx="11"/>
          </p:nvPr>
        </p:nvSpPr>
        <p:spPr/>
        <p:txBody>
          <a:bodyPr/>
          <a:lstStyle/>
          <a:p>
            <a:r>
              <a:rPr lang="cs-CZ" noProof="0" smtClean="0"/>
              <a:t>prof. Otruba</a:t>
            </a:r>
            <a:endParaRPr lang="cs-CZ" noProof="0" dirty="0"/>
          </a:p>
        </p:txBody>
      </p:sp>
      <p:sp>
        <p:nvSpPr>
          <p:cNvPr id="9" name="Zástupný symbol pro číslo snímku 8"/>
          <p:cNvSpPr>
            <a:spLocks noGrp="1"/>
          </p:cNvSpPr>
          <p:nvPr>
            <p:ph type="sldNum" sz="quarter" idx="12"/>
          </p:nvPr>
        </p:nvSpPr>
        <p:spPr/>
        <p:txBody>
          <a:bodyPr/>
          <a:lstStyle/>
          <a:p>
            <a:fld id="{EB37DED6-D4C7-42EE-AB49-D2E39E64FDE4}" type="slidenum">
              <a:rPr lang="cs-CZ" noProof="0" smtClean="0"/>
              <a:t>‹#›</a:t>
            </a:fld>
            <a:endParaRPr lang="cs-CZ" noProof="0" dirty="0"/>
          </a:p>
        </p:txBody>
      </p:sp>
    </p:spTree>
    <p:extLst>
      <p:ext uri="{BB962C8B-B14F-4D97-AF65-F5344CB8AC3E}">
        <p14:creationId xmlns:p14="http://schemas.microsoft.com/office/powerpoint/2010/main" val="380865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datum 2"/>
          <p:cNvSpPr>
            <a:spLocks noGrp="1"/>
          </p:cNvSpPr>
          <p:nvPr>
            <p:ph type="dt" sz="half" idx="10"/>
          </p:nvPr>
        </p:nvSpPr>
        <p:spPr/>
        <p:txBody>
          <a:bodyPr/>
          <a:lstStyle/>
          <a:p>
            <a:r>
              <a:rPr lang="cs-CZ" noProof="0" smtClean="0"/>
              <a:t>2017</a:t>
            </a:r>
            <a:endParaRPr lang="cs-CZ" noProof="0" dirty="0"/>
          </a:p>
        </p:txBody>
      </p:sp>
      <p:sp>
        <p:nvSpPr>
          <p:cNvPr id="4" name="Zástupný symbol pro zápatí 3"/>
          <p:cNvSpPr>
            <a:spLocks noGrp="1"/>
          </p:cNvSpPr>
          <p:nvPr>
            <p:ph type="ftr" sz="quarter" idx="11"/>
          </p:nvPr>
        </p:nvSpPr>
        <p:spPr/>
        <p:txBody>
          <a:bodyPr/>
          <a:lstStyle/>
          <a:p>
            <a:r>
              <a:rPr lang="cs-CZ" noProof="0" smtClean="0"/>
              <a:t>prof. Otruba</a:t>
            </a:r>
            <a:endParaRPr lang="cs-CZ" noProof="0" dirty="0"/>
          </a:p>
        </p:txBody>
      </p:sp>
      <p:sp>
        <p:nvSpPr>
          <p:cNvPr id="5" name="Zástupný symbol pro číslo snímku 4"/>
          <p:cNvSpPr>
            <a:spLocks noGrp="1"/>
          </p:cNvSpPr>
          <p:nvPr>
            <p:ph type="sldNum" sz="quarter" idx="12"/>
          </p:nvPr>
        </p:nvSpPr>
        <p:spPr/>
        <p:txBody>
          <a:bodyPr/>
          <a:lstStyle/>
          <a:p>
            <a:fld id="{EB37DED6-D4C7-42EE-AB49-D2E39E64FDE4}" type="slidenum">
              <a:rPr lang="cs-CZ" noProof="0" smtClean="0"/>
              <a:t>‹#›</a:t>
            </a:fld>
            <a:endParaRPr lang="cs-CZ" noProof="0" dirty="0"/>
          </a:p>
        </p:txBody>
      </p:sp>
    </p:spTree>
    <p:extLst>
      <p:ext uri="{BB962C8B-B14F-4D97-AF65-F5344CB8AC3E}">
        <p14:creationId xmlns:p14="http://schemas.microsoft.com/office/powerpoint/2010/main" val="81925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noProof="0" smtClean="0"/>
              <a:t>2017</a:t>
            </a:r>
            <a:endParaRPr lang="cs-CZ" noProof="0" dirty="0"/>
          </a:p>
        </p:txBody>
      </p:sp>
      <p:sp>
        <p:nvSpPr>
          <p:cNvPr id="3" name="Zástupný symbol pro zápatí 2"/>
          <p:cNvSpPr>
            <a:spLocks noGrp="1"/>
          </p:cNvSpPr>
          <p:nvPr>
            <p:ph type="ftr" sz="quarter" idx="11"/>
          </p:nvPr>
        </p:nvSpPr>
        <p:spPr/>
        <p:txBody>
          <a:bodyPr/>
          <a:lstStyle/>
          <a:p>
            <a:r>
              <a:rPr lang="cs-CZ" noProof="0" smtClean="0"/>
              <a:t>prof. Otruba</a:t>
            </a:r>
            <a:endParaRPr lang="cs-CZ" noProof="0" dirty="0"/>
          </a:p>
        </p:txBody>
      </p:sp>
      <p:sp>
        <p:nvSpPr>
          <p:cNvPr id="4" name="Zástupný symbol pro číslo snímku 3"/>
          <p:cNvSpPr>
            <a:spLocks noGrp="1"/>
          </p:cNvSpPr>
          <p:nvPr>
            <p:ph type="sldNum" sz="quarter" idx="12"/>
          </p:nvPr>
        </p:nvSpPr>
        <p:spPr/>
        <p:txBody>
          <a:bodyPr/>
          <a:lstStyle/>
          <a:p>
            <a:fld id="{EB37DED6-D4C7-42EE-AB49-D2E39E64FDE4}" type="slidenum">
              <a:rPr lang="cs-CZ" noProof="0" smtClean="0"/>
              <a:t>‹#›</a:t>
            </a:fld>
            <a:endParaRPr lang="cs-CZ" noProof="0" dirty="0"/>
          </a:p>
        </p:txBody>
      </p:sp>
    </p:spTree>
    <p:extLst>
      <p:ext uri="{BB962C8B-B14F-4D97-AF65-F5344CB8AC3E}">
        <p14:creationId xmlns:p14="http://schemas.microsoft.com/office/powerpoint/2010/main" val="233664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noProof="0" dirty="0"/>
          </a:p>
        </p:txBody>
      </p:sp>
      <p:sp>
        <p:nvSpPr>
          <p:cNvPr id="2" name="Nadpis 1"/>
          <p:cNvSpPr>
            <a:spLocks noGrp="1"/>
          </p:cNvSpPr>
          <p:nvPr>
            <p:ph type="title"/>
          </p:nvPr>
        </p:nvSpPr>
        <p:spPr>
          <a:xfrm>
            <a:off x="304721" y="1701800"/>
            <a:ext cx="3351927" cy="2844800"/>
          </a:xfrm>
        </p:spPr>
        <p:txBody>
          <a:bodyPr anchor="b">
            <a:normAutofit/>
          </a:bodyPr>
          <a:lstStyle>
            <a:lvl1pPr algn="l">
              <a:defRPr sz="2000" b="1"/>
            </a:lvl1pPr>
          </a:lstStyle>
          <a:p>
            <a:r>
              <a:rPr lang="cs-CZ" noProof="0" smtClean="0"/>
              <a:t>Kliknutím lze upravit styl.</a:t>
            </a:r>
            <a:endParaRPr lang="cs-CZ" noProof="0" dirty="0"/>
          </a:p>
        </p:txBody>
      </p:sp>
      <p:sp>
        <p:nvSpPr>
          <p:cNvPr id="3" name="Zástupný symbol pro obsah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text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6"/>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a:t>
            </a:fld>
            <a:endParaRPr lang="cs-CZ" noProof="0" dirty="0"/>
          </a:p>
        </p:txBody>
      </p:sp>
    </p:spTree>
    <p:extLst>
      <p:ext uri="{BB962C8B-B14F-4D97-AF65-F5344CB8AC3E}">
        <p14:creationId xmlns:p14="http://schemas.microsoft.com/office/powerpoint/2010/main" val="238521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Obdélník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noProof="0" dirty="0"/>
          </a:p>
        </p:txBody>
      </p:sp>
      <p:sp>
        <p:nvSpPr>
          <p:cNvPr id="2" name="Nadpis 1"/>
          <p:cNvSpPr>
            <a:spLocks noGrp="1"/>
          </p:cNvSpPr>
          <p:nvPr>
            <p:ph type="title"/>
          </p:nvPr>
        </p:nvSpPr>
        <p:spPr>
          <a:xfrm>
            <a:off x="2437765" y="4800600"/>
            <a:ext cx="7313295" cy="762000"/>
          </a:xfrm>
        </p:spPr>
        <p:txBody>
          <a:bodyPr anchor="b">
            <a:normAutofit/>
          </a:bodyPr>
          <a:lstStyle>
            <a:lvl1pPr algn="l">
              <a:defRPr sz="2000" b="1"/>
            </a:lvl1pPr>
          </a:lstStyle>
          <a:p>
            <a:r>
              <a:rPr lang="cs-CZ" noProof="0" smtClean="0"/>
              <a:t>Kliknutím lze upravit styl.</a:t>
            </a:r>
            <a:endParaRPr lang="cs-CZ" noProof="0" dirty="0"/>
          </a:p>
        </p:txBody>
      </p:sp>
      <p:sp>
        <p:nvSpPr>
          <p:cNvPr id="3" name="Piál 1Zástupný symbol pro obrázek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6"/>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a:t>
            </a:fld>
            <a:endParaRPr lang="cs-CZ" noProof="0" dirty="0"/>
          </a:p>
        </p:txBody>
      </p:sp>
    </p:spTree>
    <p:extLst>
      <p:ext uri="{BB962C8B-B14F-4D97-AF65-F5344CB8AC3E}">
        <p14:creationId xmlns:p14="http://schemas.microsoft.com/office/powerpoint/2010/main" val="1494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Obdélník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noProof="0" dirty="0"/>
          </a:p>
        </p:txBody>
      </p:sp>
      <p:sp>
        <p:nvSpPr>
          <p:cNvPr id="2" name="Zástupný symbol pro nadpis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cs-CZ" noProof="0" dirty="0" smtClean="0"/>
              <a:t>Kliknutím lze upravit styl.</a:t>
            </a:r>
            <a:endParaRPr lang="cs-CZ" noProof="0" dirty="0"/>
          </a:p>
        </p:txBody>
      </p:sp>
      <p:sp>
        <p:nvSpPr>
          <p:cNvPr id="3" name="Zástupný symbol pro text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cs-CZ" noProof="0" dirty="0" smtClean="0"/>
              <a:t>Kliknutím lze upravit styly předlohy textu.</a:t>
            </a:r>
          </a:p>
          <a:p>
            <a:pPr lvl="1"/>
            <a:r>
              <a:rPr lang="cs-CZ" noProof="0" dirty="0" smtClean="0"/>
              <a:t>Druhá úroveň</a:t>
            </a:r>
          </a:p>
          <a:p>
            <a:pPr lvl="2"/>
            <a:r>
              <a:rPr lang="cs-CZ" noProof="0" dirty="0" smtClean="0"/>
              <a:t>Třetí úroveň</a:t>
            </a:r>
          </a:p>
          <a:p>
            <a:pPr lvl="3"/>
            <a:r>
              <a:rPr lang="cs-CZ" noProof="0" dirty="0" smtClean="0"/>
              <a:t>Čtvrtá úroveň</a:t>
            </a:r>
          </a:p>
          <a:p>
            <a:pPr lvl="4"/>
            <a:r>
              <a:rPr lang="cs-CZ" noProof="0" dirty="0" smtClean="0"/>
              <a:t>Pátá úroveň</a:t>
            </a:r>
            <a:endParaRPr lang="cs-CZ" noProof="0" dirty="0"/>
          </a:p>
        </p:txBody>
      </p:sp>
      <p:sp>
        <p:nvSpPr>
          <p:cNvPr id="4" name="Zástupný symbol pro datum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r>
              <a:rPr lang="cs-CZ" noProof="0" smtClean="0"/>
              <a:t>2017</a:t>
            </a:r>
            <a:endParaRPr lang="cs-CZ" noProof="0" dirty="0"/>
          </a:p>
        </p:txBody>
      </p:sp>
      <p:sp>
        <p:nvSpPr>
          <p:cNvPr id="5" name="Zástupný symbol pro zápatí 5"/>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r>
              <a:rPr lang="cs-CZ" noProof="0" smtClean="0"/>
              <a:t>prof. Otruba</a:t>
            </a:r>
            <a:endParaRPr lang="cs-CZ" noProof="0" dirty="0"/>
          </a:p>
        </p:txBody>
      </p:sp>
      <p:sp>
        <p:nvSpPr>
          <p:cNvPr id="6" name="Zástupný symbol pro číslo snímku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EB37DED6-D4C7-42EE-AB49-D2E39E64FDE4}" type="slidenum">
              <a:rPr lang="cs-CZ" noProof="0" smtClean="0"/>
              <a:pPr/>
              <a:t>‹#›</a:t>
            </a:fld>
            <a:endParaRPr lang="cs-CZ" noProof="0" dirty="0"/>
          </a:p>
        </p:txBody>
      </p:sp>
    </p:spTree>
    <p:extLst>
      <p:ext uri="{BB962C8B-B14F-4D97-AF65-F5344CB8AC3E}">
        <p14:creationId xmlns:p14="http://schemas.microsoft.com/office/powerpoint/2010/main" val="26833826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upload.wikimedia.org/wikipedia/commons/e/eb/Nic%C3%A9phore_Ni%C3%A9pce_Oldest_Photograph_1825.jpg" TargetMode="External"/><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z/url?sa=t&amp;rct=j&amp;q=kyanotypie&amp;source=web&amp;cd=31&amp;ved=0CCEQFjAAOB4&amp;url=http://www.nfoto.cz/galerie-192.html&amp;ei=WTk6T-PiHcSe-wbv7vmsBw&amp;usg=AFQjCNEZnf1ccS8pXML5nyfNFWWKgfbYoA"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defTabSz="1216152">
              <a:spcBef>
                <a:spcPts val="0"/>
              </a:spcBef>
            </a:pPr>
            <a:r>
              <a:rPr lang="cs-CZ" dirty="0">
                <a:solidFill>
                  <a:srgbClr val="374C81"/>
                </a:solidFill>
              </a:rPr>
              <a:t>Historie fotografie</a:t>
            </a:r>
            <a:endParaRPr lang="cs-CZ" sz="5400" b="0" i="0" baseline="0" dirty="0">
              <a:solidFill>
                <a:srgbClr val="374C81"/>
              </a:solidFill>
              <a:latin typeface="Century Gothic"/>
              <a:ea typeface="+mj-ea"/>
              <a:cs typeface="+mj-cs"/>
            </a:endParaRPr>
          </a:p>
        </p:txBody>
      </p:sp>
      <p:sp>
        <p:nvSpPr>
          <p:cNvPr id="3" name="Podnadpis 2"/>
          <p:cNvSpPr>
            <a:spLocks noGrp="1"/>
          </p:cNvSpPr>
          <p:nvPr>
            <p:ph type="subTitle" idx="1"/>
          </p:nvPr>
        </p:nvSpPr>
        <p:spPr/>
        <p:txBody>
          <a:bodyPr/>
          <a:lstStyle/>
          <a:p>
            <a:pPr marL="0" indent="0" algn="l">
              <a:spcBef>
                <a:spcPts val="0"/>
              </a:spcBef>
              <a:buNone/>
            </a:pPr>
            <a:r>
              <a:rPr lang="cs-CZ" sz="2800" b="0" i="0" dirty="0" smtClean="0">
                <a:solidFill>
                  <a:srgbClr val="374C81"/>
                </a:solidFill>
              </a:rPr>
              <a:t>Vítězslav Otruba</a:t>
            </a:r>
            <a:endParaRPr lang="cs-CZ" sz="2800" b="0" i="0" dirty="0">
              <a:solidFill>
                <a:srgbClr val="374C81"/>
              </a:solidFill>
            </a:endParaRP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76536"/>
          </a:xfrm>
        </p:spPr>
        <p:txBody>
          <a:bodyPr/>
          <a:lstStyle/>
          <a:p>
            <a:r>
              <a:rPr lang="cs-CZ" dirty="0" err="1"/>
              <a:t>Světlocitlivé</a:t>
            </a:r>
            <a:r>
              <a:rPr lang="cs-CZ" dirty="0"/>
              <a:t> živice</a:t>
            </a:r>
          </a:p>
        </p:txBody>
      </p:sp>
      <p:sp>
        <p:nvSpPr>
          <p:cNvPr id="3" name="Zástupný symbol pro obsah 2"/>
          <p:cNvSpPr>
            <a:spLocks noGrp="1"/>
          </p:cNvSpPr>
          <p:nvPr>
            <p:ph idx="1"/>
          </p:nvPr>
        </p:nvSpPr>
        <p:spPr>
          <a:xfrm>
            <a:off x="1117309" y="1340768"/>
            <a:ext cx="10157354" cy="5060032"/>
          </a:xfrm>
        </p:spPr>
        <p:txBody>
          <a:bodyPr>
            <a:normAutofit/>
          </a:bodyPr>
          <a:lstStyle/>
          <a:p>
            <a:pPr>
              <a:lnSpc>
                <a:spcPct val="90000"/>
              </a:lnSpc>
            </a:pPr>
            <a:r>
              <a:rPr lang="cs-CZ" altLang="cs-CZ" sz="3200" dirty="0">
                <a:solidFill>
                  <a:srgbClr val="C00000"/>
                </a:solidFill>
              </a:rPr>
              <a:t>Jean </a:t>
            </a:r>
            <a:r>
              <a:rPr lang="cs-CZ" altLang="cs-CZ" sz="3200" dirty="0" err="1">
                <a:solidFill>
                  <a:srgbClr val="C00000"/>
                </a:solidFill>
              </a:rPr>
              <a:t>Senebier</a:t>
            </a:r>
            <a:r>
              <a:rPr lang="cs-CZ" altLang="cs-CZ" sz="3200" dirty="0">
                <a:solidFill>
                  <a:srgbClr val="C00000"/>
                </a:solidFill>
              </a:rPr>
              <a:t> (1742 – 1809</a:t>
            </a:r>
            <a:r>
              <a:rPr lang="cs-CZ" altLang="cs-CZ" sz="2800" dirty="0">
                <a:solidFill>
                  <a:srgbClr val="C00000"/>
                </a:solidFill>
              </a:rPr>
              <a:t>) </a:t>
            </a:r>
            <a:r>
              <a:rPr lang="cs-CZ" altLang="cs-CZ" sz="2800" dirty="0" smtClean="0"/>
              <a:t>R</a:t>
            </a:r>
            <a:r>
              <a:rPr lang="cs-CZ" altLang="cs-CZ" sz="2800" dirty="0"/>
              <a:t>. 1782 zjistil ztrátu rozpustnosti pryskyřic v terpentýnu po expozici světlem.</a:t>
            </a:r>
          </a:p>
          <a:p>
            <a:pPr>
              <a:lnSpc>
                <a:spcPct val="90000"/>
              </a:lnSpc>
            </a:pPr>
            <a:r>
              <a:rPr lang="cs-CZ" altLang="cs-CZ" sz="3200" dirty="0">
                <a:solidFill>
                  <a:srgbClr val="C00000"/>
                </a:solidFill>
              </a:rPr>
              <a:t>Alois </a:t>
            </a:r>
            <a:r>
              <a:rPr lang="cs-CZ" altLang="cs-CZ" sz="3200" dirty="0" err="1">
                <a:solidFill>
                  <a:srgbClr val="C00000"/>
                </a:solidFill>
              </a:rPr>
              <a:t>Senefelder</a:t>
            </a:r>
            <a:r>
              <a:rPr lang="cs-CZ" altLang="cs-CZ" sz="3200" dirty="0">
                <a:solidFill>
                  <a:srgbClr val="C00000"/>
                </a:solidFill>
              </a:rPr>
              <a:t> (1771 – 1834) </a:t>
            </a:r>
            <a:r>
              <a:rPr lang="cs-CZ" altLang="cs-CZ" sz="2800" dirty="0" smtClean="0"/>
              <a:t>vynalezl </a:t>
            </a:r>
            <a:r>
              <a:rPr lang="cs-CZ" altLang="cs-CZ" sz="2800" dirty="0"/>
              <a:t>r. 1797 litografii, základ současného ofsetového tisku.</a:t>
            </a:r>
          </a:p>
          <a:p>
            <a:pPr>
              <a:lnSpc>
                <a:spcPct val="90000"/>
              </a:lnSpc>
            </a:pPr>
            <a:r>
              <a:rPr lang="cs-CZ" altLang="cs-CZ" sz="3200" dirty="0">
                <a:solidFill>
                  <a:srgbClr val="C00000"/>
                </a:solidFill>
              </a:rPr>
              <a:t>Joseph </a:t>
            </a:r>
            <a:r>
              <a:rPr lang="cs-CZ" altLang="cs-CZ" sz="3200" dirty="0" err="1">
                <a:solidFill>
                  <a:srgbClr val="C00000"/>
                </a:solidFill>
              </a:rPr>
              <a:t>Nicéphore</a:t>
            </a:r>
            <a:r>
              <a:rPr lang="cs-CZ" altLang="cs-CZ" sz="3200" dirty="0">
                <a:solidFill>
                  <a:srgbClr val="C00000"/>
                </a:solidFill>
              </a:rPr>
              <a:t> </a:t>
            </a:r>
            <a:r>
              <a:rPr lang="cs-CZ" altLang="cs-CZ" sz="3200" dirty="0" err="1">
                <a:solidFill>
                  <a:srgbClr val="C00000"/>
                </a:solidFill>
              </a:rPr>
              <a:t>Niépce</a:t>
            </a:r>
            <a:r>
              <a:rPr lang="cs-CZ" altLang="cs-CZ" sz="3200" dirty="0">
                <a:solidFill>
                  <a:srgbClr val="C00000"/>
                </a:solidFill>
              </a:rPr>
              <a:t> (1765- 1833), Claude  </a:t>
            </a:r>
            <a:r>
              <a:rPr lang="cs-CZ" altLang="cs-CZ" sz="3200" dirty="0" err="1">
                <a:solidFill>
                  <a:srgbClr val="C00000"/>
                </a:solidFill>
              </a:rPr>
              <a:t>Niépce</a:t>
            </a:r>
            <a:r>
              <a:rPr lang="cs-CZ" altLang="cs-CZ" sz="3200" dirty="0">
                <a:solidFill>
                  <a:srgbClr val="C00000"/>
                </a:solidFill>
              </a:rPr>
              <a:t> (1763 – 1828)</a:t>
            </a:r>
            <a:r>
              <a:rPr lang="cs-CZ" altLang="cs-CZ" dirty="0">
                <a:solidFill>
                  <a:srgbClr val="C00000"/>
                </a:solidFill>
              </a:rPr>
              <a:t> </a:t>
            </a:r>
            <a:r>
              <a:rPr lang="cs-CZ" altLang="cs-CZ" sz="2800" dirty="0" smtClean="0"/>
              <a:t>použití </a:t>
            </a:r>
            <a:r>
              <a:rPr lang="cs-CZ" altLang="cs-CZ" sz="2800" dirty="0"/>
              <a:t>vrstvy speciálního asfaltu která byla po expozici nerozpustná ve směsi petroleje a levandulového oleje – příprava litografických kovových, skleněných a kamenných desek - </a:t>
            </a:r>
            <a:r>
              <a:rPr lang="cs-CZ" altLang="cs-CZ" sz="2800" b="1" dirty="0" smtClean="0"/>
              <a:t>heliografie</a:t>
            </a:r>
            <a:endParaRPr lang="cs-CZ" altLang="cs-CZ" sz="2800" b="1"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dirty="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10</a:t>
            </a:fld>
            <a:endParaRPr lang="cs-CZ" noProof="0" dirty="0"/>
          </a:p>
        </p:txBody>
      </p:sp>
    </p:spTree>
    <p:extLst>
      <p:ext uri="{BB962C8B-B14F-4D97-AF65-F5344CB8AC3E}">
        <p14:creationId xmlns:p14="http://schemas.microsoft.com/office/powerpoint/2010/main" val="396824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832520"/>
          </a:xfrm>
        </p:spPr>
        <p:txBody>
          <a:bodyPr/>
          <a:lstStyle/>
          <a:p>
            <a:r>
              <a:rPr lang="cs-CZ" dirty="0"/>
              <a:t>Joseph </a:t>
            </a:r>
            <a:r>
              <a:rPr lang="cs-CZ" dirty="0" err="1"/>
              <a:t>Nicéphore</a:t>
            </a:r>
            <a:r>
              <a:rPr lang="cs-CZ" dirty="0"/>
              <a:t> </a:t>
            </a:r>
            <a:r>
              <a:rPr lang="cs-CZ" dirty="0" err="1"/>
              <a:t>Niépce</a:t>
            </a:r>
            <a:r>
              <a:rPr lang="cs-CZ" dirty="0"/>
              <a:t> </a:t>
            </a:r>
            <a:r>
              <a:rPr lang="cs-CZ" sz="2800" dirty="0"/>
              <a:t>[</a:t>
            </a:r>
            <a:r>
              <a:rPr lang="cs-CZ" sz="2800" dirty="0" err="1"/>
              <a:t>nisepór</a:t>
            </a:r>
            <a:r>
              <a:rPr lang="cs-CZ" sz="2800" dirty="0"/>
              <a:t> </a:t>
            </a:r>
            <a:r>
              <a:rPr lang="cs-CZ" sz="2800" dirty="0" err="1"/>
              <a:t>níps</a:t>
            </a:r>
            <a:r>
              <a:rPr lang="cs-CZ" sz="2800" dirty="0"/>
              <a:t>] </a:t>
            </a:r>
          </a:p>
        </p:txBody>
      </p:sp>
      <p:sp>
        <p:nvSpPr>
          <p:cNvPr id="3" name="Zástupný symbol pro obsah 2"/>
          <p:cNvSpPr>
            <a:spLocks noGrp="1"/>
          </p:cNvSpPr>
          <p:nvPr>
            <p:ph idx="1"/>
          </p:nvPr>
        </p:nvSpPr>
        <p:spPr>
          <a:xfrm>
            <a:off x="1117309" y="980728"/>
            <a:ext cx="10157354" cy="5191472"/>
          </a:xfrm>
        </p:spPr>
        <p:txBody>
          <a:bodyPr>
            <a:normAutofit fontScale="92500" lnSpcReduction="10000"/>
          </a:bodyPr>
          <a:lstStyle/>
          <a:p>
            <a:pPr>
              <a:defRPr/>
            </a:pPr>
            <a:r>
              <a:rPr lang="cs-CZ" dirty="0"/>
              <a:t>Přibližně roku 1826 vytvořil první dochovanou stálou fotografii na světě s názvem </a:t>
            </a:r>
            <a:r>
              <a:rPr lang="cs-CZ" dirty="0">
                <a:solidFill>
                  <a:srgbClr val="C00000"/>
                </a:solidFill>
              </a:rPr>
              <a:t>Pohled z okna v </a:t>
            </a:r>
            <a:r>
              <a:rPr lang="cs-CZ" dirty="0" err="1">
                <a:solidFill>
                  <a:srgbClr val="C00000"/>
                </a:solidFill>
              </a:rPr>
              <a:t>Le</a:t>
            </a:r>
            <a:r>
              <a:rPr lang="cs-CZ" dirty="0">
                <a:solidFill>
                  <a:srgbClr val="C00000"/>
                </a:solidFill>
              </a:rPr>
              <a:t> </a:t>
            </a:r>
            <a:r>
              <a:rPr lang="cs-CZ" dirty="0" err="1">
                <a:solidFill>
                  <a:srgbClr val="C00000"/>
                </a:solidFill>
              </a:rPr>
              <a:t>Gras</a:t>
            </a:r>
            <a:r>
              <a:rPr lang="cs-CZ" dirty="0"/>
              <a:t>. Fotografie byla vytvořena pomocí </a:t>
            </a:r>
            <a:r>
              <a:rPr lang="cs-CZ" dirty="0" err="1"/>
              <a:t>camery</a:t>
            </a:r>
            <a:r>
              <a:rPr lang="cs-CZ" dirty="0"/>
              <a:t> </a:t>
            </a:r>
            <a:r>
              <a:rPr lang="cs-CZ" dirty="0" err="1"/>
              <a:t>obscury</a:t>
            </a:r>
            <a:r>
              <a:rPr lang="cs-CZ" dirty="0"/>
              <a:t> a cínové destičky pokryté </a:t>
            </a:r>
            <a:r>
              <a:rPr lang="cs-CZ" b="1" dirty="0"/>
              <a:t>živicí</a:t>
            </a:r>
            <a:r>
              <a:rPr lang="cs-CZ" dirty="0"/>
              <a:t> při osmihodinové expozici. Slunce za tu dobu přešlo oblohu od východu k západu a osvětlilo obě strany nádvoří. Výsledná fotografie měla rozměr 20 × 25 cm.</a:t>
            </a:r>
          </a:p>
          <a:p>
            <a:pPr>
              <a:defRPr/>
            </a:pPr>
            <a:r>
              <a:rPr lang="cs-CZ" dirty="0"/>
              <a:t>V roce 2002 byla nalezena dochovaná ještě starší </a:t>
            </a:r>
            <a:r>
              <a:rPr lang="cs-CZ" dirty="0" err="1"/>
              <a:t>Niépceho</a:t>
            </a:r>
            <a:r>
              <a:rPr lang="cs-CZ" dirty="0"/>
              <a:t> fotografie. Bylo zjištěno, že pochází z roku 1825, tedy ještě o rok dříve než snímek dvora. Jedná se o </a:t>
            </a:r>
            <a:r>
              <a:rPr lang="cs-CZ" b="1" dirty="0"/>
              <a:t>heliografickou</a:t>
            </a:r>
            <a:r>
              <a:rPr lang="cs-CZ" dirty="0"/>
              <a:t> kopii rytiny mladého chlapce vedoucího koně do stájí. Fotografii koupila Francouzská národní knihovna v aukci za 450 000 € jako svůj „národní poklad“.</a:t>
            </a:r>
          </a:p>
          <a:p>
            <a:pPr>
              <a:defRPr/>
            </a:pPr>
            <a:r>
              <a:rPr lang="cs-CZ" dirty="0" err="1"/>
              <a:t>Niépceho</a:t>
            </a:r>
            <a:r>
              <a:rPr lang="cs-CZ" dirty="0"/>
              <a:t> v pořadí třetí známou fotografií je zátiší s názvem </a:t>
            </a:r>
            <a:r>
              <a:rPr lang="cs-CZ" dirty="0">
                <a:solidFill>
                  <a:srgbClr val="C00000"/>
                </a:solidFill>
              </a:rPr>
              <a:t>Prostřený stůl </a:t>
            </a:r>
            <a:r>
              <a:rPr lang="cs-CZ" dirty="0"/>
              <a:t>a velikosti 7×11,7 cm vytvořené na jídelním stole v období mezi rokem 1823 a 1825. Originál této heliografie na skle se však ztratil při převozu k restaurování. Na fotografii je nůž, lžíce, sklenice, číše, miska, láhev, váza a kávová konvice. Expozice tohoto snímku trvala pravděpodobně 4 hodiny (tolik bylo potřeba času při věrné rekonstrukci v roce 2004)</a:t>
            </a:r>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11</a:t>
            </a:fld>
            <a:endParaRPr lang="cs-CZ" noProof="0" dirty="0"/>
          </a:p>
        </p:txBody>
      </p:sp>
    </p:spTree>
    <p:extLst>
      <p:ext uri="{BB962C8B-B14F-4D97-AF65-F5344CB8AC3E}">
        <p14:creationId xmlns:p14="http://schemas.microsoft.com/office/powerpoint/2010/main" val="30064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Nicéphore</a:t>
            </a:r>
            <a:r>
              <a:rPr lang="cs-CZ" dirty="0"/>
              <a:t> </a:t>
            </a:r>
            <a:r>
              <a:rPr lang="cs-CZ" dirty="0" err="1"/>
              <a:t>Niepce</a:t>
            </a:r>
            <a:r>
              <a:rPr lang="cs-CZ" dirty="0"/>
              <a:t>: Pohled na dvůr v </a:t>
            </a:r>
            <a:r>
              <a:rPr lang="cs-CZ" dirty="0" err="1" smtClean="0"/>
              <a:t>Gras</a:t>
            </a:r>
            <a:endParaRPr lang="cs-CZ" dirty="0"/>
          </a:p>
        </p:txBody>
      </p:sp>
      <p:pic>
        <p:nvPicPr>
          <p:cNvPr id="11" name="Zástupný symbol pro obsah 10"/>
          <p:cNvPicPr>
            <a:picLocks noGrp="1" noChangeAspect="1"/>
          </p:cNvPicPr>
          <p:nvPr>
            <p:ph idx="1"/>
          </p:nvPr>
        </p:nvPicPr>
        <p:blipFill>
          <a:blip r:embed="rId2"/>
          <a:stretch>
            <a:fillRect/>
          </a:stretch>
        </p:blipFill>
        <p:spPr>
          <a:xfrm>
            <a:off x="4481949" y="1063547"/>
            <a:ext cx="6779340" cy="4730906"/>
          </a:xfrm>
          <a:prstGeom prst="rect">
            <a:avLst/>
          </a:prstGeom>
        </p:spPr>
      </p:pic>
      <p:sp>
        <p:nvSpPr>
          <p:cNvPr id="4" name="Zástupný symbol pro text 3"/>
          <p:cNvSpPr>
            <a:spLocks noGrp="1"/>
          </p:cNvSpPr>
          <p:nvPr>
            <p:ph type="body" sz="half" idx="2"/>
          </p:nvPr>
        </p:nvSpPr>
        <p:spPr/>
        <p:txBody>
          <a:bodyPr/>
          <a:lstStyle/>
          <a:p>
            <a:r>
              <a:rPr lang="cs-CZ" sz="2400" dirty="0"/>
              <a:t>Heliografie </a:t>
            </a:r>
            <a:r>
              <a:rPr lang="cs-CZ" sz="2400" dirty="0" smtClean="0"/>
              <a:t>na </a:t>
            </a:r>
            <a:r>
              <a:rPr lang="cs-CZ" sz="2400" dirty="0"/>
              <a:t>kovové desce,1826. Nejstarší dochovaná fotografie.</a:t>
            </a:r>
          </a:p>
          <a:p>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12</a:t>
            </a:fld>
            <a:endParaRPr lang="cs-CZ" noProof="0" dirty="0"/>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1" y="260649"/>
            <a:ext cx="2880320" cy="3428952"/>
          </a:xfrm>
          <a:prstGeom prst="rect">
            <a:avLst/>
          </a:prstGeom>
        </p:spPr>
      </p:pic>
    </p:spTree>
    <p:extLst>
      <p:ext uri="{BB962C8B-B14F-4D97-AF65-F5344CB8AC3E}">
        <p14:creationId xmlns:p14="http://schemas.microsoft.com/office/powerpoint/2010/main" val="24911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err="1"/>
              <a:t>Nicéphore</a:t>
            </a:r>
            <a:r>
              <a:rPr lang="cs-CZ" sz="2400" dirty="0"/>
              <a:t> </a:t>
            </a:r>
            <a:r>
              <a:rPr lang="cs-CZ" sz="2400" dirty="0" err="1" smtClean="0"/>
              <a:t>Niepce</a:t>
            </a:r>
            <a:endParaRPr lang="cs-CZ" sz="2400" dirty="0"/>
          </a:p>
        </p:txBody>
      </p:sp>
      <p:pic>
        <p:nvPicPr>
          <p:cNvPr id="9" name="Zástupný symbol pro obsah 8"/>
          <p:cNvPicPr>
            <a:picLocks noGrp="1" noChangeAspect="1"/>
          </p:cNvPicPr>
          <p:nvPr>
            <p:ph idx="1"/>
          </p:nvPr>
        </p:nvPicPr>
        <p:blipFill>
          <a:blip r:embed="rId2"/>
          <a:stretch>
            <a:fillRect/>
          </a:stretch>
        </p:blipFill>
        <p:spPr>
          <a:xfrm>
            <a:off x="4468813" y="1189014"/>
            <a:ext cx="6805612" cy="4479971"/>
          </a:xfrm>
          <a:prstGeom prst="rect">
            <a:avLst/>
          </a:prstGeom>
        </p:spPr>
      </p:pic>
      <p:sp>
        <p:nvSpPr>
          <p:cNvPr id="4" name="Zástupný symbol pro text 3"/>
          <p:cNvSpPr>
            <a:spLocks noGrp="1"/>
          </p:cNvSpPr>
          <p:nvPr>
            <p:ph type="body" sz="half" idx="2"/>
          </p:nvPr>
        </p:nvSpPr>
        <p:spPr/>
        <p:txBody>
          <a:bodyPr>
            <a:normAutofit fontScale="92500" lnSpcReduction="10000"/>
          </a:bodyPr>
          <a:lstStyle/>
          <a:p>
            <a:r>
              <a:rPr lang="cs-CZ" sz="2400" dirty="0"/>
              <a:t>Motiv mladého chlapce, který vede koně do stájí z roku 1825</a:t>
            </a:r>
          </a:p>
          <a:p>
            <a:r>
              <a:rPr lang="cs-CZ" sz="2400" dirty="0"/>
              <a:t>Prostřený </a:t>
            </a:r>
            <a:r>
              <a:rPr lang="cs-CZ" sz="2400" dirty="0" smtClean="0"/>
              <a:t>stůl.</a:t>
            </a:r>
            <a:r>
              <a:rPr lang="cs-CZ" sz="2400" dirty="0"/>
              <a:t> </a:t>
            </a:r>
            <a:r>
              <a:rPr lang="cs-CZ" sz="2400" dirty="0" smtClean="0"/>
              <a:t>Heliografie </a:t>
            </a:r>
            <a:r>
              <a:rPr lang="cs-CZ" sz="2400" dirty="0"/>
              <a:t>na skle, 1829</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13</a:t>
            </a:fld>
            <a:endParaRPr lang="cs-CZ" noProof="0" dirty="0"/>
          </a:p>
        </p:txBody>
      </p:sp>
      <p:pic>
        <p:nvPicPr>
          <p:cNvPr id="8" name="Picture 2" descr="Soubor:Nicéphore Niépce Oldest Photograph 18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21" y="1189014"/>
            <a:ext cx="3700015" cy="246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117309" y="76200"/>
            <a:ext cx="10157354" cy="976536"/>
          </a:xfrm>
        </p:spPr>
        <p:txBody>
          <a:bodyPr/>
          <a:lstStyle/>
          <a:p>
            <a:r>
              <a:rPr lang="cs-CZ" dirty="0"/>
              <a:t>Sloučeniny chromu</a:t>
            </a:r>
          </a:p>
        </p:txBody>
      </p:sp>
      <p:sp>
        <p:nvSpPr>
          <p:cNvPr id="9" name="Zástupný symbol pro obsah 8"/>
          <p:cNvSpPr>
            <a:spLocks noGrp="1"/>
          </p:cNvSpPr>
          <p:nvPr>
            <p:ph idx="1"/>
          </p:nvPr>
        </p:nvSpPr>
        <p:spPr>
          <a:xfrm>
            <a:off x="1117309" y="1124744"/>
            <a:ext cx="10157354" cy="5047456"/>
          </a:xfrm>
        </p:spPr>
        <p:txBody>
          <a:bodyPr>
            <a:normAutofit lnSpcReduction="10000"/>
          </a:bodyPr>
          <a:lstStyle/>
          <a:p>
            <a:pPr marL="0" indent="0">
              <a:buNone/>
            </a:pPr>
            <a:r>
              <a:rPr lang="cs-CZ" sz="3200" dirty="0">
                <a:solidFill>
                  <a:srgbClr val="C00000"/>
                </a:solidFill>
              </a:rPr>
              <a:t>Louis </a:t>
            </a:r>
            <a:r>
              <a:rPr lang="cs-CZ" sz="3200" dirty="0" err="1">
                <a:solidFill>
                  <a:srgbClr val="C00000"/>
                </a:solidFill>
              </a:rPr>
              <a:t>Niccolas</a:t>
            </a:r>
            <a:r>
              <a:rPr lang="cs-CZ" sz="3200" dirty="0">
                <a:solidFill>
                  <a:srgbClr val="C00000"/>
                </a:solidFill>
              </a:rPr>
              <a:t> </a:t>
            </a:r>
            <a:r>
              <a:rPr lang="cs-CZ" sz="3200" dirty="0" err="1">
                <a:solidFill>
                  <a:srgbClr val="C00000"/>
                </a:solidFill>
              </a:rPr>
              <a:t>Vauquelin</a:t>
            </a:r>
            <a:r>
              <a:rPr lang="cs-CZ" sz="3200" dirty="0">
                <a:solidFill>
                  <a:srgbClr val="C00000"/>
                </a:solidFill>
              </a:rPr>
              <a:t> (1763 – 1829)</a:t>
            </a:r>
          </a:p>
          <a:p>
            <a:pPr marL="426645" lvl="1" indent="0">
              <a:buNone/>
            </a:pPr>
            <a:r>
              <a:rPr lang="cs-CZ" sz="2400" dirty="0"/>
              <a:t>V r. 1798 objevil citlivost sloučenin chromu ke světlu.</a:t>
            </a:r>
          </a:p>
          <a:p>
            <a:pPr marL="0" indent="0">
              <a:buNone/>
            </a:pPr>
            <a:r>
              <a:rPr lang="cs-CZ" sz="3200" dirty="0">
                <a:solidFill>
                  <a:srgbClr val="C00000"/>
                </a:solidFill>
              </a:rPr>
              <a:t>William Henry Fox </a:t>
            </a:r>
            <a:r>
              <a:rPr lang="cs-CZ" sz="3200" dirty="0" err="1">
                <a:solidFill>
                  <a:srgbClr val="C00000"/>
                </a:solidFill>
              </a:rPr>
              <a:t>Talbot</a:t>
            </a:r>
            <a:r>
              <a:rPr lang="cs-CZ" sz="3200" dirty="0">
                <a:solidFill>
                  <a:srgbClr val="C00000"/>
                </a:solidFill>
              </a:rPr>
              <a:t> </a:t>
            </a:r>
            <a:endParaRPr lang="cs-CZ" sz="3200" dirty="0" smtClean="0">
              <a:solidFill>
                <a:srgbClr val="C00000"/>
              </a:solidFill>
            </a:endParaRPr>
          </a:p>
          <a:p>
            <a:pPr marL="426645" lvl="1" indent="0">
              <a:buNone/>
            </a:pPr>
            <a:r>
              <a:rPr lang="cs-CZ" sz="2400" dirty="0" smtClean="0"/>
              <a:t>v </a:t>
            </a:r>
            <a:r>
              <a:rPr lang="cs-CZ" sz="2400" dirty="0"/>
              <a:t>r. 1852 objevil, že směs želatiny a dichromanu </a:t>
            </a:r>
            <a:r>
              <a:rPr lang="cs-CZ" sz="2400" dirty="0" err="1"/>
              <a:t>didraselného</a:t>
            </a:r>
            <a:r>
              <a:rPr lang="cs-CZ" sz="2400" dirty="0"/>
              <a:t> </a:t>
            </a:r>
            <a:r>
              <a:rPr lang="cs-CZ" sz="2400" dirty="0" smtClean="0"/>
              <a:t>na osvětlených </a:t>
            </a:r>
            <a:r>
              <a:rPr lang="cs-CZ" sz="2400" dirty="0"/>
              <a:t>místech ztvrdne a neosvětlenou lze vymýt vodou.</a:t>
            </a:r>
          </a:p>
          <a:p>
            <a:pPr marL="0" indent="0">
              <a:buNone/>
            </a:pPr>
            <a:r>
              <a:rPr lang="cs-CZ" sz="3200" dirty="0">
                <a:solidFill>
                  <a:srgbClr val="C00000"/>
                </a:solidFill>
              </a:rPr>
              <a:t>Současnost </a:t>
            </a:r>
            <a:r>
              <a:rPr lang="cs-CZ" sz="3200" dirty="0" smtClean="0">
                <a:solidFill>
                  <a:srgbClr val="C00000"/>
                </a:solidFill>
              </a:rPr>
              <a:t>– používají </a:t>
            </a:r>
            <a:r>
              <a:rPr lang="cs-CZ" sz="3200" dirty="0">
                <a:solidFill>
                  <a:srgbClr val="C00000"/>
                </a:solidFill>
              </a:rPr>
              <a:t>se v technické praxi </a:t>
            </a:r>
            <a:endParaRPr lang="cs-CZ" sz="3200" dirty="0" smtClean="0">
              <a:solidFill>
                <a:srgbClr val="C00000"/>
              </a:solidFill>
            </a:endParaRPr>
          </a:p>
          <a:p>
            <a:pPr marL="426645" lvl="1" indent="0">
              <a:buNone/>
            </a:pPr>
            <a:r>
              <a:rPr lang="cs-CZ" sz="2400" dirty="0" smtClean="0"/>
              <a:t>při </a:t>
            </a:r>
            <a:r>
              <a:rPr lang="cs-CZ" sz="2400" dirty="0"/>
              <a:t>přípravě </a:t>
            </a:r>
            <a:r>
              <a:rPr lang="cs-CZ" sz="2400" dirty="0" err="1"/>
              <a:t>světlocitlivých</a:t>
            </a:r>
            <a:r>
              <a:rPr lang="cs-CZ" sz="2400" dirty="0"/>
              <a:t> laků </a:t>
            </a:r>
            <a:r>
              <a:rPr lang="cs-CZ" sz="2400" dirty="0" smtClean="0"/>
              <a:t>(ofsetový tisk, sítotisk, fotolitografie </a:t>
            </a:r>
            <a:r>
              <a:rPr lang="cs-CZ" sz="2400" dirty="0"/>
              <a:t>v </a:t>
            </a:r>
            <a:r>
              <a:rPr lang="cs-CZ" sz="2400" dirty="0" smtClean="0"/>
              <a:t>mikroelektronice,…..)</a:t>
            </a:r>
          </a:p>
          <a:p>
            <a:pPr marL="426645" lvl="1" indent="0">
              <a:buNone/>
            </a:pPr>
            <a:r>
              <a:rPr lang="cs-CZ" sz="2400" dirty="0" smtClean="0"/>
              <a:t>světlotisk </a:t>
            </a:r>
            <a:r>
              <a:rPr lang="cs-CZ" sz="2400" dirty="0"/>
              <a:t>– </a:t>
            </a:r>
            <a:r>
              <a:rPr lang="cs-CZ" sz="2400" dirty="0" smtClean="0"/>
              <a:t>snížení </a:t>
            </a:r>
            <a:r>
              <a:rPr lang="cs-CZ" sz="2400" dirty="0"/>
              <a:t>bobtnání želatinové (</a:t>
            </a:r>
            <a:r>
              <a:rPr lang="cs-CZ" sz="2400" dirty="0" err="1"/>
              <a:t>polyvinylakoholové</a:t>
            </a:r>
            <a:r>
              <a:rPr lang="cs-CZ" sz="2400" dirty="0"/>
              <a:t>) vrstvy s přídavkem  </a:t>
            </a:r>
            <a:r>
              <a:rPr lang="cs-CZ" sz="2400" dirty="0" err="1"/>
              <a:t>Cr</a:t>
            </a:r>
            <a:r>
              <a:rPr lang="cs-CZ" sz="2400" dirty="0"/>
              <a:t>(VI) po osvětlení – tiskové štočky, plánografie, tisk prvních kinematografických barevných filmů (</a:t>
            </a:r>
            <a:r>
              <a:rPr lang="cs-CZ" sz="2400" dirty="0" err="1"/>
              <a:t>Technicolor</a:t>
            </a:r>
            <a:r>
              <a:rPr lang="cs-CZ" sz="2400" dirty="0" smtClean="0"/>
              <a:t>, Kodak</a:t>
            </a:r>
            <a:r>
              <a:rPr lang="cs-CZ" sz="2400" dirty="0"/>
              <a:t>) </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14</a:t>
            </a:fld>
            <a:endParaRPr lang="cs-CZ" noProof="0" dirty="0"/>
          </a:p>
        </p:txBody>
      </p:sp>
    </p:spTree>
    <p:extLst>
      <p:ext uri="{BB962C8B-B14F-4D97-AF65-F5344CB8AC3E}">
        <p14:creationId xmlns:p14="http://schemas.microsoft.com/office/powerpoint/2010/main" val="27349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832520"/>
          </a:xfrm>
        </p:spPr>
        <p:txBody>
          <a:bodyPr/>
          <a:lstStyle/>
          <a:p>
            <a:r>
              <a:rPr lang="cs-CZ" dirty="0"/>
              <a:t>Sloučeniny železa</a:t>
            </a:r>
          </a:p>
        </p:txBody>
      </p:sp>
      <p:sp>
        <p:nvSpPr>
          <p:cNvPr id="3" name="Zástupný symbol pro obsah 2"/>
          <p:cNvSpPr>
            <a:spLocks noGrp="1"/>
          </p:cNvSpPr>
          <p:nvPr>
            <p:ph idx="1"/>
          </p:nvPr>
        </p:nvSpPr>
        <p:spPr>
          <a:xfrm>
            <a:off x="1117309" y="1052736"/>
            <a:ext cx="10157354" cy="5119464"/>
          </a:xfrm>
        </p:spPr>
        <p:txBody>
          <a:bodyPr>
            <a:normAutofit fontScale="92500" lnSpcReduction="10000"/>
          </a:bodyPr>
          <a:lstStyle/>
          <a:p>
            <a:r>
              <a:rPr lang="cs-CZ" sz="2800" dirty="0"/>
              <a:t>Na citlivosti železitých solí ke světlu je založena </a:t>
            </a:r>
            <a:r>
              <a:rPr lang="cs-CZ" sz="2800" dirty="0">
                <a:solidFill>
                  <a:srgbClr val="C00000"/>
                </a:solidFill>
              </a:rPr>
              <a:t>kyanotypie</a:t>
            </a:r>
            <a:r>
              <a:rPr lang="cs-CZ" sz="2800" dirty="0"/>
              <a:t>. Citlivá vrstva obsahuje citran </a:t>
            </a:r>
            <a:r>
              <a:rPr lang="cs-CZ" sz="2800" dirty="0" err="1" smtClean="0"/>
              <a:t>amonno</a:t>
            </a:r>
            <a:r>
              <a:rPr lang="cs-CZ" sz="2800" dirty="0" smtClean="0"/>
              <a:t>-železitý </a:t>
            </a:r>
            <a:r>
              <a:rPr lang="cs-CZ" sz="2800" dirty="0"/>
              <a:t>a </a:t>
            </a:r>
            <a:r>
              <a:rPr lang="cs-CZ" sz="2800" dirty="0" err="1"/>
              <a:t>hexakyanoželezitan</a:t>
            </a:r>
            <a:r>
              <a:rPr lang="cs-CZ" sz="2800" dirty="0"/>
              <a:t> draselný. Denní světlo obsahuje určitý podíl UV záření, a to redukuje železité ionty v těchto sloučeninách z části na železnaté. Tím vznikají sloučeniny modré barvy - jednak </a:t>
            </a:r>
            <a:r>
              <a:rPr lang="cs-CZ" sz="2800" b="1" dirty="0"/>
              <a:t>berlínská modř </a:t>
            </a:r>
            <a:r>
              <a:rPr lang="cs-CZ" sz="2800" dirty="0"/>
              <a:t>- </a:t>
            </a:r>
            <a:r>
              <a:rPr lang="cs-CZ" sz="2800" dirty="0" err="1"/>
              <a:t>hexakyanoželeznatan</a:t>
            </a:r>
            <a:r>
              <a:rPr lang="cs-CZ" sz="2800" dirty="0"/>
              <a:t> železitý, a jednak </a:t>
            </a:r>
            <a:r>
              <a:rPr lang="cs-CZ" sz="2800" b="1" dirty="0" err="1"/>
              <a:t>Turnbullova</a:t>
            </a:r>
            <a:r>
              <a:rPr lang="cs-CZ" sz="2800" b="1" dirty="0"/>
              <a:t> modř </a:t>
            </a:r>
            <a:r>
              <a:rPr lang="cs-CZ" sz="2800" dirty="0"/>
              <a:t>- </a:t>
            </a:r>
            <a:r>
              <a:rPr lang="cs-CZ" sz="2800" dirty="0" err="1"/>
              <a:t>hexakyanoželezitan</a:t>
            </a:r>
            <a:r>
              <a:rPr lang="cs-CZ" sz="2800" dirty="0"/>
              <a:t> železnatý. Obě tato barviva jsou jasně modrá a obraz je tvořen jejich směsí v různém poměru podle podmínek </a:t>
            </a:r>
            <a:r>
              <a:rPr lang="cs-CZ" sz="2800" dirty="0" smtClean="0"/>
              <a:t>vzniku</a:t>
            </a:r>
          </a:p>
          <a:p>
            <a:r>
              <a:rPr lang="cs-CZ" sz="2800" dirty="0"/>
              <a:t>Trvanlivost a </a:t>
            </a:r>
            <a:r>
              <a:rPr lang="cs-CZ" sz="2800" dirty="0" smtClean="0"/>
              <a:t>archivace: Jak </a:t>
            </a:r>
            <a:r>
              <a:rPr lang="cs-CZ" sz="2800" dirty="0"/>
              <a:t>berlínská, tak </a:t>
            </a:r>
            <a:r>
              <a:rPr lang="cs-CZ" sz="2800" dirty="0" err="1"/>
              <a:t>Turnbullova</a:t>
            </a:r>
            <a:r>
              <a:rPr lang="cs-CZ" sz="2800" dirty="0"/>
              <a:t> modř jsou  velmi stálé, a  kyanotypie jsou díky tomu </a:t>
            </a:r>
            <a:r>
              <a:rPr lang="cs-CZ" sz="2800" b="1" dirty="0"/>
              <a:t>velmi trvanlivé</a:t>
            </a:r>
            <a:r>
              <a:rPr lang="cs-CZ" sz="2800" dirty="0"/>
              <a:t>. Jsou dokonce  trvanlivější než běžné fotografie a v tomto směru je  předčí snad jen </a:t>
            </a:r>
            <a:r>
              <a:rPr lang="cs-CZ" sz="2800" dirty="0" err="1"/>
              <a:t>platinotypie</a:t>
            </a:r>
            <a:r>
              <a:rPr lang="cs-CZ" sz="2800" dirty="0"/>
              <a:t>. Původní </a:t>
            </a:r>
            <a:r>
              <a:rPr lang="cs-CZ" sz="2800" dirty="0" err="1"/>
              <a:t>Herschelovy</a:t>
            </a:r>
            <a:r>
              <a:rPr lang="cs-CZ" sz="2800" dirty="0"/>
              <a:t> kyanotypie vypadají, jako by byly zhotoveny právě  včera</a:t>
            </a:r>
            <a:r>
              <a:rPr lang="cs-CZ" sz="2800" dirty="0" smtClean="0"/>
              <a:t>.</a:t>
            </a:r>
            <a:endParaRPr lang="cs-CZ" sz="280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15</a:t>
            </a:fld>
            <a:endParaRPr lang="cs-CZ" noProof="0" dirty="0"/>
          </a:p>
        </p:txBody>
      </p:sp>
    </p:spTree>
    <p:extLst>
      <p:ext uri="{BB962C8B-B14F-4D97-AF65-F5344CB8AC3E}">
        <p14:creationId xmlns:p14="http://schemas.microsoft.com/office/powerpoint/2010/main" val="171874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76536"/>
          </a:xfrm>
        </p:spPr>
        <p:txBody>
          <a:bodyPr/>
          <a:lstStyle/>
          <a:p>
            <a:r>
              <a:rPr lang="cs-CZ" dirty="0"/>
              <a:t>Kyanotypie</a:t>
            </a:r>
          </a:p>
        </p:txBody>
      </p:sp>
      <p:sp>
        <p:nvSpPr>
          <p:cNvPr id="3" name="Zástupný symbol pro obsah 2"/>
          <p:cNvSpPr>
            <a:spLocks noGrp="1"/>
          </p:cNvSpPr>
          <p:nvPr>
            <p:ph idx="1"/>
          </p:nvPr>
        </p:nvSpPr>
        <p:spPr>
          <a:xfrm>
            <a:off x="1117309" y="1340768"/>
            <a:ext cx="10157354" cy="4831432"/>
          </a:xfrm>
        </p:spPr>
        <p:txBody>
          <a:bodyPr>
            <a:normAutofit/>
          </a:bodyPr>
          <a:lstStyle/>
          <a:p>
            <a:r>
              <a:rPr lang="cs-CZ" sz="2600" dirty="0">
                <a:solidFill>
                  <a:srgbClr val="C00000"/>
                </a:solidFill>
              </a:rPr>
              <a:t>Kyanotypie</a:t>
            </a:r>
            <a:r>
              <a:rPr lang="cs-CZ" sz="2600" dirty="0"/>
              <a:t> byla objevena </a:t>
            </a:r>
            <a:r>
              <a:rPr lang="cs-CZ" sz="2600" dirty="0">
                <a:solidFill>
                  <a:srgbClr val="C00000"/>
                </a:solidFill>
              </a:rPr>
              <a:t>Johnem </a:t>
            </a:r>
            <a:r>
              <a:rPr lang="cs-CZ" sz="2600" dirty="0" err="1">
                <a:solidFill>
                  <a:srgbClr val="C00000"/>
                </a:solidFill>
              </a:rPr>
              <a:t>Herschelem</a:t>
            </a:r>
            <a:r>
              <a:rPr lang="cs-CZ" sz="2600" dirty="0">
                <a:solidFill>
                  <a:srgbClr val="C00000"/>
                </a:solidFill>
              </a:rPr>
              <a:t> </a:t>
            </a:r>
            <a:r>
              <a:rPr lang="cs-CZ" sz="2600" dirty="0"/>
              <a:t>v roce 1842, tedy pouhé tři roky po ohlášení vynálezu fotografie. V 50. letech 19. století byla kyanotypie fotografy využívána ke zhotovování kontaktních kopií z negativů získaných mokrým kolódiovým procesem. Tato jednoduchá technika jim umožňovala získat snadno </a:t>
            </a:r>
            <a:r>
              <a:rPr lang="cs-CZ" sz="2600" dirty="0" smtClean="0"/>
              <a:t>kopie, </a:t>
            </a:r>
            <a:r>
              <a:rPr lang="cs-CZ" sz="2600" dirty="0"/>
              <a:t>dokud byli ještě v terénu. </a:t>
            </a:r>
            <a:endParaRPr lang="cs-CZ" sz="2600" dirty="0" smtClean="0"/>
          </a:p>
          <a:p>
            <a:r>
              <a:rPr lang="cs-CZ" sz="2600" dirty="0" smtClean="0"/>
              <a:t>Britská </a:t>
            </a:r>
            <a:r>
              <a:rPr lang="cs-CZ" sz="2600" dirty="0"/>
              <a:t>fotografka </a:t>
            </a:r>
            <a:r>
              <a:rPr lang="cs-CZ" sz="2600" dirty="0">
                <a:solidFill>
                  <a:srgbClr val="C00000"/>
                </a:solidFill>
              </a:rPr>
              <a:t>Anna </a:t>
            </a:r>
            <a:r>
              <a:rPr lang="cs-CZ" sz="2600" dirty="0" err="1">
                <a:solidFill>
                  <a:srgbClr val="C00000"/>
                </a:solidFill>
              </a:rPr>
              <a:t>Atkinsová</a:t>
            </a:r>
            <a:r>
              <a:rPr lang="cs-CZ" sz="2600" dirty="0">
                <a:solidFill>
                  <a:srgbClr val="C00000"/>
                </a:solidFill>
              </a:rPr>
              <a:t> </a:t>
            </a:r>
            <a:r>
              <a:rPr lang="cs-CZ" sz="2600" dirty="0"/>
              <a:t>použila v roce 1843 kyanotypii k ilustraci své knihy o chaluhách. Byla to první kniha s fotografickými ilustracemi vůbec a kyanotypií byly provedeny jak obrázky (fotogramy chaluh), tak i text</a:t>
            </a:r>
            <a:r>
              <a:rPr lang="cs-CZ" sz="2600" dirty="0" smtClean="0"/>
              <a:t>.</a:t>
            </a:r>
            <a:endParaRPr lang="cs-CZ" sz="260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16</a:t>
            </a:fld>
            <a:endParaRPr lang="cs-CZ" noProof="0" dirty="0"/>
          </a:p>
        </p:txBody>
      </p:sp>
    </p:spTree>
    <p:extLst>
      <p:ext uri="{BB962C8B-B14F-4D97-AF65-F5344CB8AC3E}">
        <p14:creationId xmlns:p14="http://schemas.microsoft.com/office/powerpoint/2010/main" val="364046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4"/>
          <p:cNvSpPr>
            <a:spLocks noGrp="1"/>
          </p:cNvSpPr>
          <p:nvPr>
            <p:ph type="title"/>
          </p:nvPr>
        </p:nvSpPr>
        <p:spPr/>
        <p:txBody>
          <a:bodyPr/>
          <a:lstStyle/>
          <a:p>
            <a:r>
              <a:rPr lang="cs-CZ" dirty="0" smtClean="0"/>
              <a:t>Kyanotypie</a:t>
            </a:r>
            <a:endParaRPr lang="cs-CZ" dirty="0"/>
          </a:p>
        </p:txBody>
      </p:sp>
      <p:pic>
        <p:nvPicPr>
          <p:cNvPr id="1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52306" y="571500"/>
            <a:ext cx="42386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ástupný symbol pro text 20"/>
          <p:cNvSpPr>
            <a:spLocks noGrp="1"/>
          </p:cNvSpPr>
          <p:nvPr>
            <p:ph type="body" sz="half" idx="2"/>
          </p:nvPr>
        </p:nvSpPr>
        <p:spPr/>
        <p:txBody>
          <a:bodyPr/>
          <a:lstStyle/>
          <a:p>
            <a:r>
              <a:rPr lang="cs-CZ" dirty="0" smtClean="0"/>
              <a:t>Anna </a:t>
            </a:r>
            <a:r>
              <a:rPr lang="cs-CZ" dirty="0" err="1" smtClean="0"/>
              <a:t>Atkins</a:t>
            </a:r>
            <a:r>
              <a:rPr lang="cs-CZ" dirty="0" smtClean="0"/>
              <a:t> 1843</a:t>
            </a:r>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17</a:t>
            </a:fld>
            <a:endParaRPr lang="cs-CZ" noProof="0" dirty="0"/>
          </a:p>
        </p:txBody>
      </p:sp>
    </p:spTree>
    <p:extLst>
      <p:ext uri="{BB962C8B-B14F-4D97-AF65-F5344CB8AC3E}">
        <p14:creationId xmlns:p14="http://schemas.microsoft.com/office/powerpoint/2010/main" val="416360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Kyanotypie</a:t>
            </a:r>
            <a:endParaRPr lang="cs-CZ" dirty="0"/>
          </a:p>
        </p:txBody>
      </p:sp>
      <p:pic>
        <p:nvPicPr>
          <p:cNvPr id="8" name="Picture 4" descr="Žena s tubusem  cyanotypie">
            <a:hlinkClick r:id="rId2" tooltip="Ukončit galerii"/>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34" t="4356" r="7048" b="5218"/>
          <a:stretch/>
        </p:blipFill>
        <p:spPr bwMode="auto">
          <a:xfrm>
            <a:off x="5806380" y="451259"/>
            <a:ext cx="4104455" cy="595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text 3"/>
          <p:cNvSpPr>
            <a:spLocks noGrp="1"/>
          </p:cNvSpPr>
          <p:nvPr>
            <p:ph type="body" sz="half" idx="2"/>
          </p:nvPr>
        </p:nvSpPr>
        <p:spPr/>
        <p:txBody>
          <a:bodyPr/>
          <a:lstStyle/>
          <a:p>
            <a:r>
              <a:rPr lang="cs-CZ" dirty="0"/>
              <a:t>Ivan </a:t>
            </a:r>
            <a:r>
              <a:rPr lang="cs-CZ" dirty="0" err="1"/>
              <a:t>Nehera</a:t>
            </a:r>
            <a:r>
              <a:rPr lang="cs-CZ" dirty="0"/>
              <a:t> 2006 (?)</a:t>
            </a:r>
          </a:p>
          <a:p>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18</a:t>
            </a:fld>
            <a:endParaRPr lang="cs-CZ" noProof="0" dirty="0"/>
          </a:p>
        </p:txBody>
      </p:sp>
    </p:spTree>
    <p:extLst>
      <p:ext uri="{BB962C8B-B14F-4D97-AF65-F5344CB8AC3E}">
        <p14:creationId xmlns:p14="http://schemas.microsoft.com/office/powerpoint/2010/main" val="36181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117309" y="76200"/>
            <a:ext cx="10157354" cy="1192560"/>
          </a:xfrm>
        </p:spPr>
        <p:txBody>
          <a:bodyPr/>
          <a:lstStyle/>
          <a:p>
            <a:r>
              <a:rPr lang="cs-CZ" dirty="0" err="1"/>
              <a:t>Platinotypie</a:t>
            </a:r>
            <a:endParaRPr lang="cs-CZ" dirty="0"/>
          </a:p>
        </p:txBody>
      </p:sp>
      <p:sp>
        <p:nvSpPr>
          <p:cNvPr id="9" name="Zástupný symbol pro obsah 8"/>
          <p:cNvSpPr>
            <a:spLocks noGrp="1"/>
          </p:cNvSpPr>
          <p:nvPr>
            <p:ph idx="1"/>
          </p:nvPr>
        </p:nvSpPr>
        <p:spPr>
          <a:xfrm>
            <a:off x="1117309" y="1268760"/>
            <a:ext cx="10157354" cy="4903440"/>
          </a:xfrm>
        </p:spPr>
        <p:txBody>
          <a:bodyPr>
            <a:noAutofit/>
          </a:bodyPr>
          <a:lstStyle/>
          <a:p>
            <a:r>
              <a:rPr lang="cs-CZ" sz="2800" dirty="0" err="1">
                <a:solidFill>
                  <a:srgbClr val="C00000"/>
                </a:solidFill>
              </a:rPr>
              <a:t>Platinotypie</a:t>
            </a:r>
            <a:r>
              <a:rPr lang="cs-CZ" sz="2800" dirty="0">
                <a:solidFill>
                  <a:srgbClr val="C00000"/>
                </a:solidFill>
              </a:rPr>
              <a:t>, </a:t>
            </a:r>
            <a:r>
              <a:rPr lang="cs-CZ" sz="2800" dirty="0" err="1">
                <a:solidFill>
                  <a:schemeClr val="accent5"/>
                </a:solidFill>
              </a:rPr>
              <a:t>platinotisk</a:t>
            </a:r>
            <a:r>
              <a:rPr lang="cs-CZ" sz="2800" dirty="0"/>
              <a:t> nebo platinový proces je fotografický proces, který vynalezl </a:t>
            </a:r>
            <a:r>
              <a:rPr lang="cs-CZ" sz="2800" dirty="0">
                <a:solidFill>
                  <a:srgbClr val="C00000"/>
                </a:solidFill>
              </a:rPr>
              <a:t>John </a:t>
            </a:r>
            <a:r>
              <a:rPr lang="cs-CZ" sz="2800" dirty="0" err="1">
                <a:solidFill>
                  <a:srgbClr val="C00000"/>
                </a:solidFill>
              </a:rPr>
              <a:t>Herschel</a:t>
            </a:r>
            <a:r>
              <a:rPr lang="cs-CZ" sz="2800" dirty="0">
                <a:solidFill>
                  <a:srgbClr val="C00000"/>
                </a:solidFill>
              </a:rPr>
              <a:t> </a:t>
            </a:r>
            <a:r>
              <a:rPr lang="cs-CZ" sz="2800" dirty="0"/>
              <a:t>a později rozvinul William </a:t>
            </a:r>
            <a:r>
              <a:rPr lang="cs-CZ" sz="2800" dirty="0" err="1"/>
              <a:t>Willis</a:t>
            </a:r>
            <a:r>
              <a:rPr lang="cs-CZ" sz="2800" dirty="0" smtClean="0"/>
              <a:t>. Ten </a:t>
            </a:r>
            <a:r>
              <a:rPr lang="cs-CZ" sz="2800" dirty="0"/>
              <a:t>jej zdokonalil v roce 1873 a o pět let později jej patentoval. Na papír se nanese vrstva soli </a:t>
            </a:r>
            <a:r>
              <a:rPr lang="cs-CZ" sz="2800" dirty="0" smtClean="0"/>
              <a:t>platiny zkombinované </a:t>
            </a:r>
            <a:r>
              <a:rPr lang="cs-CZ" sz="2800" dirty="0"/>
              <a:t>se solemi </a:t>
            </a:r>
            <a:r>
              <a:rPr lang="cs-CZ" sz="2800" dirty="0" smtClean="0"/>
              <a:t>železa, </a:t>
            </a:r>
            <a:r>
              <a:rPr lang="cs-CZ" sz="2800" dirty="0"/>
              <a:t>který se exponuje a vyvolá. Jedná se o nejtrvanlivější fotografickou techniku, odstín obrazu je neutrální až šedočerný, bohatý na detaily a šedou škálu s výbornou kresbou ve stínech. Syté tóny jsou však bez absolutní černé. Obrázek není v koloidní vrstvě, ale přímo v papírových vláknech. Tato metoda se používá především v náročné portrétní fotografii, ale kvůli vysoké ceně platiny se téměř nerozšířil</a:t>
            </a:r>
            <a:r>
              <a:rPr lang="cs-CZ" sz="2800" dirty="0" smtClean="0"/>
              <a:t>.</a:t>
            </a:r>
            <a:endParaRPr lang="cs-CZ" sz="2800"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19</a:t>
            </a:fld>
            <a:endParaRPr lang="cs-CZ" noProof="0" dirty="0"/>
          </a:p>
        </p:txBody>
      </p:sp>
    </p:spTree>
    <p:extLst>
      <p:ext uri="{BB962C8B-B14F-4D97-AF65-F5344CB8AC3E}">
        <p14:creationId xmlns:p14="http://schemas.microsoft.com/office/powerpoint/2010/main" val="2033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a:xfrm>
            <a:off x="1096519" y="215160"/>
            <a:ext cx="9930103" cy="1397000"/>
          </a:xfrm>
        </p:spPr>
        <p:txBody>
          <a:bodyPr/>
          <a:lstStyle/>
          <a:p>
            <a:pPr defTabSz="1216152">
              <a:spcBef>
                <a:spcPts val="0"/>
              </a:spcBef>
            </a:pPr>
            <a:r>
              <a:rPr lang="cs-CZ" dirty="0">
                <a:solidFill>
                  <a:srgbClr val="374C81"/>
                </a:solidFill>
              </a:rPr>
              <a:t>Prehistorie příprav na vynález fotografie</a:t>
            </a:r>
            <a:endParaRPr lang="cs-CZ" sz="4400" b="0" i="0" baseline="0" dirty="0">
              <a:solidFill>
                <a:srgbClr val="374C81"/>
              </a:solidFill>
              <a:latin typeface="Century Gothic"/>
              <a:ea typeface="+mj-ea"/>
              <a:cs typeface="+mj-cs"/>
            </a:endParaRPr>
          </a:p>
        </p:txBody>
      </p:sp>
      <p:sp>
        <p:nvSpPr>
          <p:cNvPr id="14" name="Zástupný symbol pro obsah 13"/>
          <p:cNvSpPr>
            <a:spLocks noGrp="1"/>
          </p:cNvSpPr>
          <p:nvPr>
            <p:ph idx="1"/>
          </p:nvPr>
        </p:nvSpPr>
        <p:spPr>
          <a:xfrm>
            <a:off x="1099359" y="1931618"/>
            <a:ext cx="10157354" cy="4470400"/>
          </a:xfrm>
        </p:spPr>
        <p:txBody>
          <a:bodyPr/>
          <a:lstStyle/>
          <a:p>
            <a:pPr marL="301752" indent="-301752" defTabSz="1216152">
              <a:buClr>
                <a:srgbClr val="374C81"/>
              </a:buClr>
              <a:buFont typeface="Arial"/>
              <a:buChar char="•"/>
            </a:pPr>
            <a:r>
              <a:rPr lang="cs-CZ" sz="3600" dirty="0" err="1">
                <a:solidFill>
                  <a:srgbClr val="374C81"/>
                </a:solidFill>
              </a:rPr>
              <a:t>Camera</a:t>
            </a:r>
            <a:r>
              <a:rPr lang="cs-CZ" sz="3600" dirty="0">
                <a:solidFill>
                  <a:srgbClr val="374C81"/>
                </a:solidFill>
              </a:rPr>
              <a:t> </a:t>
            </a:r>
            <a:r>
              <a:rPr lang="cs-CZ" sz="3600" dirty="0" err="1">
                <a:solidFill>
                  <a:srgbClr val="374C81"/>
                </a:solidFill>
              </a:rPr>
              <a:t>obscura</a:t>
            </a:r>
            <a:r>
              <a:rPr lang="cs-CZ" sz="3600" dirty="0">
                <a:solidFill>
                  <a:srgbClr val="374C81"/>
                </a:solidFill>
              </a:rPr>
              <a:t> </a:t>
            </a:r>
          </a:p>
          <a:p>
            <a:pPr marL="301752" indent="-301752" defTabSz="1216152">
              <a:buClr>
                <a:srgbClr val="374C81"/>
              </a:buClr>
              <a:buFont typeface="Arial"/>
              <a:buChar char="•"/>
            </a:pPr>
            <a:r>
              <a:rPr lang="cs-CZ" sz="3600" dirty="0">
                <a:solidFill>
                  <a:srgbClr val="374C81"/>
                </a:solidFill>
              </a:rPr>
              <a:t>Cesta k fotografické chemii</a:t>
            </a:r>
          </a:p>
          <a:p>
            <a:pPr marL="728397" lvl="1" indent="-301752" defTabSz="1216152">
              <a:buClr>
                <a:srgbClr val="374C81"/>
              </a:buClr>
              <a:buFont typeface="Arial"/>
              <a:buChar char="•"/>
            </a:pPr>
            <a:r>
              <a:rPr lang="cs-CZ" sz="3200" dirty="0" err="1">
                <a:solidFill>
                  <a:srgbClr val="C00000"/>
                </a:solidFill>
              </a:rPr>
              <a:t>Světlocitlivé</a:t>
            </a:r>
            <a:r>
              <a:rPr lang="cs-CZ" sz="3200" dirty="0">
                <a:solidFill>
                  <a:srgbClr val="C00000"/>
                </a:solidFill>
              </a:rPr>
              <a:t> živice</a:t>
            </a:r>
          </a:p>
          <a:p>
            <a:pPr marL="728397" lvl="1" indent="-301752" defTabSz="1216152">
              <a:buClr>
                <a:srgbClr val="374C81"/>
              </a:buClr>
              <a:buFont typeface="Arial"/>
              <a:buChar char="•"/>
            </a:pPr>
            <a:r>
              <a:rPr lang="cs-CZ" sz="3200" dirty="0">
                <a:solidFill>
                  <a:srgbClr val="C00000"/>
                </a:solidFill>
              </a:rPr>
              <a:t>Stříbrné sloučeniny</a:t>
            </a:r>
          </a:p>
          <a:p>
            <a:pPr marL="728397" lvl="1" indent="-301752" defTabSz="1216152">
              <a:buClr>
                <a:srgbClr val="374C81"/>
              </a:buClr>
              <a:buFont typeface="Arial"/>
              <a:buChar char="•"/>
            </a:pPr>
            <a:r>
              <a:rPr lang="cs-CZ" sz="3200" dirty="0">
                <a:solidFill>
                  <a:srgbClr val="C00000"/>
                </a:solidFill>
              </a:rPr>
              <a:t>Chromové sloučeniny</a:t>
            </a:r>
          </a:p>
          <a:p>
            <a:pPr marL="728397" lvl="1" indent="-301752" defTabSz="1216152">
              <a:buClr>
                <a:srgbClr val="374C81"/>
              </a:buClr>
              <a:buFont typeface="Arial"/>
              <a:buChar char="•"/>
            </a:pPr>
            <a:r>
              <a:rPr lang="cs-CZ" sz="3200" dirty="0">
                <a:solidFill>
                  <a:srgbClr val="C00000"/>
                </a:solidFill>
              </a:rPr>
              <a:t>Organické </a:t>
            </a:r>
            <a:r>
              <a:rPr lang="cs-CZ" sz="3200" dirty="0" err="1">
                <a:solidFill>
                  <a:srgbClr val="C00000"/>
                </a:solidFill>
              </a:rPr>
              <a:t>světlocitlivé</a:t>
            </a:r>
            <a:r>
              <a:rPr lang="cs-CZ" sz="3200" dirty="0">
                <a:solidFill>
                  <a:srgbClr val="C00000"/>
                </a:solidFill>
              </a:rPr>
              <a:t> látky</a:t>
            </a:r>
          </a:p>
          <a:p>
            <a:pPr marL="301752" indent="-301752" defTabSz="1216152">
              <a:buClr>
                <a:srgbClr val="374C81"/>
              </a:buClr>
              <a:buFont typeface="Arial"/>
              <a:buChar char="•"/>
            </a:pPr>
            <a:endParaRPr lang="cs-CZ" dirty="0">
              <a:solidFill>
                <a:srgbClr val="374C81"/>
              </a:solidFill>
            </a:endParaRPr>
          </a:p>
        </p:txBody>
      </p:sp>
      <p:sp>
        <p:nvSpPr>
          <p:cNvPr id="2" name="Zástupný symbol pro datum 1"/>
          <p:cNvSpPr>
            <a:spLocks noGrp="1"/>
          </p:cNvSpPr>
          <p:nvPr>
            <p:ph type="dt" sz="half" idx="10"/>
          </p:nvPr>
        </p:nvSpPr>
        <p:spPr/>
        <p:txBody>
          <a:bodyPr/>
          <a:lstStyle/>
          <a:p>
            <a:r>
              <a:rPr lang="cs-CZ" noProof="0" smtClean="0"/>
              <a:t>2017</a:t>
            </a:r>
            <a:endParaRPr lang="cs-CZ" noProof="0" dirty="0"/>
          </a:p>
        </p:txBody>
      </p:sp>
      <p:sp>
        <p:nvSpPr>
          <p:cNvPr id="3" name="Zástupný symbol pro zápatí 2"/>
          <p:cNvSpPr>
            <a:spLocks noGrp="1"/>
          </p:cNvSpPr>
          <p:nvPr>
            <p:ph type="ftr" sz="quarter" idx="11"/>
          </p:nvPr>
        </p:nvSpPr>
        <p:spPr/>
        <p:txBody>
          <a:bodyPr/>
          <a:lstStyle/>
          <a:p>
            <a:r>
              <a:rPr lang="cs-CZ" noProof="0" smtClean="0"/>
              <a:t>prof. Otruba</a:t>
            </a:r>
            <a:endParaRPr lang="cs-CZ" noProof="0" dirty="0"/>
          </a:p>
        </p:txBody>
      </p:sp>
      <p:sp>
        <p:nvSpPr>
          <p:cNvPr id="4" name="Zástupný symbol pro číslo snímku 3"/>
          <p:cNvSpPr>
            <a:spLocks noGrp="1"/>
          </p:cNvSpPr>
          <p:nvPr>
            <p:ph type="sldNum" sz="quarter" idx="12"/>
          </p:nvPr>
        </p:nvSpPr>
        <p:spPr/>
        <p:txBody>
          <a:bodyPr/>
          <a:lstStyle/>
          <a:p>
            <a:fld id="{DA60BA0E-20D0-4E7C-B286-26C960A6788F}" type="slidenum">
              <a:rPr lang="cs-CZ" noProof="0" smtClean="0"/>
              <a:t>2</a:t>
            </a:fld>
            <a:endParaRPr lang="cs-CZ" noProof="0" dirty="0"/>
          </a:p>
        </p:txBody>
      </p:sp>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6"/>
          <p:cNvSpPr>
            <a:spLocks noGrp="1"/>
          </p:cNvSpPr>
          <p:nvPr>
            <p:ph type="title"/>
          </p:nvPr>
        </p:nvSpPr>
        <p:spPr>
          <a:xfrm>
            <a:off x="1117309" y="76200"/>
            <a:ext cx="10157354" cy="832520"/>
          </a:xfrm>
        </p:spPr>
        <p:txBody>
          <a:bodyPr/>
          <a:lstStyle/>
          <a:p>
            <a:pPr>
              <a:defRPr/>
            </a:pPr>
            <a:r>
              <a:rPr lang="cs-CZ" dirty="0" err="1" smtClean="0">
                <a:latin typeface="+mn-lt"/>
              </a:rPr>
              <a:t>Platinotypie</a:t>
            </a:r>
            <a:r>
              <a:rPr lang="cs-CZ" dirty="0" smtClean="0">
                <a:latin typeface="+mn-lt"/>
              </a:rPr>
              <a:t> </a:t>
            </a:r>
            <a:r>
              <a:rPr lang="cs-CZ" sz="4000" dirty="0" smtClean="0">
                <a:latin typeface="+mn-lt"/>
              </a:rPr>
              <a:t>(Ottův slovník naučný)</a:t>
            </a:r>
            <a:endParaRPr lang="cs-CZ" sz="4000" dirty="0">
              <a:latin typeface="+mn-lt"/>
            </a:endParaRPr>
          </a:p>
        </p:txBody>
      </p:sp>
      <p:sp>
        <p:nvSpPr>
          <p:cNvPr id="9" name="Zástupný symbol pro obsah 8"/>
          <p:cNvSpPr>
            <a:spLocks noGrp="1"/>
          </p:cNvSpPr>
          <p:nvPr>
            <p:ph idx="1"/>
          </p:nvPr>
        </p:nvSpPr>
        <p:spPr>
          <a:xfrm>
            <a:off x="1117309" y="980727"/>
            <a:ext cx="10157354" cy="5420073"/>
          </a:xfrm>
        </p:spPr>
        <p:txBody>
          <a:bodyPr>
            <a:normAutofit fontScale="92500"/>
          </a:bodyPr>
          <a:lstStyle/>
          <a:p>
            <a:r>
              <a:rPr lang="cs-CZ" dirty="0" err="1">
                <a:solidFill>
                  <a:srgbClr val="C00000"/>
                </a:solidFill>
              </a:rPr>
              <a:t>Platinotypie</a:t>
            </a:r>
            <a:r>
              <a:rPr lang="cs-CZ" b="1" dirty="0"/>
              <a:t> </a:t>
            </a:r>
            <a:r>
              <a:rPr lang="cs-CZ" dirty="0"/>
              <a:t>nazývá se způsob fotografické reprodukce, při níž obrázek tvoří se redukcí soli platnaté, obsažené v </a:t>
            </a:r>
            <a:r>
              <a:rPr lang="cs-CZ" dirty="0" smtClean="0"/>
              <a:t>emulsi </a:t>
            </a:r>
            <a:r>
              <a:rPr lang="cs-CZ" dirty="0"/>
              <a:t>papíru nebo příslušné vývojce. Vlastní látkou, na niž světlo při </a:t>
            </a:r>
            <a:r>
              <a:rPr lang="cs-CZ" dirty="0" err="1"/>
              <a:t>platinotypii</a:t>
            </a:r>
            <a:r>
              <a:rPr lang="cs-CZ" dirty="0"/>
              <a:t> působí, jest šťovan železitý, který světlem se redukuje. Za přítomnosti šťovanu sodnatého (neb ammonatého) a </a:t>
            </a:r>
            <a:r>
              <a:rPr lang="cs-CZ" dirty="0" err="1"/>
              <a:t>chlóridu</a:t>
            </a:r>
            <a:r>
              <a:rPr lang="cs-CZ" dirty="0"/>
              <a:t> </a:t>
            </a:r>
            <a:r>
              <a:rPr lang="cs-CZ" dirty="0" err="1"/>
              <a:t>draselnato</a:t>
            </a:r>
            <a:r>
              <a:rPr lang="cs-CZ" dirty="0"/>
              <a:t>-platnatého redukuje se sůl posléze jmenovaná a vylučuje se platina, jež obrázkům dodává zvláštního, oblíbeného tónu a uměleckého rázu. Některé papíry pro </a:t>
            </a:r>
            <a:r>
              <a:rPr lang="cs-CZ" dirty="0" err="1"/>
              <a:t>platinotypii</a:t>
            </a:r>
            <a:r>
              <a:rPr lang="cs-CZ" dirty="0"/>
              <a:t> jsou již tak připraveny, že obrázek přímo vzniká kopií, jiné nutno teprve vyvolávati. Před kopírováním, které se provádí nejlépe ve světle slunečním, vysuší se papír důkladně (při žlutém světle) na kamnech (a pod.) a kopíruje se tak dlouho, až kontury obrázku zřetelně vystupují zlatohnědým zabarvením na žlutavém pozadí. Černého tónu na </a:t>
            </a:r>
            <a:r>
              <a:rPr lang="cs-CZ" dirty="0" err="1"/>
              <a:t>platinotypiích</a:t>
            </a:r>
            <a:r>
              <a:rPr lang="cs-CZ" dirty="0"/>
              <a:t> dosáhne se pak horkou vodní parou, která z úzkého otvoru proudí proti kopii. Tím přivodí se redukce soli platnaté. Kopie fixují se potom v 1% roztoku kyseliny solné, který několikrát obnovíme. Po důkladném praní ve vodě doporučuje se též 1% lázeň roztoku dvojuhličitanu sodnatého, kterým poslední zbytky kyseliny se </a:t>
            </a:r>
            <a:r>
              <a:rPr lang="cs-CZ" dirty="0" err="1"/>
              <a:t>neutralisují</a:t>
            </a:r>
            <a:r>
              <a:rPr lang="cs-CZ" dirty="0"/>
              <a:t>. </a:t>
            </a:r>
          </a:p>
          <a:p>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20</a:t>
            </a:fld>
            <a:endParaRPr lang="cs-CZ" noProof="0" dirty="0"/>
          </a:p>
        </p:txBody>
      </p:sp>
    </p:spTree>
    <p:extLst>
      <p:ext uri="{BB962C8B-B14F-4D97-AF65-F5344CB8AC3E}">
        <p14:creationId xmlns:p14="http://schemas.microsoft.com/office/powerpoint/2010/main" val="411192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76536"/>
          </a:xfrm>
        </p:spPr>
        <p:txBody>
          <a:bodyPr/>
          <a:lstStyle/>
          <a:p>
            <a:pPr>
              <a:defRPr/>
            </a:pPr>
            <a:r>
              <a:rPr lang="cs-CZ" dirty="0" err="1" smtClean="0">
                <a:latin typeface="+mn-lt"/>
              </a:rPr>
              <a:t>Platinotypie</a:t>
            </a:r>
            <a:endParaRPr lang="cs-CZ" dirty="0">
              <a:latin typeface="+mn-lt"/>
            </a:endParaRPr>
          </a:p>
        </p:txBody>
      </p:sp>
      <p:sp>
        <p:nvSpPr>
          <p:cNvPr id="4" name="Zástupný symbol pro datum 3"/>
          <p:cNvSpPr>
            <a:spLocks noGrp="1"/>
          </p:cNvSpPr>
          <p:nvPr>
            <p:ph type="dt" sz="half" idx="10"/>
          </p:nvPr>
        </p:nvSpPr>
        <p:spPr/>
        <p:txBody>
          <a:bodyPr/>
          <a:lstStyle/>
          <a:p>
            <a:pPr>
              <a:defRPr/>
            </a:pPr>
            <a:r>
              <a:rPr lang="cs-CZ" smtClean="0"/>
              <a:t>2017</a:t>
            </a:r>
            <a:endParaRPr lang="cs-CZ" altLang="en-US"/>
          </a:p>
        </p:txBody>
      </p:sp>
      <p:sp>
        <p:nvSpPr>
          <p:cNvPr id="5" name="Zástupný symbol pro zápatí 4"/>
          <p:cNvSpPr>
            <a:spLocks noGrp="1"/>
          </p:cNvSpPr>
          <p:nvPr>
            <p:ph type="ftr" sz="quarter" idx="11"/>
          </p:nvPr>
        </p:nvSpPr>
        <p:spPr/>
        <p:txBody>
          <a:bodyPr/>
          <a:lstStyle/>
          <a:p>
            <a:pPr>
              <a:defRPr/>
            </a:pPr>
            <a:r>
              <a:rPr lang="cs-CZ" altLang="en-US" smtClean="0"/>
              <a:t>prof. Otruba</a:t>
            </a:r>
            <a:endParaRPr lang="cs-CZ" altLang="en-US"/>
          </a:p>
        </p:txBody>
      </p:sp>
      <p:pic>
        <p:nvPicPr>
          <p:cNvPr id="297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09" y="1081537"/>
            <a:ext cx="3527090" cy="479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TextovéPole 7"/>
          <p:cNvSpPr txBox="1">
            <a:spLocks noChangeArrowheads="1"/>
          </p:cNvSpPr>
          <p:nvPr/>
        </p:nvSpPr>
        <p:spPr bwMode="auto">
          <a:xfrm>
            <a:off x="1117309" y="6094053"/>
            <a:ext cx="350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cs-CZ" sz="1800" dirty="0" err="1"/>
              <a:t>Gertrude</a:t>
            </a:r>
            <a:r>
              <a:rPr lang="cs-CZ" sz="1800" dirty="0"/>
              <a:t> </a:t>
            </a:r>
            <a:r>
              <a:rPr lang="cs-CZ" sz="1800" dirty="0" err="1"/>
              <a:t>Stanton</a:t>
            </a:r>
            <a:r>
              <a:rPr lang="cs-CZ" sz="1800" dirty="0"/>
              <a:t> </a:t>
            </a:r>
            <a:r>
              <a:rPr lang="cs-CZ" sz="1800" dirty="0" err="1"/>
              <a:t>Käsebier</a:t>
            </a:r>
            <a:r>
              <a:rPr lang="cs-CZ" sz="1800" dirty="0"/>
              <a:t> 1899</a:t>
            </a:r>
          </a:p>
        </p:txBody>
      </p:sp>
      <p:sp>
        <p:nvSpPr>
          <p:cNvPr id="29703" name="TextovéPole 8"/>
          <p:cNvSpPr txBox="1">
            <a:spLocks noChangeArrowheads="1"/>
          </p:cNvSpPr>
          <p:nvPr/>
        </p:nvSpPr>
        <p:spPr bwMode="auto">
          <a:xfrm>
            <a:off x="5792717" y="5877578"/>
            <a:ext cx="5481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0"/>
              </a:spcBef>
              <a:spcAft>
                <a:spcPct val="0"/>
              </a:spcAft>
              <a:defRPr sz="3200">
                <a:solidFill>
                  <a:schemeClr val="tx1"/>
                </a:solidFill>
                <a:latin typeface="Arial" charset="0"/>
              </a:defRPr>
            </a:lvl6pPr>
            <a:lvl7pPr marL="2971800" indent="-228600" algn="ctr" eaLnBrk="0" fontAlgn="base" hangingPunct="0">
              <a:spcBef>
                <a:spcPct val="0"/>
              </a:spcBef>
              <a:spcAft>
                <a:spcPct val="0"/>
              </a:spcAft>
              <a:defRPr sz="3200">
                <a:solidFill>
                  <a:schemeClr val="tx1"/>
                </a:solidFill>
                <a:latin typeface="Arial" charset="0"/>
              </a:defRPr>
            </a:lvl7pPr>
            <a:lvl8pPr marL="3429000" indent="-228600" algn="ctr" eaLnBrk="0" fontAlgn="base" hangingPunct="0">
              <a:spcBef>
                <a:spcPct val="0"/>
              </a:spcBef>
              <a:spcAft>
                <a:spcPct val="0"/>
              </a:spcAft>
              <a:defRPr sz="3200">
                <a:solidFill>
                  <a:schemeClr val="tx1"/>
                </a:solidFill>
                <a:latin typeface="Arial" charset="0"/>
              </a:defRPr>
            </a:lvl8pPr>
            <a:lvl9pPr marL="3886200" indent="-228600" algn="ctr" eaLnBrk="0" fontAlgn="base" hangingPunct="0">
              <a:spcBef>
                <a:spcPct val="0"/>
              </a:spcBef>
              <a:spcAft>
                <a:spcPct val="0"/>
              </a:spcAft>
              <a:defRPr sz="3200">
                <a:solidFill>
                  <a:schemeClr val="tx1"/>
                </a:solidFill>
                <a:latin typeface="Arial" charset="0"/>
              </a:defRPr>
            </a:lvl9pPr>
          </a:lstStyle>
          <a:p>
            <a:pPr eaLnBrk="1" hangingPunct="1"/>
            <a:r>
              <a:rPr lang="en-US" sz="1800" dirty="0"/>
              <a:t>Irving Penn (1917-2009), </a:t>
            </a:r>
            <a:r>
              <a:rPr lang="en-US" sz="1400" dirty="0" smtClean="0"/>
              <a:t>Woman </a:t>
            </a:r>
            <a:r>
              <a:rPr lang="en-US" sz="1400" dirty="0"/>
              <a:t>with Roses</a:t>
            </a:r>
            <a:r>
              <a:rPr lang="cs-CZ" sz="1400" dirty="0"/>
              <a:t>, </a:t>
            </a:r>
            <a:r>
              <a:rPr lang="en-US" sz="1400" dirty="0"/>
              <a:t>Paris, 1950. </a:t>
            </a:r>
            <a:endParaRPr lang="cs-CZ" sz="1400" dirty="0"/>
          </a:p>
          <a:p>
            <a:pPr eaLnBrk="1" hangingPunct="1"/>
            <a:r>
              <a:rPr lang="en-US" sz="1400" dirty="0" err="1"/>
              <a:t>Tirage</a:t>
            </a:r>
            <a:r>
              <a:rPr lang="en-US" sz="1400" dirty="0"/>
              <a:t> </a:t>
            </a:r>
            <a:r>
              <a:rPr lang="en-US" sz="1400" dirty="0" err="1"/>
              <a:t>platine</a:t>
            </a:r>
            <a:r>
              <a:rPr lang="en-US" sz="1400" dirty="0"/>
              <a:t> de 1977, National Gallery of Art, Washington.</a:t>
            </a:r>
            <a:endParaRPr lang="cs-CZ" sz="1400" dirty="0"/>
          </a:p>
        </p:txBody>
      </p:sp>
      <p:pic>
        <p:nvPicPr>
          <p:cNvPr id="29704" name="Picture 6" descr="http://galerie-cabestan.com/images/histoire/Pen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77" y="306546"/>
            <a:ext cx="3714626" cy="557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p:cNvSpPr>
            <a:spLocks noGrp="1"/>
          </p:cNvSpPr>
          <p:nvPr>
            <p:ph type="sldNum" sz="quarter" idx="12"/>
          </p:nvPr>
        </p:nvSpPr>
        <p:spPr/>
        <p:txBody>
          <a:bodyPr/>
          <a:lstStyle/>
          <a:p>
            <a:fld id="{EB37DED6-D4C7-42EE-AB49-D2E39E64FDE4}" type="slidenum">
              <a:rPr lang="cs-CZ" noProof="0" smtClean="0"/>
              <a:t>21</a:t>
            </a:fld>
            <a:endParaRPr lang="cs-CZ" noProof="0" dirty="0"/>
          </a:p>
        </p:txBody>
      </p:sp>
    </p:spTree>
    <p:extLst>
      <p:ext uri="{BB962C8B-B14F-4D97-AF65-F5344CB8AC3E}">
        <p14:creationId xmlns:p14="http://schemas.microsoft.com/office/powerpoint/2010/main" val="36395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43893"/>
          </a:xfrm>
        </p:spPr>
        <p:txBody>
          <a:bodyPr/>
          <a:lstStyle/>
          <a:p>
            <a:r>
              <a:rPr lang="cs-CZ" dirty="0"/>
              <a:t>Organické </a:t>
            </a:r>
            <a:r>
              <a:rPr lang="cs-CZ" dirty="0" err="1"/>
              <a:t>světlocitlivé</a:t>
            </a:r>
            <a:r>
              <a:rPr lang="cs-CZ" dirty="0"/>
              <a:t> látky</a:t>
            </a:r>
          </a:p>
        </p:txBody>
      </p:sp>
      <p:sp>
        <p:nvSpPr>
          <p:cNvPr id="3" name="Zástupný symbol pro obsah 2"/>
          <p:cNvSpPr>
            <a:spLocks noGrp="1"/>
          </p:cNvSpPr>
          <p:nvPr>
            <p:ph idx="1"/>
          </p:nvPr>
        </p:nvSpPr>
        <p:spPr>
          <a:xfrm>
            <a:off x="1117308" y="1196752"/>
            <a:ext cx="10377703" cy="5204049"/>
          </a:xfrm>
        </p:spPr>
        <p:txBody>
          <a:bodyPr>
            <a:normAutofit/>
          </a:bodyPr>
          <a:lstStyle/>
          <a:p>
            <a:r>
              <a:rPr lang="cs-CZ" altLang="cs-CZ" sz="3500" dirty="0">
                <a:solidFill>
                  <a:srgbClr val="C00000"/>
                </a:solidFill>
              </a:rPr>
              <a:t>Rozklad diazoniových solí </a:t>
            </a:r>
            <a:r>
              <a:rPr lang="cs-CZ" altLang="cs-CZ" sz="3500" dirty="0" smtClean="0">
                <a:solidFill>
                  <a:srgbClr val="C00000"/>
                </a:solidFill>
              </a:rPr>
              <a:t>světlem: </a:t>
            </a:r>
            <a:r>
              <a:rPr lang="cs-CZ" altLang="cs-CZ" dirty="0" smtClean="0"/>
              <a:t>V </a:t>
            </a:r>
            <a:r>
              <a:rPr lang="cs-CZ" altLang="cs-CZ" dirty="0"/>
              <a:t>místech, kde se diazoniová sůl rozloží </a:t>
            </a:r>
            <a:r>
              <a:rPr lang="cs-CZ" altLang="cs-CZ" dirty="0" smtClean="0"/>
              <a:t>světlem, </a:t>
            </a:r>
            <a:r>
              <a:rPr lang="cs-CZ" altLang="cs-CZ" dirty="0"/>
              <a:t>nemůže nastat </a:t>
            </a:r>
            <a:r>
              <a:rPr lang="cs-CZ" altLang="cs-CZ" dirty="0" smtClean="0"/>
              <a:t>kopulační reakce a </a:t>
            </a:r>
            <a:r>
              <a:rPr lang="cs-CZ" altLang="cs-CZ" dirty="0"/>
              <a:t>v </a:t>
            </a:r>
            <a:r>
              <a:rPr lang="cs-CZ" altLang="cs-CZ" dirty="0" err="1"/>
              <a:t>diazotypické</a:t>
            </a:r>
            <a:r>
              <a:rPr lang="cs-CZ" altLang="cs-CZ" dirty="0"/>
              <a:t> vrstvě nevznikne obraz. Kopulační reakce mohou </a:t>
            </a:r>
            <a:r>
              <a:rPr lang="cs-CZ" altLang="cs-CZ" dirty="0" smtClean="0"/>
              <a:t> </a:t>
            </a:r>
            <a:r>
              <a:rPr lang="cs-CZ" altLang="cs-CZ" dirty="0"/>
              <a:t>probíhat několika způsoby:</a:t>
            </a:r>
          </a:p>
          <a:p>
            <a:pPr lvl="1"/>
            <a:r>
              <a:rPr lang="cs-CZ" altLang="cs-CZ" sz="2400" dirty="0"/>
              <a:t>Ve vrstvě je uložena diazoniová sůl a kopulační složka. Změna pH po expozici umožní vznik barviva (pozitivní obraz)</a:t>
            </a:r>
          </a:p>
          <a:p>
            <a:pPr lvl="1"/>
            <a:r>
              <a:rPr lang="cs-CZ" altLang="cs-CZ" sz="2400" dirty="0"/>
              <a:t>Ve vrstvě je pouze diazoniová sůl, jejíž rozkladné produkty jsou schopny kopulace, barvivo vzniká na exponovaných místech působením amoniaku (negativní obraz)</a:t>
            </a:r>
          </a:p>
          <a:p>
            <a:pPr lvl="1"/>
            <a:r>
              <a:rPr lang="cs-CZ" altLang="cs-CZ" sz="2400" dirty="0"/>
              <a:t>Vrstva obsahuje jen diazoniovou sůl, která se působením světla rozloží. Vyvoláním v alkalickém roztoku s obsahem kopulační složky vznikne pozitivní </a:t>
            </a:r>
            <a:r>
              <a:rPr lang="cs-CZ" altLang="cs-CZ" sz="2400" dirty="0" smtClean="0"/>
              <a:t>obraz</a:t>
            </a:r>
            <a:endParaRPr lang="cs-CZ" altLang="cs-CZ" sz="240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22</a:t>
            </a:fld>
            <a:endParaRPr lang="cs-CZ" noProof="0" dirty="0"/>
          </a:p>
        </p:txBody>
      </p:sp>
    </p:spTree>
    <p:extLst>
      <p:ext uri="{BB962C8B-B14F-4D97-AF65-F5344CB8AC3E}">
        <p14:creationId xmlns:p14="http://schemas.microsoft.com/office/powerpoint/2010/main" val="420279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117309" y="76200"/>
            <a:ext cx="10157354" cy="1336576"/>
          </a:xfrm>
        </p:spPr>
        <p:txBody>
          <a:bodyPr/>
          <a:lstStyle/>
          <a:p>
            <a:r>
              <a:rPr lang="cs-CZ" dirty="0" err="1"/>
              <a:t>Diazotypie</a:t>
            </a:r>
            <a:r>
              <a:rPr lang="cs-CZ" dirty="0"/>
              <a:t> - </a:t>
            </a:r>
            <a:r>
              <a:rPr lang="cs-CZ" dirty="0" smtClean="0"/>
              <a:t>chemismus</a:t>
            </a:r>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23</a:t>
            </a:fld>
            <a:endParaRPr lang="cs-CZ" noProof="0" dirty="0"/>
          </a:p>
        </p:txBody>
      </p:sp>
      <p:pic>
        <p:nvPicPr>
          <p:cNvPr id="17" name="Obrázek 16"/>
          <p:cNvPicPr>
            <a:picLocks noChangeAspect="1"/>
          </p:cNvPicPr>
          <p:nvPr/>
        </p:nvPicPr>
        <p:blipFill>
          <a:blip r:embed="rId2"/>
          <a:stretch>
            <a:fillRect/>
          </a:stretch>
        </p:blipFill>
        <p:spPr>
          <a:xfrm>
            <a:off x="600815" y="1815122"/>
            <a:ext cx="10945326" cy="1861152"/>
          </a:xfrm>
          <a:prstGeom prst="rect">
            <a:avLst/>
          </a:prstGeom>
        </p:spPr>
      </p:pic>
      <p:pic>
        <p:nvPicPr>
          <p:cNvPr id="21" name="Obrázek 20"/>
          <p:cNvPicPr>
            <a:picLocks noChangeAspect="1"/>
          </p:cNvPicPr>
          <p:nvPr/>
        </p:nvPicPr>
        <p:blipFill>
          <a:blip r:embed="rId3"/>
          <a:stretch>
            <a:fillRect/>
          </a:stretch>
        </p:blipFill>
        <p:spPr>
          <a:xfrm>
            <a:off x="600815" y="4018197"/>
            <a:ext cx="10945326" cy="1793406"/>
          </a:xfrm>
          <a:prstGeom prst="rect">
            <a:avLst/>
          </a:prstGeom>
        </p:spPr>
      </p:pic>
    </p:spTree>
    <p:extLst>
      <p:ext uri="{BB962C8B-B14F-4D97-AF65-F5344CB8AC3E}">
        <p14:creationId xmlns:p14="http://schemas.microsoft.com/office/powerpoint/2010/main" val="9121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760512"/>
          </a:xfrm>
        </p:spPr>
        <p:txBody>
          <a:bodyPr/>
          <a:lstStyle/>
          <a:p>
            <a:r>
              <a:rPr lang="cs-CZ" dirty="0"/>
              <a:t>Vezikulární film</a:t>
            </a:r>
          </a:p>
        </p:txBody>
      </p:sp>
      <p:sp>
        <p:nvSpPr>
          <p:cNvPr id="3" name="Zástupný symbol pro obsah 2"/>
          <p:cNvSpPr>
            <a:spLocks noGrp="1"/>
          </p:cNvSpPr>
          <p:nvPr>
            <p:ph idx="1"/>
          </p:nvPr>
        </p:nvSpPr>
        <p:spPr>
          <a:xfrm>
            <a:off x="1117309" y="980727"/>
            <a:ext cx="10157354" cy="3907905"/>
          </a:xfrm>
        </p:spPr>
        <p:txBody>
          <a:bodyPr>
            <a:normAutofit/>
          </a:bodyPr>
          <a:lstStyle/>
          <a:p>
            <a:r>
              <a:rPr lang="cs-CZ" dirty="0"/>
              <a:t>je druh fotografického filmu vzniklý </a:t>
            </a:r>
            <a:r>
              <a:rPr lang="cs-CZ" dirty="0">
                <a:solidFill>
                  <a:srgbClr val="C00000"/>
                </a:solidFill>
              </a:rPr>
              <a:t>vezikulárním (bublinkovým) </a:t>
            </a:r>
            <a:r>
              <a:rPr lang="cs-CZ" dirty="0"/>
              <a:t>procesem, označovaný také jako </a:t>
            </a:r>
            <a:r>
              <a:rPr lang="cs-CZ" dirty="0" err="1">
                <a:solidFill>
                  <a:srgbClr val="C00000"/>
                </a:solidFill>
              </a:rPr>
              <a:t>kalvar</a:t>
            </a:r>
            <a:r>
              <a:rPr lang="cs-CZ" dirty="0">
                <a:solidFill>
                  <a:srgbClr val="C00000"/>
                </a:solidFill>
              </a:rPr>
              <a:t>.</a:t>
            </a:r>
            <a:r>
              <a:rPr lang="cs-CZ" dirty="0"/>
              <a:t> Vezikulární film je citlivý pouze na UV záření a je dále vyvolán jednoduše teplem</a:t>
            </a:r>
          </a:p>
          <a:p>
            <a:r>
              <a:rPr lang="cs-CZ" dirty="0"/>
              <a:t>Vezikulární film je založen na diazoniových sloučeninách v </a:t>
            </a:r>
            <a:r>
              <a:rPr lang="cs-CZ" dirty="0" err="1"/>
              <a:t>saranovém</a:t>
            </a:r>
            <a:r>
              <a:rPr lang="cs-CZ" dirty="0"/>
              <a:t> plastu (kopolymer vinylchloridu s </a:t>
            </a:r>
            <a:r>
              <a:rPr lang="cs-CZ" dirty="0" err="1"/>
              <a:t>vinylidenchloridem</a:t>
            </a:r>
            <a:r>
              <a:rPr lang="cs-CZ" dirty="0"/>
              <a:t>). Při působení ultrafialového záření se chemická vazba v diazoniové sloučenině </a:t>
            </a:r>
            <a:r>
              <a:rPr lang="cs-CZ" dirty="0" smtClean="0"/>
              <a:t>rozbije a uniká </a:t>
            </a:r>
            <a:r>
              <a:rPr lang="cs-CZ" b="1" dirty="0" smtClean="0"/>
              <a:t>elementární dusík</a:t>
            </a:r>
            <a:r>
              <a:rPr lang="cs-CZ" dirty="0" smtClean="0"/>
              <a:t>. </a:t>
            </a:r>
            <a:r>
              <a:rPr lang="cs-CZ" dirty="0"/>
              <a:t>Plast po zahřátí změkne a dusík vytvoří malé bubliny - "puchýřky". Když se film znovu ochladí, uvězní se bubliny na svém místě. Bubliny silně rozptylují světlo, což znamená, že v protisvětle jsou neprůhledné, vytvořená kopie je proto negativní</a:t>
            </a:r>
            <a:r>
              <a:rPr lang="cs-CZ" dirty="0" smtClean="0"/>
              <a:t>.</a:t>
            </a:r>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24</a:t>
            </a:fld>
            <a:endParaRPr lang="cs-CZ" noProof="0" dirty="0"/>
          </a:p>
        </p:txBody>
      </p:sp>
      <p:pic>
        <p:nvPicPr>
          <p:cNvPr id="9" name="Obrázek 8"/>
          <p:cNvPicPr>
            <a:picLocks noChangeAspect="1"/>
          </p:cNvPicPr>
          <p:nvPr/>
        </p:nvPicPr>
        <p:blipFill rotWithShape="1">
          <a:blip r:embed="rId2"/>
          <a:srcRect t="7080" b="35981"/>
          <a:stretch/>
        </p:blipFill>
        <p:spPr>
          <a:xfrm>
            <a:off x="3137808" y="4888633"/>
            <a:ext cx="6116355" cy="1512168"/>
          </a:xfrm>
          <a:prstGeom prst="rect">
            <a:avLst/>
          </a:prstGeom>
        </p:spPr>
      </p:pic>
    </p:spTree>
    <p:extLst>
      <p:ext uri="{BB962C8B-B14F-4D97-AF65-F5344CB8AC3E}">
        <p14:creationId xmlns:p14="http://schemas.microsoft.com/office/powerpoint/2010/main" val="149396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251991"/>
          </a:xfrm>
        </p:spPr>
        <p:txBody>
          <a:bodyPr/>
          <a:lstStyle/>
          <a:p>
            <a:r>
              <a:rPr lang="cs-CZ" dirty="0"/>
              <a:t>Sloučeniny stříbra - prehistorie</a:t>
            </a:r>
          </a:p>
        </p:txBody>
      </p:sp>
      <p:sp>
        <p:nvSpPr>
          <p:cNvPr id="3" name="Zástupný symbol pro obsah 2"/>
          <p:cNvSpPr>
            <a:spLocks noGrp="1"/>
          </p:cNvSpPr>
          <p:nvPr>
            <p:ph idx="1"/>
          </p:nvPr>
        </p:nvSpPr>
        <p:spPr>
          <a:xfrm>
            <a:off x="1117309" y="1328191"/>
            <a:ext cx="10157354" cy="4844009"/>
          </a:xfrm>
        </p:spPr>
        <p:txBody>
          <a:bodyPr>
            <a:normAutofit lnSpcReduction="10000"/>
          </a:bodyPr>
          <a:lstStyle/>
          <a:p>
            <a:pPr>
              <a:lnSpc>
                <a:spcPct val="90000"/>
              </a:lnSpc>
            </a:pPr>
            <a:r>
              <a:rPr lang="cs-CZ" altLang="cs-CZ" dirty="0">
                <a:solidFill>
                  <a:srgbClr val="C00000"/>
                </a:solidFill>
              </a:rPr>
              <a:t>Angelo </a:t>
            </a:r>
            <a:r>
              <a:rPr lang="cs-CZ" altLang="cs-CZ" dirty="0" err="1">
                <a:solidFill>
                  <a:srgbClr val="C00000"/>
                </a:solidFill>
              </a:rPr>
              <a:t>Sala</a:t>
            </a:r>
            <a:r>
              <a:rPr lang="cs-CZ" altLang="cs-CZ" dirty="0">
                <a:solidFill>
                  <a:srgbClr val="C00000"/>
                </a:solidFill>
              </a:rPr>
              <a:t> (1576 -1637)</a:t>
            </a:r>
            <a:r>
              <a:rPr lang="cs-CZ" altLang="cs-CZ" sz="3200" dirty="0">
                <a:solidFill>
                  <a:srgbClr val="C00000"/>
                </a:solidFill>
              </a:rPr>
              <a:t> </a:t>
            </a:r>
            <a:r>
              <a:rPr lang="cs-CZ" altLang="cs-CZ" dirty="0"/>
              <a:t>pozoruje černání prášku AgNO</a:t>
            </a:r>
            <a:r>
              <a:rPr lang="cs-CZ" altLang="cs-CZ" baseline="-25000" dirty="0"/>
              <a:t>3</a:t>
            </a:r>
          </a:p>
          <a:p>
            <a:pPr>
              <a:lnSpc>
                <a:spcPct val="90000"/>
              </a:lnSpc>
            </a:pPr>
            <a:r>
              <a:rPr lang="cs-CZ" altLang="cs-CZ" dirty="0">
                <a:solidFill>
                  <a:srgbClr val="C00000"/>
                </a:solidFill>
              </a:rPr>
              <a:t>Johann Heinrich Schulze (1687 – 1744)</a:t>
            </a:r>
            <a:r>
              <a:rPr lang="cs-CZ" altLang="cs-CZ" b="1" dirty="0"/>
              <a:t> </a:t>
            </a:r>
            <a:r>
              <a:rPr lang="cs-CZ" altLang="cs-CZ" dirty="0" smtClean="0"/>
              <a:t>publikuje </a:t>
            </a:r>
            <a:r>
              <a:rPr lang="cs-CZ" altLang="cs-CZ" dirty="0"/>
              <a:t>r. 1727 </a:t>
            </a:r>
            <a:r>
              <a:rPr lang="cs-CZ" altLang="cs-CZ" dirty="0" err="1"/>
              <a:t>světlocitlivou</a:t>
            </a:r>
            <a:r>
              <a:rPr lang="cs-CZ" altLang="cs-CZ" dirty="0"/>
              <a:t> směs křídy a AgNO</a:t>
            </a:r>
            <a:r>
              <a:rPr lang="cs-CZ" altLang="cs-CZ" baseline="-25000" dirty="0"/>
              <a:t>3</a:t>
            </a:r>
          </a:p>
          <a:p>
            <a:pPr>
              <a:lnSpc>
                <a:spcPct val="90000"/>
              </a:lnSpc>
            </a:pPr>
            <a:r>
              <a:rPr lang="cs-CZ" altLang="cs-CZ" dirty="0">
                <a:solidFill>
                  <a:srgbClr val="C00000"/>
                </a:solidFill>
              </a:rPr>
              <a:t>Carl Wilhelm </a:t>
            </a:r>
            <a:r>
              <a:rPr lang="cs-CZ" altLang="cs-CZ" dirty="0" err="1">
                <a:solidFill>
                  <a:srgbClr val="C00000"/>
                </a:solidFill>
              </a:rPr>
              <a:t>Scheele</a:t>
            </a:r>
            <a:r>
              <a:rPr lang="cs-CZ" altLang="cs-CZ" dirty="0">
                <a:solidFill>
                  <a:srgbClr val="C00000"/>
                </a:solidFill>
              </a:rPr>
              <a:t> (1742 – 1786)</a:t>
            </a:r>
            <a:r>
              <a:rPr lang="cs-CZ" altLang="cs-CZ" b="1" dirty="0"/>
              <a:t> </a:t>
            </a:r>
            <a:r>
              <a:rPr lang="cs-CZ" altLang="cs-CZ" dirty="0" smtClean="0"/>
              <a:t>v </a:t>
            </a:r>
            <a:r>
              <a:rPr lang="cs-CZ" altLang="cs-CZ" dirty="0"/>
              <a:t>knize </a:t>
            </a:r>
            <a:r>
              <a:rPr lang="cs-CZ" altLang="cs-CZ" i="1" dirty="0" err="1"/>
              <a:t>Aeris</a:t>
            </a:r>
            <a:r>
              <a:rPr lang="cs-CZ" altLang="cs-CZ" i="1" dirty="0"/>
              <a:t> </a:t>
            </a:r>
            <a:r>
              <a:rPr lang="cs-CZ" altLang="cs-CZ" i="1" dirty="0" err="1"/>
              <a:t>atque</a:t>
            </a:r>
            <a:r>
              <a:rPr lang="cs-CZ" altLang="cs-CZ" i="1" dirty="0"/>
              <a:t> </a:t>
            </a:r>
            <a:r>
              <a:rPr lang="cs-CZ" altLang="cs-CZ" i="1" dirty="0" err="1"/>
              <a:t>ignis</a:t>
            </a:r>
            <a:r>
              <a:rPr lang="cs-CZ" altLang="cs-CZ" i="1" dirty="0"/>
              <a:t> examen </a:t>
            </a:r>
            <a:r>
              <a:rPr lang="cs-CZ" altLang="cs-CZ" i="1" dirty="0" err="1"/>
              <a:t>chemicum</a:t>
            </a:r>
            <a:r>
              <a:rPr lang="cs-CZ" altLang="cs-CZ" i="1" dirty="0"/>
              <a:t> (Chemická rozprava o vzduchu a ohni,1777) </a:t>
            </a:r>
            <a:r>
              <a:rPr lang="cs-CZ" altLang="cs-CZ" dirty="0"/>
              <a:t>popisuje spektrální závislost citlivosti </a:t>
            </a:r>
            <a:r>
              <a:rPr lang="cs-CZ" altLang="cs-CZ" dirty="0" err="1" smtClean="0"/>
              <a:t>AgCl</a:t>
            </a:r>
            <a:r>
              <a:rPr lang="cs-CZ" altLang="cs-CZ" dirty="0" smtClean="0"/>
              <a:t> – vyšší zčernání u modré a fialové části spektra</a:t>
            </a:r>
            <a:endParaRPr lang="cs-CZ" altLang="cs-CZ" dirty="0"/>
          </a:p>
          <a:p>
            <a:pPr>
              <a:lnSpc>
                <a:spcPct val="90000"/>
              </a:lnSpc>
            </a:pPr>
            <a:r>
              <a:rPr lang="cs-CZ" altLang="cs-CZ" dirty="0">
                <a:solidFill>
                  <a:srgbClr val="C00000"/>
                </a:solidFill>
              </a:rPr>
              <a:t>Thomas </a:t>
            </a:r>
            <a:r>
              <a:rPr lang="cs-CZ" altLang="cs-CZ" dirty="0" err="1">
                <a:solidFill>
                  <a:srgbClr val="C00000"/>
                </a:solidFill>
              </a:rPr>
              <a:t>Wedgwood</a:t>
            </a:r>
            <a:r>
              <a:rPr lang="cs-CZ" altLang="cs-CZ" dirty="0">
                <a:solidFill>
                  <a:srgbClr val="C00000"/>
                </a:solidFill>
              </a:rPr>
              <a:t> (1771 – 1805) a </a:t>
            </a:r>
            <a:r>
              <a:rPr lang="cs-CZ" altLang="cs-CZ" dirty="0" err="1">
                <a:solidFill>
                  <a:srgbClr val="C00000"/>
                </a:solidFill>
              </a:rPr>
              <a:t>Humprey</a:t>
            </a:r>
            <a:r>
              <a:rPr lang="cs-CZ" altLang="cs-CZ" dirty="0">
                <a:solidFill>
                  <a:srgbClr val="C00000"/>
                </a:solidFill>
              </a:rPr>
              <a:t> Davy (1778 – 1829) </a:t>
            </a:r>
            <a:r>
              <a:rPr lang="cs-CZ" altLang="cs-CZ" dirty="0"/>
              <a:t>publikují r. 1802 v </a:t>
            </a:r>
            <a:r>
              <a:rPr lang="cs-CZ" altLang="cs-CZ" i="1" dirty="0" err="1"/>
              <a:t>Journal</a:t>
            </a:r>
            <a:r>
              <a:rPr lang="cs-CZ" altLang="cs-CZ" i="1" dirty="0"/>
              <a:t> </a:t>
            </a:r>
            <a:r>
              <a:rPr lang="cs-CZ" altLang="cs-CZ" i="1" dirty="0" err="1"/>
              <a:t>of</a:t>
            </a:r>
            <a:r>
              <a:rPr lang="cs-CZ" altLang="cs-CZ" i="1" dirty="0"/>
              <a:t> </a:t>
            </a:r>
            <a:r>
              <a:rPr lang="cs-CZ" altLang="cs-CZ" i="1" dirty="0" err="1"/>
              <a:t>the</a:t>
            </a:r>
            <a:r>
              <a:rPr lang="cs-CZ" altLang="cs-CZ" i="1" dirty="0"/>
              <a:t> </a:t>
            </a:r>
            <a:r>
              <a:rPr lang="cs-CZ" altLang="cs-CZ" i="1" dirty="0" err="1"/>
              <a:t>Royal</a:t>
            </a:r>
            <a:r>
              <a:rPr lang="cs-CZ" altLang="cs-CZ" i="1" dirty="0"/>
              <a:t> </a:t>
            </a:r>
            <a:r>
              <a:rPr lang="cs-CZ" altLang="cs-CZ" i="1" dirty="0" err="1"/>
              <a:t>Institution</a:t>
            </a:r>
            <a:r>
              <a:rPr lang="cs-CZ" altLang="cs-CZ" i="1" dirty="0"/>
              <a:t>:</a:t>
            </a:r>
            <a:r>
              <a:rPr lang="cs-CZ" altLang="cs-CZ" dirty="0"/>
              <a:t> </a:t>
            </a:r>
            <a:r>
              <a:rPr lang="cs-CZ" altLang="cs-CZ" i="1" dirty="0"/>
              <a:t>Zpráva o tom, jak kopírovat malby na skle a zhotovovat siluety působením světla na dusičnan stříbrný, nalezený T. </a:t>
            </a:r>
            <a:r>
              <a:rPr lang="cs-CZ" altLang="cs-CZ" i="1" dirty="0" err="1"/>
              <a:t>Wedgwoodem</a:t>
            </a:r>
            <a:r>
              <a:rPr lang="cs-CZ" altLang="cs-CZ" i="1" dirty="0"/>
              <a:t>, s poznámkami H. </a:t>
            </a:r>
            <a:r>
              <a:rPr lang="cs-CZ" altLang="cs-CZ" i="1" dirty="0" err="1"/>
              <a:t>Davyho</a:t>
            </a:r>
            <a:r>
              <a:rPr lang="cs-CZ" altLang="cs-CZ" i="1" dirty="0"/>
              <a:t>, profesora chemie na </a:t>
            </a:r>
            <a:r>
              <a:rPr lang="cs-CZ" altLang="cs-CZ" i="1" dirty="0" err="1"/>
              <a:t>Royal</a:t>
            </a:r>
            <a:r>
              <a:rPr lang="cs-CZ" altLang="cs-CZ" i="1" dirty="0"/>
              <a:t> </a:t>
            </a:r>
            <a:r>
              <a:rPr lang="cs-CZ" altLang="cs-CZ" i="1" dirty="0" err="1"/>
              <a:t>Institution</a:t>
            </a:r>
            <a:r>
              <a:rPr lang="cs-CZ" altLang="cs-CZ" dirty="0"/>
              <a:t> </a:t>
            </a:r>
          </a:p>
          <a:p>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25</a:t>
            </a:fld>
            <a:endParaRPr lang="cs-CZ" noProof="0" dirty="0"/>
          </a:p>
        </p:txBody>
      </p:sp>
    </p:spTree>
    <p:extLst>
      <p:ext uri="{BB962C8B-B14F-4D97-AF65-F5344CB8AC3E}">
        <p14:creationId xmlns:p14="http://schemas.microsoft.com/office/powerpoint/2010/main" val="26654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04528"/>
          </a:xfrm>
        </p:spPr>
        <p:txBody>
          <a:bodyPr/>
          <a:lstStyle/>
          <a:p>
            <a:r>
              <a:rPr lang="cs-CZ" dirty="0"/>
              <a:t>Daguerrotypie</a:t>
            </a:r>
          </a:p>
        </p:txBody>
      </p:sp>
      <p:sp>
        <p:nvSpPr>
          <p:cNvPr id="9" name="Rectangle 3"/>
          <p:cNvSpPr>
            <a:spLocks noGrp="1" noChangeArrowheads="1"/>
          </p:cNvSpPr>
          <p:nvPr>
            <p:ph idx="1"/>
          </p:nvPr>
        </p:nvSpPr>
        <p:spPr>
          <a:xfrm>
            <a:off x="1117308" y="1124743"/>
            <a:ext cx="10521719" cy="5276057"/>
          </a:xfrm>
        </p:spPr>
        <p:txBody>
          <a:bodyPr>
            <a:normAutofit fontScale="92500" lnSpcReduction="10000"/>
          </a:bodyPr>
          <a:lstStyle/>
          <a:p>
            <a:pPr eaLnBrk="1" hangingPunct="1">
              <a:lnSpc>
                <a:spcPct val="90000"/>
              </a:lnSpc>
            </a:pPr>
            <a:r>
              <a:rPr lang="cs-CZ" altLang="cs-CZ" sz="3200" dirty="0" err="1" smtClean="0">
                <a:solidFill>
                  <a:srgbClr val="C00000"/>
                </a:solidFill>
              </a:rPr>
              <a:t>Daguerre</a:t>
            </a:r>
            <a:r>
              <a:rPr lang="cs-CZ" altLang="cs-CZ" sz="3200" dirty="0" smtClean="0"/>
              <a:t> r. 1831 zjistil citlivost stříbrné desky pokryté </a:t>
            </a:r>
            <a:r>
              <a:rPr lang="cs-CZ" altLang="cs-CZ" sz="3200" dirty="0" err="1" smtClean="0"/>
              <a:t>AgI</a:t>
            </a:r>
            <a:r>
              <a:rPr lang="cs-CZ" altLang="cs-CZ" sz="3200" dirty="0" smtClean="0"/>
              <a:t> </a:t>
            </a:r>
            <a:r>
              <a:rPr lang="cs-CZ" altLang="cs-CZ" sz="2600" dirty="0" smtClean="0"/>
              <a:t>(vzniklý vlivem expozice destičky parám jódu) </a:t>
            </a:r>
            <a:r>
              <a:rPr lang="cs-CZ" altLang="cs-CZ" sz="3200" dirty="0" smtClean="0"/>
              <a:t>ke světlu</a:t>
            </a:r>
          </a:p>
          <a:p>
            <a:pPr eaLnBrk="1" hangingPunct="1">
              <a:lnSpc>
                <a:spcPct val="90000"/>
              </a:lnSpc>
            </a:pPr>
            <a:r>
              <a:rPr lang="cs-CZ" altLang="cs-CZ" sz="3200" dirty="0" smtClean="0"/>
              <a:t>1835 - podařilo se mu zesílit latentní obraz parami rtuti</a:t>
            </a:r>
          </a:p>
          <a:p>
            <a:pPr eaLnBrk="1" hangingPunct="1">
              <a:lnSpc>
                <a:spcPct val="90000"/>
              </a:lnSpc>
            </a:pPr>
            <a:r>
              <a:rPr lang="cs-CZ" altLang="cs-CZ" sz="3200" dirty="0" smtClean="0"/>
              <a:t>1837 - objevil ustálení obrazu v roztoku </a:t>
            </a:r>
            <a:r>
              <a:rPr lang="cs-CZ" altLang="cs-CZ" sz="3200" dirty="0" err="1" smtClean="0"/>
              <a:t>NaCl</a:t>
            </a:r>
            <a:r>
              <a:rPr lang="cs-CZ" altLang="cs-CZ" sz="3200" dirty="0" smtClean="0"/>
              <a:t>, </a:t>
            </a:r>
            <a:r>
              <a:rPr lang="cs-CZ" altLang="cs-CZ" dirty="0" smtClean="0"/>
              <a:t>později v </a:t>
            </a:r>
            <a:r>
              <a:rPr lang="cs-CZ" altLang="cs-CZ" dirty="0" err="1" smtClean="0"/>
              <a:t>thiosíranu</a:t>
            </a:r>
            <a:r>
              <a:rPr lang="cs-CZ" altLang="cs-CZ" dirty="0" smtClean="0"/>
              <a:t> sodném (</a:t>
            </a:r>
            <a:r>
              <a:rPr lang="cs-CZ" altLang="cs-CZ" dirty="0" err="1" smtClean="0"/>
              <a:t>Herschel</a:t>
            </a:r>
            <a:r>
              <a:rPr lang="cs-CZ" altLang="cs-CZ" dirty="0" smtClean="0"/>
              <a:t>)</a:t>
            </a:r>
          </a:p>
          <a:p>
            <a:pPr>
              <a:lnSpc>
                <a:spcPct val="90000"/>
              </a:lnSpc>
            </a:pPr>
            <a:r>
              <a:rPr lang="cs-CZ" sz="3200" dirty="0"/>
              <a:t>Francouzská vláda vynález od </a:t>
            </a:r>
            <a:r>
              <a:rPr lang="cs-CZ" sz="3200" dirty="0" err="1"/>
              <a:t>Daguerra</a:t>
            </a:r>
            <a:r>
              <a:rPr lang="cs-CZ" sz="3200" dirty="0"/>
              <a:t> a Isidora </a:t>
            </a:r>
            <a:r>
              <a:rPr lang="cs-CZ" sz="3200" dirty="0" err="1"/>
              <a:t>Niepce</a:t>
            </a:r>
            <a:r>
              <a:rPr lang="cs-CZ" sz="3200" dirty="0"/>
              <a:t> </a:t>
            </a:r>
            <a:r>
              <a:rPr lang="cs-CZ" sz="2600" dirty="0"/>
              <a:t>(</a:t>
            </a:r>
            <a:r>
              <a:rPr lang="cs-CZ" sz="2600" dirty="0" smtClean="0"/>
              <a:t>syn – dědic - zemřelého Nicéphora, </a:t>
            </a:r>
            <a:r>
              <a:rPr lang="cs-CZ" sz="2600" dirty="0" err="1"/>
              <a:t>Daguerrova</a:t>
            </a:r>
            <a:r>
              <a:rPr lang="cs-CZ" sz="2600" dirty="0"/>
              <a:t> předchůdce a spolupracovníka)</a:t>
            </a:r>
            <a:r>
              <a:rPr lang="cs-CZ" sz="3200" dirty="0"/>
              <a:t> odkoupila výměnou za doživotní </a:t>
            </a:r>
            <a:r>
              <a:rPr lang="cs-CZ" sz="3200" dirty="0" smtClean="0"/>
              <a:t>rentu.</a:t>
            </a:r>
            <a:endParaRPr lang="cs-CZ" altLang="cs-CZ" sz="3200" dirty="0" smtClean="0"/>
          </a:p>
          <a:p>
            <a:pPr eaLnBrk="1" hangingPunct="1">
              <a:lnSpc>
                <a:spcPct val="90000"/>
              </a:lnSpc>
            </a:pPr>
            <a:r>
              <a:rPr lang="cs-CZ" altLang="cs-CZ" sz="3200" dirty="0" smtClean="0"/>
              <a:t>19. 8. </a:t>
            </a:r>
            <a:r>
              <a:rPr lang="cs-CZ" altLang="cs-CZ" sz="3200" b="1" dirty="0" smtClean="0"/>
              <a:t>1839 </a:t>
            </a:r>
            <a:r>
              <a:rPr lang="cs-CZ" altLang="cs-CZ" sz="3200" dirty="0" smtClean="0"/>
              <a:t>byla daguerrotypie prezentována akademikem </a:t>
            </a:r>
            <a:r>
              <a:rPr lang="cs-CZ" altLang="cs-CZ" sz="3200" dirty="0" err="1" smtClean="0"/>
              <a:t>Aragem</a:t>
            </a:r>
            <a:r>
              <a:rPr lang="cs-CZ" altLang="cs-CZ" sz="3200" dirty="0" smtClean="0"/>
              <a:t> v Institut de France a tento den se považuje za </a:t>
            </a:r>
            <a:r>
              <a:rPr lang="cs-CZ" altLang="cs-CZ" sz="3200" b="1" dirty="0" smtClean="0"/>
              <a:t>den vzniku fotografie</a:t>
            </a:r>
          </a:p>
          <a:p>
            <a:pPr eaLnBrk="1" hangingPunct="1">
              <a:lnSpc>
                <a:spcPct val="90000"/>
              </a:lnSpc>
              <a:buFont typeface="Wingdings" panose="05000000000000000000" pitchFamily="2" charset="2"/>
              <a:buNone/>
            </a:pPr>
            <a:endParaRPr lang="cs-CZ" altLang="cs-CZ" dirty="0" smtClean="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26</a:t>
            </a:fld>
            <a:endParaRPr lang="cs-CZ" noProof="0" dirty="0"/>
          </a:p>
        </p:txBody>
      </p:sp>
    </p:spTree>
    <p:extLst>
      <p:ext uri="{BB962C8B-B14F-4D97-AF65-F5344CB8AC3E}">
        <p14:creationId xmlns:p14="http://schemas.microsoft.com/office/powerpoint/2010/main" val="333501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Zakladatelé fotografie</a:t>
            </a:r>
          </a:p>
        </p:txBody>
      </p:sp>
      <p:pic>
        <p:nvPicPr>
          <p:cNvPr id="8" name="Zástupný symbol pro obsah 7"/>
          <p:cNvPicPr>
            <a:picLocks noGrp="1" noChangeAspect="1"/>
          </p:cNvPicPr>
          <p:nvPr>
            <p:ph idx="1"/>
          </p:nvPr>
        </p:nvPicPr>
        <p:blipFill>
          <a:blip r:embed="rId2"/>
          <a:stretch>
            <a:fillRect/>
          </a:stretch>
        </p:blipFill>
        <p:spPr>
          <a:xfrm>
            <a:off x="1117309" y="1473200"/>
            <a:ext cx="1707028" cy="2231329"/>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27</a:t>
            </a:fld>
            <a:endParaRPr lang="cs-CZ" noProof="0" dirty="0"/>
          </a:p>
        </p:txBody>
      </p:sp>
      <p:sp>
        <p:nvSpPr>
          <p:cNvPr id="12" name="Obdélník 11"/>
          <p:cNvSpPr/>
          <p:nvPr/>
        </p:nvSpPr>
        <p:spPr>
          <a:xfrm>
            <a:off x="3047999" y="2459504"/>
            <a:ext cx="8591029" cy="3539430"/>
          </a:xfrm>
          <a:prstGeom prst="rect">
            <a:avLst/>
          </a:prstGeom>
        </p:spPr>
        <p:txBody>
          <a:bodyPr wrap="square">
            <a:spAutoFit/>
          </a:bodyPr>
          <a:lstStyle/>
          <a:p>
            <a:r>
              <a:rPr lang="fr-FR" sz="2800" dirty="0"/>
              <a:t>Joseph Nicéphore Niépce (1865 – 1833)</a:t>
            </a:r>
          </a:p>
          <a:p>
            <a:endParaRPr lang="fr-FR" dirty="0"/>
          </a:p>
          <a:p>
            <a:endParaRPr lang="cs-CZ" dirty="0" smtClean="0"/>
          </a:p>
          <a:p>
            <a:endParaRPr lang="cs-CZ" dirty="0"/>
          </a:p>
          <a:p>
            <a:endParaRPr lang="cs-CZ" dirty="0" smtClean="0"/>
          </a:p>
          <a:p>
            <a:endParaRPr lang="fr-FR" dirty="0"/>
          </a:p>
          <a:p>
            <a:r>
              <a:rPr lang="fr-FR" sz="2800" dirty="0"/>
              <a:t>Louis Jacques Mandé Daguerre (1787 – 1851</a:t>
            </a:r>
            <a:r>
              <a:rPr lang="fr-FR" sz="2800" dirty="0" smtClean="0"/>
              <a:t>)</a:t>
            </a:r>
            <a:endParaRPr lang="cs-CZ" sz="2800" dirty="0" smtClean="0"/>
          </a:p>
          <a:p>
            <a:r>
              <a:rPr lang="cs-CZ" sz="2200" dirty="0" smtClean="0"/>
              <a:t>- sám příliš netvořil – zachováno pouze 24 snímků, cca 15 dalších vzniklo, ale nezachovaly se)</a:t>
            </a:r>
            <a:endParaRPr lang="fr-FR" sz="2200" dirty="0"/>
          </a:p>
        </p:txBody>
      </p:sp>
      <p:pic>
        <p:nvPicPr>
          <p:cNvPr id="3" name="Obrázek 2"/>
          <p:cNvPicPr>
            <a:picLocks noChangeAspect="1"/>
          </p:cNvPicPr>
          <p:nvPr/>
        </p:nvPicPr>
        <p:blipFill>
          <a:blip r:embed="rId3"/>
          <a:stretch>
            <a:fillRect/>
          </a:stretch>
        </p:blipFill>
        <p:spPr>
          <a:xfrm>
            <a:off x="1117309" y="3859888"/>
            <a:ext cx="1707028" cy="2480390"/>
          </a:xfrm>
          <a:prstGeom prst="rect">
            <a:avLst/>
          </a:prstGeom>
        </p:spPr>
      </p:pic>
    </p:spTree>
    <p:extLst>
      <p:ext uri="{BB962C8B-B14F-4D97-AF65-F5344CB8AC3E}">
        <p14:creationId xmlns:p14="http://schemas.microsoft.com/office/powerpoint/2010/main" val="22579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L.J.M. </a:t>
            </a:r>
            <a:r>
              <a:rPr lang="cs-CZ" dirty="0" err="1"/>
              <a:t>Daguerre</a:t>
            </a:r>
            <a:r>
              <a:rPr lang="cs-CZ" dirty="0"/>
              <a:t>: Z Paříže, </a:t>
            </a:r>
            <a:r>
              <a:rPr lang="cs-CZ" dirty="0" smtClean="0"/>
              <a:t>1839</a:t>
            </a:r>
            <a:endParaRPr lang="cs-CZ" dirty="0"/>
          </a:p>
        </p:txBody>
      </p:sp>
      <p:pic>
        <p:nvPicPr>
          <p:cNvPr id="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59247" y="482990"/>
            <a:ext cx="7479782" cy="581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28</a:t>
            </a:fld>
            <a:endParaRPr lang="cs-CZ" noProof="0" dirty="0"/>
          </a:p>
        </p:txBody>
      </p:sp>
    </p:spTree>
    <p:extLst>
      <p:ext uri="{BB962C8B-B14F-4D97-AF65-F5344CB8AC3E}">
        <p14:creationId xmlns:p14="http://schemas.microsoft.com/office/powerpoint/2010/main" val="121931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L.J.M. </a:t>
            </a:r>
            <a:r>
              <a:rPr lang="cs-CZ" dirty="0" err="1"/>
              <a:t>Daguerre</a:t>
            </a:r>
            <a:r>
              <a:rPr lang="cs-CZ" dirty="0"/>
              <a:t>: Zátiší </a:t>
            </a:r>
            <a:r>
              <a:rPr lang="cs-CZ" dirty="0" smtClean="0"/>
              <a:t/>
            </a:r>
            <a:br>
              <a:rPr lang="cs-CZ" dirty="0" smtClean="0"/>
            </a:br>
            <a:r>
              <a:rPr lang="cs-CZ" dirty="0" smtClean="0"/>
              <a:t>(Zámek Kynžvart)</a:t>
            </a:r>
            <a:endParaRPr lang="cs-CZ" dirty="0"/>
          </a:p>
        </p:txBody>
      </p:sp>
      <p:pic>
        <p:nvPicPr>
          <p:cNvPr id="8" name="Zástupný symbol pro obsah 7"/>
          <p:cNvPicPr>
            <a:picLocks noGrp="1" noChangeAspect="1"/>
          </p:cNvPicPr>
          <p:nvPr>
            <p:ph idx="1"/>
          </p:nvPr>
        </p:nvPicPr>
        <p:blipFill>
          <a:blip r:embed="rId2"/>
          <a:stretch>
            <a:fillRect/>
          </a:stretch>
        </p:blipFill>
        <p:spPr>
          <a:xfrm>
            <a:off x="4468813" y="1118003"/>
            <a:ext cx="6805612" cy="4621993"/>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29</a:t>
            </a:fld>
            <a:endParaRPr lang="cs-CZ" noProof="0" dirty="0"/>
          </a:p>
        </p:txBody>
      </p:sp>
    </p:spTree>
    <p:extLst>
      <p:ext uri="{BB962C8B-B14F-4D97-AF65-F5344CB8AC3E}">
        <p14:creationId xmlns:p14="http://schemas.microsoft.com/office/powerpoint/2010/main" val="135133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20552"/>
          </a:xfrm>
        </p:spPr>
        <p:txBody>
          <a:bodyPr/>
          <a:lstStyle/>
          <a:p>
            <a:r>
              <a:rPr lang="cs-CZ" dirty="0" err="1"/>
              <a:t>Camera</a:t>
            </a:r>
            <a:r>
              <a:rPr lang="cs-CZ" dirty="0"/>
              <a:t> </a:t>
            </a:r>
            <a:r>
              <a:rPr lang="cs-CZ" dirty="0" err="1"/>
              <a:t>Obscura</a:t>
            </a:r>
            <a:r>
              <a:rPr lang="cs-CZ" dirty="0"/>
              <a:t> (tmavá komora)</a:t>
            </a:r>
          </a:p>
        </p:txBody>
      </p:sp>
      <p:sp>
        <p:nvSpPr>
          <p:cNvPr id="3" name="Zástupný symbol pro obsah 2"/>
          <p:cNvSpPr>
            <a:spLocks noGrp="1"/>
          </p:cNvSpPr>
          <p:nvPr>
            <p:ph idx="1"/>
          </p:nvPr>
        </p:nvSpPr>
        <p:spPr>
          <a:xfrm>
            <a:off x="1117309" y="1679713"/>
            <a:ext cx="7043237" cy="4492487"/>
          </a:xfrm>
        </p:spPr>
        <p:txBody>
          <a:bodyPr>
            <a:normAutofit fontScale="92500" lnSpcReduction="20000"/>
          </a:bodyPr>
          <a:lstStyle/>
          <a:p>
            <a:r>
              <a:rPr lang="cs-CZ" sz="3500" dirty="0" err="1"/>
              <a:t>Abu</a:t>
            </a:r>
            <a:r>
              <a:rPr lang="cs-CZ" sz="3500" dirty="0"/>
              <a:t> Ali </a:t>
            </a:r>
            <a:r>
              <a:rPr lang="cs-CZ" sz="3500" dirty="0" err="1" smtClean="0"/>
              <a:t>Alhazen</a:t>
            </a:r>
            <a:r>
              <a:rPr lang="cs-CZ" sz="3500" dirty="0" smtClean="0"/>
              <a:t> </a:t>
            </a:r>
            <a:r>
              <a:rPr lang="cs-CZ" sz="3500" dirty="0"/>
              <a:t>(956 – 1038) z Basry </a:t>
            </a:r>
          </a:p>
          <a:p>
            <a:pPr lvl="1"/>
            <a:r>
              <a:rPr lang="cs-CZ" dirty="0" smtClean="0"/>
              <a:t>Pozorování </a:t>
            </a:r>
            <a:r>
              <a:rPr lang="cs-CZ" dirty="0"/>
              <a:t>zatmění Slunce – kniha o optice</a:t>
            </a:r>
          </a:p>
          <a:p>
            <a:r>
              <a:rPr lang="cs-CZ" sz="3500" dirty="0"/>
              <a:t>Roger Bacon (1214 – 1294) </a:t>
            </a:r>
          </a:p>
          <a:p>
            <a:pPr lvl="1"/>
            <a:r>
              <a:rPr lang="cs-CZ" dirty="0" smtClean="0"/>
              <a:t>perspektiva ve spise De </a:t>
            </a:r>
            <a:r>
              <a:rPr lang="cs-CZ" dirty="0" err="1"/>
              <a:t>multiplicatione</a:t>
            </a:r>
            <a:r>
              <a:rPr lang="cs-CZ" dirty="0"/>
              <a:t> </a:t>
            </a:r>
            <a:r>
              <a:rPr lang="cs-CZ" dirty="0" err="1" smtClean="0"/>
              <a:t>specierum</a:t>
            </a:r>
            <a:endParaRPr lang="cs-CZ" dirty="0"/>
          </a:p>
          <a:p>
            <a:r>
              <a:rPr lang="cs-CZ" sz="3500" dirty="0"/>
              <a:t>Leonardo da Vinci (1452 – 1519) </a:t>
            </a:r>
          </a:p>
          <a:p>
            <a:pPr lvl="1"/>
            <a:r>
              <a:rPr lang="cs-CZ" dirty="0" smtClean="0"/>
              <a:t>Spis </a:t>
            </a:r>
            <a:r>
              <a:rPr lang="cs-CZ" dirty="0"/>
              <a:t>„</a:t>
            </a:r>
            <a:r>
              <a:rPr lang="cs-CZ" dirty="0" err="1"/>
              <a:t>Codex</a:t>
            </a:r>
            <a:r>
              <a:rPr lang="cs-CZ" dirty="0"/>
              <a:t> </a:t>
            </a:r>
            <a:r>
              <a:rPr lang="cs-CZ" dirty="0" err="1"/>
              <a:t>atlanticus</a:t>
            </a:r>
            <a:r>
              <a:rPr lang="cs-CZ" dirty="0"/>
              <a:t>“ – spojitosti mezi perspektivou </a:t>
            </a:r>
            <a:endParaRPr lang="cs-CZ" dirty="0" smtClean="0"/>
          </a:p>
          <a:p>
            <a:pPr marL="426645" lvl="1" indent="0">
              <a:buNone/>
            </a:pPr>
            <a:r>
              <a:rPr lang="cs-CZ" dirty="0" smtClean="0"/>
              <a:t>a </a:t>
            </a:r>
            <a:r>
              <a:rPr lang="cs-CZ" dirty="0"/>
              <a:t>funkcí oka</a:t>
            </a:r>
          </a:p>
          <a:p>
            <a:r>
              <a:rPr lang="cs-CZ" sz="3500" dirty="0" err="1"/>
              <a:t>Girolamo</a:t>
            </a:r>
            <a:r>
              <a:rPr lang="cs-CZ" sz="3500" dirty="0"/>
              <a:t> </a:t>
            </a:r>
            <a:r>
              <a:rPr lang="cs-CZ" sz="3500" dirty="0" err="1"/>
              <a:t>Cardano</a:t>
            </a:r>
            <a:r>
              <a:rPr lang="cs-CZ" sz="3500" dirty="0"/>
              <a:t> (1501 – 1576)</a:t>
            </a:r>
          </a:p>
          <a:p>
            <a:pPr lvl="1"/>
            <a:r>
              <a:rPr lang="cs-CZ" dirty="0"/>
              <a:t>Použití </a:t>
            </a:r>
            <a:r>
              <a:rPr lang="cs-CZ" b="1" dirty="0"/>
              <a:t>spojné čočky </a:t>
            </a:r>
            <a:r>
              <a:rPr lang="cs-CZ" dirty="0"/>
              <a:t>(dílo „De </a:t>
            </a:r>
            <a:r>
              <a:rPr lang="cs-CZ" dirty="0" err="1"/>
              <a:t>Subtilitate</a:t>
            </a:r>
            <a:r>
              <a:rPr lang="cs-CZ" dirty="0"/>
              <a:t>“)</a:t>
            </a:r>
          </a:p>
          <a:p>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3</a:t>
            </a:fld>
            <a:endParaRPr lang="cs-CZ" noProof="0" dirty="0"/>
          </a:p>
        </p:txBody>
      </p:sp>
      <p:pic>
        <p:nvPicPr>
          <p:cNvPr id="7" name="Obrázek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07926" y="1679712"/>
            <a:ext cx="4318132" cy="2029002"/>
          </a:xfrm>
          <a:prstGeom prst="rect">
            <a:avLst/>
          </a:prstGeom>
        </p:spPr>
      </p:pic>
      <p:sp>
        <p:nvSpPr>
          <p:cNvPr id="9" name="Obdélník 8"/>
          <p:cNvSpPr/>
          <p:nvPr/>
        </p:nvSpPr>
        <p:spPr>
          <a:xfrm>
            <a:off x="7903346" y="3888839"/>
            <a:ext cx="3727292" cy="1477328"/>
          </a:xfrm>
          <a:prstGeom prst="rect">
            <a:avLst/>
          </a:prstGeom>
        </p:spPr>
        <p:txBody>
          <a:bodyPr wrap="square">
            <a:spAutoFit/>
          </a:bodyPr>
          <a:lstStyle/>
          <a:p>
            <a:r>
              <a:rPr lang="en-US" sz="1800" dirty="0"/>
              <a:t>Optical diagram showing light being refracted by a spherical glass container full of water. (from Roger Bacon, </a:t>
            </a:r>
            <a:r>
              <a:rPr lang="en-US" sz="1800" i="1" dirty="0"/>
              <a:t>De </a:t>
            </a:r>
            <a:r>
              <a:rPr lang="en-US" sz="1800" i="1" dirty="0" err="1"/>
              <a:t>multiplicatione</a:t>
            </a:r>
            <a:r>
              <a:rPr lang="en-US" sz="1800" i="1" dirty="0"/>
              <a:t> </a:t>
            </a:r>
            <a:r>
              <a:rPr lang="en-US" sz="1800" i="1" dirty="0" err="1"/>
              <a:t>specierum</a:t>
            </a:r>
            <a:r>
              <a:rPr lang="en-US" sz="1800" dirty="0"/>
              <a:t>)</a:t>
            </a:r>
            <a:endParaRPr lang="cs-CZ" sz="1800" dirty="0"/>
          </a:p>
        </p:txBody>
      </p:sp>
    </p:spTree>
    <p:extLst>
      <p:ext uri="{BB962C8B-B14F-4D97-AF65-F5344CB8AC3E}">
        <p14:creationId xmlns:p14="http://schemas.microsoft.com/office/powerpoint/2010/main" val="331297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7030516" y="5517232"/>
            <a:ext cx="4752528" cy="1007120"/>
          </a:xfrm>
        </p:spPr>
        <p:txBody>
          <a:bodyPr/>
          <a:lstStyle/>
          <a:p>
            <a:r>
              <a:rPr lang="cs-CZ" sz="1800" dirty="0"/>
              <a:t>Kolorovaný daguerrotyp, autor neznámý</a:t>
            </a:r>
            <a:r>
              <a:rPr lang="cs-CZ" dirty="0"/>
              <a:t/>
            </a:r>
            <a:br>
              <a:rPr lang="cs-CZ" dirty="0"/>
            </a:br>
            <a:endParaRPr lang="cs-CZ" dirty="0"/>
          </a:p>
        </p:txBody>
      </p:sp>
      <p:pic>
        <p:nvPicPr>
          <p:cNvPr id="13" name="Zástupný symbol pro obsah 12"/>
          <p:cNvPicPr>
            <a:picLocks noGrp="1" noChangeAspect="1"/>
          </p:cNvPicPr>
          <p:nvPr>
            <p:ph idx="1"/>
          </p:nvPr>
        </p:nvPicPr>
        <p:blipFill>
          <a:blip r:embed="rId2"/>
          <a:stretch>
            <a:fillRect/>
          </a:stretch>
        </p:blipFill>
        <p:spPr>
          <a:xfrm>
            <a:off x="6814492" y="404664"/>
            <a:ext cx="4868725" cy="5400600"/>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9" name="Zástupný symbol pro text 8"/>
          <p:cNvSpPr>
            <a:spLocks noGrp="1"/>
          </p:cNvSpPr>
          <p:nvPr>
            <p:ph type="body" sz="half" idx="2"/>
          </p:nvPr>
        </p:nvSpPr>
        <p:spPr>
          <a:xfrm>
            <a:off x="261764" y="332656"/>
            <a:ext cx="6552728" cy="6120680"/>
          </a:xfrm>
        </p:spPr>
        <p:txBody>
          <a:bodyPr>
            <a:normAutofit fontScale="92500" lnSpcReduction="10000"/>
          </a:bodyPr>
          <a:lstStyle/>
          <a:p>
            <a:r>
              <a:rPr lang="cs-CZ" altLang="cs-CZ" sz="2200" b="1" dirty="0" smtClean="0">
                <a:solidFill>
                  <a:schemeClr val="tx2"/>
                </a:solidFill>
              </a:rPr>
              <a:t>Nevýhody daguerrotypu:</a:t>
            </a:r>
          </a:p>
          <a:p>
            <a:pPr marL="342900" indent="-342900">
              <a:buFontTx/>
              <a:buChar char="-"/>
            </a:pPr>
            <a:r>
              <a:rPr lang="cs-CZ" altLang="cs-CZ" sz="2200" dirty="0" smtClean="0">
                <a:solidFill>
                  <a:schemeClr val="accent1"/>
                </a:solidFill>
              </a:rPr>
              <a:t>každý kus originál</a:t>
            </a:r>
          </a:p>
          <a:p>
            <a:pPr marL="342900" indent="-342900">
              <a:buFontTx/>
              <a:buChar char="-"/>
            </a:pPr>
            <a:r>
              <a:rPr lang="cs-CZ" altLang="cs-CZ" sz="2200" dirty="0">
                <a:solidFill>
                  <a:schemeClr val="accent1"/>
                </a:solidFill>
              </a:rPr>
              <a:t>d</a:t>
            </a:r>
            <a:r>
              <a:rPr lang="cs-CZ" altLang="cs-CZ" sz="2200" dirty="0" smtClean="0">
                <a:solidFill>
                  <a:schemeClr val="accent1"/>
                </a:solidFill>
              </a:rPr>
              <a:t>louhé expoziční časy (až 30 min) – vývoj prvních objektivů – J. M. </a:t>
            </a:r>
            <a:r>
              <a:rPr lang="cs-CZ" altLang="cs-CZ" sz="2200" dirty="0" err="1" smtClean="0">
                <a:solidFill>
                  <a:schemeClr val="accent1"/>
                </a:solidFill>
              </a:rPr>
              <a:t>Petzval</a:t>
            </a:r>
            <a:r>
              <a:rPr lang="cs-CZ" altLang="cs-CZ" sz="2200" dirty="0" smtClean="0">
                <a:solidFill>
                  <a:schemeClr val="accent1"/>
                </a:solidFill>
              </a:rPr>
              <a:t> (výroba </a:t>
            </a:r>
            <a:r>
              <a:rPr lang="cs-CZ" altLang="cs-CZ" sz="2200" dirty="0" err="1" smtClean="0">
                <a:solidFill>
                  <a:schemeClr val="accent1"/>
                </a:solidFill>
              </a:rPr>
              <a:t>Voigtlander</a:t>
            </a:r>
            <a:r>
              <a:rPr lang="cs-CZ" altLang="cs-CZ" sz="2200" dirty="0" smtClean="0">
                <a:solidFill>
                  <a:schemeClr val="accent1"/>
                </a:solidFill>
              </a:rPr>
              <a:t>, expozice 5-6 s)</a:t>
            </a:r>
          </a:p>
          <a:p>
            <a:pPr marL="342900" indent="-342900">
              <a:buFontTx/>
              <a:buChar char="-"/>
            </a:pPr>
            <a:r>
              <a:rPr lang="cs-CZ" altLang="cs-CZ" sz="2200" dirty="0" smtClean="0">
                <a:solidFill>
                  <a:schemeClr val="accent1"/>
                </a:solidFill>
              </a:rPr>
              <a:t>nestejná citlivost na jednotlivé barvy</a:t>
            </a:r>
          </a:p>
          <a:p>
            <a:pPr marL="342900" indent="-342900">
              <a:buFontTx/>
              <a:buChar char="-"/>
            </a:pPr>
            <a:r>
              <a:rPr lang="cs-CZ" altLang="cs-CZ" sz="2200" dirty="0">
                <a:solidFill>
                  <a:schemeClr val="accent1"/>
                </a:solidFill>
              </a:rPr>
              <a:t>n</a:t>
            </a:r>
            <a:r>
              <a:rPr lang="cs-CZ" altLang="cs-CZ" sz="2200" dirty="0" smtClean="0">
                <a:solidFill>
                  <a:schemeClr val="accent1"/>
                </a:solidFill>
              </a:rPr>
              <a:t>áchylné na poškození (ochrana sklem</a:t>
            </a:r>
            <a:r>
              <a:rPr lang="cs-CZ" altLang="cs-CZ" sz="2200" dirty="0" smtClean="0">
                <a:solidFill>
                  <a:schemeClr val="tx2"/>
                </a:solidFill>
              </a:rPr>
              <a:t>)</a:t>
            </a:r>
          </a:p>
          <a:p>
            <a:pPr marL="342900" indent="-342900">
              <a:buFontTx/>
              <a:buChar char="-"/>
            </a:pPr>
            <a:endParaRPr lang="cs-CZ" altLang="cs-CZ" sz="2000" b="1" dirty="0" smtClean="0">
              <a:solidFill>
                <a:schemeClr val="tx2"/>
              </a:solidFill>
            </a:endParaRPr>
          </a:p>
          <a:p>
            <a:r>
              <a:rPr lang="cs-CZ" altLang="cs-CZ" sz="2200" b="1" dirty="0" smtClean="0">
                <a:solidFill>
                  <a:schemeClr val="tx2"/>
                </a:solidFill>
              </a:rPr>
              <a:t>Zlepšení </a:t>
            </a:r>
            <a:r>
              <a:rPr lang="cs-CZ" altLang="cs-CZ" sz="2200" b="1" dirty="0">
                <a:solidFill>
                  <a:schemeClr val="tx2"/>
                </a:solidFill>
              </a:rPr>
              <a:t>vlastností</a:t>
            </a:r>
            <a:r>
              <a:rPr lang="cs-CZ" altLang="cs-CZ" sz="2200" b="1" dirty="0" smtClean="0">
                <a:solidFill>
                  <a:schemeClr val="tx2"/>
                </a:solidFill>
              </a:rPr>
              <a:t>:</a:t>
            </a:r>
            <a:endParaRPr lang="cs-CZ" altLang="cs-CZ" sz="2200" b="1" dirty="0">
              <a:solidFill>
                <a:schemeClr val="tx2"/>
              </a:solidFill>
            </a:endParaRPr>
          </a:p>
          <a:p>
            <a:pPr>
              <a:buFontTx/>
              <a:buChar char="•"/>
            </a:pPr>
            <a:r>
              <a:rPr lang="cs-CZ" altLang="cs-CZ" sz="2000" dirty="0" smtClean="0"/>
              <a:t> pokrytí </a:t>
            </a:r>
            <a:r>
              <a:rPr lang="cs-CZ" altLang="cs-CZ" sz="2000" dirty="0"/>
              <a:t>vrstvou zlata nebo platiny</a:t>
            </a:r>
          </a:p>
          <a:p>
            <a:pPr>
              <a:buFontTx/>
              <a:buChar char="•"/>
            </a:pPr>
            <a:r>
              <a:rPr lang="cs-CZ" altLang="cs-CZ" sz="2000" dirty="0" smtClean="0"/>
              <a:t> zvýšení </a:t>
            </a:r>
            <a:r>
              <a:rPr lang="cs-CZ" altLang="cs-CZ" sz="2000" dirty="0"/>
              <a:t>citlivosti působením  bromu a chloru na citlivou vrstvu (expozice kolem 5 sec</a:t>
            </a:r>
            <a:r>
              <a:rPr lang="cs-CZ" altLang="cs-CZ" sz="2000" dirty="0" smtClean="0"/>
              <a:t>)</a:t>
            </a:r>
            <a:endParaRPr lang="cs-CZ" altLang="cs-CZ" sz="2000" dirty="0"/>
          </a:p>
          <a:p>
            <a:r>
              <a:rPr lang="cs-CZ" altLang="cs-CZ" sz="2200" b="1" dirty="0">
                <a:solidFill>
                  <a:schemeClr val="tx2"/>
                </a:solidFill>
              </a:rPr>
              <a:t>Rozmnožování </a:t>
            </a:r>
            <a:r>
              <a:rPr lang="cs-CZ" altLang="cs-CZ" sz="2200" b="1" dirty="0" smtClean="0">
                <a:solidFill>
                  <a:schemeClr val="tx2"/>
                </a:solidFill>
              </a:rPr>
              <a:t>daguerrotypů, </a:t>
            </a:r>
            <a:r>
              <a:rPr lang="cs-CZ" altLang="cs-CZ" sz="1900" dirty="0" smtClean="0">
                <a:solidFill>
                  <a:schemeClr val="tx2"/>
                </a:solidFill>
              </a:rPr>
              <a:t>tj. tvorba tiskových forem:</a:t>
            </a:r>
            <a:endParaRPr lang="cs-CZ" altLang="cs-CZ" sz="2200" dirty="0">
              <a:solidFill>
                <a:schemeClr val="tx2"/>
              </a:solidFill>
            </a:endParaRPr>
          </a:p>
          <a:p>
            <a:pPr>
              <a:buFontTx/>
              <a:buChar char="•"/>
            </a:pPr>
            <a:r>
              <a:rPr lang="cs-CZ" altLang="cs-CZ" sz="2000" dirty="0" smtClean="0"/>
              <a:t> duben </a:t>
            </a:r>
            <a:r>
              <a:rPr lang="cs-CZ" altLang="cs-CZ" sz="2000" dirty="0"/>
              <a:t>1840 </a:t>
            </a:r>
            <a:r>
              <a:rPr lang="cs-CZ" altLang="cs-CZ" sz="2000" dirty="0" smtClean="0"/>
              <a:t>- </a:t>
            </a:r>
            <a:r>
              <a:rPr lang="cs-CZ" altLang="cs-CZ" sz="2000" b="1" i="1" dirty="0" smtClean="0"/>
              <a:t>Joseph </a:t>
            </a:r>
            <a:r>
              <a:rPr lang="cs-CZ" altLang="cs-CZ" sz="2000" b="1" i="1" dirty="0" err="1"/>
              <a:t>Beres</a:t>
            </a:r>
            <a:r>
              <a:rPr lang="cs-CZ" altLang="cs-CZ" sz="2000" b="1" i="1" dirty="0"/>
              <a:t>  </a:t>
            </a:r>
            <a:r>
              <a:rPr lang="cs-CZ" altLang="cs-CZ" sz="2000" dirty="0" smtClean="0"/>
              <a:t>leptá</a:t>
            </a:r>
            <a:r>
              <a:rPr lang="cs-CZ" altLang="cs-CZ" sz="2000" b="1" i="1" dirty="0" smtClean="0"/>
              <a:t> </a:t>
            </a:r>
            <a:r>
              <a:rPr lang="cs-CZ" altLang="cs-CZ" sz="2000" dirty="0"/>
              <a:t>daguerrotypy kyselinou dusičnou a tiskne je jako lepty </a:t>
            </a:r>
            <a:r>
              <a:rPr lang="cs-CZ" altLang="cs-CZ" sz="2000" dirty="0" smtClean="0"/>
              <a:t>– </a:t>
            </a:r>
            <a:r>
              <a:rPr lang="cs-CZ" altLang="cs-CZ" sz="2000" b="1" dirty="0" smtClean="0"/>
              <a:t>fototypy</a:t>
            </a:r>
          </a:p>
          <a:p>
            <a:pPr>
              <a:buFontTx/>
              <a:buChar char="•"/>
            </a:pPr>
            <a:r>
              <a:rPr lang="cs-CZ" altLang="cs-CZ" sz="2000" b="1" dirty="0" smtClean="0"/>
              <a:t> </a:t>
            </a:r>
            <a:r>
              <a:rPr lang="cs-CZ" altLang="cs-CZ" sz="2000" dirty="0" smtClean="0"/>
              <a:t>1841 – William Robert </a:t>
            </a:r>
            <a:r>
              <a:rPr lang="cs-CZ" altLang="cs-CZ" sz="2000" dirty="0" err="1" smtClean="0"/>
              <a:t>Grove</a:t>
            </a:r>
            <a:r>
              <a:rPr lang="cs-CZ" altLang="cs-CZ" sz="2000" dirty="0" smtClean="0"/>
              <a:t> - galvanické </a:t>
            </a:r>
            <a:r>
              <a:rPr lang="cs-CZ" altLang="cs-CZ" sz="2000" b="1" dirty="0" smtClean="0"/>
              <a:t>pokovení</a:t>
            </a:r>
            <a:endParaRPr lang="cs-CZ" altLang="cs-CZ" sz="2000" b="1" dirty="0"/>
          </a:p>
          <a:p>
            <a:endParaRPr lang="cs-CZ"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30</a:t>
            </a:fld>
            <a:endParaRPr lang="cs-CZ" noProof="0" dirty="0"/>
          </a:p>
        </p:txBody>
      </p:sp>
    </p:spTree>
    <p:extLst>
      <p:ext uri="{BB962C8B-B14F-4D97-AF65-F5344CB8AC3E}">
        <p14:creationId xmlns:p14="http://schemas.microsoft.com/office/powerpoint/2010/main" val="202215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Kalotypie (Talbotypie)</a:t>
            </a:r>
          </a:p>
        </p:txBody>
      </p:sp>
      <p:sp>
        <p:nvSpPr>
          <p:cNvPr id="3" name="Zástupný symbol pro obsah 2"/>
          <p:cNvSpPr>
            <a:spLocks noGrp="1"/>
          </p:cNvSpPr>
          <p:nvPr>
            <p:ph sz="half" idx="1"/>
          </p:nvPr>
        </p:nvSpPr>
        <p:spPr>
          <a:xfrm>
            <a:off x="1117308" y="1701800"/>
            <a:ext cx="7209352" cy="4470400"/>
          </a:xfrm>
        </p:spPr>
        <p:txBody>
          <a:bodyPr>
            <a:normAutofit fontScale="92500" lnSpcReduction="10000"/>
          </a:bodyPr>
          <a:lstStyle/>
          <a:p>
            <a:pPr>
              <a:lnSpc>
                <a:spcPct val="90000"/>
              </a:lnSpc>
            </a:pPr>
            <a:r>
              <a:rPr lang="cs-CZ" altLang="cs-CZ" sz="3200" dirty="0">
                <a:solidFill>
                  <a:srgbClr val="C00000"/>
                </a:solidFill>
              </a:rPr>
              <a:t>William Henry Fox </a:t>
            </a:r>
            <a:r>
              <a:rPr lang="cs-CZ" altLang="cs-CZ" sz="3200" dirty="0" err="1">
                <a:solidFill>
                  <a:srgbClr val="C00000"/>
                </a:solidFill>
              </a:rPr>
              <a:t>Talbot</a:t>
            </a:r>
            <a:r>
              <a:rPr lang="cs-CZ" altLang="cs-CZ" sz="3200" dirty="0">
                <a:solidFill>
                  <a:srgbClr val="C00000"/>
                </a:solidFill>
              </a:rPr>
              <a:t> (1800 - 1877)</a:t>
            </a:r>
            <a:r>
              <a:rPr lang="cs-CZ" altLang="cs-CZ" sz="3200" dirty="0"/>
              <a:t> </a:t>
            </a:r>
            <a:r>
              <a:rPr lang="cs-CZ" altLang="cs-CZ" dirty="0" smtClean="0"/>
              <a:t>Princip</a:t>
            </a:r>
            <a:r>
              <a:rPr lang="cs-CZ" altLang="cs-CZ" dirty="0"/>
              <a:t>: papír s vysráženým </a:t>
            </a:r>
            <a:r>
              <a:rPr lang="cs-CZ" altLang="cs-CZ" dirty="0" err="1"/>
              <a:t>AgI</a:t>
            </a:r>
            <a:r>
              <a:rPr lang="cs-CZ" altLang="cs-CZ" dirty="0"/>
              <a:t> s obsahem kyseliny </a:t>
            </a:r>
            <a:r>
              <a:rPr lang="cs-CZ" altLang="cs-CZ" dirty="0" err="1"/>
              <a:t>gallové</a:t>
            </a:r>
            <a:r>
              <a:rPr lang="cs-CZ" altLang="cs-CZ" dirty="0"/>
              <a:t> byl exponován a pak se pomalu objevoval obraz (vyvíjení kyselinou </a:t>
            </a:r>
            <a:r>
              <a:rPr lang="cs-CZ" altLang="cs-CZ" dirty="0" err="1"/>
              <a:t>gallovou</a:t>
            </a:r>
            <a:r>
              <a:rPr lang="cs-CZ" altLang="cs-CZ" dirty="0"/>
              <a:t>), papír zprůhlednil parafinem a získaný </a:t>
            </a:r>
            <a:r>
              <a:rPr lang="cs-CZ" altLang="cs-CZ" b="1" dirty="0"/>
              <a:t>negativ</a:t>
            </a:r>
            <a:r>
              <a:rPr lang="cs-CZ" altLang="cs-CZ" dirty="0"/>
              <a:t> kopíroval na další papír – </a:t>
            </a:r>
            <a:r>
              <a:rPr lang="cs-CZ" altLang="cs-CZ" b="1" dirty="0"/>
              <a:t>pozitiv</a:t>
            </a:r>
            <a:r>
              <a:rPr lang="cs-CZ" altLang="cs-CZ" dirty="0"/>
              <a:t>. Ustalování – čpavek, pak KI, </a:t>
            </a:r>
            <a:r>
              <a:rPr lang="cs-CZ" altLang="cs-CZ" dirty="0" err="1"/>
              <a:t>NaCl</a:t>
            </a:r>
            <a:r>
              <a:rPr lang="cs-CZ" altLang="cs-CZ" dirty="0"/>
              <a:t>. V r. 1839 zpráva pro Královskou společnost věd v Londýně: </a:t>
            </a:r>
            <a:r>
              <a:rPr lang="cs-CZ" altLang="cs-CZ" i="1" dirty="0" err="1"/>
              <a:t>Some</a:t>
            </a:r>
            <a:r>
              <a:rPr lang="cs-CZ" altLang="cs-CZ" i="1" dirty="0"/>
              <a:t> </a:t>
            </a:r>
            <a:r>
              <a:rPr lang="cs-CZ" altLang="cs-CZ" i="1" dirty="0" err="1"/>
              <a:t>account</a:t>
            </a:r>
            <a:r>
              <a:rPr lang="cs-CZ" altLang="cs-CZ" i="1" dirty="0"/>
              <a:t> </a:t>
            </a:r>
            <a:r>
              <a:rPr lang="cs-CZ" altLang="cs-CZ" i="1" dirty="0" err="1"/>
              <a:t>of</a:t>
            </a:r>
            <a:r>
              <a:rPr lang="cs-CZ" altLang="cs-CZ" i="1" dirty="0"/>
              <a:t> </a:t>
            </a:r>
            <a:r>
              <a:rPr lang="cs-CZ" altLang="cs-CZ" i="1" dirty="0" err="1"/>
              <a:t>the</a:t>
            </a:r>
            <a:r>
              <a:rPr lang="cs-CZ" altLang="cs-CZ" i="1" dirty="0"/>
              <a:t> Art </a:t>
            </a:r>
            <a:r>
              <a:rPr lang="cs-CZ" altLang="cs-CZ" i="1" dirty="0" err="1"/>
              <a:t>Photogenic</a:t>
            </a:r>
            <a:r>
              <a:rPr lang="cs-CZ" altLang="cs-CZ" i="1" dirty="0"/>
              <a:t> </a:t>
            </a:r>
            <a:r>
              <a:rPr lang="cs-CZ" altLang="cs-CZ" i="1" dirty="0" err="1"/>
              <a:t>Drawing</a:t>
            </a:r>
            <a:r>
              <a:rPr lang="cs-CZ" altLang="cs-CZ" i="1" dirty="0"/>
              <a:t> </a:t>
            </a:r>
          </a:p>
          <a:p>
            <a:pPr>
              <a:lnSpc>
                <a:spcPct val="90000"/>
              </a:lnSpc>
            </a:pPr>
            <a:r>
              <a:rPr lang="cs-CZ" altLang="cs-CZ" sz="3200" dirty="0">
                <a:solidFill>
                  <a:srgbClr val="C00000"/>
                </a:solidFill>
              </a:rPr>
              <a:t>Sir John Frederick </a:t>
            </a:r>
            <a:r>
              <a:rPr lang="cs-CZ" altLang="cs-CZ" sz="3200" dirty="0" err="1">
                <a:solidFill>
                  <a:srgbClr val="C00000"/>
                </a:solidFill>
              </a:rPr>
              <a:t>Herschel</a:t>
            </a:r>
            <a:r>
              <a:rPr lang="cs-CZ" altLang="cs-CZ" sz="3200" dirty="0">
                <a:solidFill>
                  <a:srgbClr val="C00000"/>
                </a:solidFill>
              </a:rPr>
              <a:t> </a:t>
            </a:r>
            <a:r>
              <a:rPr lang="cs-CZ" altLang="cs-CZ" sz="3200" dirty="0"/>
              <a:t>(1792 – 1871) </a:t>
            </a:r>
            <a:r>
              <a:rPr lang="cs-CZ" altLang="cs-CZ" dirty="0"/>
              <a:t>navrhl ustalování v roztoku </a:t>
            </a:r>
            <a:r>
              <a:rPr lang="cs-CZ" altLang="cs-CZ" b="1" dirty="0" err="1"/>
              <a:t>thiosíranu</a:t>
            </a:r>
            <a:r>
              <a:rPr lang="cs-CZ" altLang="cs-CZ" b="1" dirty="0"/>
              <a:t> sodného</a:t>
            </a:r>
            <a:r>
              <a:rPr lang="cs-CZ" altLang="cs-CZ" dirty="0"/>
              <a:t> (použito i pro daguerrotypii), používán </a:t>
            </a:r>
            <a:r>
              <a:rPr lang="cs-CZ" altLang="cs-CZ" dirty="0" smtClean="0"/>
              <a:t>dodnes, zavedl výrazy negativ/pozitiv (viz výše)</a:t>
            </a:r>
            <a:endParaRPr lang="cs-CZ" altLang="cs-CZ" dirty="0"/>
          </a:p>
          <a:p>
            <a:endParaRPr lang="cs-CZ" dirty="0"/>
          </a:p>
        </p:txBody>
      </p:sp>
      <p:pic>
        <p:nvPicPr>
          <p:cNvPr id="8" name="Picture 7" descr="Talb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334772" y="184150"/>
            <a:ext cx="2480568" cy="251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dirty="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31</a:t>
            </a:fld>
            <a:endParaRPr lang="cs-CZ" noProof="0" dirty="0"/>
          </a:p>
        </p:txBody>
      </p:sp>
      <p:pic>
        <p:nvPicPr>
          <p:cNvPr id="9" name="Picture 6" descr="talbot_port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470676" y="2806803"/>
            <a:ext cx="3344664" cy="3612237"/>
          </a:xfrm>
          <a:prstGeom prst="rect">
            <a:avLst/>
          </a:prstGeom>
          <a:noFill/>
        </p:spPr>
      </p:pic>
    </p:spTree>
    <p:extLst>
      <p:ext uri="{BB962C8B-B14F-4D97-AF65-F5344CB8AC3E}">
        <p14:creationId xmlns:p14="http://schemas.microsoft.com/office/powerpoint/2010/main" val="12294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1804" y="76200"/>
            <a:ext cx="10652859" cy="798443"/>
          </a:xfrm>
        </p:spPr>
        <p:txBody>
          <a:bodyPr/>
          <a:lstStyle/>
          <a:p>
            <a:r>
              <a:rPr lang="cs-CZ" dirty="0" smtClean="0"/>
              <a:t>Příprava </a:t>
            </a:r>
            <a:r>
              <a:rPr lang="cs-CZ" dirty="0" err="1" smtClean="0"/>
              <a:t>kalotypického</a:t>
            </a:r>
            <a:r>
              <a:rPr lang="cs-CZ" dirty="0" smtClean="0"/>
              <a:t> negativu</a:t>
            </a:r>
            <a:endParaRPr lang="cs-CZ" dirty="0"/>
          </a:p>
        </p:txBody>
      </p:sp>
      <p:sp>
        <p:nvSpPr>
          <p:cNvPr id="3" name="Zástupný symbol pro obsah 2"/>
          <p:cNvSpPr>
            <a:spLocks noGrp="1"/>
          </p:cNvSpPr>
          <p:nvPr>
            <p:ph sz="half" idx="1"/>
          </p:nvPr>
        </p:nvSpPr>
        <p:spPr>
          <a:xfrm>
            <a:off x="621804" y="1137321"/>
            <a:ext cx="7920880" cy="5034879"/>
          </a:xfrm>
        </p:spPr>
        <p:txBody>
          <a:bodyPr>
            <a:noAutofit/>
          </a:bodyPr>
          <a:lstStyle/>
          <a:p>
            <a:pPr>
              <a:spcBef>
                <a:spcPts val="0"/>
              </a:spcBef>
              <a:buFont typeface="Courier New" panose="02070309020205020404" pitchFamily="49" charset="0"/>
              <a:buChar char="o"/>
            </a:pPr>
            <a:r>
              <a:rPr lang="cs-CZ" sz="1600" dirty="0"/>
              <a:t>Papír vyrobený z hadrů klížený želatinou se natřel roztokem dusičnanu stříbrného. Pak se namočil v roztoku jodidu draselného</a:t>
            </a:r>
            <a:r>
              <a:rPr lang="cs-CZ" sz="1600" dirty="0" smtClean="0"/>
              <a:t>. Přitom </a:t>
            </a:r>
            <a:r>
              <a:rPr lang="cs-CZ" sz="1600" dirty="0"/>
              <a:t>papír zežloutnul, </a:t>
            </a:r>
            <a:r>
              <a:rPr lang="cs-CZ" sz="1600" dirty="0" err="1"/>
              <a:t>kalotypické</a:t>
            </a:r>
            <a:r>
              <a:rPr lang="cs-CZ" sz="1600" dirty="0"/>
              <a:t> negativy jsou proto žluté.</a:t>
            </a:r>
          </a:p>
          <a:p>
            <a:pPr>
              <a:spcBef>
                <a:spcPts val="0"/>
              </a:spcBef>
              <a:buFont typeface="Courier New" panose="02070309020205020404" pitchFamily="49" charset="0"/>
              <a:buChar char="o"/>
            </a:pPr>
            <a:r>
              <a:rPr lang="cs-CZ" sz="1600" dirty="0"/>
              <a:t>Následovalo několikahodinové vypírání a usušení. Tento polotovar byl trvanlivý a dosud necitlivý na světlo.</a:t>
            </a:r>
          </a:p>
          <a:p>
            <a:pPr>
              <a:spcBef>
                <a:spcPts val="0"/>
              </a:spcBef>
              <a:buFont typeface="Courier New" panose="02070309020205020404" pitchFamily="49" charset="0"/>
              <a:buChar char="o"/>
            </a:pPr>
            <a:r>
              <a:rPr lang="cs-CZ" sz="1600" dirty="0"/>
              <a:t>Zcitlivování se provádělo roztokem dusičnanu stříbrného s kyselinou </a:t>
            </a:r>
            <a:r>
              <a:rPr lang="cs-CZ" sz="1600" dirty="0" err="1" smtClean="0"/>
              <a:t>gallovou</a:t>
            </a:r>
            <a:r>
              <a:rPr lang="cs-CZ" sz="1600" dirty="0" smtClean="0"/>
              <a:t> </a:t>
            </a:r>
            <a:r>
              <a:rPr lang="cs-CZ" sz="1600" dirty="0"/>
              <a:t>a octovou při červeném světle.</a:t>
            </a:r>
          </a:p>
          <a:p>
            <a:pPr>
              <a:spcBef>
                <a:spcPts val="0"/>
              </a:spcBef>
              <a:buFont typeface="Courier New" panose="02070309020205020404" pitchFamily="49" charset="0"/>
              <a:buChar char="o"/>
            </a:pPr>
            <a:r>
              <a:rPr lang="cs-CZ" sz="1600" dirty="0"/>
              <a:t>Zcitlivěný papír se exponoval ještě vlhký ve speciálních kazetách, někdy vložený mezi dvěma tenkými skly. Expoziční doba byla na slunci při cloně 8 několik minut. Po expozici byl papír buď úplně čistý nebo jen se slabou stínovou kresbou.</a:t>
            </a:r>
          </a:p>
          <a:p>
            <a:pPr>
              <a:spcBef>
                <a:spcPts val="0"/>
              </a:spcBef>
              <a:buFont typeface="Courier New" panose="02070309020205020404" pitchFamily="49" charset="0"/>
              <a:buChar char="o"/>
            </a:pPr>
            <a:r>
              <a:rPr lang="cs-CZ" sz="1600" dirty="0"/>
              <a:t>Vyvolání probíhalo potíráním roztokem dusičnanu stříbrného s kyselinou </a:t>
            </a:r>
            <a:r>
              <a:rPr lang="cs-CZ" sz="1600" dirty="0" err="1" smtClean="0"/>
              <a:t>gallovou</a:t>
            </a:r>
            <a:r>
              <a:rPr lang="cs-CZ" sz="1600" dirty="0" smtClean="0"/>
              <a:t> </a:t>
            </a:r>
            <a:r>
              <a:rPr lang="cs-CZ" sz="1600" dirty="0"/>
              <a:t>a octovou, tedy stejným roztokem, kterým se používal pro zcitlivování. Obraz se objevil okamžitě a dále se </a:t>
            </a:r>
            <a:r>
              <a:rPr lang="cs-CZ" sz="1600" dirty="0" err="1"/>
              <a:t>dovyvolával</a:t>
            </a:r>
            <a:r>
              <a:rPr lang="cs-CZ" sz="1600" dirty="0"/>
              <a:t> do požadovaného krytí již jen kyselinou </a:t>
            </a:r>
            <a:r>
              <a:rPr lang="cs-CZ" sz="1600" dirty="0" err="1" smtClean="0"/>
              <a:t>gallovou</a:t>
            </a:r>
            <a:r>
              <a:rPr lang="cs-CZ" sz="1600" dirty="0" smtClean="0"/>
              <a:t> </a:t>
            </a:r>
            <a:r>
              <a:rPr lang="cs-CZ" sz="1600" dirty="0"/>
              <a:t>s kyselinou octovou (vše při červeném světle).</a:t>
            </a:r>
          </a:p>
          <a:p>
            <a:pPr>
              <a:spcBef>
                <a:spcPts val="0"/>
              </a:spcBef>
              <a:buFont typeface="Courier New" panose="02070309020205020404" pitchFamily="49" charset="0"/>
              <a:buChar char="o"/>
            </a:pPr>
            <a:r>
              <a:rPr lang="cs-CZ" sz="1600" dirty="0"/>
              <a:t>Po opláchnutí se ustalovalo roztokem </a:t>
            </a:r>
            <a:r>
              <a:rPr lang="cs-CZ" sz="1600" dirty="0" err="1"/>
              <a:t>thiosíranu</a:t>
            </a:r>
            <a:r>
              <a:rPr lang="cs-CZ" sz="1600" dirty="0"/>
              <a:t> sodného (původně v roztoku kuchyňské soli nebo jodidu draselného). Pak se asi hodinu vypíralo.</a:t>
            </a:r>
          </a:p>
          <a:p>
            <a:pPr>
              <a:spcBef>
                <a:spcPts val="0"/>
              </a:spcBef>
              <a:buFont typeface="Courier New" panose="02070309020205020404" pitchFamily="49" charset="0"/>
              <a:buChar char="o"/>
            </a:pPr>
            <a:r>
              <a:rPr lang="cs-CZ" sz="1600" dirty="0"/>
              <a:t>Ke kopírování se papírový negativ zprůhlednil nejčastěji včelím voskem a zažehlil horkou žehličkou. </a:t>
            </a:r>
          </a:p>
          <a:p>
            <a:pPr>
              <a:spcBef>
                <a:spcPts val="0"/>
              </a:spcBef>
              <a:buFont typeface="Courier New" panose="02070309020205020404" pitchFamily="49" charset="0"/>
              <a:buChar char="o"/>
            </a:pPr>
            <a:r>
              <a:rPr lang="cs-CZ" sz="1600" dirty="0"/>
              <a:t>Kopírovalo se buď slaným nebo albuminovým procesem. </a:t>
            </a:r>
            <a:r>
              <a:rPr lang="cs-CZ" sz="1600" dirty="0" err="1"/>
              <a:t>Kalotypické</a:t>
            </a:r>
            <a:r>
              <a:rPr lang="cs-CZ" sz="1600" dirty="0"/>
              <a:t> negativy měly velký kontrast, slané a albuminové papíry pracují naopak měkce, takže celkovým procesem bylo možno získat normálně kontrastní pozitiv</a:t>
            </a:r>
            <a:r>
              <a:rPr lang="cs-CZ" sz="1600" dirty="0" smtClean="0"/>
              <a:t>.</a:t>
            </a:r>
            <a:endParaRPr lang="cs-CZ" sz="1600" dirty="0"/>
          </a:p>
        </p:txBody>
      </p:sp>
      <p:pic>
        <p:nvPicPr>
          <p:cNvPr id="8" name="Zástupný symbol pro obsah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542684" y="1137321"/>
            <a:ext cx="2948003" cy="3639510"/>
          </a:xfr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32</a:t>
            </a:fld>
            <a:endParaRPr lang="cs-CZ" noProof="0" dirty="0"/>
          </a:p>
        </p:txBody>
      </p:sp>
      <p:sp>
        <p:nvSpPr>
          <p:cNvPr id="9" name="TextovéPole 8"/>
          <p:cNvSpPr txBox="1"/>
          <p:nvPr/>
        </p:nvSpPr>
        <p:spPr>
          <a:xfrm>
            <a:off x="8542684" y="4776831"/>
            <a:ext cx="2731978" cy="1320361"/>
          </a:xfrm>
          <a:prstGeom prst="rect">
            <a:avLst/>
          </a:prstGeom>
          <a:noFill/>
        </p:spPr>
        <p:txBody>
          <a:bodyPr wrap="square" rtlCol="0">
            <a:spAutoFit/>
          </a:bodyPr>
          <a:lstStyle/>
          <a:p>
            <a:pPr>
              <a:lnSpc>
                <a:spcPct val="95000"/>
              </a:lnSpc>
            </a:pPr>
            <a:r>
              <a:rPr lang="cs-CZ" sz="1400" dirty="0" smtClean="0"/>
              <a:t>Původní </a:t>
            </a:r>
            <a:r>
              <a:rPr lang="cs-CZ" sz="1400" dirty="0" err="1"/>
              <a:t>kalotypický</a:t>
            </a:r>
            <a:r>
              <a:rPr lang="cs-CZ" sz="1400" dirty="0"/>
              <a:t> negativ Wilhelma </a:t>
            </a:r>
            <a:r>
              <a:rPr lang="cs-CZ" sz="1400" dirty="0" err="1"/>
              <a:t>Herforda</a:t>
            </a:r>
            <a:r>
              <a:rPr lang="cs-CZ" sz="1400" dirty="0"/>
              <a:t> z jeho cesty do </a:t>
            </a:r>
            <a:r>
              <a:rPr lang="cs-CZ" sz="1400" dirty="0" smtClean="0"/>
              <a:t>Palestiny </a:t>
            </a:r>
            <a:r>
              <a:rPr lang="cs-CZ" sz="1400" dirty="0"/>
              <a:t>v roce 1856. Papír cca 27 x 34 cm, barva nažloutlá, na zadní straně vykrytý černou barvou.</a:t>
            </a:r>
          </a:p>
        </p:txBody>
      </p:sp>
    </p:spTree>
    <p:extLst>
      <p:ext uri="{BB962C8B-B14F-4D97-AF65-F5344CB8AC3E}">
        <p14:creationId xmlns:p14="http://schemas.microsoft.com/office/powerpoint/2010/main" val="38473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04721" y="1701800"/>
            <a:ext cx="3351927" cy="2735312"/>
          </a:xfrm>
        </p:spPr>
        <p:txBody>
          <a:bodyPr/>
          <a:lstStyle/>
          <a:p>
            <a:r>
              <a:rPr lang="cs-CZ" dirty="0"/>
              <a:t>Wiliam Henry Fox </a:t>
            </a:r>
            <a:r>
              <a:rPr lang="cs-CZ" dirty="0" err="1"/>
              <a:t>Talbot</a:t>
            </a:r>
            <a:endParaRPr lang="cs-CZ" dirty="0"/>
          </a:p>
        </p:txBody>
      </p:sp>
      <p:pic>
        <p:nvPicPr>
          <p:cNvPr id="12" name="Zástupný symbol pro obsah 11"/>
          <p:cNvPicPr>
            <a:picLocks noGrp="1" noChangeAspect="1"/>
          </p:cNvPicPr>
          <p:nvPr>
            <p:ph idx="1"/>
          </p:nvPr>
        </p:nvPicPr>
        <p:blipFill>
          <a:blip r:embed="rId2"/>
          <a:stretch>
            <a:fillRect/>
          </a:stretch>
        </p:blipFill>
        <p:spPr>
          <a:xfrm>
            <a:off x="4524625" y="1042209"/>
            <a:ext cx="6693988" cy="4773582"/>
          </a:xfrm>
          <a:prstGeom prst="rect">
            <a:avLst/>
          </a:prstGeom>
        </p:spPr>
      </p:pic>
      <p:sp>
        <p:nvSpPr>
          <p:cNvPr id="10" name="Zástupný symbol pro text 9"/>
          <p:cNvSpPr>
            <a:spLocks noGrp="1"/>
          </p:cNvSpPr>
          <p:nvPr>
            <p:ph type="body" sz="half" idx="2"/>
          </p:nvPr>
        </p:nvSpPr>
        <p:spPr>
          <a:xfrm>
            <a:off x="304721" y="4869160"/>
            <a:ext cx="3351927" cy="1506240"/>
          </a:xfrm>
        </p:spPr>
        <p:txBody>
          <a:bodyPr/>
          <a:lstStyle/>
          <a:p>
            <a:r>
              <a:rPr lang="cs-CZ" sz="2000" dirty="0"/>
              <a:t>Notre Dame, </a:t>
            </a:r>
          </a:p>
          <a:p>
            <a:r>
              <a:rPr lang="cs-CZ" sz="2000" dirty="0"/>
              <a:t>Paříž 1843</a:t>
            </a:r>
          </a:p>
          <a:p>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33</a:t>
            </a:fld>
            <a:endParaRPr lang="cs-CZ" noProof="0" dirty="0"/>
          </a:p>
        </p:txBody>
      </p:sp>
    </p:spTree>
    <p:extLst>
      <p:ext uri="{BB962C8B-B14F-4D97-AF65-F5344CB8AC3E}">
        <p14:creationId xmlns:p14="http://schemas.microsoft.com/office/powerpoint/2010/main" val="94328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William Henry Fox </a:t>
            </a:r>
            <a:r>
              <a:rPr lang="cs-CZ" dirty="0" err="1"/>
              <a:t>Talbot</a:t>
            </a:r>
            <a:r>
              <a:rPr lang="cs-CZ" dirty="0"/>
              <a:t>: Plachetnice </a:t>
            </a:r>
            <a:br>
              <a:rPr lang="cs-CZ" dirty="0"/>
            </a:br>
            <a:r>
              <a:rPr lang="cs-CZ" dirty="0"/>
              <a:t>ve </a:t>
            </a:r>
            <a:r>
              <a:rPr lang="cs-CZ" dirty="0" err="1"/>
              <a:t>Swansea</a:t>
            </a:r>
            <a:r>
              <a:rPr lang="cs-CZ" dirty="0"/>
              <a:t>, 1850</a:t>
            </a:r>
            <a:br>
              <a:rPr lang="cs-CZ" dirty="0"/>
            </a:br>
            <a:endParaRPr lang="cs-CZ" dirty="0"/>
          </a:p>
        </p:txBody>
      </p:sp>
      <p:sp>
        <p:nvSpPr>
          <p:cNvPr id="4" name="Zástupný symbol pro datum 1"/>
          <p:cNvSpPr>
            <a:spLocks noGrp="1"/>
          </p:cNvSpPr>
          <p:nvPr>
            <p:ph type="dt" sz="half" idx="10"/>
          </p:nvPr>
        </p:nvSpPr>
        <p:spPr/>
        <p:txBody>
          <a:bodyPr/>
          <a:lstStyle/>
          <a:p>
            <a:pPr>
              <a:defRPr/>
            </a:pPr>
            <a:r>
              <a:rPr lang="cs-CZ" smtClean="0"/>
              <a:t>2017</a:t>
            </a:r>
            <a:endParaRPr lang="cs-CZ" altLang="en-US"/>
          </a:p>
        </p:txBody>
      </p:sp>
      <p:sp>
        <p:nvSpPr>
          <p:cNvPr id="5" name="Zástupný symbol pro zápatí 2"/>
          <p:cNvSpPr>
            <a:spLocks noGrp="1"/>
          </p:cNvSpPr>
          <p:nvPr>
            <p:ph type="ftr" sz="quarter" idx="11"/>
          </p:nvPr>
        </p:nvSpPr>
        <p:spPr/>
        <p:txBody>
          <a:bodyPr/>
          <a:lstStyle/>
          <a:p>
            <a:pPr>
              <a:defRPr/>
            </a:pPr>
            <a:r>
              <a:rPr lang="cs-CZ" altLang="en-US" smtClean="0"/>
              <a:t>prof. Otruba</a:t>
            </a:r>
            <a:endParaRPr lang="cs-CZ" altLang="en-US"/>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228" y="404664"/>
            <a:ext cx="6973104"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p:cNvSpPr>
            <a:spLocks noGrp="1"/>
          </p:cNvSpPr>
          <p:nvPr>
            <p:ph type="sldNum" sz="quarter" idx="12"/>
          </p:nvPr>
        </p:nvSpPr>
        <p:spPr/>
        <p:txBody>
          <a:bodyPr/>
          <a:lstStyle/>
          <a:p>
            <a:fld id="{2DFBB78A-01B4-41F2-96B0-677A4A282832}" type="slidenum">
              <a:rPr lang="cs-CZ" noProof="0" smtClean="0"/>
              <a:t>34</a:t>
            </a:fld>
            <a:endParaRPr lang="cs-CZ" noProof="0" dirty="0"/>
          </a:p>
        </p:txBody>
      </p:sp>
    </p:spTree>
    <p:extLst>
      <p:ext uri="{BB962C8B-B14F-4D97-AF65-F5344CB8AC3E}">
        <p14:creationId xmlns:p14="http://schemas.microsoft.com/office/powerpoint/2010/main" val="84641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117309" y="76200"/>
            <a:ext cx="10157354" cy="832520"/>
          </a:xfrm>
        </p:spPr>
        <p:txBody>
          <a:bodyPr/>
          <a:lstStyle/>
          <a:p>
            <a:r>
              <a:rPr lang="cs-CZ" dirty="0"/>
              <a:t>Přímý pozitivní tisk</a:t>
            </a:r>
          </a:p>
        </p:txBody>
      </p:sp>
      <p:sp>
        <p:nvSpPr>
          <p:cNvPr id="9" name="Zástupný symbol pro obsah 8"/>
          <p:cNvSpPr>
            <a:spLocks noGrp="1"/>
          </p:cNvSpPr>
          <p:nvPr>
            <p:ph sz="half" idx="1"/>
          </p:nvPr>
        </p:nvSpPr>
        <p:spPr>
          <a:xfrm>
            <a:off x="1117309" y="1113183"/>
            <a:ext cx="6341474" cy="5287618"/>
          </a:xfrm>
        </p:spPr>
        <p:txBody>
          <a:bodyPr>
            <a:normAutofit fontScale="85000" lnSpcReduction="10000"/>
          </a:bodyPr>
          <a:lstStyle/>
          <a:p>
            <a:r>
              <a:rPr lang="cs-CZ" dirty="0"/>
              <a:t>je fotografický proces, který vynalezl francouzský průkopník fotografie </a:t>
            </a:r>
            <a:r>
              <a:rPr lang="cs-CZ" dirty="0" err="1">
                <a:solidFill>
                  <a:srgbClr val="C00000"/>
                </a:solidFill>
              </a:rPr>
              <a:t>Hippolyte</a:t>
            </a:r>
            <a:r>
              <a:rPr lang="cs-CZ" dirty="0">
                <a:solidFill>
                  <a:srgbClr val="C00000"/>
                </a:solidFill>
              </a:rPr>
              <a:t> </a:t>
            </a:r>
            <a:r>
              <a:rPr lang="cs-CZ" dirty="0" err="1">
                <a:solidFill>
                  <a:srgbClr val="C00000"/>
                </a:solidFill>
              </a:rPr>
              <a:t>Bayard</a:t>
            </a:r>
            <a:r>
              <a:rPr lang="cs-CZ" dirty="0"/>
              <a:t>. Označuje metodu přímého pozitivu, při které vznikne unikátní, jedinečný </a:t>
            </a:r>
            <a:r>
              <a:rPr lang="cs-CZ" dirty="0" smtClean="0"/>
              <a:t>obraz</a:t>
            </a:r>
          </a:p>
          <a:p>
            <a:r>
              <a:rPr lang="cs-CZ" dirty="0" err="1" smtClean="0"/>
              <a:t>Bayard</a:t>
            </a:r>
            <a:r>
              <a:rPr lang="cs-CZ" dirty="0" smtClean="0"/>
              <a:t> nalezl způsob </a:t>
            </a:r>
            <a:r>
              <a:rPr lang="cs-CZ" dirty="0"/>
              <a:t>ve kterém obyčejný dopisní papír potřel chloridem stříbrným a nechal jej zčernat na slunci. Následně jej ve tmě ponořil do roztoku jodidu draselného - takzvaného </a:t>
            </a:r>
            <a:r>
              <a:rPr lang="cs-CZ" dirty="0" err="1"/>
              <a:t>Lugolova</a:t>
            </a:r>
            <a:r>
              <a:rPr lang="cs-CZ" dirty="0"/>
              <a:t> roztoku, ještě vlhký papír vložil do </a:t>
            </a:r>
            <a:r>
              <a:rPr lang="cs-CZ" dirty="0" err="1"/>
              <a:t>camery</a:t>
            </a:r>
            <a:r>
              <a:rPr lang="cs-CZ" dirty="0"/>
              <a:t> </a:t>
            </a:r>
            <a:r>
              <a:rPr lang="cs-CZ" dirty="0" err="1"/>
              <a:t>obscury</a:t>
            </a:r>
            <a:r>
              <a:rPr lang="cs-CZ" dirty="0"/>
              <a:t> a nechal znovu exponovat. Papír vybělil, přičemž se jód vyloučil z roztoku jodidu draselného a byl navázán na zčernalé stříbro, čímž vznikl pozitivní obraz. Expozice mohla trvat přibližně 15 minut. Přímé pozitivy pak ustaloval v roztoku </a:t>
            </a:r>
            <a:r>
              <a:rPr lang="cs-CZ" dirty="0" err="1"/>
              <a:t>thiosíranu</a:t>
            </a:r>
            <a:r>
              <a:rPr lang="cs-CZ" dirty="0"/>
              <a:t> sodného a vyprán ve </a:t>
            </a:r>
            <a:r>
              <a:rPr lang="cs-CZ" dirty="0" smtClean="0"/>
              <a:t>vodě</a:t>
            </a:r>
          </a:p>
          <a:p>
            <a:r>
              <a:rPr lang="cs-CZ" dirty="0" err="1" smtClean="0"/>
              <a:t>Bayard</a:t>
            </a:r>
            <a:r>
              <a:rPr lang="cs-CZ" dirty="0" smtClean="0"/>
              <a:t> </a:t>
            </a:r>
            <a:r>
              <a:rPr lang="cs-CZ" dirty="0"/>
              <a:t>tento postup označoval jako papírová fotografie, ale zveřejnil ji 24. února 1840 jako přímý pozitivní tisk</a:t>
            </a:r>
          </a:p>
          <a:p>
            <a:endParaRPr lang="cs-CZ" dirty="0"/>
          </a:p>
        </p:txBody>
      </p:sp>
      <p:pic>
        <p:nvPicPr>
          <p:cNvPr id="11" name="Zástupný symbol pro obsah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1723" y="912979"/>
            <a:ext cx="3810000" cy="4010025"/>
          </a:xfr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35</a:t>
            </a:fld>
            <a:endParaRPr lang="cs-CZ" noProof="0" dirty="0"/>
          </a:p>
        </p:txBody>
      </p:sp>
      <p:sp>
        <p:nvSpPr>
          <p:cNvPr id="13" name="TextovéPole 12"/>
          <p:cNvSpPr txBox="1"/>
          <p:nvPr/>
        </p:nvSpPr>
        <p:spPr>
          <a:xfrm>
            <a:off x="7428763" y="4992723"/>
            <a:ext cx="3810000" cy="1408078"/>
          </a:xfrm>
          <a:prstGeom prst="rect">
            <a:avLst/>
          </a:prstGeom>
          <a:noFill/>
        </p:spPr>
        <p:txBody>
          <a:bodyPr wrap="square" rtlCol="0">
            <a:spAutoFit/>
          </a:bodyPr>
          <a:lstStyle/>
          <a:p>
            <a:pPr>
              <a:lnSpc>
                <a:spcPct val="95000"/>
              </a:lnSpc>
            </a:pPr>
            <a:r>
              <a:rPr lang="cs-CZ" sz="1800" dirty="0"/>
              <a:t>Dvě sochy vyfotografované na vrcholu střechy, 1839-1840, přímý pozitivní tisk, autor: </a:t>
            </a:r>
            <a:r>
              <a:rPr lang="cs-CZ" sz="1800" dirty="0" err="1"/>
              <a:t>Hippolyte</a:t>
            </a:r>
            <a:r>
              <a:rPr lang="cs-CZ" sz="1800" dirty="0"/>
              <a:t> </a:t>
            </a:r>
            <a:r>
              <a:rPr lang="cs-CZ" sz="1800" dirty="0" err="1"/>
              <a:t>Bayard</a:t>
            </a:r>
            <a:r>
              <a:rPr lang="cs-CZ" sz="1800" dirty="0"/>
              <a:t>; na obrázku je patrná struktura papíru</a:t>
            </a:r>
          </a:p>
        </p:txBody>
      </p:sp>
    </p:spTree>
    <p:extLst>
      <p:ext uri="{BB962C8B-B14F-4D97-AF65-F5344CB8AC3E}">
        <p14:creationId xmlns:p14="http://schemas.microsoft.com/office/powerpoint/2010/main" val="92301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92560"/>
          </a:xfrm>
        </p:spPr>
        <p:txBody>
          <a:bodyPr/>
          <a:lstStyle/>
          <a:p>
            <a:r>
              <a:rPr lang="cs-CZ" dirty="0" err="1" smtClean="0"/>
              <a:t>Hippolyte</a:t>
            </a:r>
            <a:r>
              <a:rPr lang="cs-CZ" dirty="0" smtClean="0"/>
              <a:t> </a:t>
            </a:r>
            <a:r>
              <a:rPr lang="cs-CZ" dirty="0" err="1" smtClean="0"/>
              <a:t>Bayard</a:t>
            </a:r>
            <a:r>
              <a:rPr lang="cs-CZ" dirty="0" smtClean="0"/>
              <a:t> </a:t>
            </a:r>
            <a:br>
              <a:rPr lang="cs-CZ" dirty="0" smtClean="0"/>
            </a:br>
            <a:endParaRPr lang="cs-CZ" sz="2800" dirty="0"/>
          </a:p>
        </p:txBody>
      </p:sp>
      <p:pic>
        <p:nvPicPr>
          <p:cNvPr id="10" name="Zástupný symbol pro obsah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17309" y="1268760"/>
            <a:ext cx="3861459" cy="4903440"/>
          </a:xfrm>
        </p:spPr>
      </p:pic>
      <p:pic>
        <p:nvPicPr>
          <p:cNvPr id="9" name="Zástupný symbol pro obsah 8"/>
          <p:cNvPicPr>
            <a:picLocks noGrp="1" noChangeAspect="1"/>
          </p:cNvPicPr>
          <p:nvPr>
            <p:ph sz="half" idx="2"/>
          </p:nvPr>
        </p:nvPicPr>
        <p:blipFill>
          <a:blip r:embed="rId3"/>
          <a:stretch>
            <a:fillRect/>
          </a:stretch>
        </p:blipFill>
        <p:spPr>
          <a:xfrm>
            <a:off x="7301756" y="1268760"/>
            <a:ext cx="3972907" cy="4903440"/>
          </a:xfrm>
          <a:prstGeom prst="rect">
            <a:avLst/>
          </a:prstGeo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36</a:t>
            </a:fld>
            <a:endParaRPr lang="cs-CZ" noProof="0" dirty="0"/>
          </a:p>
        </p:txBody>
      </p:sp>
      <p:sp>
        <p:nvSpPr>
          <p:cNvPr id="11" name="TextovéPole 10"/>
          <p:cNvSpPr txBox="1"/>
          <p:nvPr/>
        </p:nvSpPr>
        <p:spPr>
          <a:xfrm>
            <a:off x="5086300" y="1268760"/>
            <a:ext cx="1728191" cy="794064"/>
          </a:xfrm>
          <a:prstGeom prst="rect">
            <a:avLst/>
          </a:prstGeom>
          <a:noFill/>
        </p:spPr>
        <p:txBody>
          <a:bodyPr wrap="square" rtlCol="0">
            <a:spAutoFit/>
          </a:bodyPr>
          <a:lstStyle/>
          <a:p>
            <a:pPr>
              <a:lnSpc>
                <a:spcPct val="95000"/>
              </a:lnSpc>
            </a:pPr>
            <a:r>
              <a:rPr lang="cs-CZ" dirty="0" smtClean="0"/>
              <a:t>Autoportrét v zahradě</a:t>
            </a:r>
            <a:endParaRPr lang="cs-CZ" dirty="0"/>
          </a:p>
        </p:txBody>
      </p:sp>
      <p:sp>
        <p:nvSpPr>
          <p:cNvPr id="12" name="TextovéPole 11"/>
          <p:cNvSpPr txBox="1"/>
          <p:nvPr/>
        </p:nvSpPr>
        <p:spPr>
          <a:xfrm>
            <a:off x="5302324" y="3272945"/>
            <a:ext cx="1999432" cy="2899255"/>
          </a:xfrm>
          <a:prstGeom prst="rect">
            <a:avLst/>
          </a:prstGeom>
          <a:noFill/>
        </p:spPr>
        <p:txBody>
          <a:bodyPr wrap="square" rtlCol="0">
            <a:spAutoFit/>
          </a:bodyPr>
          <a:lstStyle/>
          <a:p>
            <a:pPr>
              <a:lnSpc>
                <a:spcPct val="95000"/>
              </a:lnSpc>
            </a:pPr>
            <a:r>
              <a:rPr lang="cs-CZ" dirty="0"/>
              <a:t>Mlynářův dům, 1840 </a:t>
            </a:r>
            <a:r>
              <a:rPr lang="cs-CZ" dirty="0" smtClean="0"/>
              <a:t>– 1845</a:t>
            </a:r>
          </a:p>
          <a:p>
            <a:pPr>
              <a:lnSpc>
                <a:spcPct val="95000"/>
              </a:lnSpc>
            </a:pPr>
            <a:r>
              <a:rPr lang="cs-CZ" altLang="cs-CZ" dirty="0"/>
              <a:t>Ukázka je jedna z prvních kolorovaných </a:t>
            </a:r>
            <a:r>
              <a:rPr lang="cs-CZ" altLang="cs-CZ" dirty="0" smtClean="0"/>
              <a:t>fotografií</a:t>
            </a:r>
            <a:endParaRPr lang="cs-CZ" dirty="0"/>
          </a:p>
        </p:txBody>
      </p:sp>
    </p:spTree>
    <p:extLst>
      <p:ext uri="{BB962C8B-B14F-4D97-AF65-F5344CB8AC3E}">
        <p14:creationId xmlns:p14="http://schemas.microsoft.com/office/powerpoint/2010/main" val="271676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76536"/>
          </a:xfrm>
        </p:spPr>
        <p:txBody>
          <a:bodyPr/>
          <a:lstStyle/>
          <a:p>
            <a:r>
              <a:rPr lang="cs-CZ" dirty="0" err="1"/>
              <a:t>Ferrotypie</a:t>
            </a:r>
            <a:endParaRPr lang="cs-CZ" dirty="0"/>
          </a:p>
        </p:txBody>
      </p:sp>
      <p:sp>
        <p:nvSpPr>
          <p:cNvPr id="3" name="Zástupný symbol pro obsah 2"/>
          <p:cNvSpPr>
            <a:spLocks noGrp="1"/>
          </p:cNvSpPr>
          <p:nvPr>
            <p:ph sz="half" idx="1"/>
          </p:nvPr>
        </p:nvSpPr>
        <p:spPr>
          <a:xfrm>
            <a:off x="1117309" y="1053141"/>
            <a:ext cx="4685223" cy="5347659"/>
          </a:xfrm>
        </p:spPr>
        <p:txBody>
          <a:bodyPr>
            <a:normAutofit lnSpcReduction="10000"/>
          </a:bodyPr>
          <a:lstStyle/>
          <a:p>
            <a:pPr marL="0" indent="0">
              <a:buNone/>
            </a:pPr>
            <a:r>
              <a:rPr lang="cs-CZ" dirty="0" err="1"/>
              <a:t>Ferrotypie</a:t>
            </a:r>
            <a:r>
              <a:rPr lang="cs-CZ" dirty="0"/>
              <a:t> </a:t>
            </a:r>
            <a:r>
              <a:rPr lang="cs-CZ" dirty="0" smtClean="0"/>
              <a:t>(</a:t>
            </a:r>
            <a:r>
              <a:rPr lang="cs-CZ" dirty="0"/>
              <a:t>též </a:t>
            </a:r>
            <a:r>
              <a:rPr lang="cs-CZ" dirty="0" err="1"/>
              <a:t>tintype</a:t>
            </a:r>
            <a:r>
              <a:rPr lang="cs-CZ" dirty="0"/>
              <a:t> nebo fotografie na plechových </a:t>
            </a:r>
            <a:r>
              <a:rPr lang="cs-CZ" dirty="0" smtClean="0"/>
              <a:t>deskách, </a:t>
            </a:r>
            <a:r>
              <a:rPr lang="cs-CZ" dirty="0"/>
              <a:t>fotografie na černém </a:t>
            </a:r>
            <a:r>
              <a:rPr lang="cs-CZ" dirty="0" smtClean="0"/>
              <a:t>plechu) </a:t>
            </a:r>
            <a:r>
              <a:rPr lang="cs-CZ" dirty="0"/>
              <a:t>je historický fotografický proces, který patří do kategorie přímých pozitivních </a:t>
            </a:r>
            <a:r>
              <a:rPr lang="cs-CZ" dirty="0" smtClean="0"/>
              <a:t>procesů</a:t>
            </a:r>
          </a:p>
          <a:p>
            <a:pPr marL="0" indent="0">
              <a:buNone/>
            </a:pPr>
            <a:r>
              <a:rPr lang="cs-CZ" dirty="0"/>
              <a:t>Negativy byly slabě exponované a vyvolané tak, aby neměly závoj a daly se pozorovat v odraženém světle proti černému pozadí železné podložky</a:t>
            </a:r>
            <a:r>
              <a:rPr lang="cs-CZ" dirty="0" smtClean="0"/>
              <a:t>. Jedná </a:t>
            </a:r>
            <a:r>
              <a:rPr lang="cs-CZ" dirty="0"/>
              <a:t>se o unikát. To znamená, že podobně jako u daguerrotypie vznikl jediný originální obrázek, který nebylo možné opakovat.</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37</a:t>
            </a:fld>
            <a:endParaRPr lang="cs-CZ" noProof="0" dirty="0"/>
          </a:p>
        </p:txBody>
      </p:sp>
      <p:pic>
        <p:nvPicPr>
          <p:cNvPr id="17" name="Zástupný symbol pro obsah 16"/>
          <p:cNvPicPr>
            <a:picLocks noGrp="1" noChangeAspect="1"/>
          </p:cNvPicPr>
          <p:nvPr>
            <p:ph sz="half" idx="2"/>
          </p:nvPr>
        </p:nvPicPr>
        <p:blipFill>
          <a:blip r:embed="rId2">
            <a:lum bright="20000" contrast="40000"/>
          </a:blip>
          <a:stretch>
            <a:fillRect/>
          </a:stretch>
        </p:blipFill>
        <p:spPr>
          <a:xfrm>
            <a:off x="5802533" y="188640"/>
            <a:ext cx="2888352" cy="2674400"/>
          </a:xfrm>
          <a:prstGeom prst="rect">
            <a:avLst/>
          </a:prstGeom>
        </p:spPr>
      </p:pic>
      <p:pic>
        <p:nvPicPr>
          <p:cNvPr id="18" name="Obrázek 1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46740" y="2492895"/>
            <a:ext cx="2583777" cy="3907905"/>
          </a:xfrm>
          <a:prstGeom prst="rect">
            <a:avLst/>
          </a:prstGeom>
        </p:spPr>
      </p:pic>
      <p:sp>
        <p:nvSpPr>
          <p:cNvPr id="19" name="TextovéPole 18"/>
          <p:cNvSpPr txBox="1"/>
          <p:nvPr/>
        </p:nvSpPr>
        <p:spPr>
          <a:xfrm>
            <a:off x="5824330" y="3068960"/>
            <a:ext cx="3222410" cy="3308598"/>
          </a:xfrm>
          <a:prstGeom prst="rect">
            <a:avLst/>
          </a:prstGeom>
          <a:noFill/>
        </p:spPr>
        <p:txBody>
          <a:bodyPr wrap="square" rtlCol="0">
            <a:spAutoFit/>
          </a:bodyPr>
          <a:lstStyle/>
          <a:p>
            <a:pPr>
              <a:lnSpc>
                <a:spcPct val="95000"/>
              </a:lnSpc>
            </a:pPr>
            <a:r>
              <a:rPr lang="cs-CZ" sz="2000" dirty="0"/>
              <a:t>Portrétní fotografie </a:t>
            </a:r>
            <a:r>
              <a:rPr lang="cs-CZ" sz="2000" dirty="0" smtClean="0"/>
              <a:t>od </a:t>
            </a:r>
            <a:r>
              <a:rPr lang="cs-CZ" sz="2000" dirty="0"/>
              <a:t>neznámého autora s názvem Billy </a:t>
            </a:r>
            <a:r>
              <a:rPr lang="cs-CZ" sz="2000" dirty="0" err="1"/>
              <a:t>the</a:t>
            </a:r>
            <a:r>
              <a:rPr lang="cs-CZ" sz="2000" dirty="0"/>
              <a:t> </a:t>
            </a:r>
            <a:r>
              <a:rPr lang="cs-CZ" sz="2000" dirty="0" err="1"/>
              <a:t>Kid</a:t>
            </a:r>
            <a:r>
              <a:rPr lang="cs-CZ" sz="2000" dirty="0"/>
              <a:t> (1879-80) byla v červnu 2011 v aukci Brian </a:t>
            </a:r>
            <a:r>
              <a:rPr lang="cs-CZ" sz="2000" dirty="0" err="1"/>
              <a:t>Lebel's</a:t>
            </a:r>
            <a:r>
              <a:rPr lang="cs-CZ" sz="2000" dirty="0"/>
              <a:t> </a:t>
            </a:r>
            <a:r>
              <a:rPr lang="cs-CZ" sz="2000" dirty="0" err="1"/>
              <a:t>Old</a:t>
            </a:r>
            <a:r>
              <a:rPr lang="cs-CZ" sz="2000" dirty="0"/>
              <a:t> </a:t>
            </a:r>
            <a:r>
              <a:rPr lang="cs-CZ" sz="2000" dirty="0" err="1"/>
              <a:t>West</a:t>
            </a:r>
            <a:r>
              <a:rPr lang="cs-CZ" sz="2000" dirty="0"/>
              <a:t> Show &amp; </a:t>
            </a:r>
            <a:r>
              <a:rPr lang="cs-CZ" sz="2000" dirty="0" err="1"/>
              <a:t>Auction</a:t>
            </a:r>
            <a:r>
              <a:rPr lang="cs-CZ" sz="2000" dirty="0"/>
              <a:t> prodána za 2 300 000 amerických dolarů.[5] Snímek se tak zařadil na první příčky v seznamu nejdražších fotografií.</a:t>
            </a:r>
          </a:p>
        </p:txBody>
      </p:sp>
      <p:sp>
        <p:nvSpPr>
          <p:cNvPr id="20" name="TextovéPole 19"/>
          <p:cNvSpPr txBox="1"/>
          <p:nvPr/>
        </p:nvSpPr>
        <p:spPr>
          <a:xfrm>
            <a:off x="8832808" y="188640"/>
            <a:ext cx="2441855" cy="1261884"/>
          </a:xfrm>
          <a:prstGeom prst="rect">
            <a:avLst/>
          </a:prstGeom>
          <a:noFill/>
        </p:spPr>
        <p:txBody>
          <a:bodyPr wrap="square" rtlCol="0">
            <a:spAutoFit/>
          </a:bodyPr>
          <a:lstStyle/>
          <a:p>
            <a:pPr>
              <a:lnSpc>
                <a:spcPct val="95000"/>
              </a:lnSpc>
            </a:pPr>
            <a:r>
              <a:rPr lang="cs-CZ" sz="2000" dirty="0"/>
              <a:t>Abraham Lincoln, jeden z nejstarších kulatých politických medailónků, 1860</a:t>
            </a:r>
          </a:p>
        </p:txBody>
      </p:sp>
    </p:spTree>
    <p:extLst>
      <p:ext uri="{BB962C8B-B14F-4D97-AF65-F5344CB8AC3E}">
        <p14:creationId xmlns:p14="http://schemas.microsoft.com/office/powerpoint/2010/main" val="1919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76536"/>
          </a:xfrm>
        </p:spPr>
        <p:txBody>
          <a:bodyPr/>
          <a:lstStyle/>
          <a:p>
            <a:r>
              <a:rPr lang="cs-CZ" dirty="0" err="1"/>
              <a:t>Ambrotypie</a:t>
            </a:r>
            <a:endParaRPr lang="cs-CZ" dirty="0"/>
          </a:p>
        </p:txBody>
      </p:sp>
      <p:sp>
        <p:nvSpPr>
          <p:cNvPr id="3" name="Zástupný symbol pro obsah 2"/>
          <p:cNvSpPr>
            <a:spLocks noGrp="1"/>
          </p:cNvSpPr>
          <p:nvPr>
            <p:ph sz="half" idx="1"/>
          </p:nvPr>
        </p:nvSpPr>
        <p:spPr>
          <a:xfrm>
            <a:off x="1117308" y="1281337"/>
            <a:ext cx="6057223" cy="4890863"/>
          </a:xfrm>
        </p:spPr>
        <p:txBody>
          <a:bodyPr>
            <a:normAutofit fontScale="92500"/>
          </a:bodyPr>
          <a:lstStyle/>
          <a:p>
            <a:pPr marL="0" indent="0">
              <a:buNone/>
            </a:pPr>
            <a:r>
              <a:rPr lang="cs-CZ" dirty="0"/>
              <a:t>Podstatou </a:t>
            </a:r>
            <a:r>
              <a:rPr lang="cs-CZ" dirty="0" err="1"/>
              <a:t>ambrotypie</a:t>
            </a:r>
            <a:r>
              <a:rPr lang="cs-CZ" dirty="0"/>
              <a:t> je skutečnost, že </a:t>
            </a:r>
            <a:r>
              <a:rPr lang="cs-CZ" dirty="0" err="1"/>
              <a:t>jodo</a:t>
            </a:r>
            <a:r>
              <a:rPr lang="cs-CZ" dirty="0"/>
              <a:t>- a bromostříbrné soli v podexponovaném bělavém negativu na skle odráží světlo. Obraz se proto podložený tmavým podkladem (manganovým tmavým sklem, sametem nebo lakem) jeví jako pozitiv. Jedná se o unikát</a:t>
            </a:r>
            <a:r>
              <a:rPr lang="cs-CZ" dirty="0" smtClean="0"/>
              <a:t>. </a:t>
            </a:r>
          </a:p>
          <a:p>
            <a:pPr marL="0" indent="0">
              <a:buNone/>
            </a:pPr>
            <a:r>
              <a:rPr lang="cs-CZ" dirty="0" smtClean="0"/>
              <a:t>Tato metoda </a:t>
            </a:r>
            <a:r>
              <a:rPr lang="cs-CZ" dirty="0"/>
              <a:t>byla velice populární a používala se přes dvacet let v období 1852–1890, stejně jako mokrý kolodiový proces. Výsledek </a:t>
            </a:r>
            <a:r>
              <a:rPr lang="cs-CZ" dirty="0" err="1"/>
              <a:t>ambrotypie</a:t>
            </a:r>
            <a:r>
              <a:rPr lang="cs-CZ" dirty="0"/>
              <a:t> se podobal daguerrotypii, obraz však vznikal na zcela odlišném principu, který umožňoval pozorovat obraz v libovolném úhlu, a byl především výrazně levnější a rychlejší.</a:t>
            </a:r>
          </a:p>
        </p:txBody>
      </p:sp>
      <p:pic>
        <p:nvPicPr>
          <p:cNvPr id="8" name="Zástupný symbol pro obsah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37797" y="564468"/>
            <a:ext cx="3904717" cy="4891087"/>
          </a:xfr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38</a:t>
            </a:fld>
            <a:endParaRPr lang="cs-CZ" noProof="0" dirty="0"/>
          </a:p>
        </p:txBody>
      </p:sp>
      <p:sp>
        <p:nvSpPr>
          <p:cNvPr id="9" name="TextovéPole 8"/>
          <p:cNvSpPr txBox="1"/>
          <p:nvPr/>
        </p:nvSpPr>
        <p:spPr>
          <a:xfrm>
            <a:off x="7318548" y="5606737"/>
            <a:ext cx="3923966" cy="677108"/>
          </a:xfrm>
          <a:prstGeom prst="rect">
            <a:avLst/>
          </a:prstGeom>
          <a:noFill/>
        </p:spPr>
        <p:txBody>
          <a:bodyPr wrap="square" rtlCol="0">
            <a:spAutoFit/>
          </a:bodyPr>
          <a:lstStyle/>
          <a:p>
            <a:pPr>
              <a:lnSpc>
                <a:spcPct val="95000"/>
              </a:lnSpc>
            </a:pPr>
            <a:r>
              <a:rPr lang="pl-PL" sz="2000" dirty="0"/>
              <a:t>"Erika", 2007, ambrotypie 8"x10" na černém skle</a:t>
            </a:r>
            <a:endParaRPr lang="cs-CZ" sz="2000" dirty="0"/>
          </a:p>
        </p:txBody>
      </p:sp>
    </p:spTree>
    <p:extLst>
      <p:ext uri="{BB962C8B-B14F-4D97-AF65-F5344CB8AC3E}">
        <p14:creationId xmlns:p14="http://schemas.microsoft.com/office/powerpoint/2010/main" val="333420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904528"/>
          </a:xfrm>
        </p:spPr>
        <p:txBody>
          <a:bodyPr/>
          <a:lstStyle/>
          <a:p>
            <a:r>
              <a:rPr lang="cs-CZ" dirty="0" err="1"/>
              <a:t>Pannotypie</a:t>
            </a:r>
            <a:endParaRPr lang="cs-CZ" dirty="0"/>
          </a:p>
        </p:txBody>
      </p:sp>
      <p:sp>
        <p:nvSpPr>
          <p:cNvPr id="3" name="Zástupný symbol pro obsah 2"/>
          <p:cNvSpPr>
            <a:spLocks noGrp="1"/>
          </p:cNvSpPr>
          <p:nvPr>
            <p:ph sz="half" idx="1"/>
          </p:nvPr>
        </p:nvSpPr>
        <p:spPr>
          <a:xfrm>
            <a:off x="1117308" y="1209329"/>
            <a:ext cx="6057223" cy="4962871"/>
          </a:xfrm>
        </p:spPr>
        <p:txBody>
          <a:bodyPr>
            <a:normAutofit fontScale="92500" lnSpcReduction="20000"/>
          </a:bodyPr>
          <a:lstStyle/>
          <a:p>
            <a:r>
              <a:rPr lang="cs-CZ" dirty="0"/>
              <a:t>Kolódiový negativ na skle byl slabě exponován a krátce vyvolán tak, aby neměl závoj. Konečným podkladem citlivé vrstvy bylo černé plátno, proti kterému se dal obraz pozorovat v odraženém světle. Světlý negativ se tak při prohlížení proti tmavému pozadí jevil jako pozitiv. Tato technika se pozná podle zvrásněné textury plátna v obrazu</a:t>
            </a:r>
            <a:r>
              <a:rPr lang="cs-CZ" dirty="0" smtClean="0"/>
              <a:t>. </a:t>
            </a:r>
            <a:r>
              <a:rPr lang="cs-CZ" dirty="0"/>
              <a:t>Jedná se o unikát. </a:t>
            </a:r>
            <a:endParaRPr lang="cs-CZ" dirty="0" smtClean="0"/>
          </a:p>
          <a:p>
            <a:r>
              <a:rPr lang="cs-CZ" dirty="0" smtClean="0"/>
              <a:t>Tento </a:t>
            </a:r>
            <a:r>
              <a:rPr lang="cs-CZ" dirty="0"/>
              <a:t>postup měl tu výhodu, že se obraz na rozdíl od </a:t>
            </a:r>
            <a:r>
              <a:rPr lang="cs-CZ" dirty="0" err="1"/>
              <a:t>ambrotypie</a:t>
            </a:r>
            <a:r>
              <a:rPr lang="cs-CZ" dirty="0"/>
              <a:t> nemohl rozbít. Nevýhodou ale bylo, že po vysušení substrátu obraz popraskal nebo se rozpadl. S rozšířením </a:t>
            </a:r>
            <a:r>
              <a:rPr lang="cs-CZ" dirty="0" err="1"/>
              <a:t>ferrotypie</a:t>
            </a:r>
            <a:r>
              <a:rPr lang="cs-CZ" dirty="0"/>
              <a:t> a albuminového procesu se tato metoda vytratila. Vzhledem k velké citlivosti se dochovalo velmi málo originálů.</a:t>
            </a:r>
          </a:p>
        </p:txBody>
      </p:sp>
      <p:pic>
        <p:nvPicPr>
          <p:cNvPr id="8" name="Zástupný symbol pro obsah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90556" y="404664"/>
            <a:ext cx="3884107" cy="5248794"/>
          </a:xfr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39</a:t>
            </a:fld>
            <a:endParaRPr lang="cs-CZ" noProof="0" dirty="0"/>
          </a:p>
        </p:txBody>
      </p:sp>
      <p:sp>
        <p:nvSpPr>
          <p:cNvPr id="9" name="TextovéPole 8"/>
          <p:cNvSpPr txBox="1"/>
          <p:nvPr/>
        </p:nvSpPr>
        <p:spPr>
          <a:xfrm>
            <a:off x="7390556" y="5723693"/>
            <a:ext cx="3884107" cy="677108"/>
          </a:xfrm>
          <a:prstGeom prst="rect">
            <a:avLst/>
          </a:prstGeom>
          <a:noFill/>
        </p:spPr>
        <p:txBody>
          <a:bodyPr wrap="square" rtlCol="0">
            <a:spAutoFit/>
          </a:bodyPr>
          <a:lstStyle/>
          <a:p>
            <a:pPr>
              <a:lnSpc>
                <a:spcPct val="95000"/>
              </a:lnSpc>
            </a:pPr>
            <a:r>
              <a:rPr lang="cs-CZ" sz="2000" dirty="0"/>
              <a:t>Portrét ženy na černém voskovaném plátně</a:t>
            </a:r>
          </a:p>
        </p:txBody>
      </p:sp>
    </p:spTree>
    <p:extLst>
      <p:ext uri="{BB962C8B-B14F-4D97-AF65-F5344CB8AC3E}">
        <p14:creationId xmlns:p14="http://schemas.microsoft.com/office/powerpoint/2010/main" val="178378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0"/>
            <a:ext cx="10157354" cy="1340768"/>
          </a:xfrm>
        </p:spPr>
        <p:txBody>
          <a:bodyPr>
            <a:normAutofit/>
          </a:bodyPr>
          <a:lstStyle/>
          <a:p>
            <a:r>
              <a:rPr lang="it-IT" dirty="0"/>
              <a:t>Camera Obscura </a:t>
            </a:r>
            <a:br>
              <a:rPr lang="it-IT" dirty="0"/>
            </a:br>
            <a:r>
              <a:rPr lang="it-IT" sz="3200" dirty="0"/>
              <a:t>Giovanni Babtista della Porta (1538-1615)</a:t>
            </a:r>
            <a:endParaRPr lang="cs-CZ" sz="3200"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4</a:t>
            </a:fld>
            <a:endParaRPr lang="cs-CZ" noProof="0" dirty="0"/>
          </a:p>
        </p:txBody>
      </p:sp>
      <p:pic>
        <p:nvPicPr>
          <p:cNvPr id="7" name="Picture 6" descr="wt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3932" y="1455403"/>
            <a:ext cx="2795119" cy="4830762"/>
          </a:xfrm>
          <a:noFill/>
        </p:spPr>
      </p:pic>
      <p:pic>
        <p:nvPicPr>
          <p:cNvPr id="8" name="Picture 7" descr="wt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73102" y="1455403"/>
            <a:ext cx="2701435" cy="4830762"/>
          </a:xfrm>
          <a:prstGeom prst="rect">
            <a:avLst/>
          </a:prstGeom>
          <a:noFill/>
        </p:spPr>
      </p:pic>
    </p:spTree>
    <p:extLst>
      <p:ext uri="{BB962C8B-B14F-4D97-AF65-F5344CB8AC3E}">
        <p14:creationId xmlns:p14="http://schemas.microsoft.com/office/powerpoint/2010/main" val="7189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117309" y="76200"/>
            <a:ext cx="10157354" cy="1192560"/>
          </a:xfrm>
        </p:spPr>
        <p:txBody>
          <a:bodyPr/>
          <a:lstStyle/>
          <a:p>
            <a:r>
              <a:rPr lang="cs-CZ" dirty="0" err="1"/>
              <a:t>Albumínové</a:t>
            </a:r>
            <a:r>
              <a:rPr lang="cs-CZ" dirty="0"/>
              <a:t> citlivé vrstvy</a:t>
            </a:r>
          </a:p>
        </p:txBody>
      </p:sp>
      <p:sp>
        <p:nvSpPr>
          <p:cNvPr id="11" name="Rectangle 3"/>
          <p:cNvSpPr>
            <a:spLocks noGrp="1" noChangeArrowheads="1"/>
          </p:cNvSpPr>
          <p:nvPr>
            <p:ph sz="half" idx="1"/>
          </p:nvPr>
        </p:nvSpPr>
        <p:spPr>
          <a:xfrm>
            <a:off x="1117308" y="1497361"/>
            <a:ext cx="6345255" cy="4674839"/>
          </a:xfrm>
        </p:spPr>
        <p:txBody>
          <a:bodyPr>
            <a:normAutofit/>
          </a:bodyPr>
          <a:lstStyle/>
          <a:p>
            <a:pPr eaLnBrk="1" hangingPunct="1">
              <a:lnSpc>
                <a:spcPct val="80000"/>
              </a:lnSpc>
            </a:pPr>
            <a:r>
              <a:rPr lang="cs-CZ" altLang="cs-CZ" sz="2200" dirty="0" smtClean="0">
                <a:solidFill>
                  <a:srgbClr val="C00000"/>
                </a:solidFill>
              </a:rPr>
              <a:t>Claude </a:t>
            </a:r>
            <a:r>
              <a:rPr lang="cs-CZ" altLang="cs-CZ" sz="2200" dirty="0" err="1" smtClean="0">
                <a:solidFill>
                  <a:srgbClr val="C00000"/>
                </a:solidFill>
              </a:rPr>
              <a:t>Félix</a:t>
            </a:r>
            <a:r>
              <a:rPr lang="cs-CZ" altLang="cs-CZ" sz="2200" dirty="0" smtClean="0">
                <a:solidFill>
                  <a:srgbClr val="C00000"/>
                </a:solidFill>
              </a:rPr>
              <a:t> Abel </a:t>
            </a:r>
            <a:r>
              <a:rPr lang="cs-CZ" altLang="cs-CZ" sz="2200" dirty="0" err="1" smtClean="0">
                <a:solidFill>
                  <a:srgbClr val="C00000"/>
                </a:solidFill>
              </a:rPr>
              <a:t>Niepce</a:t>
            </a:r>
            <a:r>
              <a:rPr lang="cs-CZ" altLang="cs-CZ" sz="2200" dirty="0" smtClean="0">
                <a:solidFill>
                  <a:srgbClr val="C00000"/>
                </a:solidFill>
              </a:rPr>
              <a:t> de Saint-Victor (1805 – 1870) </a:t>
            </a:r>
            <a:r>
              <a:rPr lang="cs-CZ" altLang="cs-CZ" sz="2200" dirty="0" smtClean="0"/>
              <a:t>nahradil r. 1847 papír sklem potřeným vaječným bílkem s obsahem KI. Takto preparovaná deska se za tmy ponořila do roztoku AgNO</a:t>
            </a:r>
            <a:r>
              <a:rPr lang="cs-CZ" altLang="cs-CZ" sz="2200" baseline="-25000" dirty="0" smtClean="0"/>
              <a:t>3.</a:t>
            </a:r>
            <a:r>
              <a:rPr lang="cs-CZ" altLang="cs-CZ" sz="2200" dirty="0" smtClean="0"/>
              <a:t>a deska se exponovala ve fotopřístroji. Vyvolání v roztoku kyseliny </a:t>
            </a:r>
            <a:r>
              <a:rPr lang="cs-CZ" altLang="cs-CZ" sz="2200" dirty="0" err="1" smtClean="0"/>
              <a:t>gallové</a:t>
            </a:r>
            <a:r>
              <a:rPr lang="cs-CZ" altLang="cs-CZ" sz="2200" dirty="0" smtClean="0"/>
              <a:t>.</a:t>
            </a:r>
          </a:p>
          <a:p>
            <a:pPr eaLnBrk="1" hangingPunct="1">
              <a:lnSpc>
                <a:spcPct val="80000"/>
              </a:lnSpc>
            </a:pPr>
            <a:r>
              <a:rPr lang="cs-CZ" altLang="cs-CZ" sz="2200" dirty="0" smtClean="0">
                <a:solidFill>
                  <a:srgbClr val="C00000"/>
                </a:solidFill>
              </a:rPr>
              <a:t>Louis-August </a:t>
            </a:r>
            <a:r>
              <a:rPr lang="cs-CZ" altLang="cs-CZ" sz="2200" dirty="0" err="1" smtClean="0">
                <a:solidFill>
                  <a:srgbClr val="C00000"/>
                </a:solidFill>
              </a:rPr>
              <a:t>Blanquart-Evrard</a:t>
            </a:r>
            <a:r>
              <a:rPr lang="cs-CZ" altLang="cs-CZ" sz="2200" dirty="0" smtClean="0">
                <a:solidFill>
                  <a:srgbClr val="C00000"/>
                </a:solidFill>
              </a:rPr>
              <a:t> (1802 – 1872) </a:t>
            </a:r>
            <a:r>
              <a:rPr lang="cs-CZ" altLang="cs-CZ" sz="2200" dirty="0" smtClean="0"/>
              <a:t>vyvinul pozitivní </a:t>
            </a:r>
            <a:r>
              <a:rPr lang="cs-CZ" altLang="cs-CZ" sz="2200" b="1" i="1" dirty="0" smtClean="0"/>
              <a:t>albuminové papíry, </a:t>
            </a:r>
            <a:r>
              <a:rPr lang="cs-CZ" altLang="cs-CZ" sz="2200" dirty="0" smtClean="0"/>
              <a:t>používané především v kombinaci s „mokrými“ negativními deskami. Pro zvýšení trvanlivosti se často obraz tónoval zlatem (purpurově-hnědé zbarvení). Od r. 1870 byly vyráběné průmyslově v Drážďanech – používané jako </a:t>
            </a:r>
            <a:r>
              <a:rPr lang="cs-CZ" altLang="cs-CZ" sz="2200" b="1" dirty="0" smtClean="0"/>
              <a:t>pozitivní materiály </a:t>
            </a:r>
            <a:r>
              <a:rPr lang="cs-CZ" altLang="cs-CZ" sz="2200" dirty="0" smtClean="0"/>
              <a:t>pro kalotypii, kolodiové procesy i pro začínající želatinové negativy</a:t>
            </a:r>
          </a:p>
        </p:txBody>
      </p:sp>
      <p:pic>
        <p:nvPicPr>
          <p:cNvPr id="13" name="Zástupný symbol pro obsah 12"/>
          <p:cNvPicPr>
            <a:picLocks noGrp="1" noChangeAspect="1"/>
          </p:cNvPicPr>
          <p:nvPr>
            <p:ph sz="half" idx="2"/>
          </p:nvPr>
        </p:nvPicPr>
        <p:blipFill>
          <a:blip r:embed="rId2"/>
          <a:stretch>
            <a:fillRect/>
          </a:stretch>
        </p:blipFill>
        <p:spPr>
          <a:xfrm>
            <a:off x="7720387" y="1533340"/>
            <a:ext cx="3554276" cy="4602879"/>
          </a:xfrm>
          <a:prstGeom prst="rect">
            <a:avLst/>
          </a:prstGeo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40</a:t>
            </a:fld>
            <a:endParaRPr lang="cs-CZ" noProof="0" dirty="0"/>
          </a:p>
        </p:txBody>
      </p:sp>
    </p:spTree>
    <p:extLst>
      <p:ext uri="{BB962C8B-B14F-4D97-AF65-F5344CB8AC3E}">
        <p14:creationId xmlns:p14="http://schemas.microsoft.com/office/powerpoint/2010/main" val="336997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048544"/>
          </a:xfrm>
        </p:spPr>
        <p:txBody>
          <a:bodyPr/>
          <a:lstStyle/>
          <a:p>
            <a:r>
              <a:rPr lang="cs-CZ" dirty="0"/>
              <a:t>Mokrý kolódiový proces </a:t>
            </a:r>
          </a:p>
        </p:txBody>
      </p:sp>
      <p:sp>
        <p:nvSpPr>
          <p:cNvPr id="8" name="Rectangle 3"/>
          <p:cNvSpPr>
            <a:spLocks noGrp="1" noChangeArrowheads="1"/>
          </p:cNvSpPr>
          <p:nvPr>
            <p:ph sz="half" idx="1"/>
          </p:nvPr>
        </p:nvSpPr>
        <p:spPr>
          <a:xfrm>
            <a:off x="1117600" y="1292954"/>
            <a:ext cx="6609968" cy="4879246"/>
          </a:xfrm>
        </p:spPr>
        <p:txBody>
          <a:bodyPr>
            <a:normAutofit/>
          </a:bodyPr>
          <a:lstStyle/>
          <a:p>
            <a:pPr>
              <a:lnSpc>
                <a:spcPct val="80000"/>
              </a:lnSpc>
            </a:pPr>
            <a:r>
              <a:rPr lang="cs-CZ" altLang="cs-CZ" sz="2800" dirty="0" err="1" smtClean="0">
                <a:solidFill>
                  <a:srgbClr val="C00000"/>
                </a:solidFill>
              </a:rPr>
              <a:t>Frederic</a:t>
            </a:r>
            <a:r>
              <a:rPr lang="cs-CZ" altLang="cs-CZ" sz="2800" dirty="0" smtClean="0">
                <a:solidFill>
                  <a:srgbClr val="C00000"/>
                </a:solidFill>
              </a:rPr>
              <a:t> </a:t>
            </a:r>
            <a:r>
              <a:rPr lang="cs-CZ" altLang="cs-CZ" sz="2800" dirty="0" err="1" smtClean="0">
                <a:solidFill>
                  <a:srgbClr val="C00000"/>
                </a:solidFill>
              </a:rPr>
              <a:t>Scott</a:t>
            </a:r>
            <a:r>
              <a:rPr lang="cs-CZ" altLang="cs-CZ" sz="2800" dirty="0" smtClean="0">
                <a:solidFill>
                  <a:srgbClr val="C00000"/>
                </a:solidFill>
              </a:rPr>
              <a:t> </a:t>
            </a:r>
            <a:r>
              <a:rPr lang="cs-CZ" altLang="cs-CZ" sz="2800" dirty="0" err="1" smtClean="0">
                <a:solidFill>
                  <a:srgbClr val="C00000"/>
                </a:solidFill>
              </a:rPr>
              <a:t>Archer</a:t>
            </a:r>
            <a:r>
              <a:rPr lang="cs-CZ" altLang="cs-CZ" sz="2800" dirty="0" smtClean="0">
                <a:solidFill>
                  <a:srgbClr val="C00000"/>
                </a:solidFill>
              </a:rPr>
              <a:t> (1813 – 1857)</a:t>
            </a:r>
          </a:p>
          <a:p>
            <a:pPr marL="0" indent="0">
              <a:lnSpc>
                <a:spcPct val="80000"/>
              </a:lnSpc>
              <a:buNone/>
            </a:pPr>
            <a:r>
              <a:rPr lang="cs-CZ" altLang="cs-CZ" dirty="0" smtClean="0"/>
              <a:t>vypracoval  postup, kdy do kolódia (roztok střelné bavlny – nitrocelulózy - v etanolu a éteru) přidal KI a roztokem polil rovnoměrně povrch skleněné desky. Po vypaření rozpouštědla se deska ponořila do roztoku AgNO</a:t>
            </a:r>
            <a:r>
              <a:rPr lang="cs-CZ" altLang="cs-CZ" baseline="-25000" dirty="0" smtClean="0"/>
              <a:t>3 </a:t>
            </a:r>
            <a:r>
              <a:rPr lang="cs-CZ" altLang="cs-CZ" dirty="0"/>
              <a:t>a deska se ještě ve vlhkém stavu exponovala. Získané negativy měly dobré tónové podání i ostrost. Vyvolávalo se v roztoku kyseliny </a:t>
            </a:r>
            <a:r>
              <a:rPr lang="cs-CZ" altLang="cs-CZ" dirty="0" err="1"/>
              <a:t>gallové</a:t>
            </a:r>
            <a:r>
              <a:rPr lang="cs-CZ" altLang="cs-CZ" dirty="0"/>
              <a:t> nebo pyrogalolu. Negativy se kopírovaly </a:t>
            </a:r>
            <a:r>
              <a:rPr lang="cs-CZ" altLang="cs-CZ" dirty="0" smtClean="0"/>
              <a:t>na </a:t>
            </a:r>
            <a:r>
              <a:rPr lang="cs-CZ" altLang="cs-CZ" dirty="0" err="1" smtClean="0"/>
              <a:t>albumínové</a:t>
            </a:r>
            <a:r>
              <a:rPr lang="cs-CZ" altLang="cs-CZ" dirty="0" smtClean="0"/>
              <a:t> </a:t>
            </a:r>
            <a:r>
              <a:rPr lang="cs-CZ" altLang="cs-CZ" dirty="0"/>
              <a:t>papíry, které zavedl v roce 1850 </a:t>
            </a:r>
            <a:r>
              <a:rPr lang="cs-CZ" altLang="cs-CZ" dirty="0" smtClean="0"/>
              <a:t>Louis </a:t>
            </a:r>
            <a:r>
              <a:rPr lang="cs-CZ" altLang="cs-CZ" dirty="0" err="1" smtClean="0"/>
              <a:t>Blanquart-Evrard</a:t>
            </a:r>
            <a:r>
              <a:rPr lang="cs-CZ" altLang="cs-CZ" dirty="0"/>
              <a:t>.</a:t>
            </a:r>
            <a:endParaRPr lang="cs-CZ" altLang="cs-CZ" dirty="0" smtClean="0"/>
          </a:p>
        </p:txBody>
      </p:sp>
      <p:sp>
        <p:nvSpPr>
          <p:cNvPr id="5" name="Zástupný symbol pro datum 4"/>
          <p:cNvSpPr>
            <a:spLocks noGrp="1"/>
          </p:cNvSpPr>
          <p:nvPr>
            <p:ph type="dt" sz="half" idx="10"/>
          </p:nvPr>
        </p:nvSpPr>
        <p:spPr/>
        <p:txBody>
          <a:bodyPr/>
          <a:lstStyle/>
          <a:p>
            <a:r>
              <a:rPr lang="cs-CZ" noProof="0" dirty="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41</a:t>
            </a:fld>
            <a:endParaRPr lang="cs-CZ" noProof="0" dirty="0"/>
          </a:p>
        </p:txBody>
      </p:sp>
      <p:pic>
        <p:nvPicPr>
          <p:cNvPr id="11" name="Zástupný symbol pro obsah 9"/>
          <p:cNvPicPr>
            <a:picLocks noChangeAspect="1"/>
          </p:cNvPicPr>
          <p:nvPr/>
        </p:nvPicPr>
        <p:blipFill>
          <a:blip r:embed="rId2"/>
          <a:stretch>
            <a:fillRect/>
          </a:stretch>
        </p:blipFill>
        <p:spPr>
          <a:xfrm>
            <a:off x="7727568" y="1292954"/>
            <a:ext cx="3545778" cy="4913692"/>
          </a:xfrm>
          <a:prstGeom prst="rect">
            <a:avLst/>
          </a:prstGeom>
        </p:spPr>
      </p:pic>
    </p:spTree>
    <p:extLst>
      <p:ext uri="{BB962C8B-B14F-4D97-AF65-F5344CB8AC3E}">
        <p14:creationId xmlns:p14="http://schemas.microsoft.com/office/powerpoint/2010/main" val="9832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Grp="1" noChangeArrowheads="1"/>
          </p:cNvSpPr>
          <p:nvPr>
            <p:ph type="title"/>
          </p:nvPr>
        </p:nvSpPr>
        <p:spPr bwMode="auto">
          <a:xfrm>
            <a:off x="2437764" y="5695647"/>
            <a:ext cx="7545080" cy="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l" eaLnBrk="1" hangingPunct="1"/>
            <a:r>
              <a:rPr lang="cs-CZ" altLang="cs-CZ" b="0" dirty="0">
                <a:solidFill>
                  <a:srgbClr val="002060"/>
                </a:solidFill>
              </a:rPr>
              <a:t>Cestovní vybavení pro kolódiové desky</a:t>
            </a:r>
          </a:p>
        </p:txBody>
      </p:sp>
      <p:pic>
        <p:nvPicPr>
          <p:cNvPr id="8" name="Picture 7" descr="kolodium1"/>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406" b="640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42</a:t>
            </a:fld>
            <a:endParaRPr lang="cs-CZ" noProof="0" dirty="0"/>
          </a:p>
        </p:txBody>
      </p:sp>
    </p:spTree>
    <p:extLst>
      <p:ext uri="{BB962C8B-B14F-4D97-AF65-F5344CB8AC3E}">
        <p14:creationId xmlns:p14="http://schemas.microsoft.com/office/powerpoint/2010/main" val="41648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117309" y="76200"/>
            <a:ext cx="10157354" cy="1192560"/>
          </a:xfrm>
        </p:spPr>
        <p:txBody>
          <a:bodyPr/>
          <a:lstStyle/>
          <a:p>
            <a:r>
              <a:rPr lang="cs-CZ" dirty="0"/>
              <a:t>Fotograf na cestách</a:t>
            </a:r>
          </a:p>
        </p:txBody>
      </p:sp>
      <p:pic>
        <p:nvPicPr>
          <p:cNvPr id="12" name="Zástupný symbol pro obsah 11"/>
          <p:cNvPicPr>
            <a:picLocks noGrp="1" noChangeAspect="1"/>
          </p:cNvPicPr>
          <p:nvPr>
            <p:ph sz="half" idx="1"/>
          </p:nvPr>
        </p:nvPicPr>
        <p:blipFill>
          <a:blip r:embed="rId2"/>
          <a:stretch>
            <a:fillRect/>
          </a:stretch>
        </p:blipFill>
        <p:spPr>
          <a:xfrm>
            <a:off x="1838013" y="1569746"/>
            <a:ext cx="3535986" cy="4529721"/>
          </a:xfrm>
          <a:prstGeom prst="rect">
            <a:avLst/>
          </a:prstGeom>
        </p:spPr>
      </p:pic>
      <p:pic>
        <p:nvPicPr>
          <p:cNvPr id="14" name="Zástupný symbol pro obsah 13"/>
          <p:cNvPicPr>
            <a:picLocks noGrp="1" noChangeAspect="1"/>
          </p:cNvPicPr>
          <p:nvPr>
            <p:ph sz="half" idx="2"/>
          </p:nvPr>
        </p:nvPicPr>
        <p:blipFill>
          <a:blip r:embed="rId3"/>
          <a:stretch>
            <a:fillRect/>
          </a:stretch>
        </p:blipFill>
        <p:spPr>
          <a:xfrm>
            <a:off x="7219211" y="1566698"/>
            <a:ext cx="3133616" cy="4535817"/>
          </a:xfrm>
          <a:prstGeom prst="rect">
            <a:avLst/>
          </a:prstGeom>
        </p:spPr>
      </p:pic>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43</a:t>
            </a:fld>
            <a:endParaRPr lang="cs-CZ" noProof="0" dirty="0"/>
          </a:p>
        </p:txBody>
      </p:sp>
    </p:spTree>
    <p:extLst>
      <p:ext uri="{BB962C8B-B14F-4D97-AF65-F5344CB8AC3E}">
        <p14:creationId xmlns:p14="http://schemas.microsoft.com/office/powerpoint/2010/main" val="309204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Grp="1" noChangeArrowheads="1"/>
          </p:cNvSpPr>
          <p:nvPr>
            <p:ph type="title"/>
          </p:nvPr>
        </p:nvSpPr>
        <p:spPr bwMode="auto">
          <a:xfrm>
            <a:off x="304721" y="2739591"/>
            <a:ext cx="3351927" cy="137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cs-CZ" altLang="cs-CZ" b="0" dirty="0">
                <a:solidFill>
                  <a:srgbClr val="002060"/>
                </a:solidFill>
              </a:rPr>
              <a:t>Bratří </a:t>
            </a:r>
            <a:r>
              <a:rPr lang="cs-CZ" altLang="cs-CZ" b="0" dirty="0" err="1">
                <a:solidFill>
                  <a:srgbClr val="002060"/>
                </a:solidFill>
              </a:rPr>
              <a:t>Bissonové</a:t>
            </a:r>
            <a:r>
              <a:rPr lang="cs-CZ" altLang="cs-CZ" b="0" dirty="0">
                <a:solidFill>
                  <a:srgbClr val="002060"/>
                </a:solidFill>
              </a:rPr>
              <a:t>: Výstup na </a:t>
            </a:r>
            <a:r>
              <a:rPr lang="cs-CZ" altLang="cs-CZ" b="0" dirty="0" err="1">
                <a:solidFill>
                  <a:srgbClr val="002060"/>
                </a:solidFill>
              </a:rPr>
              <a:t>Mt</a:t>
            </a:r>
            <a:r>
              <a:rPr lang="cs-CZ" altLang="cs-CZ" b="0" dirty="0">
                <a:solidFill>
                  <a:srgbClr val="002060"/>
                </a:solidFill>
              </a:rPr>
              <a:t>. </a:t>
            </a:r>
            <a:r>
              <a:rPr lang="cs-CZ" altLang="cs-CZ" b="0" dirty="0" err="1">
                <a:solidFill>
                  <a:srgbClr val="002060"/>
                </a:solidFill>
              </a:rPr>
              <a:t>Blanc</a:t>
            </a:r>
            <a:endParaRPr lang="cs-CZ" altLang="cs-CZ" b="0" dirty="0">
              <a:solidFill>
                <a:srgbClr val="002060"/>
              </a:solidFill>
            </a:endParaRPr>
          </a:p>
        </p:txBody>
      </p:sp>
      <p:pic>
        <p:nvPicPr>
          <p:cNvPr id="14" name="Zástupný symbol pro obsah 13"/>
          <p:cNvPicPr>
            <a:picLocks noGrp="1" noChangeAspect="1"/>
          </p:cNvPicPr>
          <p:nvPr>
            <p:ph idx="1"/>
          </p:nvPr>
        </p:nvPicPr>
        <p:blipFill>
          <a:blip r:embed="rId2"/>
          <a:stretch>
            <a:fillRect/>
          </a:stretch>
        </p:blipFill>
        <p:spPr>
          <a:xfrm>
            <a:off x="4468813" y="1314723"/>
            <a:ext cx="6805612" cy="4228553"/>
          </a:xfrm>
          <a:prstGeom prst="rect">
            <a:avLst/>
          </a:prstGeom>
        </p:spPr>
      </p:pic>
      <p:sp>
        <p:nvSpPr>
          <p:cNvPr id="12" name="Text Box 6"/>
          <p:cNvSpPr txBox="1">
            <a:spLocks noGrp="1" noChangeArrowheads="1"/>
          </p:cNvSpPr>
          <p:nvPr>
            <p:ph type="body" sz="half" idx="2"/>
          </p:nvPr>
        </p:nvSpPr>
        <p:spPr bwMode="auto">
          <a:xfrm>
            <a:off x="304721" y="4118408"/>
            <a:ext cx="341342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cs-CZ" altLang="cs-CZ" sz="2200" dirty="0"/>
              <a:t>Dokumentace výstupu na </a:t>
            </a:r>
            <a:r>
              <a:rPr lang="cs-CZ" altLang="cs-CZ" sz="2200" dirty="0" err="1"/>
              <a:t>Mt</a:t>
            </a:r>
            <a:r>
              <a:rPr lang="cs-CZ" altLang="cs-CZ" sz="2200" dirty="0"/>
              <a:t>. </a:t>
            </a:r>
            <a:r>
              <a:rPr lang="cs-CZ" altLang="cs-CZ" sz="2200" dirty="0" err="1"/>
              <a:t>Blanc</a:t>
            </a:r>
            <a:r>
              <a:rPr lang="cs-CZ" altLang="cs-CZ" sz="2200" dirty="0"/>
              <a:t> Napoleona III. s </a:t>
            </a:r>
            <a:r>
              <a:rPr lang="cs-CZ" altLang="cs-CZ" sz="2200" dirty="0" smtClean="0"/>
              <a:t>císařovnou Evženií </a:t>
            </a:r>
            <a:r>
              <a:rPr lang="cs-CZ" altLang="cs-CZ" sz="2200" dirty="0"/>
              <a:t>(1860), mokrá kolódiová deska 30x42 cm</a:t>
            </a:r>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EB37DED6-D4C7-42EE-AB49-D2E39E64FDE4}" type="slidenum">
              <a:rPr lang="cs-CZ" noProof="0" smtClean="0"/>
              <a:t>44</a:t>
            </a:fld>
            <a:endParaRPr lang="cs-CZ" noProof="0" dirty="0"/>
          </a:p>
        </p:txBody>
      </p:sp>
    </p:spTree>
    <p:extLst>
      <p:ext uri="{BB962C8B-B14F-4D97-AF65-F5344CB8AC3E}">
        <p14:creationId xmlns:p14="http://schemas.microsoft.com/office/powerpoint/2010/main" val="314713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981844" y="76200"/>
            <a:ext cx="10292819" cy="1120552"/>
          </a:xfrm>
        </p:spPr>
        <p:txBody>
          <a:bodyPr>
            <a:normAutofit/>
          </a:bodyPr>
          <a:lstStyle/>
          <a:p>
            <a:pPr algn="ctr" eaLnBrk="1" hangingPunct="1"/>
            <a:r>
              <a:rPr lang="cs-CZ" altLang="cs-CZ" sz="3600" dirty="0" smtClean="0"/>
              <a:t>Historické fotografické procesy na bázi stříbra</a:t>
            </a:r>
          </a:p>
        </p:txBody>
      </p:sp>
      <p:sp>
        <p:nvSpPr>
          <p:cNvPr id="10" name="Rectangle 3"/>
          <p:cNvSpPr>
            <a:spLocks noGrp="1" noChangeArrowheads="1"/>
          </p:cNvSpPr>
          <p:nvPr>
            <p:ph idx="1"/>
          </p:nvPr>
        </p:nvSpPr>
        <p:spPr>
          <a:xfrm>
            <a:off x="1117600" y="1700808"/>
            <a:ext cx="10156825" cy="4699992"/>
          </a:xfrm>
        </p:spPr>
        <p:txBody>
          <a:bodyPr>
            <a:normAutofit/>
          </a:bodyPr>
          <a:lstStyle/>
          <a:p>
            <a:pPr eaLnBrk="1" hangingPunct="1"/>
            <a:r>
              <a:rPr lang="cs-CZ" altLang="cs-CZ" sz="2800" dirty="0" smtClean="0"/>
              <a:t>Daguerrotypie  1839 – 1860</a:t>
            </a:r>
          </a:p>
          <a:p>
            <a:pPr eaLnBrk="1" hangingPunct="1"/>
            <a:r>
              <a:rPr lang="cs-CZ" altLang="cs-CZ" sz="2800" dirty="0" smtClean="0"/>
              <a:t>Kalotypie 1841 – 1860</a:t>
            </a:r>
          </a:p>
          <a:p>
            <a:pPr eaLnBrk="1" hangingPunct="1"/>
            <a:r>
              <a:rPr lang="cs-CZ" altLang="cs-CZ" sz="2800" dirty="0" smtClean="0"/>
              <a:t>Mokré kolódiové desky 1851 – 1885</a:t>
            </a:r>
          </a:p>
          <a:p>
            <a:pPr eaLnBrk="1" hangingPunct="1"/>
            <a:r>
              <a:rPr lang="cs-CZ" altLang="cs-CZ" sz="2800" dirty="0" err="1" smtClean="0"/>
              <a:t>Albumínové</a:t>
            </a:r>
            <a:r>
              <a:rPr lang="cs-CZ" altLang="cs-CZ" sz="2800" dirty="0" smtClean="0"/>
              <a:t> papíry 1850 – 1900</a:t>
            </a:r>
          </a:p>
          <a:p>
            <a:pPr eaLnBrk="1" hangingPunct="1"/>
            <a:r>
              <a:rPr lang="cs-CZ" altLang="cs-CZ" sz="2800" dirty="0" smtClean="0"/>
              <a:t>Suché želatinové desky 1880 – současnost</a:t>
            </a:r>
          </a:p>
          <a:p>
            <a:pPr eaLnBrk="1" hangingPunct="1"/>
            <a:r>
              <a:rPr lang="cs-CZ" altLang="cs-CZ" sz="2800" dirty="0" smtClean="0"/>
              <a:t>Kolódiové papíry 1885 – 1930</a:t>
            </a:r>
          </a:p>
          <a:p>
            <a:pPr eaLnBrk="1" hangingPunct="1"/>
            <a:r>
              <a:rPr lang="cs-CZ" altLang="cs-CZ" sz="2800" dirty="0" smtClean="0"/>
              <a:t>Želatinové papíry 1885 – současnost</a:t>
            </a:r>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45</a:t>
            </a:fld>
            <a:endParaRPr lang="cs-CZ" noProof="0" dirty="0"/>
          </a:p>
        </p:txBody>
      </p:sp>
    </p:spTree>
    <p:extLst>
      <p:ext uri="{BB962C8B-B14F-4D97-AF65-F5344CB8AC3E}">
        <p14:creationId xmlns:p14="http://schemas.microsoft.com/office/powerpoint/2010/main" val="112575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t>Vývoj materiálů moderní fotografie</a:t>
            </a:r>
          </a:p>
        </p:txBody>
      </p:sp>
      <p:sp>
        <p:nvSpPr>
          <p:cNvPr id="4" name="Zástupný symbol pro datum 3"/>
          <p:cNvSpPr>
            <a:spLocks noGrp="1"/>
          </p:cNvSpPr>
          <p:nvPr>
            <p:ph type="dt" sz="half" idx="4294967295"/>
          </p:nvPr>
        </p:nvSpPr>
        <p:spPr>
          <a:xfrm>
            <a:off x="0" y="6400800"/>
            <a:ext cx="2741613" cy="320675"/>
          </a:xfrm>
          <a:prstGeom prst="rect">
            <a:avLst/>
          </a:prstGeom>
        </p:spPr>
        <p:txBody>
          <a:bodyPr/>
          <a:lstStyle/>
          <a:p>
            <a:r>
              <a:rPr lang="cs-CZ" noProof="0" smtClean="0"/>
              <a:t>2017</a:t>
            </a:r>
            <a:endParaRPr lang="cs-CZ" noProof="0" dirty="0"/>
          </a:p>
        </p:txBody>
      </p:sp>
      <p:sp>
        <p:nvSpPr>
          <p:cNvPr id="5" name="Zástupný symbol pro zápatí 4"/>
          <p:cNvSpPr>
            <a:spLocks noGrp="1"/>
          </p:cNvSpPr>
          <p:nvPr>
            <p:ph type="ftr" sz="quarter" idx="4294967295"/>
          </p:nvPr>
        </p:nvSpPr>
        <p:spPr>
          <a:xfrm>
            <a:off x="5973763" y="6400800"/>
            <a:ext cx="6215062" cy="320675"/>
          </a:xfrm>
          <a:prstGeom prst="rect">
            <a:avLst/>
          </a:prstGeom>
        </p:spPr>
        <p:txBody>
          <a:bodyPr/>
          <a:lstStyle/>
          <a:p>
            <a:r>
              <a:rPr lang="cs-CZ" noProof="0" smtClean="0"/>
              <a:t>prof. Otruba</a:t>
            </a:r>
            <a:endParaRPr lang="cs-CZ" noProof="0" dirty="0"/>
          </a:p>
        </p:txBody>
      </p:sp>
      <p:sp>
        <p:nvSpPr>
          <p:cNvPr id="6" name="Zástupný symbol pro číslo snímku 5"/>
          <p:cNvSpPr>
            <a:spLocks noGrp="1"/>
          </p:cNvSpPr>
          <p:nvPr>
            <p:ph type="sldNum" sz="quarter" idx="4294967295"/>
          </p:nvPr>
        </p:nvSpPr>
        <p:spPr>
          <a:xfrm>
            <a:off x="11082338" y="6400800"/>
            <a:ext cx="1106487" cy="320675"/>
          </a:xfrm>
          <a:prstGeom prst="rect">
            <a:avLst/>
          </a:prstGeom>
        </p:spPr>
        <p:txBody>
          <a:bodyPr/>
          <a:lstStyle/>
          <a:p>
            <a:fld id="{DA60BA0E-20D0-4E7C-B286-26C960A6788F}" type="slidenum">
              <a:rPr lang="cs-CZ" noProof="0" smtClean="0"/>
              <a:t>46</a:t>
            </a:fld>
            <a:endParaRPr lang="cs-CZ" noProof="0" dirty="0"/>
          </a:p>
        </p:txBody>
      </p:sp>
    </p:spTree>
    <p:extLst>
      <p:ext uri="{BB962C8B-B14F-4D97-AF65-F5344CB8AC3E}">
        <p14:creationId xmlns:p14="http://schemas.microsoft.com/office/powerpoint/2010/main" val="31499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117309" y="76200"/>
            <a:ext cx="10157354" cy="832520"/>
          </a:xfrm>
        </p:spPr>
        <p:txBody>
          <a:bodyPr/>
          <a:lstStyle/>
          <a:p>
            <a:r>
              <a:rPr lang="cs-CZ" dirty="0"/>
              <a:t>Suché fotografické desky</a:t>
            </a:r>
          </a:p>
        </p:txBody>
      </p:sp>
      <p:sp>
        <p:nvSpPr>
          <p:cNvPr id="5" name="Zástupný symbol pro obsah 4"/>
          <p:cNvSpPr>
            <a:spLocks noGrp="1"/>
          </p:cNvSpPr>
          <p:nvPr>
            <p:ph sz="half" idx="1"/>
          </p:nvPr>
        </p:nvSpPr>
        <p:spPr>
          <a:xfrm>
            <a:off x="1117308" y="908720"/>
            <a:ext cx="6633288" cy="5263480"/>
          </a:xfrm>
        </p:spPr>
        <p:txBody>
          <a:bodyPr>
            <a:normAutofit fontScale="92500"/>
          </a:bodyPr>
          <a:lstStyle/>
          <a:p>
            <a:r>
              <a:rPr lang="cs-CZ" altLang="cs-CZ" dirty="0">
                <a:solidFill>
                  <a:srgbClr val="C00000"/>
                </a:solidFill>
              </a:rPr>
              <a:t>Richard </a:t>
            </a:r>
            <a:r>
              <a:rPr lang="cs-CZ" altLang="cs-CZ" dirty="0" err="1">
                <a:solidFill>
                  <a:srgbClr val="C00000"/>
                </a:solidFill>
              </a:rPr>
              <a:t>Leach</a:t>
            </a:r>
            <a:r>
              <a:rPr lang="cs-CZ" altLang="cs-CZ" dirty="0">
                <a:solidFill>
                  <a:srgbClr val="C00000"/>
                </a:solidFill>
              </a:rPr>
              <a:t> </a:t>
            </a:r>
            <a:r>
              <a:rPr lang="cs-CZ" altLang="cs-CZ" dirty="0" err="1">
                <a:solidFill>
                  <a:srgbClr val="C00000"/>
                </a:solidFill>
              </a:rPr>
              <a:t>Maddox</a:t>
            </a:r>
            <a:r>
              <a:rPr lang="cs-CZ" altLang="cs-CZ" dirty="0">
                <a:solidFill>
                  <a:srgbClr val="C00000"/>
                </a:solidFill>
              </a:rPr>
              <a:t> (1816 – 1902)</a:t>
            </a:r>
            <a:r>
              <a:rPr lang="cs-CZ" altLang="cs-CZ" dirty="0"/>
              <a:t> publikoval svůj vynález suchých želatinových desek s obsahem </a:t>
            </a:r>
            <a:r>
              <a:rPr lang="cs-CZ" altLang="cs-CZ" dirty="0" err="1"/>
              <a:t>AgBr</a:t>
            </a:r>
            <a:r>
              <a:rPr lang="cs-CZ" altLang="cs-CZ" dirty="0"/>
              <a:t> v r. 1871 v časopise „</a:t>
            </a:r>
            <a:r>
              <a:rPr lang="cs-CZ" altLang="cs-CZ" dirty="0" err="1"/>
              <a:t>The</a:t>
            </a:r>
            <a:r>
              <a:rPr lang="cs-CZ" altLang="cs-CZ" dirty="0"/>
              <a:t> </a:t>
            </a:r>
            <a:r>
              <a:rPr lang="cs-CZ" altLang="cs-CZ" dirty="0" err="1"/>
              <a:t>British</a:t>
            </a:r>
            <a:r>
              <a:rPr lang="cs-CZ" altLang="cs-CZ" dirty="0"/>
              <a:t> </a:t>
            </a:r>
            <a:r>
              <a:rPr lang="cs-CZ" altLang="cs-CZ" dirty="0" err="1"/>
              <a:t>Journal</a:t>
            </a:r>
            <a:r>
              <a:rPr lang="cs-CZ" altLang="cs-CZ" dirty="0"/>
              <a:t> </a:t>
            </a:r>
            <a:r>
              <a:rPr lang="cs-CZ" altLang="cs-CZ" dirty="0" err="1"/>
              <a:t>of</a:t>
            </a:r>
            <a:r>
              <a:rPr lang="cs-CZ" altLang="cs-CZ" dirty="0"/>
              <a:t> </a:t>
            </a:r>
            <a:r>
              <a:rPr lang="cs-CZ" altLang="cs-CZ" dirty="0" err="1"/>
              <a:t>Photography</a:t>
            </a:r>
            <a:r>
              <a:rPr lang="cs-CZ" altLang="cs-CZ" dirty="0"/>
              <a:t>“</a:t>
            </a:r>
          </a:p>
          <a:p>
            <a:r>
              <a:rPr lang="cs-CZ" dirty="0"/>
              <a:t>Výhody suchých desek byly zřejmé: fotografové krajináři mohli používat komerční suché desky, místo toho aby si připravovali vlastní emulze v mobilní temné komoře. Negativy nemusely být vyvolány okamžitě. Poprvé v historii se mohla velikost fotoaparátů zmenšit tak, aby se vešly „do ruky</a:t>
            </a:r>
            <a:r>
              <a:rPr lang="cs-CZ" dirty="0" smtClean="0"/>
              <a:t>“.</a:t>
            </a:r>
          </a:p>
          <a:p>
            <a:r>
              <a:rPr lang="cs-CZ" dirty="0" err="1" smtClean="0"/>
              <a:t>Maddox</a:t>
            </a:r>
            <a:r>
              <a:rPr lang="cs-CZ" dirty="0" smtClean="0"/>
              <a:t> obdržel v </a:t>
            </a:r>
            <a:r>
              <a:rPr lang="cs-CZ" dirty="0"/>
              <a:t>roce 1901 od Královské fotografické společnosti medaili za pokrok. Zemřel v chudobě v roce 1902.</a:t>
            </a:r>
            <a:endParaRPr lang="cs-CZ" dirty="0" smtClean="0"/>
          </a:p>
          <a:p>
            <a:endParaRPr lang="cs-CZ" dirty="0"/>
          </a:p>
        </p:txBody>
      </p:sp>
      <p:pic>
        <p:nvPicPr>
          <p:cNvPr id="7" name="Zástupný symbol pro obsah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77253" y="1010619"/>
            <a:ext cx="2897410" cy="4116682"/>
          </a:xfrm>
        </p:spPr>
      </p:pic>
      <p:sp>
        <p:nvSpPr>
          <p:cNvPr id="8" name="TextovéPole 7"/>
          <p:cNvSpPr txBox="1"/>
          <p:nvPr/>
        </p:nvSpPr>
        <p:spPr>
          <a:xfrm>
            <a:off x="8365997" y="5229200"/>
            <a:ext cx="2897410" cy="881780"/>
          </a:xfrm>
          <a:prstGeom prst="rect">
            <a:avLst/>
          </a:prstGeom>
          <a:noFill/>
        </p:spPr>
        <p:txBody>
          <a:bodyPr wrap="square" rtlCol="0">
            <a:spAutoFit/>
          </a:bodyPr>
          <a:lstStyle/>
          <a:p>
            <a:pPr>
              <a:lnSpc>
                <a:spcPct val="95000"/>
              </a:lnSpc>
            </a:pPr>
            <a:r>
              <a:rPr lang="cs-CZ" sz="1800" i="1" dirty="0" smtClean="0"/>
              <a:t>Dr. Richard </a:t>
            </a:r>
            <a:r>
              <a:rPr lang="cs-CZ" sz="1800" i="1" dirty="0" err="1"/>
              <a:t>Leach</a:t>
            </a:r>
            <a:r>
              <a:rPr lang="cs-CZ" sz="1800" i="1" dirty="0"/>
              <a:t> </a:t>
            </a:r>
            <a:r>
              <a:rPr lang="cs-CZ" sz="1800" i="1" dirty="0" err="1"/>
              <a:t>Maddox</a:t>
            </a:r>
            <a:endParaRPr lang="cs-CZ" sz="1800" i="1" dirty="0" smtClean="0"/>
          </a:p>
          <a:p>
            <a:pPr>
              <a:lnSpc>
                <a:spcPct val="95000"/>
              </a:lnSpc>
            </a:pPr>
            <a:r>
              <a:rPr lang="cs-CZ" sz="1800" dirty="0" smtClean="0"/>
              <a:t>Narozen 4</a:t>
            </a:r>
            <a:r>
              <a:rPr lang="cs-CZ" sz="1800" dirty="0"/>
              <a:t>. srpna </a:t>
            </a:r>
            <a:r>
              <a:rPr lang="cs-CZ" sz="1800" dirty="0" smtClean="0"/>
              <a:t>1816</a:t>
            </a:r>
            <a:endParaRPr lang="cs-CZ" sz="1800" dirty="0"/>
          </a:p>
          <a:p>
            <a:pPr>
              <a:lnSpc>
                <a:spcPct val="95000"/>
              </a:lnSpc>
            </a:pPr>
            <a:r>
              <a:rPr lang="cs-CZ" sz="1800" dirty="0" smtClean="0"/>
              <a:t>Zemřel 11</a:t>
            </a:r>
            <a:r>
              <a:rPr lang="cs-CZ" sz="1800" dirty="0"/>
              <a:t>. května 1902 </a:t>
            </a:r>
          </a:p>
        </p:txBody>
      </p:sp>
      <p:sp>
        <p:nvSpPr>
          <p:cNvPr id="10" name="Zástupný symbol pro datum 9"/>
          <p:cNvSpPr>
            <a:spLocks noGrp="1"/>
          </p:cNvSpPr>
          <p:nvPr>
            <p:ph type="dt" sz="half" idx="10"/>
          </p:nvPr>
        </p:nvSpPr>
        <p:spPr/>
        <p:txBody>
          <a:bodyPr/>
          <a:lstStyle/>
          <a:p>
            <a:r>
              <a:rPr lang="cs-CZ" noProof="0" smtClean="0"/>
              <a:t>2017</a:t>
            </a:r>
            <a:endParaRPr lang="cs-CZ" noProof="0" dirty="0"/>
          </a:p>
        </p:txBody>
      </p:sp>
      <p:sp>
        <p:nvSpPr>
          <p:cNvPr id="11" name="Zástupný symbol pro zápatí 10"/>
          <p:cNvSpPr>
            <a:spLocks noGrp="1"/>
          </p:cNvSpPr>
          <p:nvPr>
            <p:ph type="ftr" sz="quarter" idx="11"/>
          </p:nvPr>
        </p:nvSpPr>
        <p:spPr/>
        <p:txBody>
          <a:bodyPr/>
          <a:lstStyle/>
          <a:p>
            <a:r>
              <a:rPr lang="cs-CZ" noProof="0" smtClean="0"/>
              <a:t>prof. Otruba</a:t>
            </a:r>
            <a:endParaRPr lang="cs-CZ" noProof="0" dirty="0"/>
          </a:p>
        </p:txBody>
      </p:sp>
      <p:sp>
        <p:nvSpPr>
          <p:cNvPr id="12" name="Zástupný symbol pro číslo snímku 11"/>
          <p:cNvSpPr>
            <a:spLocks noGrp="1"/>
          </p:cNvSpPr>
          <p:nvPr>
            <p:ph type="sldNum" sz="quarter" idx="12"/>
          </p:nvPr>
        </p:nvSpPr>
        <p:spPr/>
        <p:txBody>
          <a:bodyPr/>
          <a:lstStyle/>
          <a:p>
            <a:fld id="{EB37DED6-D4C7-42EE-AB49-D2E39E64FDE4}" type="slidenum">
              <a:rPr lang="cs-CZ" noProof="0" smtClean="0"/>
              <a:t>47</a:t>
            </a:fld>
            <a:endParaRPr lang="cs-CZ" noProof="0" dirty="0"/>
          </a:p>
        </p:txBody>
      </p:sp>
    </p:spTree>
    <p:extLst>
      <p:ext uri="{BB962C8B-B14F-4D97-AF65-F5344CB8AC3E}">
        <p14:creationId xmlns:p14="http://schemas.microsoft.com/office/powerpoint/2010/main" val="98941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117309" y="76200"/>
            <a:ext cx="10157354" cy="1048544"/>
          </a:xfrm>
        </p:spPr>
        <p:txBody>
          <a:bodyPr/>
          <a:lstStyle/>
          <a:p>
            <a:r>
              <a:rPr lang="cs-CZ" dirty="0"/>
              <a:t>Suché fotografické desky</a:t>
            </a:r>
          </a:p>
        </p:txBody>
      </p:sp>
      <p:sp>
        <p:nvSpPr>
          <p:cNvPr id="6" name="Rectangle 3"/>
          <p:cNvSpPr>
            <a:spLocks noGrp="1" noChangeArrowheads="1"/>
          </p:cNvSpPr>
          <p:nvPr>
            <p:ph idx="1"/>
          </p:nvPr>
        </p:nvSpPr>
        <p:spPr>
          <a:xfrm>
            <a:off x="1117309" y="1340768"/>
            <a:ext cx="10157354" cy="4831432"/>
          </a:xfrm>
        </p:spPr>
        <p:txBody>
          <a:bodyPr>
            <a:normAutofit/>
          </a:bodyPr>
          <a:lstStyle/>
          <a:p>
            <a:r>
              <a:rPr lang="cs-CZ" altLang="cs-CZ" dirty="0" smtClean="0">
                <a:solidFill>
                  <a:srgbClr val="C00000"/>
                </a:solidFill>
              </a:rPr>
              <a:t>Richard </a:t>
            </a:r>
            <a:r>
              <a:rPr lang="cs-CZ" altLang="cs-CZ" dirty="0" err="1">
                <a:solidFill>
                  <a:srgbClr val="C00000"/>
                </a:solidFill>
              </a:rPr>
              <a:t>Kennet</a:t>
            </a:r>
            <a:r>
              <a:rPr lang="cs-CZ" altLang="cs-CZ" dirty="0">
                <a:solidFill>
                  <a:srgbClr val="C00000"/>
                </a:solidFill>
              </a:rPr>
              <a:t> (1817 – 1896)  </a:t>
            </a:r>
            <a:r>
              <a:rPr lang="cs-CZ" altLang="cs-CZ" dirty="0" smtClean="0"/>
              <a:t>zjistil zvýšení citlivosti vymytím anorganických solí z emulze. R. 1874 si dal </a:t>
            </a:r>
            <a:r>
              <a:rPr lang="cs-CZ" altLang="cs-CZ" dirty="0"/>
              <a:t>patentovat přípravu emulze k lití na desky a firma Liverpool Dry Plate Co. uvedla tyto desky na trh</a:t>
            </a:r>
          </a:p>
          <a:p>
            <a:r>
              <a:rPr lang="cs-CZ" altLang="cs-CZ" dirty="0">
                <a:solidFill>
                  <a:srgbClr val="C00000"/>
                </a:solidFill>
              </a:rPr>
              <a:t>Joseph Wilson </a:t>
            </a:r>
            <a:r>
              <a:rPr lang="cs-CZ" altLang="cs-CZ" dirty="0" err="1">
                <a:solidFill>
                  <a:srgbClr val="C00000"/>
                </a:solidFill>
              </a:rPr>
              <a:t>Swan</a:t>
            </a:r>
            <a:r>
              <a:rPr lang="cs-CZ" altLang="cs-CZ" dirty="0">
                <a:solidFill>
                  <a:srgbClr val="C00000"/>
                </a:solidFill>
              </a:rPr>
              <a:t> (1828 – 1914) </a:t>
            </a:r>
            <a:r>
              <a:rPr lang="cs-CZ" altLang="cs-CZ" dirty="0"/>
              <a:t>objevil tepelné zrání </a:t>
            </a:r>
            <a:r>
              <a:rPr lang="cs-CZ" altLang="cs-CZ" dirty="0" smtClean="0"/>
              <a:t>emulze (rekrystalizace halogenidu) </a:t>
            </a:r>
            <a:r>
              <a:rPr lang="cs-CZ" altLang="cs-CZ" dirty="0"/>
              <a:t>pro zvýšení citlivosti – firma </a:t>
            </a:r>
            <a:r>
              <a:rPr lang="cs-CZ" altLang="cs-CZ" dirty="0" err="1"/>
              <a:t>Mawson</a:t>
            </a:r>
            <a:r>
              <a:rPr lang="cs-CZ" altLang="cs-CZ" dirty="0"/>
              <a:t> and </a:t>
            </a:r>
            <a:r>
              <a:rPr lang="cs-CZ" altLang="cs-CZ" dirty="0" err="1"/>
              <a:t>Swan</a:t>
            </a:r>
            <a:endParaRPr lang="cs-CZ" altLang="cs-CZ" dirty="0"/>
          </a:p>
          <a:p>
            <a:r>
              <a:rPr lang="cs-CZ" altLang="cs-CZ" dirty="0">
                <a:solidFill>
                  <a:srgbClr val="C00000"/>
                </a:solidFill>
              </a:rPr>
              <a:t>Alfred </a:t>
            </a:r>
            <a:r>
              <a:rPr lang="cs-CZ" altLang="cs-CZ" dirty="0" err="1">
                <a:solidFill>
                  <a:srgbClr val="C00000"/>
                </a:solidFill>
              </a:rPr>
              <a:t>Hugh</a:t>
            </a:r>
            <a:r>
              <a:rPr lang="cs-CZ" altLang="cs-CZ" dirty="0">
                <a:solidFill>
                  <a:srgbClr val="C00000"/>
                </a:solidFill>
              </a:rPr>
              <a:t> </a:t>
            </a:r>
            <a:r>
              <a:rPr lang="cs-CZ" altLang="cs-CZ" dirty="0" err="1">
                <a:solidFill>
                  <a:srgbClr val="C00000"/>
                </a:solidFill>
              </a:rPr>
              <a:t>Harman</a:t>
            </a:r>
            <a:r>
              <a:rPr lang="cs-CZ" altLang="cs-CZ" dirty="0">
                <a:solidFill>
                  <a:srgbClr val="C00000"/>
                </a:solidFill>
              </a:rPr>
              <a:t> </a:t>
            </a:r>
            <a:r>
              <a:rPr lang="cs-CZ" altLang="cs-CZ" dirty="0"/>
              <a:t>v r. 1879 založil firmu „</a:t>
            </a:r>
            <a:r>
              <a:rPr lang="cs-CZ" altLang="cs-CZ" dirty="0" err="1"/>
              <a:t>The</a:t>
            </a:r>
            <a:r>
              <a:rPr lang="cs-CZ" altLang="cs-CZ" dirty="0"/>
              <a:t> </a:t>
            </a:r>
            <a:r>
              <a:rPr lang="cs-CZ" altLang="cs-CZ" dirty="0" err="1"/>
              <a:t>Britannia</a:t>
            </a:r>
            <a:r>
              <a:rPr lang="cs-CZ" altLang="cs-CZ" dirty="0"/>
              <a:t> Works Co.“, nyní „</a:t>
            </a:r>
            <a:r>
              <a:rPr lang="cs-CZ" altLang="cs-CZ" dirty="0" err="1"/>
              <a:t>Ilford</a:t>
            </a:r>
            <a:r>
              <a:rPr lang="cs-CZ" altLang="cs-CZ" dirty="0"/>
              <a:t> Limited“ – průmyslová výroba, kolem r. 1895 výroba 12 000 desek denně</a:t>
            </a:r>
            <a:r>
              <a:rPr lang="cs-CZ" altLang="cs-CZ" dirty="0" smtClean="0"/>
              <a:t>. Firma působí dodnes.</a:t>
            </a:r>
            <a:endParaRPr lang="cs-CZ" altLang="cs-CZ" dirty="0"/>
          </a:p>
          <a:p>
            <a:r>
              <a:rPr lang="cs-CZ" altLang="cs-CZ" dirty="0">
                <a:solidFill>
                  <a:srgbClr val="C00000"/>
                </a:solidFill>
              </a:rPr>
              <a:t>František Kuchař </a:t>
            </a:r>
            <a:r>
              <a:rPr lang="cs-CZ" altLang="cs-CZ" dirty="0"/>
              <a:t>r. 1894 výroba desek „Moravia“ v Brně</a:t>
            </a:r>
          </a:p>
        </p:txBody>
      </p:sp>
      <p:sp>
        <p:nvSpPr>
          <p:cNvPr id="2" name="Zástupný symbol pro datum 1"/>
          <p:cNvSpPr>
            <a:spLocks noGrp="1"/>
          </p:cNvSpPr>
          <p:nvPr>
            <p:ph type="dt" sz="half" idx="10"/>
          </p:nvPr>
        </p:nvSpPr>
        <p:spPr/>
        <p:txBody>
          <a:bodyPr/>
          <a:lstStyle/>
          <a:p>
            <a:r>
              <a:rPr lang="cs-CZ" noProof="0" smtClean="0"/>
              <a:t>2017</a:t>
            </a:r>
            <a:endParaRPr lang="cs-CZ" noProof="0" dirty="0"/>
          </a:p>
        </p:txBody>
      </p:sp>
      <p:sp>
        <p:nvSpPr>
          <p:cNvPr id="3" name="Zástupný symbol pro zápatí 2"/>
          <p:cNvSpPr>
            <a:spLocks noGrp="1"/>
          </p:cNvSpPr>
          <p:nvPr>
            <p:ph type="ftr" sz="quarter" idx="11"/>
          </p:nvPr>
        </p:nvSpPr>
        <p:spPr/>
        <p:txBody>
          <a:bodyPr/>
          <a:lstStyle/>
          <a:p>
            <a:r>
              <a:rPr lang="cs-CZ" noProof="0" smtClean="0"/>
              <a:t>prof. Otruba</a:t>
            </a:r>
            <a:endParaRPr lang="cs-CZ" noProof="0" dirty="0"/>
          </a:p>
        </p:txBody>
      </p:sp>
      <p:sp>
        <p:nvSpPr>
          <p:cNvPr id="5" name="Zástupný symbol pro číslo snímku 4"/>
          <p:cNvSpPr>
            <a:spLocks noGrp="1"/>
          </p:cNvSpPr>
          <p:nvPr>
            <p:ph type="sldNum" sz="quarter" idx="12"/>
          </p:nvPr>
        </p:nvSpPr>
        <p:spPr/>
        <p:txBody>
          <a:bodyPr/>
          <a:lstStyle/>
          <a:p>
            <a:fld id="{DA60BA0E-20D0-4E7C-B286-26C960A6788F}" type="slidenum">
              <a:rPr lang="cs-CZ" noProof="0" smtClean="0"/>
              <a:t>48</a:t>
            </a:fld>
            <a:endParaRPr lang="cs-CZ" noProof="0" dirty="0"/>
          </a:p>
        </p:txBody>
      </p:sp>
    </p:spTree>
    <p:extLst>
      <p:ext uri="{BB962C8B-B14F-4D97-AF65-F5344CB8AC3E}">
        <p14:creationId xmlns:p14="http://schemas.microsoft.com/office/powerpoint/2010/main" val="296068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92560"/>
          </a:xfrm>
        </p:spPr>
        <p:txBody>
          <a:bodyPr/>
          <a:lstStyle/>
          <a:p>
            <a:r>
              <a:rPr lang="cs-CZ" dirty="0"/>
              <a:t>Důležité inovace želatinových desek</a:t>
            </a:r>
          </a:p>
        </p:txBody>
      </p:sp>
      <p:sp>
        <p:nvSpPr>
          <p:cNvPr id="3" name="Zástupný symbol pro obsah 2"/>
          <p:cNvSpPr>
            <a:spLocks noGrp="1"/>
          </p:cNvSpPr>
          <p:nvPr>
            <p:ph idx="1"/>
          </p:nvPr>
        </p:nvSpPr>
        <p:spPr>
          <a:xfrm>
            <a:off x="1117309" y="1556792"/>
            <a:ext cx="10157354" cy="4615408"/>
          </a:xfrm>
        </p:spPr>
        <p:txBody>
          <a:bodyPr>
            <a:normAutofit fontScale="92500" lnSpcReduction="10000"/>
          </a:bodyPr>
          <a:lstStyle/>
          <a:p>
            <a:r>
              <a:rPr lang="cs-CZ" altLang="cs-CZ" dirty="0"/>
              <a:t>1873 </a:t>
            </a:r>
            <a:r>
              <a:rPr lang="cs-CZ" altLang="cs-CZ" dirty="0">
                <a:solidFill>
                  <a:srgbClr val="C00000"/>
                </a:solidFill>
              </a:rPr>
              <a:t>Hermann Wilhelm Vogel (1834 – 1898) </a:t>
            </a:r>
            <a:r>
              <a:rPr lang="cs-CZ" altLang="cs-CZ" dirty="0"/>
              <a:t>objev </a:t>
            </a:r>
            <a:r>
              <a:rPr lang="cs-CZ" altLang="cs-CZ" b="1" dirty="0"/>
              <a:t>sensibilace</a:t>
            </a:r>
            <a:r>
              <a:rPr lang="cs-CZ" altLang="cs-CZ" dirty="0"/>
              <a:t> přídavkem anilinových barviv do emulze</a:t>
            </a:r>
          </a:p>
          <a:p>
            <a:r>
              <a:rPr lang="cs-CZ" altLang="cs-CZ" dirty="0"/>
              <a:t>1879 </a:t>
            </a:r>
            <a:r>
              <a:rPr lang="cs-CZ" altLang="cs-CZ" dirty="0">
                <a:solidFill>
                  <a:srgbClr val="C00000"/>
                </a:solidFill>
              </a:rPr>
              <a:t>J. W. </a:t>
            </a:r>
            <a:r>
              <a:rPr lang="cs-CZ" altLang="cs-CZ" dirty="0" err="1">
                <a:solidFill>
                  <a:srgbClr val="C00000"/>
                </a:solidFill>
              </a:rPr>
              <a:t>Swan</a:t>
            </a:r>
            <a:r>
              <a:rPr lang="cs-CZ" altLang="cs-CZ" dirty="0">
                <a:solidFill>
                  <a:srgbClr val="C00000"/>
                </a:solidFill>
              </a:rPr>
              <a:t> </a:t>
            </a:r>
            <a:r>
              <a:rPr lang="cs-CZ" altLang="cs-CZ" dirty="0"/>
              <a:t>patentuje stroj pro polev desek emulzí</a:t>
            </a:r>
          </a:p>
          <a:p>
            <a:r>
              <a:rPr lang="cs-CZ" altLang="cs-CZ" dirty="0"/>
              <a:t>1880 </a:t>
            </a:r>
            <a:r>
              <a:rPr lang="cs-CZ" altLang="cs-CZ" dirty="0">
                <a:solidFill>
                  <a:srgbClr val="C00000"/>
                </a:solidFill>
              </a:rPr>
              <a:t>George </a:t>
            </a:r>
            <a:r>
              <a:rPr lang="cs-CZ" altLang="cs-CZ" dirty="0" err="1">
                <a:solidFill>
                  <a:srgbClr val="C00000"/>
                </a:solidFill>
              </a:rPr>
              <a:t>Eastman</a:t>
            </a:r>
            <a:r>
              <a:rPr lang="cs-CZ" altLang="cs-CZ" dirty="0">
                <a:solidFill>
                  <a:srgbClr val="C00000"/>
                </a:solidFill>
              </a:rPr>
              <a:t> (1854 – 1932) </a:t>
            </a:r>
            <a:r>
              <a:rPr lang="cs-CZ" altLang="cs-CZ" dirty="0"/>
              <a:t>prodává desky polévané podle svého patentu (firma E.</a:t>
            </a:r>
            <a:r>
              <a:rPr lang="en-US" altLang="cs-CZ" dirty="0"/>
              <a:t>&amp;</a:t>
            </a:r>
            <a:r>
              <a:rPr lang="cs-CZ" altLang="cs-CZ" dirty="0"/>
              <a:t> </a:t>
            </a:r>
            <a:r>
              <a:rPr lang="en-US" altLang="cs-CZ" dirty="0"/>
              <a:t>H.T. Anthon</a:t>
            </a:r>
            <a:r>
              <a:rPr lang="cs-CZ" altLang="cs-CZ" dirty="0"/>
              <a:t>y)</a:t>
            </a:r>
          </a:p>
          <a:p>
            <a:r>
              <a:rPr lang="cs-CZ" altLang="cs-CZ" dirty="0"/>
              <a:t>1873 vznik firmy </a:t>
            </a:r>
            <a:r>
              <a:rPr lang="cs-CZ" altLang="cs-CZ" dirty="0" err="1">
                <a:solidFill>
                  <a:srgbClr val="C00000"/>
                </a:solidFill>
              </a:rPr>
              <a:t>Agfa</a:t>
            </a:r>
            <a:r>
              <a:rPr lang="cs-CZ" altLang="cs-CZ" dirty="0"/>
              <a:t> (</a:t>
            </a:r>
            <a:r>
              <a:rPr lang="cs-CZ" altLang="cs-CZ" dirty="0" err="1"/>
              <a:t>Aktiengesellschaft</a:t>
            </a:r>
            <a:r>
              <a:rPr lang="cs-CZ" altLang="cs-CZ" dirty="0"/>
              <a:t> f</a:t>
            </a:r>
            <a:r>
              <a:rPr lang="de-DE" altLang="cs-CZ" dirty="0"/>
              <a:t>ü</a:t>
            </a:r>
            <a:r>
              <a:rPr lang="cs-CZ" altLang="cs-CZ" dirty="0"/>
              <a:t>r </a:t>
            </a:r>
            <a:r>
              <a:rPr lang="cs-CZ" altLang="cs-CZ" dirty="0" err="1"/>
              <a:t>Anilinfabrikation</a:t>
            </a:r>
            <a:endParaRPr lang="cs-CZ" altLang="cs-CZ" dirty="0"/>
          </a:p>
          <a:p>
            <a:r>
              <a:rPr lang="cs-CZ" altLang="cs-CZ" dirty="0"/>
              <a:t>1880 – 1893 </a:t>
            </a:r>
            <a:r>
              <a:rPr lang="cs-CZ" altLang="cs-CZ" dirty="0">
                <a:solidFill>
                  <a:srgbClr val="C00000"/>
                </a:solidFill>
              </a:rPr>
              <a:t>objevy nových vyvolávacích látek</a:t>
            </a:r>
            <a:r>
              <a:rPr lang="cs-CZ" altLang="cs-CZ" dirty="0"/>
              <a:t>: metol, hydrochinon, </a:t>
            </a:r>
            <a:r>
              <a:rPr lang="cs-CZ" altLang="cs-CZ" dirty="0" err="1"/>
              <a:t>parafenylendiamin</a:t>
            </a:r>
            <a:r>
              <a:rPr lang="cs-CZ" altLang="cs-CZ" dirty="0"/>
              <a:t>, </a:t>
            </a:r>
            <a:r>
              <a:rPr lang="cs-CZ" altLang="cs-CZ" dirty="0" err="1"/>
              <a:t>paraaminofenol</a:t>
            </a:r>
            <a:r>
              <a:rPr lang="cs-CZ" altLang="cs-CZ" dirty="0"/>
              <a:t>...</a:t>
            </a:r>
          </a:p>
          <a:p>
            <a:r>
              <a:rPr lang="cs-CZ" altLang="cs-CZ" dirty="0"/>
              <a:t>1906 první </a:t>
            </a:r>
            <a:r>
              <a:rPr lang="cs-CZ" altLang="cs-CZ" dirty="0">
                <a:solidFill>
                  <a:srgbClr val="C00000"/>
                </a:solidFill>
              </a:rPr>
              <a:t>panchromatické</a:t>
            </a:r>
            <a:r>
              <a:rPr lang="cs-CZ" altLang="cs-CZ" dirty="0"/>
              <a:t> desky firmy </a:t>
            </a:r>
            <a:r>
              <a:rPr lang="cs-CZ" altLang="cs-CZ" dirty="0" err="1"/>
              <a:t>Wratten</a:t>
            </a:r>
            <a:r>
              <a:rPr lang="cs-CZ" altLang="cs-CZ" dirty="0"/>
              <a:t> </a:t>
            </a:r>
            <a:r>
              <a:rPr lang="en-US" altLang="cs-CZ" dirty="0"/>
              <a:t>&amp;</a:t>
            </a:r>
            <a:r>
              <a:rPr lang="cs-CZ" altLang="cs-CZ" dirty="0"/>
              <a:t> </a:t>
            </a:r>
            <a:r>
              <a:rPr lang="cs-CZ" altLang="cs-CZ" dirty="0" err="1"/>
              <a:t>Wainwright</a:t>
            </a:r>
            <a:endParaRPr lang="cs-CZ" altLang="cs-CZ" dirty="0"/>
          </a:p>
          <a:p>
            <a:r>
              <a:rPr lang="cs-CZ" altLang="cs-CZ" dirty="0"/>
              <a:t>1914 „</a:t>
            </a:r>
            <a:r>
              <a:rPr lang="cs-CZ" altLang="cs-CZ" dirty="0" err="1"/>
              <a:t>Agfa</a:t>
            </a:r>
            <a:r>
              <a:rPr lang="cs-CZ" altLang="cs-CZ" dirty="0"/>
              <a:t> </a:t>
            </a:r>
            <a:r>
              <a:rPr lang="cs-CZ" altLang="cs-CZ" dirty="0" err="1"/>
              <a:t>Spezialplatte</a:t>
            </a:r>
            <a:r>
              <a:rPr lang="cs-CZ" altLang="cs-CZ" dirty="0"/>
              <a:t>“ s </a:t>
            </a:r>
            <a:r>
              <a:rPr lang="cs-CZ" altLang="cs-CZ" dirty="0">
                <a:solidFill>
                  <a:srgbClr val="C00000"/>
                </a:solidFill>
              </a:rPr>
              <a:t>vysokou citlivostí </a:t>
            </a:r>
            <a:r>
              <a:rPr lang="cs-CZ" altLang="cs-CZ" dirty="0"/>
              <a:t>cca 6 </a:t>
            </a:r>
            <a:r>
              <a:rPr lang="cs-CZ" altLang="cs-CZ" dirty="0" smtClean="0"/>
              <a:t>ASA</a:t>
            </a:r>
            <a:endParaRPr lang="cs-CZ" alt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49</a:t>
            </a:fld>
            <a:endParaRPr lang="cs-CZ" noProof="0" dirty="0"/>
          </a:p>
        </p:txBody>
      </p:sp>
    </p:spTree>
    <p:extLst>
      <p:ext uri="{BB962C8B-B14F-4D97-AF65-F5344CB8AC3E}">
        <p14:creationId xmlns:p14="http://schemas.microsoft.com/office/powerpoint/2010/main" val="4116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První kresba </a:t>
            </a:r>
            <a:r>
              <a:rPr lang="cs-CZ" dirty="0" err="1"/>
              <a:t>Camery</a:t>
            </a:r>
            <a:r>
              <a:rPr lang="cs-CZ" dirty="0"/>
              <a:t> </a:t>
            </a:r>
            <a:r>
              <a:rPr lang="cs-CZ" dirty="0" err="1"/>
              <a:t>obscury</a:t>
            </a:r>
            <a:r>
              <a:rPr lang="cs-CZ" dirty="0"/>
              <a:t> </a:t>
            </a:r>
            <a:br>
              <a:rPr lang="cs-CZ" dirty="0"/>
            </a:br>
            <a:r>
              <a:rPr lang="cs-CZ" sz="3200" dirty="0"/>
              <a:t>(R. G. </a:t>
            </a:r>
            <a:r>
              <a:rPr lang="cs-CZ" sz="3200" dirty="0" err="1"/>
              <a:t>Frisius</a:t>
            </a:r>
            <a:r>
              <a:rPr lang="cs-CZ" sz="3200" dirty="0"/>
              <a:t>, r. 1545)</a:t>
            </a:r>
          </a:p>
        </p:txBody>
      </p:sp>
      <p:pic>
        <p:nvPicPr>
          <p:cNvPr id="8" name="Zástupný symbol pro obsah 7"/>
          <p:cNvPicPr>
            <a:picLocks noGrp="1" noChangeAspect="1"/>
          </p:cNvPicPr>
          <p:nvPr>
            <p:ph idx="1"/>
          </p:nvPr>
        </p:nvPicPr>
        <p:blipFill>
          <a:blip r:embed="rId2"/>
          <a:stretch>
            <a:fillRect/>
          </a:stretch>
        </p:blipFill>
        <p:spPr>
          <a:xfrm>
            <a:off x="1117309" y="1683229"/>
            <a:ext cx="10157354" cy="4507520"/>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5</a:t>
            </a:fld>
            <a:endParaRPr lang="cs-CZ" noProof="0" dirty="0"/>
          </a:p>
        </p:txBody>
      </p:sp>
    </p:spTree>
    <p:extLst>
      <p:ext uri="{BB962C8B-B14F-4D97-AF65-F5344CB8AC3E}">
        <p14:creationId xmlns:p14="http://schemas.microsoft.com/office/powerpoint/2010/main" val="411106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264568"/>
          </a:xfrm>
        </p:spPr>
        <p:txBody>
          <a:bodyPr/>
          <a:lstStyle/>
          <a:p>
            <a:r>
              <a:rPr lang="cs-CZ" dirty="0"/>
              <a:t>Fotopapíry s želatinovou emulzí</a:t>
            </a:r>
          </a:p>
        </p:txBody>
      </p:sp>
      <p:sp>
        <p:nvSpPr>
          <p:cNvPr id="3" name="Zástupný symbol pro obsah 2"/>
          <p:cNvSpPr>
            <a:spLocks noGrp="1"/>
          </p:cNvSpPr>
          <p:nvPr>
            <p:ph idx="1"/>
          </p:nvPr>
        </p:nvSpPr>
        <p:spPr>
          <a:xfrm>
            <a:off x="1117309" y="1484784"/>
            <a:ext cx="10157354" cy="4687416"/>
          </a:xfrm>
        </p:spPr>
        <p:txBody>
          <a:bodyPr/>
          <a:lstStyle/>
          <a:p>
            <a:r>
              <a:rPr lang="cs-CZ" altLang="cs-CZ" sz="3200" dirty="0">
                <a:solidFill>
                  <a:srgbClr val="C00000"/>
                </a:solidFill>
              </a:rPr>
              <a:t>1873 Peter </a:t>
            </a:r>
            <a:r>
              <a:rPr lang="cs-CZ" altLang="cs-CZ" sz="3200" dirty="0" err="1">
                <a:solidFill>
                  <a:srgbClr val="C00000"/>
                </a:solidFill>
              </a:rPr>
              <a:t>Mawdsley</a:t>
            </a:r>
            <a:r>
              <a:rPr lang="cs-CZ" altLang="cs-CZ" sz="3200" dirty="0">
                <a:solidFill>
                  <a:srgbClr val="C00000"/>
                </a:solidFill>
              </a:rPr>
              <a:t> </a:t>
            </a:r>
            <a:r>
              <a:rPr lang="cs-CZ" altLang="cs-CZ" sz="3200" dirty="0"/>
              <a:t>výroba </a:t>
            </a:r>
            <a:r>
              <a:rPr lang="cs-CZ" altLang="cs-CZ" sz="3200" dirty="0" err="1"/>
              <a:t>bromidostříbrných</a:t>
            </a:r>
            <a:r>
              <a:rPr lang="cs-CZ" altLang="cs-CZ" sz="3200" dirty="0"/>
              <a:t> fotopapírů s želatinovou emulzí</a:t>
            </a:r>
          </a:p>
          <a:p>
            <a:r>
              <a:rPr lang="cs-CZ" altLang="cs-CZ" sz="3200" dirty="0">
                <a:solidFill>
                  <a:srgbClr val="C00000"/>
                </a:solidFill>
              </a:rPr>
              <a:t>1883 Josef Maria Eder </a:t>
            </a:r>
            <a:r>
              <a:rPr lang="cs-CZ" altLang="cs-CZ" sz="3200" dirty="0"/>
              <a:t>vynález </a:t>
            </a:r>
            <a:r>
              <a:rPr lang="cs-CZ" altLang="cs-CZ" sz="3200" dirty="0" err="1"/>
              <a:t>chloridostříbrných</a:t>
            </a:r>
            <a:r>
              <a:rPr lang="cs-CZ" altLang="cs-CZ" sz="3200" dirty="0"/>
              <a:t> papírů (možnost přímé expozice bez vyvolávání)</a:t>
            </a:r>
          </a:p>
          <a:p>
            <a:r>
              <a:rPr lang="cs-CZ" altLang="cs-CZ" sz="3200" dirty="0">
                <a:solidFill>
                  <a:srgbClr val="C00000"/>
                </a:solidFill>
              </a:rPr>
              <a:t>1915 </a:t>
            </a:r>
            <a:r>
              <a:rPr lang="cs-CZ" altLang="cs-CZ" sz="3200" dirty="0" err="1">
                <a:solidFill>
                  <a:srgbClr val="C00000"/>
                </a:solidFill>
              </a:rPr>
              <a:t>Neobrom</a:t>
            </a:r>
            <a:r>
              <a:rPr lang="cs-CZ" altLang="cs-CZ" sz="3200" dirty="0">
                <a:solidFill>
                  <a:srgbClr val="C00000"/>
                </a:solidFill>
              </a:rPr>
              <a:t> v Brně,</a:t>
            </a:r>
            <a:r>
              <a:rPr lang="cs-CZ" altLang="cs-CZ" sz="3200" dirty="0"/>
              <a:t> první tovární výroba bromostříbrných papírů u nás.</a:t>
            </a:r>
          </a:p>
          <a:p>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50</a:t>
            </a:fld>
            <a:endParaRPr lang="cs-CZ" noProof="0" dirty="0"/>
          </a:p>
        </p:txBody>
      </p:sp>
    </p:spTree>
    <p:extLst>
      <p:ext uri="{BB962C8B-B14F-4D97-AF65-F5344CB8AC3E}">
        <p14:creationId xmlns:p14="http://schemas.microsoft.com/office/powerpoint/2010/main" val="64851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20552"/>
          </a:xfrm>
        </p:spPr>
        <p:txBody>
          <a:bodyPr/>
          <a:lstStyle/>
          <a:p>
            <a:r>
              <a:rPr lang="cs-CZ" dirty="0"/>
              <a:t>Ušlechtilé tisky</a:t>
            </a:r>
          </a:p>
        </p:txBody>
      </p:sp>
      <p:sp>
        <p:nvSpPr>
          <p:cNvPr id="3" name="Zástupný symbol pro obsah 2"/>
          <p:cNvSpPr>
            <a:spLocks noGrp="1"/>
          </p:cNvSpPr>
          <p:nvPr>
            <p:ph idx="1"/>
          </p:nvPr>
        </p:nvSpPr>
        <p:spPr>
          <a:xfrm>
            <a:off x="1117309" y="1196752"/>
            <a:ext cx="10157354" cy="4975448"/>
          </a:xfrm>
        </p:spPr>
        <p:txBody>
          <a:bodyPr>
            <a:normAutofit lnSpcReduction="10000"/>
          </a:bodyPr>
          <a:lstStyle/>
          <a:p>
            <a:r>
              <a:rPr lang="cs-CZ" altLang="cs-CZ" dirty="0">
                <a:solidFill>
                  <a:srgbClr val="C00000"/>
                </a:solidFill>
              </a:rPr>
              <a:t>Uhlotisk:</a:t>
            </a:r>
            <a:r>
              <a:rPr lang="cs-CZ" altLang="cs-CZ" dirty="0"/>
              <a:t> objev 1855 L. A. </a:t>
            </a:r>
            <a:r>
              <a:rPr lang="cs-CZ" altLang="cs-CZ" dirty="0" err="1"/>
              <a:t>Poitevin</a:t>
            </a:r>
            <a:r>
              <a:rPr lang="cs-CZ" altLang="cs-CZ" dirty="0"/>
              <a:t>. Princip – k roztoku želatiny s dichromanem se přidal jemně rozetřený uhel a roztok se nanesl na papír. Po vykopírování negativu na suchou citlivou vrstvu se obraz „vyvolával“ vymýváním vlažnou vodou. Vzniklý reliéf bylo také možné obtisknout na papír. </a:t>
            </a:r>
            <a:endParaRPr lang="cs-CZ" altLang="cs-CZ" dirty="0" smtClean="0"/>
          </a:p>
          <a:p>
            <a:r>
              <a:rPr lang="cs-CZ" altLang="cs-CZ" dirty="0" smtClean="0">
                <a:solidFill>
                  <a:srgbClr val="C00000"/>
                </a:solidFill>
              </a:rPr>
              <a:t>Pigmentový tisk </a:t>
            </a:r>
            <a:r>
              <a:rPr lang="cs-CZ" altLang="cs-CZ" dirty="0" smtClean="0"/>
              <a:t>byl oblíbenou variantou uhlotisku, kde </a:t>
            </a:r>
            <a:r>
              <a:rPr lang="cs-CZ" altLang="cs-CZ" dirty="0"/>
              <a:t>se použil místo uhlí vhodný pigment. Náhrada želatiny arabskou gumou byla použita v </a:t>
            </a:r>
            <a:r>
              <a:rPr lang="cs-CZ" altLang="cs-CZ" dirty="0">
                <a:solidFill>
                  <a:srgbClr val="C00000"/>
                </a:solidFill>
              </a:rPr>
              <a:t>gumotisku.</a:t>
            </a:r>
          </a:p>
          <a:p>
            <a:r>
              <a:rPr lang="cs-CZ" altLang="cs-CZ" dirty="0" err="1">
                <a:solidFill>
                  <a:srgbClr val="C00000"/>
                </a:solidFill>
              </a:rPr>
              <a:t>Platinotypie</a:t>
            </a:r>
            <a:r>
              <a:rPr lang="cs-CZ" altLang="cs-CZ" dirty="0">
                <a:solidFill>
                  <a:srgbClr val="C00000"/>
                </a:solidFill>
              </a:rPr>
              <a:t>: </a:t>
            </a:r>
            <a:r>
              <a:rPr lang="cs-CZ" altLang="cs-CZ" dirty="0"/>
              <a:t>objev 1873 William </a:t>
            </a:r>
            <a:r>
              <a:rPr lang="cs-CZ" altLang="cs-CZ" dirty="0" err="1"/>
              <a:t>Willis</a:t>
            </a:r>
            <a:r>
              <a:rPr lang="cs-CZ" altLang="cs-CZ" dirty="0"/>
              <a:t>. Princip – obraz se kopíroval na papír napojený roztokem chloridu platičitého a oxalátu železitého. Po expozici se papír vyvolával oxalátem draselným a ustaloval ve zředěné kyselině chlorovodíkové. Obrazy se vyznačují kvalitním tónovým podáním a </a:t>
            </a:r>
            <a:r>
              <a:rPr lang="cs-CZ" altLang="cs-CZ" b="1" dirty="0"/>
              <a:t>vysokou trvanlivostí</a:t>
            </a:r>
            <a:r>
              <a:rPr lang="cs-CZ" altLang="cs-CZ" dirty="0"/>
              <a:t>.</a:t>
            </a:r>
          </a:p>
          <a:p>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51</a:t>
            </a:fld>
            <a:endParaRPr lang="cs-CZ" noProof="0" dirty="0"/>
          </a:p>
        </p:txBody>
      </p:sp>
    </p:spTree>
    <p:extLst>
      <p:ext uri="{BB962C8B-B14F-4D97-AF65-F5344CB8AC3E}">
        <p14:creationId xmlns:p14="http://schemas.microsoft.com/office/powerpoint/2010/main" val="52096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Ušlechtilé tisky</a:t>
            </a:r>
          </a:p>
        </p:txBody>
      </p:sp>
      <p:sp>
        <p:nvSpPr>
          <p:cNvPr id="3" name="Zástupný symbol pro obsah 2"/>
          <p:cNvSpPr>
            <a:spLocks noGrp="1"/>
          </p:cNvSpPr>
          <p:nvPr>
            <p:ph idx="1"/>
          </p:nvPr>
        </p:nvSpPr>
        <p:spPr/>
        <p:txBody>
          <a:bodyPr>
            <a:normAutofit/>
          </a:bodyPr>
          <a:lstStyle/>
          <a:p>
            <a:r>
              <a:rPr lang="cs-CZ" altLang="cs-CZ" dirty="0">
                <a:solidFill>
                  <a:srgbClr val="C00000"/>
                </a:solidFill>
              </a:rPr>
              <a:t>Olejotisk</a:t>
            </a:r>
            <a:r>
              <a:rPr lang="cs-CZ" altLang="cs-CZ" dirty="0"/>
              <a:t> zavedl r. 1904 G. E. H. </a:t>
            </a:r>
            <a:r>
              <a:rPr lang="cs-CZ" altLang="cs-CZ" dirty="0" err="1"/>
              <a:t>Rawlins</a:t>
            </a:r>
            <a:r>
              <a:rPr lang="cs-CZ" altLang="cs-CZ" dirty="0"/>
              <a:t>, vycházelo se ze směsi želatiny a dichromanu. Po expozici se nechala citlivá vrstva na papíře nabobtnat vodou. Místa utvrzená světlem bobtnala méně a na vzniklý reliéf pozitivu se naválela olejová barva a po setření přebytku barvy z povrchu ulpěla tato jen tam, kde želatina nebyly nabobtnalá vodou. Získaný obraz se otiskl na papír nebo nechal zaschnout.</a:t>
            </a:r>
          </a:p>
          <a:p>
            <a:r>
              <a:rPr lang="cs-CZ" altLang="cs-CZ" dirty="0" err="1">
                <a:solidFill>
                  <a:srgbClr val="C00000"/>
                </a:solidFill>
              </a:rPr>
              <a:t>Bromolejotisk</a:t>
            </a:r>
            <a:r>
              <a:rPr lang="cs-CZ" altLang="cs-CZ" dirty="0"/>
              <a:t> byl podobný postup jako olejotisk ale vycházelo se z obrazu na běžném </a:t>
            </a:r>
            <a:r>
              <a:rPr lang="cs-CZ" altLang="cs-CZ" dirty="0" err="1"/>
              <a:t>bromidostříbrném</a:t>
            </a:r>
            <a:r>
              <a:rPr lang="cs-CZ" altLang="cs-CZ" dirty="0"/>
              <a:t> papíře. Vyvolaná a ustálená fotografie se vybělila, proprala a na povrchu otřela. Místa, kde v želatině zůstala stříbrná sloučenina absorbovala méně vody. Další postup byl stejný jako u olejotisku.</a:t>
            </a:r>
          </a:p>
          <a:p>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52</a:t>
            </a:fld>
            <a:endParaRPr lang="cs-CZ" noProof="0" dirty="0"/>
          </a:p>
        </p:txBody>
      </p:sp>
    </p:spTree>
    <p:extLst>
      <p:ext uri="{BB962C8B-B14F-4D97-AF65-F5344CB8AC3E}">
        <p14:creationId xmlns:p14="http://schemas.microsoft.com/office/powerpoint/2010/main" val="191223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Bromolejotisk</a:t>
            </a:r>
            <a:endParaRPr lang="cs-CZ" dirty="0"/>
          </a:p>
        </p:txBody>
      </p:sp>
      <p:pic>
        <p:nvPicPr>
          <p:cNvPr id="11" name="Zástupný symbol pro obsah 10"/>
          <p:cNvPicPr>
            <a:picLocks noGrp="1" noChangeAspect="1"/>
          </p:cNvPicPr>
          <p:nvPr>
            <p:ph idx="1"/>
          </p:nvPr>
        </p:nvPicPr>
        <p:blipFill>
          <a:blip r:embed="rId2"/>
          <a:stretch>
            <a:fillRect/>
          </a:stretch>
        </p:blipFill>
        <p:spPr>
          <a:xfrm>
            <a:off x="4488045" y="917230"/>
            <a:ext cx="6767147" cy="5023539"/>
          </a:xfrm>
          <a:prstGeom prst="rect">
            <a:avLst/>
          </a:prstGeom>
        </p:spPr>
      </p:pic>
      <p:sp>
        <p:nvSpPr>
          <p:cNvPr id="9" name="Zástupný symbol pro text 8"/>
          <p:cNvSpPr>
            <a:spLocks noGrp="1"/>
          </p:cNvSpPr>
          <p:nvPr>
            <p:ph type="body" sz="half" idx="2"/>
          </p:nvPr>
        </p:nvSpPr>
        <p:spPr/>
        <p:txBody>
          <a:bodyPr/>
          <a:lstStyle/>
          <a:p>
            <a:r>
              <a:rPr lang="cs-CZ" dirty="0" smtClean="0"/>
              <a:t>Náměstí v Táboře (1910?)</a:t>
            </a:r>
            <a:endParaRPr lang="cs-CZ" dirty="0"/>
          </a:p>
        </p:txBody>
      </p:sp>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53</a:t>
            </a:fld>
            <a:endParaRPr lang="cs-CZ" noProof="0" dirty="0"/>
          </a:p>
        </p:txBody>
      </p:sp>
    </p:spTree>
    <p:extLst>
      <p:ext uri="{BB962C8B-B14F-4D97-AF65-F5344CB8AC3E}">
        <p14:creationId xmlns:p14="http://schemas.microsoft.com/office/powerpoint/2010/main" val="40911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Bromolejotisk</a:t>
            </a:r>
            <a:endParaRPr lang="cs-CZ" dirty="0"/>
          </a:p>
        </p:txBody>
      </p:sp>
      <p:pic>
        <p:nvPicPr>
          <p:cNvPr id="9" name="Zástupný symbol pro obsah 8"/>
          <p:cNvPicPr>
            <a:picLocks noGrp="1" noChangeAspect="1"/>
          </p:cNvPicPr>
          <p:nvPr>
            <p:ph idx="1"/>
          </p:nvPr>
        </p:nvPicPr>
        <p:blipFill>
          <a:blip r:embed="rId2"/>
          <a:stretch>
            <a:fillRect/>
          </a:stretch>
        </p:blipFill>
        <p:spPr>
          <a:xfrm>
            <a:off x="4468813" y="965416"/>
            <a:ext cx="6805612" cy="4927167"/>
          </a:xfrm>
          <a:prstGeom prst="rect">
            <a:avLst/>
          </a:prstGeom>
        </p:spPr>
      </p:pic>
      <p:sp>
        <p:nvSpPr>
          <p:cNvPr id="4" name="Zástupný symbol pro text 3"/>
          <p:cNvSpPr>
            <a:spLocks noGrp="1"/>
          </p:cNvSpPr>
          <p:nvPr>
            <p:ph type="body" sz="half" idx="2"/>
          </p:nvPr>
        </p:nvSpPr>
        <p:spPr/>
        <p:txBody>
          <a:bodyPr/>
          <a:lstStyle/>
          <a:p>
            <a:r>
              <a:rPr lang="cs-CZ" dirty="0" smtClean="0"/>
              <a:t>Kozí hrádek (1905?)</a:t>
            </a:r>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54</a:t>
            </a:fld>
            <a:endParaRPr lang="cs-CZ" noProof="0" dirty="0"/>
          </a:p>
        </p:txBody>
      </p:sp>
    </p:spTree>
    <p:extLst>
      <p:ext uri="{BB962C8B-B14F-4D97-AF65-F5344CB8AC3E}">
        <p14:creationId xmlns:p14="http://schemas.microsoft.com/office/powerpoint/2010/main" val="26470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Fotografické filmy</a:t>
            </a:r>
          </a:p>
        </p:txBody>
      </p:sp>
      <p:sp>
        <p:nvSpPr>
          <p:cNvPr id="9" name="Zástupný symbol pro obsah 8"/>
          <p:cNvSpPr>
            <a:spLocks noGrp="1"/>
          </p:cNvSpPr>
          <p:nvPr>
            <p:ph idx="1"/>
          </p:nvPr>
        </p:nvSpPr>
        <p:spPr/>
        <p:txBody>
          <a:bodyPr>
            <a:normAutofit lnSpcReduction="10000"/>
          </a:bodyPr>
          <a:lstStyle/>
          <a:p>
            <a:r>
              <a:rPr lang="cs-CZ" altLang="cs-CZ" dirty="0">
                <a:solidFill>
                  <a:srgbClr val="C00000"/>
                </a:solidFill>
              </a:rPr>
              <a:t>Hannibal </a:t>
            </a:r>
            <a:r>
              <a:rPr lang="cs-CZ" altLang="cs-CZ" dirty="0" err="1">
                <a:solidFill>
                  <a:srgbClr val="C00000"/>
                </a:solidFill>
              </a:rPr>
              <a:t>Goodwin</a:t>
            </a:r>
            <a:r>
              <a:rPr lang="cs-CZ" altLang="cs-CZ" dirty="0">
                <a:solidFill>
                  <a:srgbClr val="C00000"/>
                </a:solidFill>
              </a:rPr>
              <a:t> (1822 – 1900) </a:t>
            </a:r>
            <a:r>
              <a:rPr lang="cs-CZ" altLang="cs-CZ" dirty="0"/>
              <a:t>patentoval celuloidový film r. 1887, ale pro nedostatečný popis byla patentová přihláška vrácena k doplnění. R. 1914 </a:t>
            </a:r>
            <a:r>
              <a:rPr lang="cs-CZ" altLang="cs-CZ" dirty="0" err="1"/>
              <a:t>Eastman</a:t>
            </a:r>
            <a:r>
              <a:rPr lang="cs-CZ" altLang="cs-CZ" dirty="0"/>
              <a:t> zaplatit několik mil. </a:t>
            </a:r>
            <a:r>
              <a:rPr lang="en-US" altLang="cs-CZ" dirty="0"/>
              <a:t>$</a:t>
            </a:r>
            <a:r>
              <a:rPr lang="cs-CZ" altLang="cs-CZ" dirty="0"/>
              <a:t> firmě </a:t>
            </a:r>
            <a:r>
              <a:rPr lang="cs-CZ" altLang="cs-CZ" dirty="0" err="1"/>
              <a:t>Ansco</a:t>
            </a:r>
            <a:r>
              <a:rPr lang="cs-CZ" altLang="cs-CZ" dirty="0"/>
              <a:t> (pokračovatel </a:t>
            </a:r>
            <a:r>
              <a:rPr lang="cs-CZ" altLang="cs-CZ" dirty="0" err="1"/>
              <a:t>Goodwinovy</a:t>
            </a:r>
            <a:r>
              <a:rPr lang="cs-CZ" altLang="cs-CZ" dirty="0"/>
              <a:t> původní firmy)</a:t>
            </a:r>
          </a:p>
          <a:p>
            <a:r>
              <a:rPr lang="cs-CZ" altLang="cs-CZ" dirty="0">
                <a:solidFill>
                  <a:srgbClr val="C00000"/>
                </a:solidFill>
              </a:rPr>
              <a:t>John </a:t>
            </a:r>
            <a:r>
              <a:rPr lang="cs-CZ" altLang="cs-CZ" dirty="0" err="1">
                <a:solidFill>
                  <a:srgbClr val="C00000"/>
                </a:solidFill>
              </a:rPr>
              <a:t>Carbutt</a:t>
            </a:r>
            <a:r>
              <a:rPr lang="cs-CZ" altLang="cs-CZ" dirty="0">
                <a:solidFill>
                  <a:srgbClr val="C00000"/>
                </a:solidFill>
              </a:rPr>
              <a:t> (1832 – 1905) </a:t>
            </a:r>
            <a:r>
              <a:rPr lang="cs-CZ" altLang="cs-CZ" dirty="0"/>
              <a:t>v r. 1888 ve Franklinově institutu ohlásil použití celuloidu jako nosiče citlivé vrstvy místo skla. V tomto roce se J. W. </a:t>
            </a:r>
            <a:r>
              <a:rPr lang="cs-CZ" altLang="cs-CZ" dirty="0" err="1"/>
              <a:t>Hyattovi</a:t>
            </a:r>
            <a:r>
              <a:rPr lang="cs-CZ" altLang="cs-CZ" dirty="0"/>
              <a:t> (Celluloid </a:t>
            </a:r>
            <a:r>
              <a:rPr lang="cs-CZ" altLang="cs-CZ" dirty="0" err="1"/>
              <a:t>Manufacturing</a:t>
            </a:r>
            <a:r>
              <a:rPr lang="cs-CZ" altLang="cs-CZ" dirty="0"/>
              <a:t> Co.) podařilo vyrobit film o </a:t>
            </a:r>
            <a:r>
              <a:rPr lang="cs-CZ" altLang="cs-CZ" dirty="0" err="1"/>
              <a:t>tlouštťce</a:t>
            </a:r>
            <a:r>
              <a:rPr lang="cs-CZ" altLang="cs-CZ" dirty="0"/>
              <a:t> 1/100 palce (0,254 mm). </a:t>
            </a:r>
            <a:r>
              <a:rPr lang="cs-CZ" altLang="cs-CZ" dirty="0" err="1"/>
              <a:t>Carbutt</a:t>
            </a:r>
            <a:r>
              <a:rPr lang="cs-CZ" altLang="cs-CZ" dirty="0"/>
              <a:t> od tohoto roku prodává ploché filmy.</a:t>
            </a:r>
          </a:p>
          <a:p>
            <a:r>
              <a:rPr lang="cs-CZ" altLang="cs-CZ" dirty="0">
                <a:solidFill>
                  <a:srgbClr val="C00000"/>
                </a:solidFill>
              </a:rPr>
              <a:t>George </a:t>
            </a:r>
            <a:r>
              <a:rPr lang="cs-CZ" altLang="cs-CZ" dirty="0" err="1">
                <a:solidFill>
                  <a:srgbClr val="C00000"/>
                </a:solidFill>
              </a:rPr>
              <a:t>Eastman</a:t>
            </a:r>
            <a:r>
              <a:rPr lang="cs-CZ" altLang="cs-CZ" dirty="0">
                <a:solidFill>
                  <a:srgbClr val="C00000"/>
                </a:solidFill>
              </a:rPr>
              <a:t> </a:t>
            </a:r>
            <a:r>
              <a:rPr lang="cs-CZ" altLang="cs-CZ" dirty="0"/>
              <a:t>se snažil o použití </a:t>
            </a:r>
            <a:r>
              <a:rPr lang="cs-CZ" altLang="cs-CZ" b="1" dirty="0"/>
              <a:t>svitkových filmů </a:t>
            </a:r>
            <a:r>
              <a:rPr lang="cs-CZ" altLang="cs-CZ" dirty="0"/>
              <a:t>a r. 1894 koupil patent od S. N. </a:t>
            </a:r>
            <a:r>
              <a:rPr lang="cs-CZ" altLang="cs-CZ" dirty="0" err="1"/>
              <a:t>Turnera</a:t>
            </a:r>
            <a:r>
              <a:rPr lang="cs-CZ" altLang="cs-CZ" dirty="0"/>
              <a:t> za 40 000 </a:t>
            </a:r>
            <a:r>
              <a:rPr lang="en-US" altLang="cs-CZ" dirty="0"/>
              <a:t>$</a:t>
            </a:r>
            <a:r>
              <a:rPr lang="cs-CZ" altLang="cs-CZ" dirty="0"/>
              <a:t> na svitkový film krytý černým papírem</a:t>
            </a:r>
          </a:p>
          <a:p>
            <a:endParaRPr lang="cs-CZ" dirty="0"/>
          </a:p>
        </p:txBody>
      </p:sp>
      <p:sp>
        <p:nvSpPr>
          <p:cNvPr id="5" name="Zástupný symbol pro datum 4"/>
          <p:cNvSpPr>
            <a:spLocks noGrp="1"/>
          </p:cNvSpPr>
          <p:nvPr>
            <p:ph type="dt" sz="half" idx="10"/>
          </p:nvPr>
        </p:nvSpPr>
        <p:spPr/>
        <p:txBody>
          <a:bodyPr/>
          <a:lstStyle/>
          <a:p>
            <a:r>
              <a:rPr lang="cs-CZ" noProof="0" smtClean="0"/>
              <a:t>2017</a:t>
            </a:r>
            <a:endParaRPr lang="cs-CZ" noProof="0" dirty="0"/>
          </a:p>
        </p:txBody>
      </p:sp>
      <p:sp>
        <p:nvSpPr>
          <p:cNvPr id="6" name="Zástupný symbol pro zápatí 5"/>
          <p:cNvSpPr>
            <a:spLocks noGrp="1"/>
          </p:cNvSpPr>
          <p:nvPr>
            <p:ph type="ftr" sz="quarter" idx="11"/>
          </p:nvPr>
        </p:nvSpPr>
        <p:spPr/>
        <p:txBody>
          <a:bodyPr/>
          <a:lstStyle/>
          <a:p>
            <a:r>
              <a:rPr lang="cs-CZ" noProof="0" smtClean="0"/>
              <a:t>prof. Otruba</a:t>
            </a:r>
            <a:endParaRPr lang="cs-CZ" noProof="0" dirty="0"/>
          </a:p>
        </p:txBody>
      </p:sp>
      <p:sp>
        <p:nvSpPr>
          <p:cNvPr id="7" name="Zástupný symbol pro číslo snímku 6"/>
          <p:cNvSpPr>
            <a:spLocks noGrp="1"/>
          </p:cNvSpPr>
          <p:nvPr>
            <p:ph type="sldNum" sz="quarter" idx="12"/>
          </p:nvPr>
        </p:nvSpPr>
        <p:spPr/>
        <p:txBody>
          <a:bodyPr/>
          <a:lstStyle/>
          <a:p>
            <a:fld id="{2DFBB78A-01B4-41F2-96B0-677A4A282832}" type="slidenum">
              <a:rPr lang="cs-CZ" noProof="0" smtClean="0"/>
              <a:t>55</a:t>
            </a:fld>
            <a:endParaRPr lang="cs-CZ" noProof="0" dirty="0"/>
          </a:p>
        </p:txBody>
      </p:sp>
    </p:spTree>
    <p:extLst>
      <p:ext uri="{BB962C8B-B14F-4D97-AF65-F5344CB8AC3E}">
        <p14:creationId xmlns:p14="http://schemas.microsoft.com/office/powerpoint/2010/main" val="196360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264568"/>
          </a:xfrm>
        </p:spPr>
        <p:txBody>
          <a:bodyPr>
            <a:normAutofit/>
          </a:bodyPr>
          <a:lstStyle/>
          <a:p>
            <a:r>
              <a:rPr lang="cs-CZ" dirty="0" err="1"/>
              <a:t>Athanasius</a:t>
            </a:r>
            <a:r>
              <a:rPr lang="cs-CZ" dirty="0"/>
              <a:t> </a:t>
            </a:r>
            <a:r>
              <a:rPr lang="cs-CZ" dirty="0" err="1"/>
              <a:t>Kircher</a:t>
            </a:r>
            <a:r>
              <a:rPr lang="cs-CZ" dirty="0"/>
              <a:t>: </a:t>
            </a:r>
            <a:r>
              <a:rPr lang="cs-CZ" dirty="0" err="1"/>
              <a:t>Camera</a:t>
            </a:r>
            <a:r>
              <a:rPr lang="cs-CZ" dirty="0"/>
              <a:t> </a:t>
            </a:r>
            <a:r>
              <a:rPr lang="cs-CZ" dirty="0" err="1"/>
              <a:t>obscura</a:t>
            </a:r>
            <a:r>
              <a:rPr lang="cs-CZ" dirty="0"/>
              <a:t>.</a:t>
            </a:r>
            <a:br>
              <a:rPr lang="cs-CZ" dirty="0"/>
            </a:br>
            <a:r>
              <a:rPr lang="cs-CZ" sz="3600" dirty="0"/>
              <a:t>(</a:t>
            </a:r>
            <a:r>
              <a:rPr lang="cs-CZ" sz="3600" dirty="0" err="1"/>
              <a:t>Ars</a:t>
            </a:r>
            <a:r>
              <a:rPr lang="cs-CZ" sz="3600" dirty="0"/>
              <a:t> </a:t>
            </a:r>
            <a:r>
              <a:rPr lang="cs-CZ" sz="3600" dirty="0" err="1"/>
              <a:t>magna</a:t>
            </a:r>
            <a:r>
              <a:rPr lang="cs-CZ" sz="3600" dirty="0"/>
              <a:t> </a:t>
            </a:r>
            <a:r>
              <a:rPr lang="cs-CZ" sz="3600" dirty="0" err="1"/>
              <a:t>lucis</a:t>
            </a:r>
            <a:r>
              <a:rPr lang="cs-CZ" sz="3600" dirty="0"/>
              <a:t> et </a:t>
            </a:r>
            <a:r>
              <a:rPr lang="cs-CZ" sz="3600" dirty="0" err="1"/>
              <a:t>umbrae</a:t>
            </a:r>
            <a:r>
              <a:rPr lang="cs-CZ" sz="3600" dirty="0"/>
              <a:t>, 2. vydání,1671</a:t>
            </a:r>
            <a:r>
              <a:rPr lang="cs-CZ" sz="3600" dirty="0" smtClean="0"/>
              <a:t>)</a:t>
            </a:r>
            <a:endParaRPr lang="cs-CZ" sz="3600" dirty="0"/>
          </a:p>
        </p:txBody>
      </p:sp>
      <p:pic>
        <p:nvPicPr>
          <p:cNvPr id="10" name="Zástupný symbol pro obsah 9"/>
          <p:cNvPicPr>
            <a:picLocks noGrp="1" noChangeAspect="1"/>
          </p:cNvPicPr>
          <p:nvPr>
            <p:ph idx="1"/>
          </p:nvPr>
        </p:nvPicPr>
        <p:blipFill rotWithShape="1">
          <a:blip r:embed="rId2"/>
          <a:srcRect t="2589"/>
          <a:stretch/>
        </p:blipFill>
        <p:spPr>
          <a:xfrm>
            <a:off x="1681688" y="1437391"/>
            <a:ext cx="9028596" cy="4866786"/>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6</a:t>
            </a:fld>
            <a:endParaRPr lang="cs-CZ" noProof="0" dirty="0"/>
          </a:p>
        </p:txBody>
      </p:sp>
    </p:spTree>
    <p:extLst>
      <p:ext uri="{BB962C8B-B14F-4D97-AF65-F5344CB8AC3E}">
        <p14:creationId xmlns:p14="http://schemas.microsoft.com/office/powerpoint/2010/main" val="28410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92560"/>
          </a:xfrm>
        </p:spPr>
        <p:txBody>
          <a:bodyPr>
            <a:normAutofit/>
          </a:bodyPr>
          <a:lstStyle/>
          <a:p>
            <a:r>
              <a:rPr lang="cs-CZ" dirty="0"/>
              <a:t>Albrecht  </a:t>
            </a:r>
            <a:r>
              <a:rPr lang="cs-CZ" dirty="0" err="1"/>
              <a:t>Dürer</a:t>
            </a:r>
            <a:r>
              <a:rPr lang="cs-CZ" dirty="0"/>
              <a:t>: Kreslící stroj </a:t>
            </a:r>
            <a:br>
              <a:rPr lang="cs-CZ" dirty="0"/>
            </a:br>
            <a:r>
              <a:rPr lang="cs-CZ" sz="3200" dirty="0"/>
              <a:t>(dřevoryt, 1525</a:t>
            </a:r>
            <a:r>
              <a:rPr lang="cs-CZ" sz="3200" dirty="0" smtClean="0"/>
              <a:t>)</a:t>
            </a:r>
            <a:endParaRPr lang="cs-CZ" sz="3200" dirty="0"/>
          </a:p>
        </p:txBody>
      </p:sp>
      <p:pic>
        <p:nvPicPr>
          <p:cNvPr id="8" name="Zástupný symbol pro obsah 7"/>
          <p:cNvPicPr>
            <a:picLocks noGrp="1" noChangeAspect="1"/>
          </p:cNvPicPr>
          <p:nvPr>
            <p:ph idx="1"/>
          </p:nvPr>
        </p:nvPicPr>
        <p:blipFill>
          <a:blip r:embed="rId2"/>
          <a:stretch>
            <a:fillRect/>
          </a:stretch>
        </p:blipFill>
        <p:spPr>
          <a:xfrm>
            <a:off x="2595688" y="1416720"/>
            <a:ext cx="7200595" cy="4836120"/>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7</a:t>
            </a:fld>
            <a:endParaRPr lang="cs-CZ" noProof="0" dirty="0"/>
          </a:p>
        </p:txBody>
      </p:sp>
    </p:spTree>
    <p:extLst>
      <p:ext uri="{BB962C8B-B14F-4D97-AF65-F5344CB8AC3E}">
        <p14:creationId xmlns:p14="http://schemas.microsoft.com/office/powerpoint/2010/main" val="312874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7309" y="76200"/>
            <a:ext cx="10157354" cy="1120552"/>
          </a:xfrm>
        </p:spPr>
        <p:txBody>
          <a:bodyPr/>
          <a:lstStyle/>
          <a:p>
            <a:r>
              <a:rPr lang="pt-BR" dirty="0"/>
              <a:t>Dírková komora </a:t>
            </a:r>
            <a:r>
              <a:rPr lang="cs-CZ" dirty="0" smtClean="0"/>
              <a:t/>
            </a:r>
            <a:br>
              <a:rPr lang="cs-CZ" dirty="0" smtClean="0"/>
            </a:br>
            <a:r>
              <a:rPr lang="pt-BR" sz="3200" dirty="0" smtClean="0"/>
              <a:t>(</a:t>
            </a:r>
            <a:r>
              <a:rPr lang="pt-BR" sz="3200" dirty="0"/>
              <a:t>camera obscura, pinhole camera)</a:t>
            </a:r>
            <a:endParaRPr lang="cs-CZ" sz="3200" dirty="0"/>
          </a:p>
        </p:txBody>
      </p:sp>
      <p:pic>
        <p:nvPicPr>
          <p:cNvPr id="8" name="Zástupný symbol pro obsah 7"/>
          <p:cNvPicPr>
            <a:picLocks noGrp="1" noChangeAspect="1"/>
          </p:cNvPicPr>
          <p:nvPr>
            <p:ph idx="1"/>
          </p:nvPr>
        </p:nvPicPr>
        <p:blipFill>
          <a:blip r:embed="rId2"/>
          <a:stretch>
            <a:fillRect/>
          </a:stretch>
        </p:blipFill>
        <p:spPr>
          <a:xfrm>
            <a:off x="1117308" y="1519344"/>
            <a:ext cx="3824975" cy="4881457"/>
          </a:xfrm>
          <a:prstGeom prst="rect">
            <a:avLst/>
          </a:prstGeom>
        </p:spPr>
      </p:pic>
      <p:sp>
        <p:nvSpPr>
          <p:cNvPr id="4" name="Zástupný symbol pro datum 3"/>
          <p:cNvSpPr>
            <a:spLocks noGrp="1"/>
          </p:cNvSpPr>
          <p:nvPr>
            <p:ph type="dt" sz="half" idx="10"/>
          </p:nvPr>
        </p:nvSpPr>
        <p:spPr/>
        <p:txBody>
          <a:bodyPr/>
          <a:lstStyle/>
          <a:p>
            <a:r>
              <a:rPr lang="cs-CZ" noProof="0" smtClean="0"/>
              <a:t>2017</a:t>
            </a:r>
            <a:endParaRPr lang="cs-CZ" noProof="0" dirty="0"/>
          </a:p>
        </p:txBody>
      </p:sp>
      <p:sp>
        <p:nvSpPr>
          <p:cNvPr id="5" name="Zástupný symbol pro zápatí 4"/>
          <p:cNvSpPr>
            <a:spLocks noGrp="1"/>
          </p:cNvSpPr>
          <p:nvPr>
            <p:ph type="ftr" sz="quarter" idx="11"/>
          </p:nvPr>
        </p:nvSpPr>
        <p:spPr/>
        <p:txBody>
          <a:bodyPr/>
          <a:lstStyle/>
          <a:p>
            <a:r>
              <a:rPr lang="cs-CZ" noProof="0" smtClean="0"/>
              <a:t>prof. Otruba</a:t>
            </a:r>
            <a:endParaRPr lang="cs-CZ" noProof="0" dirty="0"/>
          </a:p>
        </p:txBody>
      </p:sp>
      <p:sp>
        <p:nvSpPr>
          <p:cNvPr id="6" name="Zástupný symbol pro číslo snímku 5"/>
          <p:cNvSpPr>
            <a:spLocks noGrp="1"/>
          </p:cNvSpPr>
          <p:nvPr>
            <p:ph type="sldNum" sz="quarter" idx="12"/>
          </p:nvPr>
        </p:nvSpPr>
        <p:spPr/>
        <p:txBody>
          <a:bodyPr/>
          <a:lstStyle/>
          <a:p>
            <a:fld id="{DA60BA0E-20D0-4E7C-B286-26C960A6788F}" type="slidenum">
              <a:rPr lang="cs-CZ" noProof="0" smtClean="0"/>
              <a:t>8</a:t>
            </a:fld>
            <a:endParaRPr lang="cs-CZ" noProof="0" dirty="0"/>
          </a:p>
        </p:txBody>
      </p:sp>
      <p:pic>
        <p:nvPicPr>
          <p:cNvPr id="10" name="Obrázek 9"/>
          <p:cNvPicPr>
            <a:picLocks noChangeAspect="1"/>
          </p:cNvPicPr>
          <p:nvPr/>
        </p:nvPicPr>
        <p:blipFill>
          <a:blip r:embed="rId3"/>
          <a:stretch>
            <a:fillRect/>
          </a:stretch>
        </p:blipFill>
        <p:spPr>
          <a:xfrm>
            <a:off x="6213938" y="1962542"/>
            <a:ext cx="4596769" cy="4438259"/>
          </a:xfrm>
          <a:prstGeom prst="rect">
            <a:avLst/>
          </a:prstGeom>
        </p:spPr>
      </p:pic>
      <p:sp>
        <p:nvSpPr>
          <p:cNvPr id="11" name="TextovéPole 10"/>
          <p:cNvSpPr txBox="1"/>
          <p:nvPr/>
        </p:nvSpPr>
        <p:spPr>
          <a:xfrm>
            <a:off x="6194366" y="1519344"/>
            <a:ext cx="2688785" cy="443198"/>
          </a:xfrm>
          <a:prstGeom prst="rect">
            <a:avLst/>
          </a:prstGeom>
          <a:noFill/>
        </p:spPr>
        <p:txBody>
          <a:bodyPr wrap="square" rtlCol="0">
            <a:spAutoFit/>
          </a:bodyPr>
          <a:lstStyle/>
          <a:p>
            <a:pPr>
              <a:lnSpc>
                <a:spcPct val="95000"/>
              </a:lnSpc>
            </a:pPr>
            <a:r>
              <a:rPr lang="cs-CZ" dirty="0"/>
              <a:t>Rozlišení (ostrost</a:t>
            </a:r>
            <a:r>
              <a:rPr lang="cs-CZ" dirty="0" smtClean="0"/>
              <a:t>)</a:t>
            </a:r>
            <a:endParaRPr lang="cs-CZ" dirty="0"/>
          </a:p>
        </p:txBody>
      </p:sp>
    </p:spTree>
    <p:extLst>
      <p:ext uri="{BB962C8B-B14F-4D97-AF65-F5344CB8AC3E}">
        <p14:creationId xmlns:p14="http://schemas.microsoft.com/office/powerpoint/2010/main" val="152080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datum 1"/>
          <p:cNvSpPr>
            <a:spLocks noGrp="1"/>
          </p:cNvSpPr>
          <p:nvPr>
            <p:ph type="dt" sz="quarter" idx="10"/>
          </p:nvPr>
        </p:nvSpPr>
        <p:spPr/>
        <p:txBody>
          <a:bodyPr/>
          <a:lstStyle/>
          <a:p>
            <a:pPr>
              <a:defRPr/>
            </a:pPr>
            <a:r>
              <a:rPr lang="cs-CZ" smtClean="0"/>
              <a:t>2017</a:t>
            </a:r>
            <a:endParaRPr lang="cs-CZ" altLang="en-US"/>
          </a:p>
        </p:txBody>
      </p:sp>
      <p:sp>
        <p:nvSpPr>
          <p:cNvPr id="9" name="Zástupný symbol pro zápatí 2"/>
          <p:cNvSpPr>
            <a:spLocks noGrp="1"/>
          </p:cNvSpPr>
          <p:nvPr>
            <p:ph type="ftr" sz="quarter" idx="11"/>
          </p:nvPr>
        </p:nvSpPr>
        <p:spPr/>
        <p:txBody>
          <a:bodyPr/>
          <a:lstStyle/>
          <a:p>
            <a:pPr>
              <a:defRPr/>
            </a:pPr>
            <a:r>
              <a:rPr lang="cs-CZ" altLang="en-US" smtClean="0"/>
              <a:t>prof. Otruba</a:t>
            </a:r>
            <a:endParaRPr lang="cs-CZ" altLang="en-US"/>
          </a:p>
        </p:txBody>
      </p:sp>
      <p:pic>
        <p:nvPicPr>
          <p:cNvPr id="16388" name="Picture 4" descr="dira_mala strana"/>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441081" y="3622266"/>
            <a:ext cx="9441599" cy="238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dirka_s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765175"/>
            <a:ext cx="364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dirka_telč"/>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692151"/>
            <a:ext cx="35274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3502025" y="188913"/>
            <a:ext cx="5319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l" eaLnBrk="1" hangingPunct="1"/>
            <a:r>
              <a:rPr lang="cs-CZ" altLang="cs-CZ" sz="2400"/>
              <a:t>Praktická fotografie dírkovou komorou</a:t>
            </a:r>
          </a:p>
        </p:txBody>
      </p:sp>
      <p:sp>
        <p:nvSpPr>
          <p:cNvPr id="16392" name="Text Box 8"/>
          <p:cNvSpPr txBox="1">
            <a:spLocks noChangeArrowheads="1"/>
          </p:cNvSpPr>
          <p:nvPr/>
        </p:nvSpPr>
        <p:spPr bwMode="auto">
          <a:xfrm>
            <a:off x="1990726" y="3113089"/>
            <a:ext cx="8351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l" eaLnBrk="1" hangingPunct="1"/>
            <a:r>
              <a:rPr lang="cs-CZ" altLang="cs-CZ" sz="2000"/>
              <a:t>Chrám sv. Víta                                           Telč</a:t>
            </a:r>
          </a:p>
        </p:txBody>
      </p:sp>
      <p:sp>
        <p:nvSpPr>
          <p:cNvPr id="16393" name="Text Box 10"/>
          <p:cNvSpPr txBox="1">
            <a:spLocks noChangeArrowheads="1"/>
          </p:cNvSpPr>
          <p:nvPr/>
        </p:nvSpPr>
        <p:spPr bwMode="auto">
          <a:xfrm>
            <a:off x="1441081" y="6023419"/>
            <a:ext cx="1622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l" eaLnBrk="1" hangingPunct="1"/>
            <a:r>
              <a:rPr lang="cs-CZ" altLang="cs-CZ" sz="2000" dirty="0"/>
              <a:t>Malá Strana </a:t>
            </a:r>
          </a:p>
        </p:txBody>
      </p:sp>
      <p:sp>
        <p:nvSpPr>
          <p:cNvPr id="2" name="Zástupný symbol pro číslo snímku 1"/>
          <p:cNvSpPr>
            <a:spLocks noGrp="1"/>
          </p:cNvSpPr>
          <p:nvPr>
            <p:ph type="sldNum" sz="quarter" idx="12"/>
          </p:nvPr>
        </p:nvSpPr>
        <p:spPr/>
        <p:txBody>
          <a:bodyPr/>
          <a:lstStyle/>
          <a:p>
            <a:fld id="{EB37DED6-D4C7-42EE-AB49-D2E39E64FDE4}" type="slidenum">
              <a:rPr lang="cs-CZ" noProof="0" smtClean="0"/>
              <a:t>9</a:t>
            </a:fld>
            <a:endParaRPr lang="cs-CZ" noProof="0" dirty="0"/>
          </a:p>
        </p:txBody>
      </p:sp>
    </p:spTree>
    <p:extLst>
      <p:ext uri="{BB962C8B-B14F-4D97-AF65-F5344CB8AC3E}">
        <p14:creationId xmlns:p14="http://schemas.microsoft.com/office/powerpoint/2010/main" val="372956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otiv_foto">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xmlns="" name="Motiv_foto" id="{F4D13B8B-3DE0-445F-A302-26DCD4E6939E}" vid="{2871CC43-1DB9-4B5D-AF95-78F6E146CE0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Books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Books16x9">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FFFF2C-1B15-416E-8792-2CF484226C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Motiv_foto</Template>
  <TotalTime>0</TotalTime>
  <Words>3902</Words>
  <Application>Microsoft Office PowerPoint</Application>
  <PresentationFormat>Vlastní</PresentationFormat>
  <Paragraphs>377</Paragraphs>
  <Slides>55</Slides>
  <Notes>6</Notes>
  <HiddenSlides>0</HiddenSlides>
  <MMClips>0</MMClips>
  <ScaleCrop>false</ScaleCrop>
  <HeadingPairs>
    <vt:vector size="4" baseType="variant">
      <vt:variant>
        <vt:lpstr>Motiv</vt:lpstr>
      </vt:variant>
      <vt:variant>
        <vt:i4>1</vt:i4>
      </vt:variant>
      <vt:variant>
        <vt:lpstr>Nadpisy snímků</vt:lpstr>
      </vt:variant>
      <vt:variant>
        <vt:i4>55</vt:i4>
      </vt:variant>
    </vt:vector>
  </HeadingPairs>
  <TitlesOfParts>
    <vt:vector size="56" baseType="lpstr">
      <vt:lpstr>Motiv_foto</vt:lpstr>
      <vt:lpstr>Historie fotografie</vt:lpstr>
      <vt:lpstr>Prehistorie příprav na vynález fotografie</vt:lpstr>
      <vt:lpstr>Camera Obscura (tmavá komora)</vt:lpstr>
      <vt:lpstr>Camera Obscura  Giovanni Babtista della Porta (1538-1615)</vt:lpstr>
      <vt:lpstr>První kresba Camery obscury  (R. G. Frisius, r. 1545)</vt:lpstr>
      <vt:lpstr>Athanasius Kircher: Camera obscura. (Ars magna lucis et umbrae, 2. vydání,1671)</vt:lpstr>
      <vt:lpstr>Albrecht  Dürer: Kreslící stroj  (dřevoryt, 1525)</vt:lpstr>
      <vt:lpstr>Dírková komora  (camera obscura, pinhole camera)</vt:lpstr>
      <vt:lpstr>Prezentace aplikace PowerPoint</vt:lpstr>
      <vt:lpstr>Světlocitlivé živice</vt:lpstr>
      <vt:lpstr>Joseph Nicéphore Niépce [nisepór níps] </vt:lpstr>
      <vt:lpstr>Nicéphore Niepce: Pohled na dvůr v Gras</vt:lpstr>
      <vt:lpstr>Nicéphore Niepce</vt:lpstr>
      <vt:lpstr>Sloučeniny chromu</vt:lpstr>
      <vt:lpstr>Sloučeniny železa</vt:lpstr>
      <vt:lpstr>Kyanotypie</vt:lpstr>
      <vt:lpstr>Kyanotypie</vt:lpstr>
      <vt:lpstr>Kyanotypie</vt:lpstr>
      <vt:lpstr>Platinotypie</vt:lpstr>
      <vt:lpstr>Platinotypie (Ottův slovník naučný)</vt:lpstr>
      <vt:lpstr>Platinotypie</vt:lpstr>
      <vt:lpstr>Organické světlocitlivé látky</vt:lpstr>
      <vt:lpstr>Diazotypie - chemismus</vt:lpstr>
      <vt:lpstr>Vezikulární film</vt:lpstr>
      <vt:lpstr>Sloučeniny stříbra - prehistorie</vt:lpstr>
      <vt:lpstr>Daguerrotypie</vt:lpstr>
      <vt:lpstr>Zakladatelé fotografie</vt:lpstr>
      <vt:lpstr>L.J.M. Daguerre: Z Paříže, 1839</vt:lpstr>
      <vt:lpstr>L.J.M. Daguerre: Zátiší  (Zámek Kynžvart)</vt:lpstr>
      <vt:lpstr>Kolorovaný daguerrotyp, autor neznámý </vt:lpstr>
      <vt:lpstr>Kalotypie (Talbotypie)</vt:lpstr>
      <vt:lpstr>Příprava kalotypického negativu</vt:lpstr>
      <vt:lpstr>Wiliam Henry Fox Talbot</vt:lpstr>
      <vt:lpstr>William Henry Fox Talbot: Plachetnice  ve Swansea, 1850 </vt:lpstr>
      <vt:lpstr>Přímý pozitivní tisk</vt:lpstr>
      <vt:lpstr>Hippolyte Bayard  </vt:lpstr>
      <vt:lpstr>Ferrotypie</vt:lpstr>
      <vt:lpstr>Ambrotypie</vt:lpstr>
      <vt:lpstr>Pannotypie</vt:lpstr>
      <vt:lpstr>Albumínové citlivé vrstvy</vt:lpstr>
      <vt:lpstr>Mokrý kolódiový proces </vt:lpstr>
      <vt:lpstr>Cestovní vybavení pro kolódiové desky</vt:lpstr>
      <vt:lpstr>Fotograf na cestách</vt:lpstr>
      <vt:lpstr>Bratří Bissonové: Výstup na Mt. Blanc</vt:lpstr>
      <vt:lpstr>Historické fotografické procesy na bázi stříbra</vt:lpstr>
      <vt:lpstr>Vývoj materiálů moderní fotografie</vt:lpstr>
      <vt:lpstr>Suché fotografické desky</vt:lpstr>
      <vt:lpstr>Suché fotografické desky</vt:lpstr>
      <vt:lpstr>Důležité inovace želatinových desek</vt:lpstr>
      <vt:lpstr>Fotopapíry s želatinovou emulzí</vt:lpstr>
      <vt:lpstr>Ušlechtilé tisky</vt:lpstr>
      <vt:lpstr>Ušlechtilé tisky</vt:lpstr>
      <vt:lpstr>Bromolejotisk</vt:lpstr>
      <vt:lpstr>Bromolejotisk</vt:lpstr>
      <vt:lpstr>Fotografické filmy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2016-01-23T13:07:49Z</dcterms:created>
  <dcterms:modified xsi:type="dcterms:W3CDTF">2017-05-30T07:05:24Z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TC027879409991</vt:lpwstr>
  </property>
</Properties>
</file>