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58" r:id="rId5"/>
    <p:sldId id="259" r:id="rId6"/>
    <p:sldId id="260" r:id="rId7"/>
    <p:sldId id="261" r:id="rId8"/>
    <p:sldId id="270" r:id="rId9"/>
    <p:sldId id="267" r:id="rId10"/>
    <p:sldId id="263" r:id="rId11"/>
    <p:sldId id="269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57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7933-7A8F-4BF6-9C7D-3D5EDBD678B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1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4551D-81D9-40A1-B66F-E43DCCF2E44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5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8670-5DD3-4D22-87FD-C4E5251AB9E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78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D420-FB7F-40A4-925B-8C97AD49E8E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4026-5CEF-4977-BB63-F7E81894F28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3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DF21-24F9-40CA-9581-23CC267DB1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75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18440-5EA4-4688-A749-502EA6B18B6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5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A543-2DBC-49B3-A8B0-59FFFA2164E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5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543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D407D-2278-471F-BBCB-E6E2C82929B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63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98AD7-F9D6-40A7-98AE-6314189904E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27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2662A-CCC3-4274-A775-1BC0A0128B8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1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30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05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40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46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59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39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5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A529-756C-4C8D-A94F-B8C8229BB69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E91AE-46FB-4513-9068-1663AEDE8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85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95AB2-7043-465E-AFCB-A5FCA50DFA7A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8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827088" y="692150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AR ESSENCE" pitchFamily="2" charset="0"/>
              </a:rPr>
              <a:t>C6200-Biochemické metody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0" y="3213100"/>
            <a:ext cx="9144000" cy="3384550"/>
          </a:xfrm>
        </p:spPr>
        <p:txBody>
          <a:bodyPr/>
          <a:lstStyle/>
          <a:p>
            <a:r>
              <a:rPr lang="cs-CZ" sz="5400" smtClean="0">
                <a:latin typeface="Algerian" pitchFamily="82" charset="0"/>
                <a:cs typeface="Times New Roman" pitchFamily="18" charset="0"/>
              </a:rPr>
              <a:t>08B_Atomová </a:t>
            </a:r>
            <a:r>
              <a:rPr lang="cs-CZ" sz="5400" dirty="0">
                <a:latin typeface="Algerian" pitchFamily="82" charset="0"/>
                <a:cs typeface="Times New Roman" pitchFamily="18" charset="0"/>
              </a:rPr>
              <a:t>spektroskopie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Petr Zbořil</a:t>
            </a:r>
          </a:p>
        </p:txBody>
      </p:sp>
    </p:spTree>
    <p:extLst>
      <p:ext uri="{BB962C8B-B14F-4D97-AF65-F5344CB8AC3E}">
        <p14:creationId xmlns:p14="http://schemas.microsoft.com/office/powerpoint/2010/main" val="26960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Atomizace – ICP </a:t>
            </a:r>
            <a:endParaRPr lang="cs-CZ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486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169700" cy="411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5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50482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/>
              <a:t>Užití </a:t>
            </a:r>
            <a:r>
              <a:rPr lang="cs-CZ" dirty="0"/>
              <a:t>V klinické biochemii nejčastěji </a:t>
            </a:r>
            <a:r>
              <a:rPr lang="cs-CZ" dirty="0" smtClean="0"/>
              <a:t>Na, K, Ca</a:t>
            </a:r>
            <a:r>
              <a:rPr lang="cs-CZ" dirty="0"/>
              <a:t>, Mg, dále </a:t>
            </a:r>
            <a:r>
              <a:rPr lang="cs-CZ" dirty="0" err="1"/>
              <a:t>Cu</a:t>
            </a:r>
            <a:r>
              <a:rPr lang="cs-CZ" dirty="0"/>
              <a:t>, </a:t>
            </a:r>
            <a:r>
              <a:rPr lang="cs-CZ" dirty="0" err="1"/>
              <a:t>Zn</a:t>
            </a:r>
            <a:r>
              <a:rPr lang="cs-CZ" dirty="0"/>
              <a:t>, popřípadě </a:t>
            </a:r>
            <a:r>
              <a:rPr lang="cs-CZ" dirty="0" err="1"/>
              <a:t>Fe</a:t>
            </a:r>
            <a:r>
              <a:rPr lang="cs-CZ" dirty="0"/>
              <a:t> (výjimečně další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Korekce</a:t>
            </a:r>
          </a:p>
          <a:p>
            <a:pPr marL="0" indent="0">
              <a:buNone/>
            </a:pPr>
            <a:r>
              <a:rPr lang="cs-CZ" dirty="0" smtClean="0"/>
              <a:t>Eliminace záření</a:t>
            </a:r>
          </a:p>
          <a:p>
            <a:pPr marL="0" indent="0">
              <a:buNone/>
            </a:pPr>
            <a:r>
              <a:rPr lang="cs-CZ" dirty="0" smtClean="0"/>
              <a:t>plamene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5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</a:t>
            </a:r>
            <a:r>
              <a:rPr lang="cs-CZ" dirty="0" err="1" smtClean="0"/>
              <a:t>absorbce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Atomy resp. ionty</a:t>
            </a:r>
          </a:p>
          <a:p>
            <a:pPr lvl="1"/>
            <a:r>
              <a:rPr lang="cs-CZ" dirty="0" smtClean="0"/>
              <a:t>Jednoduché částice, žádné vazebné elektrony</a:t>
            </a:r>
          </a:p>
          <a:p>
            <a:r>
              <a:rPr lang="cs-CZ" dirty="0" smtClean="0"/>
              <a:t>Počet energetických hladin je omezen</a:t>
            </a:r>
          </a:p>
          <a:p>
            <a:pPr lvl="1"/>
            <a:r>
              <a:rPr lang="cs-CZ" dirty="0" smtClean="0"/>
              <a:t>disperze nevýznamná</a:t>
            </a:r>
          </a:p>
          <a:p>
            <a:r>
              <a:rPr lang="cs-CZ" dirty="0" smtClean="0"/>
              <a:t>Dovolené přechody dány</a:t>
            </a:r>
            <a:endParaRPr lang="cs-CZ" dirty="0"/>
          </a:p>
          <a:p>
            <a:pPr lvl="1"/>
            <a:r>
              <a:rPr lang="cs-CZ" dirty="0">
                <a:sym typeface="Symbol"/>
              </a:rPr>
              <a:t></a:t>
            </a:r>
            <a:r>
              <a:rPr lang="cs-CZ" dirty="0"/>
              <a:t>m = 0, </a:t>
            </a:r>
            <a:r>
              <a:rPr lang="cs-CZ" dirty="0">
                <a:sym typeface="Symbol"/>
              </a:rPr>
              <a:t></a:t>
            </a:r>
            <a:r>
              <a:rPr lang="cs-CZ" dirty="0"/>
              <a:t>1, </a:t>
            </a:r>
            <a:r>
              <a:rPr lang="cs-CZ" dirty="0">
                <a:sym typeface="Symbol"/>
              </a:rPr>
              <a:t></a:t>
            </a:r>
            <a:r>
              <a:rPr lang="cs-CZ" dirty="0"/>
              <a:t>2 </a:t>
            </a:r>
            <a:r>
              <a:rPr lang="cs-CZ" dirty="0" smtClean="0"/>
              <a:t>..., </a:t>
            </a:r>
            <a:r>
              <a:rPr lang="cs-CZ" dirty="0" smtClean="0">
                <a:sym typeface="Symbol"/>
              </a:rPr>
              <a:t></a:t>
            </a:r>
            <a:r>
              <a:rPr lang="cs-CZ" dirty="0"/>
              <a:t>l = </a:t>
            </a:r>
            <a:r>
              <a:rPr lang="cs-CZ" dirty="0">
                <a:sym typeface="Symbol"/>
              </a:rPr>
              <a:t></a:t>
            </a:r>
            <a:r>
              <a:rPr lang="cs-CZ" dirty="0" smtClean="0"/>
              <a:t>1, </a:t>
            </a:r>
            <a:r>
              <a:rPr lang="cs-CZ" dirty="0" smtClean="0">
                <a:sym typeface="Symbol"/>
              </a:rPr>
              <a:t></a:t>
            </a:r>
            <a:r>
              <a:rPr lang="cs-CZ" dirty="0"/>
              <a:t>m</a:t>
            </a:r>
            <a:r>
              <a:rPr lang="cs-CZ" baseline="-25000" dirty="0"/>
              <a:t>l</a:t>
            </a:r>
            <a:r>
              <a:rPr lang="cs-CZ" dirty="0"/>
              <a:t> = 0, </a:t>
            </a:r>
            <a:r>
              <a:rPr lang="cs-CZ" dirty="0">
                <a:sym typeface="Symbol"/>
              </a:rPr>
              <a:t></a:t>
            </a:r>
            <a:r>
              <a:rPr lang="cs-CZ" dirty="0"/>
              <a:t>1</a:t>
            </a:r>
          </a:p>
          <a:p>
            <a:pPr lvl="1"/>
            <a:r>
              <a:rPr lang="cs-CZ" dirty="0" smtClean="0"/>
              <a:t>kvantová čísla m hlavní, l </a:t>
            </a:r>
            <a:r>
              <a:rPr lang="cs-CZ" dirty="0" err="1" smtClean="0"/>
              <a:t>orbitalové</a:t>
            </a:r>
            <a:r>
              <a:rPr lang="cs-CZ" dirty="0" smtClean="0"/>
              <a:t>, m</a:t>
            </a:r>
            <a:r>
              <a:rPr lang="cs-CZ" baseline="-25000" dirty="0" smtClean="0"/>
              <a:t>l</a:t>
            </a:r>
            <a:r>
              <a:rPr lang="cs-CZ" dirty="0" smtClean="0"/>
              <a:t> magnetické 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le složitosti elektronového obalu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3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Energetické hladiny a přechody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Výběrová pravidla omezují </a:t>
            </a:r>
          </a:p>
          <a:p>
            <a:pPr marL="0" indent="0">
              <a:buNone/>
            </a:pPr>
            <a:r>
              <a:rPr lang="cs-CZ" sz="2400" dirty="0" smtClean="0"/>
              <a:t>počet hodnot  ν, linie jsou ostré</a:t>
            </a:r>
          </a:p>
          <a:p>
            <a:pPr marL="0" indent="0">
              <a:buNone/>
            </a:pPr>
            <a:r>
              <a:rPr lang="cs-CZ" sz="2400" dirty="0" smtClean="0"/>
              <a:t>čarové spektrum</a:t>
            </a:r>
          </a:p>
          <a:p>
            <a:pPr marL="0" indent="0">
              <a:buNone/>
            </a:pPr>
            <a:r>
              <a:rPr lang="cs-CZ" sz="2400" dirty="0" smtClean="0"/>
              <a:t>ΔE = h ν, ν = </a:t>
            </a:r>
            <a:r>
              <a:rPr lang="cs-CZ" sz="2400" dirty="0" err="1" smtClean="0"/>
              <a:t>R.c</a:t>
            </a:r>
            <a:r>
              <a:rPr lang="cs-CZ" sz="2400" dirty="0" smtClean="0"/>
              <a:t>(1/n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– 1/m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) </a:t>
            </a:r>
          </a:p>
          <a:p>
            <a:pPr marL="0" indent="0">
              <a:buNone/>
            </a:pPr>
            <a:r>
              <a:rPr lang="cs-CZ" sz="2400" dirty="0" smtClean="0"/>
              <a:t>R = </a:t>
            </a:r>
            <a:r>
              <a:rPr lang="cs-CZ" sz="2400" dirty="0" err="1" smtClean="0"/>
              <a:t>Rydbergova</a:t>
            </a:r>
            <a:r>
              <a:rPr lang="cs-CZ" sz="2400" dirty="0" smtClean="0"/>
              <a:t> konstanta </a:t>
            </a:r>
          </a:p>
          <a:p>
            <a:pPr marL="0" indent="0">
              <a:buNone/>
            </a:pPr>
            <a:r>
              <a:rPr lang="cs-CZ" sz="2400" dirty="0" smtClean="0"/>
              <a:t>(1,097 373 177 10</a:t>
            </a:r>
            <a:r>
              <a:rPr lang="cs-CZ" sz="2400" baseline="30000" dirty="0" smtClean="0"/>
              <a:t>7</a:t>
            </a:r>
            <a:r>
              <a:rPr lang="cs-CZ" sz="2400" dirty="0" smtClean="0"/>
              <a:t> m</a:t>
            </a:r>
            <a:r>
              <a:rPr lang="cs-CZ" sz="2400" baseline="30000" dirty="0" smtClean="0"/>
              <a:t>-1</a:t>
            </a:r>
            <a:r>
              <a:rPr lang="cs-CZ" sz="2400" dirty="0" smtClean="0"/>
              <a:t>) </a:t>
            </a:r>
          </a:p>
          <a:p>
            <a:pPr marL="0" indent="0">
              <a:buNone/>
            </a:pPr>
            <a:r>
              <a:rPr lang="cs-CZ" sz="2400" dirty="0" smtClean="0"/>
              <a:t>m, n = hl. kvant. čísla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n – konečná </a:t>
            </a:r>
            <a:r>
              <a:rPr lang="cs-CZ" sz="2400" dirty="0" smtClean="0">
                <a:sym typeface="Symbol"/>
              </a:rPr>
              <a:t> m – výchozí</a:t>
            </a:r>
          </a:p>
          <a:p>
            <a:pPr marL="0" indent="0">
              <a:buNone/>
            </a:pPr>
            <a:r>
              <a:rPr lang="cs-CZ" sz="2400" b="1" dirty="0" smtClean="0"/>
              <a:t>ΔE </a:t>
            </a:r>
            <a:r>
              <a:rPr lang="cs-CZ" sz="2400" b="1" dirty="0" smtClean="0">
                <a:sym typeface="Symbol"/>
              </a:rPr>
              <a:t> 0 – emise 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634740" cy="4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dirty="0" smtClean="0"/>
          </a:p>
          <a:p>
            <a:r>
              <a:rPr lang="cs-CZ" sz="2800" dirty="0" smtClean="0"/>
              <a:t>Absorpce </a:t>
            </a:r>
            <a:r>
              <a:rPr lang="cs-CZ" sz="2800" dirty="0"/>
              <a:t>x emise (excitace jiným zdrojem – tepelně – plamen, oblouk)</a:t>
            </a:r>
          </a:p>
          <a:p>
            <a:r>
              <a:rPr lang="cs-CZ" sz="2800" dirty="0"/>
              <a:t>Absorpce stejných ν jako může emitovat (</a:t>
            </a:r>
            <a:r>
              <a:rPr lang="cs-CZ" sz="2800" dirty="0" err="1"/>
              <a:t>Kirchhoff</a:t>
            </a:r>
            <a:r>
              <a:rPr lang="cs-CZ" sz="2800" dirty="0"/>
              <a:t>).</a:t>
            </a:r>
          </a:p>
          <a:p>
            <a:r>
              <a:rPr lang="cs-CZ" sz="2800" dirty="0"/>
              <a:t>AAS x AES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0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Absorbce</a:t>
            </a:r>
            <a:r>
              <a:rPr lang="cs-CZ" dirty="0" smtClean="0"/>
              <a:t> a emise záření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57" y="2620324"/>
            <a:ext cx="5514286" cy="2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7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Schema</a:t>
            </a:r>
            <a:r>
              <a:rPr lang="cs-CZ" dirty="0" smtClean="0"/>
              <a:t> AAS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sz="2000" b="1" i="1" dirty="0" smtClean="0"/>
          </a:p>
          <a:p>
            <a:pPr marL="0" indent="0">
              <a:buNone/>
            </a:pPr>
            <a:endParaRPr lang="cs-CZ" sz="2000" b="1" i="1" dirty="0"/>
          </a:p>
          <a:p>
            <a:pPr marL="0" indent="0">
              <a:buNone/>
            </a:pPr>
            <a:endParaRPr lang="cs-CZ" sz="2000" b="1" i="1" dirty="0" smtClean="0"/>
          </a:p>
          <a:p>
            <a:endParaRPr lang="cs-CZ" sz="2000" dirty="0" smtClean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011429" cy="436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3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 záření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Monochromatické </a:t>
            </a:r>
            <a:r>
              <a:rPr lang="cs-CZ" sz="2000" dirty="0"/>
              <a:t>světlo, jednoúčelové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V</a:t>
            </a:r>
            <a:r>
              <a:rPr lang="cs-CZ" sz="2000" dirty="0" smtClean="0"/>
              <a:t>ýbojka </a:t>
            </a:r>
            <a:r>
              <a:rPr lang="cs-CZ" sz="2000" dirty="0"/>
              <a:t>s dutou </a:t>
            </a:r>
            <a:r>
              <a:rPr lang="cs-CZ" sz="2000" dirty="0" smtClean="0"/>
              <a:t>katodou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Laser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25177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9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Atomizace plamenem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037195"/>
              </p:ext>
            </p:extLst>
          </p:nvPr>
        </p:nvGraphicFramePr>
        <p:xfrm>
          <a:off x="457201" y="2530584"/>
          <a:ext cx="4222812" cy="2194560"/>
        </p:xfrm>
        <a:graphic>
          <a:graphicData uri="http://schemas.openxmlformats.org/drawingml/2006/table">
            <a:tbl>
              <a:tblPr/>
              <a:tblGrid>
                <a:gridCol w="1407604"/>
                <a:gridCol w="1407604"/>
                <a:gridCol w="1407604"/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b="1" dirty="0"/>
                        <a:t>Palivo</a:t>
                      </a:r>
                      <a:endParaRPr lang="cs-CZ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/>
                        <a:t>Oxidovadlo</a:t>
                      </a:r>
                      <a:endParaRPr lang="cs-CZ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/>
                        <a:t>Teplota/(°C)</a:t>
                      </a:r>
                      <a:endParaRPr lang="cs-CZ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800" u="none" dirty="0">
                          <a:solidFill>
                            <a:schemeClr val="tx1"/>
                          </a:solidFill>
                        </a:rPr>
                        <a:t>Propan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u="none" dirty="0">
                          <a:solidFill>
                            <a:schemeClr val="tx1"/>
                          </a:solidFill>
                        </a:rPr>
                        <a:t>Vzduch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1 900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627">
                <a:tc>
                  <a:txBody>
                    <a:bodyPr/>
                    <a:lstStyle/>
                    <a:p>
                      <a:r>
                        <a:rPr lang="cs-CZ" sz="1800" dirty="0"/>
                        <a:t>Acetylen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Vzduch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2 300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800" dirty="0"/>
                        <a:t>Acetylen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Kyslík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3 100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800" dirty="0"/>
                        <a:t>Acetylen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Oxid dusný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3 000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443">
                <a:tc>
                  <a:txBody>
                    <a:bodyPr/>
                    <a:lstStyle/>
                    <a:p>
                      <a:r>
                        <a:rPr lang="cs-CZ" sz="1800" dirty="0"/>
                        <a:t>Vodík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u="none" dirty="0" smtClean="0">
                          <a:solidFill>
                            <a:schemeClr val="tx1"/>
                          </a:solidFill>
                        </a:rPr>
                        <a:t>Kyslík</a:t>
                      </a:r>
                      <a:endParaRPr lang="cs-CZ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2 600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39552" y="148478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Roztok rozprášen v </a:t>
            </a:r>
            <a:r>
              <a:rPr lang="cs-CZ" sz="2400" dirty="0" err="1" smtClean="0"/>
              <a:t>plameni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5574293" y="6077622"/>
            <a:ext cx="227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2000" dirty="0">
                <a:solidFill>
                  <a:prstClr val="black"/>
                </a:solidFill>
              </a:rPr>
              <a:t>Hořák Acetylen-N</a:t>
            </a:r>
            <a:r>
              <a:rPr lang="cs-CZ" sz="2000" baseline="-25000" dirty="0">
                <a:solidFill>
                  <a:prstClr val="black"/>
                </a:solidFill>
              </a:rPr>
              <a:t>2</a:t>
            </a:r>
            <a:r>
              <a:rPr lang="cs-CZ" sz="2000" dirty="0">
                <a:solidFill>
                  <a:prstClr val="black"/>
                </a:solidFill>
              </a:rPr>
              <a:t>O</a:t>
            </a: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80026" cy="397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Atomizace – grafitová </a:t>
            </a:r>
            <a:r>
              <a:rPr lang="cs-CZ" dirty="0" smtClean="0"/>
              <a:t>pícka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128573" cy="43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210</Words>
  <Application>Microsoft Office PowerPoint</Application>
  <PresentationFormat>Předvádění na obrazovce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systému Office</vt:lpstr>
      <vt:lpstr>Výchozí návrh</vt:lpstr>
      <vt:lpstr>C6200-Biochemické metody</vt:lpstr>
      <vt:lpstr>Možnosti absorbce</vt:lpstr>
      <vt:lpstr>Energetické hladiny a přechody</vt:lpstr>
      <vt:lpstr>Způsoby měření</vt:lpstr>
      <vt:lpstr>Absorbce a emise záření</vt:lpstr>
      <vt:lpstr>Schema AAS</vt:lpstr>
      <vt:lpstr>Zdroje záření</vt:lpstr>
      <vt:lpstr>Atomizace plamenem</vt:lpstr>
      <vt:lpstr>Atomizace – grafitová pícka </vt:lpstr>
      <vt:lpstr>Atomizace – ICP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Atomová spektroskopie</dc:title>
  <dc:creator>Zbořil</dc:creator>
  <cp:lastModifiedBy>Zboril</cp:lastModifiedBy>
  <cp:revision>20</cp:revision>
  <dcterms:created xsi:type="dcterms:W3CDTF">2012-02-22T10:53:14Z</dcterms:created>
  <dcterms:modified xsi:type="dcterms:W3CDTF">2016-02-24T09:11:27Z</dcterms:modified>
</cp:coreProperties>
</file>