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9"/>
  </p:notesMasterIdLst>
  <p:sldIdLst>
    <p:sldId id="256" r:id="rId2"/>
    <p:sldId id="257" r:id="rId3"/>
    <p:sldId id="298" r:id="rId4"/>
    <p:sldId id="293" r:id="rId5"/>
    <p:sldId id="294" r:id="rId6"/>
    <p:sldId id="295" r:id="rId7"/>
    <p:sldId id="296" r:id="rId8"/>
    <p:sldId id="264" r:id="rId9"/>
    <p:sldId id="299" r:id="rId10"/>
    <p:sldId id="288" r:id="rId11"/>
    <p:sldId id="265" r:id="rId12"/>
    <p:sldId id="300" r:id="rId13"/>
    <p:sldId id="266" r:id="rId14"/>
    <p:sldId id="267" r:id="rId15"/>
    <p:sldId id="268" r:id="rId16"/>
    <p:sldId id="302" r:id="rId17"/>
    <p:sldId id="301" r:id="rId18"/>
    <p:sldId id="303" r:id="rId19"/>
    <p:sldId id="269" r:id="rId20"/>
    <p:sldId id="270" r:id="rId21"/>
    <p:sldId id="283" r:id="rId22"/>
    <p:sldId id="276" r:id="rId23"/>
    <p:sldId id="304" r:id="rId24"/>
    <p:sldId id="314" r:id="rId25"/>
    <p:sldId id="271" r:id="rId26"/>
    <p:sldId id="272" r:id="rId27"/>
    <p:sldId id="305" r:id="rId28"/>
    <p:sldId id="273" r:id="rId29"/>
    <p:sldId id="275" r:id="rId30"/>
    <p:sldId id="274" r:id="rId31"/>
    <p:sldId id="307" r:id="rId32"/>
    <p:sldId id="289" r:id="rId33"/>
    <p:sldId id="309" r:id="rId34"/>
    <p:sldId id="310" r:id="rId35"/>
    <p:sldId id="311" r:id="rId36"/>
    <p:sldId id="308" r:id="rId37"/>
    <p:sldId id="312" r:id="rId38"/>
    <p:sldId id="313" r:id="rId39"/>
    <p:sldId id="306" r:id="rId40"/>
    <p:sldId id="287" r:id="rId41"/>
    <p:sldId id="290" r:id="rId42"/>
    <p:sldId id="291" r:id="rId43"/>
    <p:sldId id="286" r:id="rId44"/>
    <p:sldId id="292" r:id="rId45"/>
    <p:sldId id="315" r:id="rId46"/>
    <p:sldId id="297" r:id="rId47"/>
    <p:sldId id="316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>
        <p:scale>
          <a:sx n="60" d="100"/>
          <a:sy n="60" d="100"/>
        </p:scale>
        <p:origin x="-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15. 5. 2018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15. 5. 2018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15. 5. 2018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15. 5. 2018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15. 5. 2018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15. 5. 2018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15. 5. 2018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4726264-devatero-remesel/211563230470004-david-matasek-kamenosochare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ZpkVDm9Y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3SoOgQUNWo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old.vscht.cz/met/stranky/vyuka/predmety/koroze_materialu_pro_restauratory/kadm/pdf/2_4.pdf" TargetMode="External"/><Relationship Id="rId3" Type="http://schemas.openxmlformats.org/officeDocument/2006/relationships/hyperlink" Target="http://atlas.horniny.sci.muni.cz/sedimentarni/piskovec.html" TargetMode="External"/><Relationship Id="rId7" Type="http://schemas.openxmlformats.org/officeDocument/2006/relationships/hyperlink" Target="http://www.geology.cz/aplikace/encyklopedie/term.pl?granit" TargetMode="External"/><Relationship Id="rId2" Type="http://schemas.openxmlformats.org/officeDocument/2006/relationships/hyperlink" Target="http://www.geology.cz/aplikace/encyklopedie/term.pl?pi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.horniny.sci.muni.cz/metamorfovane/mramor.html" TargetMode="External"/><Relationship Id="rId5" Type="http://schemas.openxmlformats.org/officeDocument/2006/relationships/hyperlink" Target="http://www.geology.cz/aplikace/encyklopedie/term.pl?vapenec" TargetMode="External"/><Relationship Id="rId4" Type="http://schemas.openxmlformats.org/officeDocument/2006/relationships/hyperlink" Target="http://www.geology.cz/aplikace/encyklopedie/term.pl?opuka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mineralogie.sci.muni.cz/kap_4_3_optika/epidot.htm" TargetMode="External"/><Relationship Id="rId3" Type="http://schemas.openxmlformats.org/officeDocument/2006/relationships/hyperlink" Target="https://cs.wikipedia.org/wiki/Kamenn%C3%A1_hlava_z_M%C5%A1eck%C3%BDch_%C5%Bdehrovic" TargetMode="External"/><Relationship Id="rId7" Type="http://schemas.openxmlformats.org/officeDocument/2006/relationships/hyperlink" Target="https://cdn.pixabay.com/photo/2016/10/23/22/28/gull-1764882_960_720.jpg" TargetMode="External"/><Relationship Id="rId12" Type="http://schemas.openxmlformats.org/officeDocument/2006/relationships/hyperlink" Target="http://www.propamatky.info/cs/zpravodajstvi/hlavni-mesto-praha/opravene-pamatky/zidovska-obec-nechala-na-zizkove-obnovit-temer-500-nahrobku/3231/" TargetMode="External"/><Relationship Id="rId2" Type="http://schemas.openxmlformats.org/officeDocument/2006/relationships/hyperlink" Target="http://www.geology.cz/aplikace/encyklopedie/term.pl?o=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4/47/Stackhummer--w.jpg/220px-Stackhummer--w.jpg" TargetMode="External"/><Relationship Id="rId11" Type="http://schemas.openxmlformats.org/officeDocument/2006/relationships/hyperlink" Target="http://www.propamatky.info/cs/zpravodajstvi/jihomoravsky-kraj/opravene-pamatky/ve-valticich-byly-umisteny-repliky-baroknich-soch-symbolizujici-ctyri-rocni-obdobi/3904/" TargetMode="External"/><Relationship Id="rId5" Type="http://schemas.openxmlformats.org/officeDocument/2006/relationships/hyperlink" Target="http://www.geology.cz/aplikace/encyklopedie/term.pl?granit" TargetMode="External"/><Relationship Id="rId10" Type="http://schemas.openxmlformats.org/officeDocument/2006/relationships/hyperlink" Target="http://www.propamatky.info/cs/zpravodajstvi/olomoucky-kraj/opravene-pamatky/nejkrasnejsi-socha-unicovskeho-hrbitova-prosla-obnovou/4127/" TargetMode="External"/><Relationship Id="rId4" Type="http://schemas.openxmlformats.org/officeDocument/2006/relationships/hyperlink" Target="https://mymodernmet.com/michelangelo-david-facts/" TargetMode="External"/><Relationship Id="rId9" Type="http://schemas.openxmlformats.org/officeDocument/2006/relationships/hyperlink" Target="http://www.propamatky.info/cs/zpravodajstvi/hlavni-mesto-praha/opravene-pamatky/sousosi-geniu-se-vratilo-do-historicke-budovy-narodniho-muzea/4191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eskatelevize.cz/ivysilani/1096911352-objektiv/213411030400217/obsah/244905-mram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 smtClean="0"/>
              <a:t>Kámen </a:t>
            </a:r>
            <a:br>
              <a:rPr lang="cs-CZ" sz="7200" smtClean="0"/>
            </a:br>
            <a:r>
              <a:rPr lang="cs-CZ" sz="7200" smtClean="0"/>
              <a:t>a jeho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19968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rgbClr val="283658"/>
                </a:solidFill>
              </a:rPr>
              <a:t>Eva Pospíšilová, 2018</a:t>
            </a:r>
            <a:endParaRPr lang="en-US" sz="1050" dirty="0">
              <a:solidFill>
                <a:srgbClr val="283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1800200"/>
          </a:xfrm>
        </p:spPr>
        <p:txBody>
          <a:bodyPr>
            <a:normAutofit/>
          </a:bodyPr>
          <a:lstStyle/>
          <a:p>
            <a:r>
              <a:rPr lang="cs-CZ" cap="small" smtClean="0"/>
              <a:t>Ukázka kamenosochařského řemesla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7848872" cy="3456384"/>
          </a:xfrm>
        </p:spPr>
        <p:txBody>
          <a:bodyPr>
            <a:normAutofit/>
          </a:bodyPr>
          <a:lstStyle/>
          <a:p>
            <a:r>
              <a:rPr lang="cs-CZ" sz="1800" b="0" cap="small" smtClean="0">
                <a:hlinkClick r:id="rId2"/>
              </a:rPr>
              <a:t>http</a:t>
            </a:r>
            <a:r>
              <a:rPr lang="cs-CZ" sz="1800" b="0" cap="small">
                <a:hlinkClick r:id="rId2"/>
              </a:rPr>
              <a:t>://</a:t>
            </a:r>
            <a:r>
              <a:rPr lang="cs-CZ" sz="1800" b="0" cap="small" smtClean="0">
                <a:hlinkClick r:id="rId2"/>
              </a:rPr>
              <a:t>www.ceskatelevize.cz/ivysilani/10214726264-devatero-remesel/211563230470004-david-matasek-kamenosocharem</a:t>
            </a:r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 degradaci kamene dochází vlivem fyzikálních, chemických </a:t>
            </a:r>
            <a:br>
              <a:rPr lang="cs-CZ" sz="1800" b="0" dirty="0"/>
            </a:br>
            <a:r>
              <a:rPr lang="cs-CZ" sz="1800" b="0" dirty="0"/>
              <a:t>a biologických procesů, působících v materiálu </a:t>
            </a:r>
            <a:r>
              <a:rPr lang="cs-CZ" sz="1800" b="0" dirty="0" smtClean="0"/>
              <a:t>současně, </a:t>
            </a:r>
            <a:r>
              <a:rPr lang="cs-CZ" sz="1800" b="0" dirty="0"/>
              <a:t>v</a:t>
            </a:r>
            <a:r>
              <a:rPr lang="cs-CZ" sz="1800" b="0" dirty="0" smtClean="0"/>
              <a:t>ýsledky </a:t>
            </a:r>
            <a:r>
              <a:rPr lang="cs-CZ" sz="1800" b="0" dirty="0"/>
              <a:t>jednoho typu degradace také mohou podporovat průběh </a:t>
            </a:r>
            <a:r>
              <a:rPr lang="cs-CZ" sz="1800" b="0" dirty="0" smtClean="0"/>
              <a:t>jiného typu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vliv na míru degradace má také tvrdost, pružnost a pórovitost kamene a jeho zpracování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s pórovitostí souvisí také kapilární jevy</a:t>
            </a:r>
          </a:p>
          <a:p>
            <a:pPr marL="800100" lvl="1" indent="-342900"/>
            <a:endParaRPr lang="cs-CZ" sz="18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fyzikální </a:t>
            </a:r>
            <a:r>
              <a:rPr lang="cs-CZ" sz="1800" b="0"/>
              <a:t>– změny tlaku, který může působit zevnitř i zvenčí, vznik například v závislosti na změnách teploty či vlhkosti, přítomnosti roztoků solí nebo růstu živých </a:t>
            </a:r>
            <a:r>
              <a:rPr lang="cs-CZ" sz="1800" b="0" smtClean="0"/>
              <a:t>organismů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chemická - </a:t>
            </a:r>
            <a:r>
              <a:rPr lang="cs-CZ" sz="1800" b="0"/>
              <a:t>spočívá v chemické přeměně některé ze složek materiálu vlivem reakcí s okolím, tedy například s nečistotami v atmosféře, s vodou nebo s produkty činnosti živých </a:t>
            </a:r>
            <a:r>
              <a:rPr lang="cs-CZ" sz="1800" b="0" smtClean="0"/>
              <a:t>organismů, následkem bývá zvýšení rozpustnosti, snížení soudržnosti a změna systému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</a:t>
            </a:r>
            <a:r>
              <a:rPr lang="cs-CZ" sz="1800" b="0" smtClean="0"/>
              <a:t>iologická - </a:t>
            </a:r>
            <a:r>
              <a:rPr lang="cs-CZ" sz="1800" b="0"/>
              <a:t>a</a:t>
            </a:r>
            <a:r>
              <a:rPr lang="cs-CZ" sz="1800" b="0" smtClean="0"/>
              <a:t>čkoli </a:t>
            </a:r>
            <a:r>
              <a:rPr lang="cs-CZ" sz="1800" b="0"/>
              <a:t>jsou výsledkem jejích procesů fyzikální nebo chemické změny materiálu, zahrnujeme do této skupiny </a:t>
            </a:r>
            <a:r>
              <a:rPr lang="cs-CZ" sz="1800" b="0" smtClean="0"/>
              <a:t>procesy</a:t>
            </a:r>
            <a:r>
              <a:rPr lang="cs-CZ" sz="1800" b="0"/>
              <a:t>, které jsou vyvolány, či podmíněny činnosti živých organismů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</a:t>
            </a:r>
            <a:r>
              <a:rPr lang="cs-CZ" sz="1800" b="0" cap="small" smtClean="0"/>
              <a:t>rostředí uložení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smtClean="0"/>
              <a:t>Vlhkost</a:t>
            </a:r>
          </a:p>
          <a:p>
            <a:pPr marL="800100" lvl="1" indent="-342900"/>
            <a:r>
              <a:rPr lang="cs-CZ" sz="1800" b="0" smtClean="0"/>
              <a:t>každý kamenný předmět má rovnovážný obsah vlhkosti, měnící se v závislosti na okolní t a RV</a:t>
            </a:r>
          </a:p>
          <a:p>
            <a:pPr marL="800100" lvl="1" indent="-342900"/>
            <a:r>
              <a:rPr lang="cs-CZ" sz="1800" smtClean="0"/>
              <a:t>v pórovitých materiálech se voda vyskytuje ve volné a vázané formě (chemisorpce i fyzikální adsorpce na stěny pórů)</a:t>
            </a:r>
          </a:p>
          <a:p>
            <a:pPr marL="800100" lvl="1" indent="-342900"/>
            <a:r>
              <a:rPr lang="cs-CZ" sz="1800" smtClean="0"/>
              <a:t>volnou vodu lze odstranit zahřátím na 100 °C, vodu vázanou pouze obtížně za vysokých teplot</a:t>
            </a:r>
          </a:p>
          <a:p>
            <a:pPr marL="800100" lvl="1" indent="-342900"/>
            <a:r>
              <a:rPr lang="cs-CZ" sz="1800" smtClean="0"/>
              <a:t>voda – mechanický i chemický faktor, pomáhá urychlovat další degradační procesy, podporuje existenci živých organismů a funguje jako transportní médium solí</a:t>
            </a:r>
            <a:endParaRPr lang="cs-CZ" sz="18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smtClean="0"/>
              <a:t>Teplota</a:t>
            </a:r>
          </a:p>
          <a:p>
            <a:pPr marL="800100" lvl="1" indent="-342900"/>
            <a:r>
              <a:rPr lang="cs-CZ" sz="1800" b="0" smtClean="0"/>
              <a:t>rizikový je vznik teplotního gradientu (rozdíl mezi teplotami na povrchu a uvnitř kamene, který špatně vede teplo), při němž dochází k nerovnoměrnému rozpínání a smršťování materiálu, pnutí a vzniku prasklin </a:t>
            </a:r>
          </a:p>
          <a:p>
            <a:pPr marL="800100" lvl="1" indent="-342900"/>
            <a:r>
              <a:rPr lang="cs-CZ" sz="1800"/>
              <a:t>o</a:t>
            </a:r>
            <a:r>
              <a:rPr lang="cs-CZ" sz="1800" smtClean="0"/>
              <a:t>bjemové změny závisí na schopnosti materiálu absorbovat světlo (vliv barvy, velikosti), která je vyjádřena koeficientem teplotní roztažnosti</a:t>
            </a:r>
          </a:p>
          <a:p>
            <a:pPr marL="800100" lvl="1" indent="-342900"/>
            <a:r>
              <a:rPr lang="cs-CZ" sz="1800" smtClean="0"/>
              <a:t>vystavení mrazu (zvětšení objemu vody o 9 %obj.) může způsobit uvolnění částí předmětu, které jsou pak ještě náchylnější k degradaci</a:t>
            </a:r>
            <a:endParaRPr lang="cs-CZ" sz="18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smtClean="0"/>
              <a:t>působení solí rozpustných ve vodě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smtClean="0"/>
              <a:t>řítomnost solí v materiálu je nejčastější příčinou poškození kamene</a:t>
            </a:r>
            <a:endParaRPr lang="cs-CZ" sz="1800"/>
          </a:p>
          <a:p>
            <a:pPr marL="800100" lvl="1" indent="-342900"/>
            <a:r>
              <a:rPr lang="cs-CZ" sz="1800"/>
              <a:t>m</a:t>
            </a:r>
            <a:r>
              <a:rPr lang="cs-CZ" sz="1800" smtClean="0"/>
              <a:t>ohou být obsaženy v materiálu, vznikat procesy zvětrávání nebo jsou transportovány vodou skrz póry</a:t>
            </a:r>
          </a:p>
          <a:p>
            <a:pPr marL="800100" lvl="1" indent="-342900"/>
            <a:r>
              <a:rPr lang="cs-CZ" sz="1800" smtClean="0"/>
              <a:t>zdrojem solí může být i neodborný konzervátorský zásah (např. u vápenných a cementových doplňků)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smtClean="0"/>
              <a:t>ovrchové výkvěty – vznikají, je-li rychlost odpařování z povrchu menší než přísun solí zevnitř, barevná změna</a:t>
            </a:r>
          </a:p>
          <a:p>
            <a:pPr marL="800100" lvl="1" indent="-342900"/>
            <a:r>
              <a:rPr lang="cs-CZ" sz="1800"/>
              <a:t>k</a:t>
            </a:r>
            <a:r>
              <a:rPr lang="cs-CZ" sz="1800" smtClean="0"/>
              <a:t>rystalizace pod povrchem – je-li rychlost odpařování a přísunu solí v rovnováze, vede k poškozování povrchových vrstev, některé soli krystalizují jako hydráty (ještě větší zvýšení tlaku)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působení solí rozpustných ve vodě</a:t>
            </a:r>
          </a:p>
          <a:p>
            <a:pPr marL="800100" lvl="1" indent="-342900"/>
            <a:r>
              <a:rPr lang="cs-CZ" sz="1800" dirty="0"/>
              <a:t>krusty </a:t>
            </a:r>
          </a:p>
          <a:p>
            <a:pPr marL="1485900" lvl="2" indent="-342900"/>
            <a:r>
              <a:rPr lang="cs-CZ" sz="1700" dirty="0"/>
              <a:t>nerozpustné vrstvy s </a:t>
            </a:r>
            <a:r>
              <a:rPr lang="cs-CZ" sz="1700" dirty="0" smtClean="0"/>
              <a:t>hydrofobními </a:t>
            </a:r>
            <a:r>
              <a:rPr lang="cs-CZ" sz="1700" dirty="0"/>
              <a:t>vlastnostmi odlišnými od původního materiálu, které uzavírají povrch kamene (delaminace)</a:t>
            </a:r>
          </a:p>
          <a:p>
            <a:pPr marL="1485900" lvl="2" indent="-342900"/>
            <a:r>
              <a:rPr lang="cs-CZ" sz="1700" dirty="0"/>
              <a:t>vznik nejčastěji působením chlorovodíku, oxidů C, S a N</a:t>
            </a:r>
          </a:p>
          <a:p>
            <a:pPr marL="1485900" lvl="2" indent="-342900"/>
            <a:r>
              <a:rPr lang="cs-CZ" sz="1700" dirty="0"/>
              <a:t>mohou mít ochranné vlastnosti, většinou však přispívají k další degradaci </a:t>
            </a:r>
          </a:p>
          <a:p>
            <a:pPr marL="1485900" lvl="2" indent="-342900"/>
            <a:r>
              <a:rPr lang="cs-CZ" sz="1700" dirty="0"/>
              <a:t>jejich vznik je ovlivněn přítomností snadno napadnutelných látek (např. uhličitany) a pórovitostí, neporézní druhy kamenů bez obsahu </a:t>
            </a:r>
            <a:r>
              <a:rPr lang="cs-CZ" sz="1700" dirty="0" smtClean="0"/>
              <a:t>karbonátů </a:t>
            </a:r>
            <a:r>
              <a:rPr lang="cs-CZ" sz="1700" dirty="0"/>
              <a:t>jsou nejodolnější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znečištění ovzduší – </a:t>
            </a:r>
            <a:r>
              <a:rPr lang="cs-CZ" sz="1800" b="0" dirty="0" err="1" smtClean="0"/>
              <a:t>SO</a:t>
            </a:r>
            <a:r>
              <a:rPr lang="cs-CZ" sz="1800" b="0" baseline="-25000" dirty="0" err="1" smtClean="0"/>
              <a:t>x</a:t>
            </a:r>
            <a:r>
              <a:rPr lang="cs-CZ" sz="1800" b="0" dirty="0" smtClean="0"/>
              <a:t>, </a:t>
            </a:r>
            <a:r>
              <a:rPr lang="cs-CZ" sz="1800" b="0" dirty="0" err="1" smtClean="0"/>
              <a:t>NO</a:t>
            </a:r>
            <a:r>
              <a:rPr lang="cs-CZ" sz="1800" b="0" baseline="-25000" dirty="0" err="1" smtClean="0"/>
              <a:t>x</a:t>
            </a:r>
            <a:r>
              <a:rPr lang="cs-CZ" sz="1800" b="0" dirty="0" smtClean="0"/>
              <a:t>, CO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a sloučeniny Cl v plynném skupenství tvoří s deštěm slabé roztoky kyselin, dochází k reakcím na jiné, více rozpustné soli, což vede k jejich vymývání a následnému snižování pevnosti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eroze</a:t>
            </a:r>
            <a:r>
              <a:rPr lang="cs-CZ" sz="1800" b="0" dirty="0" smtClean="0"/>
              <a:t> – mechanické vlivy (tekoucí voda, působení větru)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9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Degradační faktory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cap="small" dirty="0" err="1" smtClean="0"/>
                  <a:t>biokoroze</a:t>
                </a:r>
                <a:endParaRPr lang="cs-CZ" sz="1800" b="0" cap="small" dirty="0" smtClean="0"/>
              </a:p>
              <a:p>
                <a:pPr marL="800100" lvl="1" indent="-342900"/>
                <a:r>
                  <a:rPr lang="cs-CZ" sz="1800" dirty="0" smtClean="0"/>
                  <a:t>mezi organismy způsobující </a:t>
                </a:r>
                <a:r>
                  <a:rPr lang="cs-CZ" sz="1800" dirty="0" err="1" smtClean="0"/>
                  <a:t>biokorozi</a:t>
                </a:r>
                <a:r>
                  <a:rPr lang="cs-CZ" sz="1800" dirty="0" smtClean="0"/>
                  <a:t>, tzv. </a:t>
                </a:r>
                <a:r>
                  <a:rPr lang="cs-CZ" sz="1800" dirty="0" err="1" smtClean="0"/>
                  <a:t>biodeteriogeny</a:t>
                </a:r>
                <a:r>
                  <a:rPr lang="cs-CZ" sz="1800" dirty="0" smtClean="0"/>
                  <a:t>, patří mikroorganismy, houby, lišejníky, rostliny, hmyz a obratlovci</a:t>
                </a:r>
              </a:p>
              <a:p>
                <a:pPr marL="800100" lvl="1" indent="-342900"/>
                <a:r>
                  <a:rPr lang="cs-CZ" sz="1800" dirty="0" smtClean="0"/>
                  <a:t>její průběh závisí na klimatických podmínkách prostředí a podmínkách na rozhraní materiálu a </a:t>
                </a:r>
                <a:r>
                  <a:rPr lang="cs-CZ" sz="1800" dirty="0" err="1" smtClean="0"/>
                  <a:t>biodeteriogenu</a:t>
                </a:r>
                <a:r>
                  <a:rPr lang="cs-CZ" sz="1800" dirty="0" smtClean="0"/>
                  <a:t> (pH, RV, t, přístup kyslíku)</a:t>
                </a:r>
              </a:p>
              <a:p>
                <a:pPr marL="800100" lvl="1" indent="-342900"/>
                <a:r>
                  <a:rPr lang="cs-CZ" sz="1800" dirty="0"/>
                  <a:t>p</a:t>
                </a:r>
                <a:r>
                  <a:rPr lang="cs-CZ" sz="1800" dirty="0" smtClean="0"/>
                  <a:t>tačí trus – sloučeniny P, N, S, živná půda pro mikroorganismy</a:t>
                </a:r>
              </a:p>
              <a:p>
                <a:pPr marL="800100" lvl="1" indent="-342900"/>
                <a:r>
                  <a:rPr lang="cs-CZ" sz="1800" dirty="0" smtClean="0"/>
                  <a:t>fyzikální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/>
                  <a:t>chemické (</a:t>
                </a:r>
                <a:r>
                  <a:rPr lang="cs-CZ" sz="1800" dirty="0"/>
                  <a:t>působení produktů životních pochodů organismů)</a:t>
                </a:r>
              </a:p>
              <a:p>
                <a:pPr marL="800100" lvl="1" indent="-342900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  <a:blipFill rotWithShape="1">
                <a:blip r:embed="rId2"/>
                <a:stretch>
                  <a:fillRect l="-859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7192"/>
            <a:ext cx="2400000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312" y="5157192"/>
            <a:ext cx="67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   [7]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činnost člověka</a:t>
            </a:r>
          </a:p>
          <a:p>
            <a:pPr marL="800100" lvl="1" indent="-342900"/>
            <a:r>
              <a:rPr lang="cs-CZ" sz="1800" dirty="0" smtClean="0"/>
              <a:t>průmyslová činnost (znečištění </a:t>
            </a:r>
            <a:r>
              <a:rPr lang="cs-CZ" sz="1800" dirty="0" err="1" smtClean="0"/>
              <a:t>ovduší</a:t>
            </a:r>
            <a:r>
              <a:rPr lang="cs-CZ" sz="1800" dirty="0" smtClean="0"/>
              <a:t>, vody a půdy)</a:t>
            </a:r>
          </a:p>
          <a:p>
            <a:pPr marL="800100" lvl="1" indent="-342900"/>
            <a:r>
              <a:rPr lang="cs-CZ" sz="1800" dirty="0" smtClean="0"/>
              <a:t>nedbalost či neznalost zacházení s kamenem jako materiálem</a:t>
            </a:r>
          </a:p>
          <a:p>
            <a:pPr marL="800100" lvl="1" indent="-342900"/>
            <a:r>
              <a:rPr lang="cs-CZ" sz="1800" dirty="0"/>
              <a:t>v</a:t>
            </a:r>
            <a:r>
              <a:rPr lang="cs-CZ" sz="1800" dirty="0" smtClean="0"/>
              <a:t>andalismus</a:t>
            </a: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vliv těžby a opracování</a:t>
            </a:r>
            <a:endParaRPr lang="cs-CZ" sz="1800" b="0" dirty="0"/>
          </a:p>
          <a:p>
            <a:pPr marL="800100" lvl="1" indent="-342900"/>
            <a:r>
              <a:rPr lang="cs-CZ" sz="1800" dirty="0"/>
              <a:t>různé části kamenných objektů jsou nerovnoměrně zatěžovány, u sedimentárních hornin je důležité, aby byly orientovány do stejné polohy jako před vytěžením</a:t>
            </a:r>
          </a:p>
          <a:p>
            <a:pPr marL="800100" lvl="1" indent="-342900"/>
            <a:r>
              <a:rPr lang="cs-CZ" sz="1800" dirty="0"/>
              <a:t>vznik trhlin při použití trhavin nebo ručním či strojovým opracováním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nevhodné konzervátorské a restaurátorské zásahy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>
                <a:solidFill>
                  <a:schemeClr val="tx2"/>
                </a:solidFill>
              </a:rPr>
              <a:t>koroze kovových součástí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sochy v interiéru nenáročné (vysávání prachu, omývání malým množstvím 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sochy v exteriéru se mohou přes zimu zakrývat lehkým, světlým nepromokavým obalem, který je ale propustný pro vodní páru (např. </a:t>
            </a:r>
            <a:r>
              <a:rPr lang="cs-CZ" sz="1800" b="0" dirty="0" err="1" smtClean="0"/>
              <a:t>geotextilie</a:t>
            </a:r>
            <a:r>
              <a:rPr lang="cs-CZ" sz="1800" b="0" dirty="0" smtClean="0"/>
              <a:t>), aby nedocházelo ke kondenzaci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stabilní klimatické podmínky bez výkyvů t a RV</a:t>
            </a:r>
          </a:p>
          <a:p>
            <a:pPr marL="800100" lvl="1" indent="-342900"/>
            <a:r>
              <a:rPr lang="cs-CZ" sz="1800" dirty="0"/>
              <a:t>r</a:t>
            </a:r>
            <a:r>
              <a:rPr lang="cs-CZ" sz="1800" dirty="0" smtClean="0"/>
              <a:t>elativní vlhkost 40 – 60% </a:t>
            </a:r>
          </a:p>
          <a:p>
            <a:pPr marL="800100" lvl="1" indent="-342900"/>
            <a:r>
              <a:rPr lang="cs-CZ" sz="1800" dirty="0"/>
              <a:t>t</a:t>
            </a:r>
            <a:r>
              <a:rPr lang="cs-CZ" sz="1800" b="0" dirty="0" smtClean="0"/>
              <a:t>eplota 20 ± 2 °C</a:t>
            </a:r>
          </a:p>
          <a:p>
            <a:pPr marL="800100" lvl="1" indent="-342900"/>
            <a:r>
              <a:rPr lang="cs-CZ" sz="1800" dirty="0" smtClean="0"/>
              <a:t>celková </a:t>
            </a:r>
            <a:r>
              <a:rPr lang="cs-CZ" sz="1800" dirty="0"/>
              <a:t>roční expozice 100 000 </a:t>
            </a:r>
            <a:r>
              <a:rPr lang="cs-CZ" sz="1800" dirty="0" err="1"/>
              <a:t>lx</a:t>
            </a:r>
            <a:r>
              <a:rPr lang="cs-CZ" sz="1800" dirty="0"/>
              <a:t>/h/rok</a:t>
            </a:r>
          </a:p>
          <a:p>
            <a:pPr marL="800100" lvl="1" indent="-342900"/>
            <a:r>
              <a:rPr lang="cs-CZ" sz="1800" dirty="0" smtClean="0"/>
              <a:t>intenzita </a:t>
            </a:r>
            <a:r>
              <a:rPr lang="cs-CZ" sz="1800" dirty="0"/>
              <a:t>osvětlení max. 50 </a:t>
            </a:r>
            <a:r>
              <a:rPr lang="cs-CZ" sz="1800" dirty="0" err="1"/>
              <a:t>lx</a:t>
            </a:r>
            <a:endParaRPr lang="cs-CZ" sz="1800" dirty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914456" cy="4536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užití kamene </a:t>
            </a:r>
            <a:r>
              <a:rPr lang="cs-CZ" sz="1800" b="0"/>
              <a:t>pro sochařské účely má dlouhou </a:t>
            </a:r>
            <a:r>
              <a:rPr lang="cs-CZ" sz="1800" b="0" smtClean="0"/>
              <a:t>historii, mnohé </a:t>
            </a:r>
            <a:r>
              <a:rPr lang="cs-CZ" sz="1800" b="0"/>
              <a:t>kamenné památky vděčí za svou dlouhověkost právě použitému materiálu</a:t>
            </a: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materiál pro sochařské práce by měl být co nejvíce homogenní, bez vnitřních kazů a prasklin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 smtClean="0">
                <a:sym typeface="Wingdings" pitchFamily="2" charset="2"/>
              </a:rPr>
              <a:t>                        </a:t>
            </a:r>
          </a:p>
          <a:p>
            <a:r>
              <a:rPr lang="cs-CZ" sz="1800" b="0" smtClean="0">
                <a:sym typeface="Wingdings" pitchFamily="2" charset="2"/>
              </a:rPr>
              <a:t>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vyžaduje interdisciplinární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umělecko-historický – datace, sloh/styl, autor, 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</a:t>
            </a:r>
            <a:r>
              <a:rPr lang="cs-CZ" sz="1800" b="0" smtClean="0"/>
              <a:t>tatický – ochrana památky i pracovníků a návštěvníků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etrografická analýza – polarizační mikroskop, rozlišení minerálů na základě jejich optických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</a:t>
            </a:r>
            <a:r>
              <a:rPr lang="cs-CZ" sz="1800" b="0" smtClean="0"/>
              <a:t>ikroskopická a prvková analýza – SEM-EDX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fyzikální vlastnosti zkoumány normovanými laboratorními zkouškami</a:t>
            </a:r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petrografická analýza – studium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polarizační mikroskop</a:t>
            </a:r>
          </a:p>
          <a:p>
            <a:pPr marL="800100" lvl="1" indent="-342900"/>
            <a:r>
              <a:rPr lang="cs-CZ" sz="1800" smtClean="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b="0" smtClean="0"/>
              <a:t>ři zkřížených nikolech (polarizátor i analyzátor) - </a:t>
            </a:r>
            <a:r>
              <a:rPr lang="cs-CZ" sz="1800"/>
              <a:t>polarizátor propouští světlo polarizované v rovině předozadní a analyzátor propouští světlo kmitající v rovině </a:t>
            </a:r>
            <a:r>
              <a:rPr lang="cs-CZ" sz="1800" smtClean="0"/>
              <a:t>pravolevé, umožňuje rozlišit izotropní a neizotropní látky, studium výše dvojlomu nebo zhášení </a:t>
            </a:r>
            <a:r>
              <a:rPr lang="cs-CZ" sz="1800" smtClean="0"/>
              <a:t>minerálů</a:t>
            </a:r>
          </a:p>
          <a:p>
            <a:pPr lvl="1" indent="0">
              <a:buNone/>
            </a:pPr>
            <a:r>
              <a:rPr lang="cs-CZ" sz="1800" smtClean="0"/>
              <a:t>                                                                     [8]</a:t>
            </a:r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132856"/>
            <a:ext cx="285750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365104"/>
            <a:ext cx="2857500" cy="2143125"/>
          </a:xfrm>
          <a:prstGeom prst="rect">
            <a:avLst/>
          </a:prstGeom>
        </p:spPr>
      </p:pic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</a:t>
            </a:r>
            <a:r>
              <a:rPr lang="cs-CZ" sz="1800" b="0" smtClean="0"/>
              <a:t>snadňuje ochranu předmětu, zlepšuje penetraci prostředků, zvyšuje estetickou hodnotu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h</a:t>
            </a:r>
            <a:r>
              <a:rPr lang="cs-CZ" sz="1800" b="0" smtClean="0"/>
              <a:t>rozí-li poškození předmětu, je nutno předmět zpevnit, není-li možné, upřednostňuje se zachování znečištěného, ale nepoškozeného povrchu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</a:t>
            </a:r>
            <a:r>
              <a:rPr lang="cs-CZ" sz="1800" b="0" smtClean="0"/>
              <a:t>echanicky za sucha, vodou bez přídavku chemikálií, chemicky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mechanické – kartáče, štětce, špachtle, skalpely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otryskávání – proudem vzduchu s abrazivem (korund, balotina, ořechové skořápky), není nejvhodnější, kámen po něm snáz zvětrává</a:t>
            </a: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vodné – malým množstvím vody, aby nedocházelo k zavlhčení materiálu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parní – lepší rozpustnost solí, očištění i nepravidelného povrchu, ale hrozí delaminace krust</a:t>
            </a:r>
            <a:endParaRPr lang="cs-CZ" sz="16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tenzidy – kationaktivní (lepší smáčivost kamene)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organická rozpouštědla – odstranění mastnoty, nátěrů, fermeží, pomocí zábalů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9944" y="15651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Restaurování baptisteria ve Florencii</a:t>
            </a:r>
          </a:p>
          <a:p>
            <a:endParaRPr lang="cs-CZ" sz="1800" b="0" cap="small"/>
          </a:p>
          <a:p>
            <a:r>
              <a:rPr lang="cs-CZ" sz="1800" b="0" cap="small">
                <a:hlinkClick r:id="rId2"/>
              </a:rPr>
              <a:t>https</a:t>
            </a:r>
            <a:r>
              <a:rPr lang="cs-CZ" sz="1800" b="0" cap="small">
                <a:hlinkClick r:id="rId2"/>
              </a:rPr>
              <a:t>://</a:t>
            </a:r>
            <a:r>
              <a:rPr lang="cs-CZ" sz="1800" b="0" cap="small" smtClean="0">
                <a:hlinkClick r:id="rId2"/>
              </a:rPr>
              <a:t>www.youtube.com/watch?v=CBZpkVDm9Yo</a:t>
            </a:r>
            <a:endParaRPr lang="cs-CZ" sz="1800" b="0" cap="small" smtClean="0"/>
          </a:p>
          <a:p>
            <a:endParaRPr lang="cs-CZ" sz="1800" b="0" cap="small" smtClean="0"/>
          </a:p>
        </p:txBody>
      </p:sp>
    </p:spTree>
    <p:extLst>
      <p:ext uri="{BB962C8B-B14F-4D97-AF65-F5344CB8AC3E}">
        <p14:creationId xmlns:p14="http://schemas.microsoft.com/office/powerpoint/2010/main" val="4132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vysoké množství solí vlivem zimního zasolování, reakcemi s výfukovými a dalšími plyny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</a:t>
            </a:r>
            <a:r>
              <a:rPr lang="cs-CZ" sz="1800" b="0" smtClean="0"/>
              <a:t>umulace solí na povrchu vzlínáním vody, znemožnění penetrace konzervačních prostředků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destilovaná nebo deionizovaná voda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onor, zábal, obklady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potřeba sledovat průběh odsolování (ISE, důkazové reakce příslušných aniontů, titračně)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</a:t>
            </a:r>
            <a:r>
              <a:rPr lang="cs-CZ" sz="1800" b="0" smtClean="0"/>
              <a:t>ochází ke zdrsnění povrchu a zvětšení pórů, nutné ošetření konzervačními prostředky</a:t>
            </a:r>
            <a:endParaRPr lang="cs-CZ" sz="1800" b="0"/>
          </a:p>
          <a:p>
            <a:endParaRPr lang="cs-CZ" sz="1800" b="0" smtClean="0"/>
          </a:p>
          <a:p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84576"/>
          </a:xfrm>
        </p:spPr>
        <p:txBody>
          <a:bodyPr>
            <a:normAutofit/>
          </a:bodyPr>
          <a:lstStyle/>
          <a:p>
            <a:r>
              <a:rPr lang="cs-CZ" sz="1800" b="0" cap="small"/>
              <a:t>k</a:t>
            </a:r>
            <a:r>
              <a:rPr lang="cs-CZ" sz="1800" b="0" cap="small" smtClean="0"/>
              <a:t>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provádí se nástřikem, ponořením do roztoku nebo opakovaným nanášením konsolidačního přípravku na povrch předmětu, k zanesení do hlubších trhlinek je možné použít injekční stříkačku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</a:t>
            </a:r>
            <a:r>
              <a:rPr lang="cs-CZ" sz="1800" b="0" smtClean="0"/>
              <a:t>ožné provádět za sníženého tlaku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k</a:t>
            </a:r>
            <a:r>
              <a:rPr lang="cs-CZ" sz="1800" b="0" cap="small" smtClean="0"/>
              <a:t>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konsolidant by měl být stálý, chemicky inertní, odolný proti světlu, vlhkosti a biologickému napadení, měl by mít nízkou viskozitu a malý kontaktní úhel, neměl by ovlivňovat barvu a propustnost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</a:t>
            </a:r>
            <a:r>
              <a:rPr lang="cs-CZ" sz="1800" b="0" smtClean="0"/>
              <a:t>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</a:t>
            </a:r>
            <a:r>
              <a:rPr lang="cs-CZ" sz="1800" b="0" smtClean="0"/>
              <a:t>nejčastěji organokřemičitany</a:t>
            </a:r>
            <a:r>
              <a:rPr lang="cs-CZ" sz="1800" b="0"/>
              <a:t>, </a:t>
            </a:r>
            <a:r>
              <a:rPr lang="cs-CZ" sz="1800" b="0" smtClean="0"/>
              <a:t>především estery kyseliny křemičité, které hydrolyzují za vzniku SiO</a:t>
            </a:r>
            <a:r>
              <a:rPr lang="cs-CZ" sz="1800" b="0" baseline="-25000" smtClean="0"/>
              <a:t>2</a:t>
            </a:r>
            <a:r>
              <a:rPr lang="cs-CZ" sz="1800" b="0" smtClean="0"/>
              <a:t> gelu a alkoholu, který se odpaří, mohou mít i hydrofobizační účinek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další konsolidanty: vápenná voda (špatná penetrace), oleje (lněný, makový), vosky (včelí, lanolin; mohou zachycovat nečistoty), akrylátové disperze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7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</a:t>
            </a:r>
            <a:r>
              <a:rPr lang="cs-CZ" sz="1800" b="0" cap="small" smtClean="0"/>
              <a:t>epení</a:t>
            </a: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řechází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velká škála používaných lepidel, např:</a:t>
            </a:r>
          </a:p>
          <a:p>
            <a:pPr marL="800100" lvl="1" indent="-342900"/>
            <a:r>
              <a:rPr lang="cs-CZ" sz="1800" smtClean="0"/>
              <a:t>polyesterová – reakční lepidla, polykondenzace anhydridů s vícemocnými alkoholy, monomerní složkou (ředidlo) bývá styren, tvrdidlem bývá např. dibenzoylperoxid, lepený spoj se tvoří pomaleji</a:t>
            </a:r>
          </a:p>
          <a:p>
            <a:pPr marL="800100" lvl="1" indent="-342900"/>
            <a:r>
              <a:rPr lang="cs-CZ" sz="1800" smtClean="0"/>
              <a:t>epoxidová – vícesložková polymerní lepidla, vytvrzují polykondenzací vícemocných fenolů s epichlorhydrinem, jako tvrdidlo se používají polyaminy, lepený spoj vytvrzuje až hodiny, po delší časový interval nemá požadovanou pevnost</a:t>
            </a:r>
          </a:p>
          <a:p>
            <a:pPr marL="800100" lvl="1" indent="-342900"/>
            <a:r>
              <a:rPr lang="cs-CZ" sz="1800" smtClean="0"/>
              <a:t>disperzní – tuhnou vlivem vytěkání rozpouštědla, spoj se vytvrzuje poměrně rychle, jsou rozpustná ve vodě, tvoří tenký spoj, např. polyvinylacetátová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</a:t>
            </a:r>
            <a:r>
              <a:rPr lang="cs-CZ" sz="1800" b="0" cap="small" smtClean="0"/>
              <a:t>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ožadované vlastnosti lepeného spoje</a:t>
            </a:r>
          </a:p>
          <a:p>
            <a:pPr marL="800100" lvl="1" indent="-342900"/>
            <a:r>
              <a:rPr lang="cs-CZ" sz="1800"/>
              <a:t>s</a:t>
            </a:r>
            <a:r>
              <a:rPr lang="cs-CZ" sz="1800" smtClean="0"/>
              <a:t>nadnost manipulace</a:t>
            </a:r>
          </a:p>
          <a:p>
            <a:pPr marL="800100" lvl="1" indent="-342900"/>
            <a:r>
              <a:rPr lang="cs-CZ" sz="1800" smtClean="0"/>
              <a:t>pevnost spoje</a:t>
            </a:r>
          </a:p>
          <a:p>
            <a:pPr marL="800100" lvl="1" indent="-342900"/>
            <a:r>
              <a:rPr lang="cs-CZ" sz="1800" smtClean="0"/>
              <a:t>reverzibilita</a:t>
            </a:r>
          </a:p>
          <a:p>
            <a:pPr marL="800100" lvl="1" indent="-342900"/>
            <a:r>
              <a:rPr lang="cs-CZ" sz="1800" smtClean="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/>
              <a:t>o</a:t>
            </a:r>
            <a:r>
              <a:rPr lang="cs-CZ" sz="1800" smtClean="0"/>
              <a:t>dolnost v nepříznivých klimatických podmínkách</a:t>
            </a:r>
          </a:p>
          <a:p>
            <a:pPr marL="800100" lvl="1" indent="-342900"/>
            <a:r>
              <a:rPr lang="cs-CZ" sz="1800" smtClean="0"/>
              <a:t>estetické hledisko</a:t>
            </a: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Kámen jako materiál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b="0" cap="small" smtClean="0"/>
                  <a:t>Pískovec</a:t>
                </a:r>
                <a:endParaRPr lang="cs-CZ" b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/>
                  <a:t>z</a:t>
                </a:r>
                <a:r>
                  <a:rPr lang="cs-CZ" sz="1800" b="0" smtClean="0"/>
                  <a:t>pevněný klastický sediment s hlavní složkou pískových zrn (křemene) (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1800" b="0" smtClean="0"/>
                  <a:t> 0,6 – 2 mm) a úlomků stabilních hornin a s dalším obsahem živců, úlomků nestabilních hornin, jílu a siltu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/>
                  <a:t>b</a:t>
                </a:r>
                <a:r>
                  <a:rPr lang="cs-CZ" sz="1800" b="0" smtClean="0"/>
                  <a:t>arva dle příměsí, může být i různobarevný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smtClean="0">
                    <a:sym typeface="Wingdings" pitchFamily="2" charset="2"/>
                  </a:rPr>
                  <a:t>klasifikace je složitá, kritérii jsou např. složení klastických částic, základní hmota, tmel, příměsi, atd.; podle obsahu složek se dělí do tří základních skupin: křemenný, arkózovitý a drobovitý</a:t>
                </a:r>
                <a:endParaRPr lang="cs-CZ" sz="1800" smtClean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smtClean="0">
                    <a:sym typeface="Wingdings" pitchFamily="2" charset="2"/>
                  </a:rPr>
                  <a:t>ČR: hořický (Jičínsko), žehrovický </a:t>
                </a:r>
                <a:br>
                  <a:rPr lang="cs-CZ" sz="1800" b="0" smtClean="0">
                    <a:sym typeface="Wingdings" pitchFamily="2" charset="2"/>
                  </a:rPr>
                </a:br>
                <a:r>
                  <a:rPr lang="cs-CZ" sz="1800" b="0" smtClean="0">
                    <a:sym typeface="Wingdings" pitchFamily="2" charset="2"/>
                  </a:rPr>
                  <a:t>(Kladensko), mšenský (Litoměřicko), </a:t>
                </a:r>
                <a:br>
                  <a:rPr lang="cs-CZ" sz="1800" b="0" smtClean="0">
                    <a:sym typeface="Wingdings" pitchFamily="2" charset="2"/>
                  </a:rPr>
                </a:br>
                <a:r>
                  <a:rPr lang="cs-CZ" sz="1800" b="0" smtClean="0">
                    <a:sym typeface="Wingdings" pitchFamily="2" charset="2"/>
                  </a:rPr>
                  <a:t>božanovský (Broumovsko)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smtClean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>
                  <a:sym typeface="Wingdings" pitchFamily="2" charset="2"/>
                </a:endParaRPr>
              </a:p>
              <a:p>
                <a:r>
                  <a:rPr lang="cs-CZ" sz="1800" b="0" smtClean="0">
                    <a:sym typeface="Wingdings" pitchFamily="2" charset="2"/>
                  </a:rPr>
                  <a:t>                        </a:t>
                </a:r>
              </a:p>
              <a:p>
                <a:r>
                  <a:rPr lang="cs-CZ" sz="1800" b="0" smtClean="0">
                    <a:sym typeface="Wingdings" pitchFamily="2" charset="2"/>
                  </a:rPr>
                  <a:t>                                                                              </a:t>
                </a:r>
              </a:p>
              <a:p>
                <a:r>
                  <a:rPr lang="cs-CZ" sz="1800" b="0">
                    <a:sym typeface="Wingdings" pitchFamily="2" charset="2"/>
                  </a:rPr>
                  <a:t> </a:t>
                </a:r>
                <a:r>
                  <a:rPr lang="cs-CZ" sz="1800" b="0" smtClean="0">
                    <a:sym typeface="Wingdings" pitchFamily="2" charset="2"/>
                  </a:rPr>
                  <a:t>                                                                              </a:t>
                </a:r>
                <a:r>
                  <a:rPr lang="cs-CZ" sz="1800" b="0" smtClean="0">
                    <a:solidFill>
                      <a:schemeClr val="tx2"/>
                    </a:solidFill>
                    <a:sym typeface="Wingdings" pitchFamily="2" charset="2"/>
                  </a:rPr>
                  <a:t>Trojúhelníkový diagram</a:t>
                </a:r>
                <a:r>
                  <a:rPr lang="cs-CZ" sz="1800" b="0" smtClean="0">
                    <a:sym typeface="Wingdings" pitchFamily="2" charset="2"/>
                  </a:rPr>
                  <a:t> </a:t>
                </a:r>
                <a:r>
                  <a:rPr lang="cs-CZ" sz="1800" b="0" smtClean="0">
                    <a:solidFill>
                      <a:schemeClr val="tx2"/>
                    </a:solidFill>
                    <a:sym typeface="Wingdings" pitchFamily="2" charset="2"/>
                  </a:rPr>
                  <a:t>[1]</a:t>
                </a:r>
                <a:endParaRPr lang="cs-CZ" sz="18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  <a:blipFill rotWithShape="1">
                <a:blip r:embed="rId2"/>
                <a:stretch>
                  <a:fillRect l="-770" t="-1120" b="-1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4944342" y="3866086"/>
            <a:ext cx="3437657" cy="26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Doplňování a tmelení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č</a:t>
            </a:r>
            <a:r>
              <a:rPr lang="cs-CZ" sz="1800" b="0" dirty="0" smtClean="0"/>
              <a:t>asto se používá směs hydraulického vápna, písku a portlandského cementu, možné přidat i pigmenty, poměr složek závisí na tom, </a:t>
            </a:r>
            <a:r>
              <a:rPr lang="cs-CZ" sz="1800" b="0" dirty="0" err="1" smtClean="0"/>
              <a:t>jeslti</a:t>
            </a:r>
            <a:r>
              <a:rPr lang="cs-CZ" sz="1800" b="0" dirty="0" smtClean="0"/>
              <a:t> je směs určena k doplňování nebo tmelení, jako pojivo lze použít vodu nebo akrylátovou disperzi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k tvorbě kopií a doplňků se používají sádrové formy (dvoj- a vícedílná)</a:t>
            </a:r>
          </a:p>
          <a:p>
            <a:pPr marL="800100" lvl="1" indent="-342900"/>
            <a:r>
              <a:rPr lang="cs-CZ" sz="1800" b="0" dirty="0" smtClean="0"/>
              <a:t>separace povrchu forem šelakovým nátěrem v lihu nebo mazlavým mýdlem</a:t>
            </a:r>
          </a:p>
          <a:p>
            <a:pPr marL="800100" lvl="1" indent="-342900"/>
            <a:r>
              <a:rPr lang="cs-CZ" sz="1800" dirty="0" smtClean="0"/>
              <a:t>sesazení forem pomocí tzv. zámků - </a:t>
            </a:r>
            <a:r>
              <a:rPr lang="cs-CZ" sz="1800" dirty="0"/>
              <a:t>na jedné formě vytvarují otvory či čepy, na něž se následně odlije negativ pro </a:t>
            </a:r>
            <a:r>
              <a:rPr lang="cs-CZ" sz="1800" dirty="0" smtClean="0"/>
              <a:t>napojení</a:t>
            </a: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</a:t>
            </a:r>
            <a:r>
              <a:rPr lang="cs-CZ" sz="1800" b="0" dirty="0" smtClean="0"/>
              <a:t>ro detailnější modelaci se mezi model a sádrovou formu někdy vkládá forma </a:t>
            </a:r>
            <a:r>
              <a:rPr lang="cs-CZ" sz="1800" b="0" dirty="0" err="1" smtClean="0"/>
              <a:t>lukoprenová</a:t>
            </a:r>
            <a:r>
              <a:rPr lang="cs-CZ" sz="1800" b="0" dirty="0" smtClean="0"/>
              <a:t> (silikonový kaučuk) – vznik vulkanizací kaučuku po přidání tvrdidla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výsledkem konzervačních zásahů může být nejednotný vzhled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r</a:t>
            </a:r>
            <a:r>
              <a:rPr lang="cs-CZ" sz="1800" b="0" dirty="0" smtClean="0"/>
              <a:t>etušování pomocí anorganických pigmentů (přírodních nebo syntetických) – lze spojit s hydrofobizací</a:t>
            </a:r>
            <a:endParaRPr lang="cs-CZ" sz="1800" b="0" dirty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112568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autor: František </a:t>
            </a:r>
            <a:r>
              <a:rPr lang="cs-CZ" sz="1800" b="0" dirty="0" err="1" smtClean="0"/>
              <a:t>Štábla</a:t>
            </a:r>
            <a:r>
              <a:rPr lang="cs-CZ" sz="1800" b="0" dirty="0" smtClean="0"/>
              <a:t>, osazeno: 1907, </a:t>
            </a:r>
            <a:br>
              <a:rPr lang="cs-CZ" sz="1800" b="0" dirty="0" smtClean="0"/>
            </a:br>
            <a:r>
              <a:rPr lang="cs-CZ" sz="1800" b="0" dirty="0" smtClean="0"/>
              <a:t>materiál: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</a:t>
            </a:r>
            <a:r>
              <a:rPr lang="cs-CZ" sz="1800" b="0" dirty="0" smtClean="0"/>
              <a:t>kolo roku 1981 došlo k oddělení hlavy od zbytku sochy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návrh na restaurování byl příliš drahý, hlava byla tedy nahrazena novou (</a:t>
            </a:r>
            <a:r>
              <a:rPr lang="cs-CZ" sz="1800" b="0" dirty="0" err="1" smtClean="0"/>
              <a:t>ak</a:t>
            </a:r>
            <a:r>
              <a:rPr lang="cs-CZ" sz="1800" b="0" dirty="0" smtClean="0"/>
              <a:t>. </a:t>
            </a:r>
            <a:r>
              <a:rPr lang="cs-CZ" sz="1800" b="0" dirty="0" err="1"/>
              <a:t>m</a:t>
            </a:r>
            <a:r>
              <a:rPr lang="cs-CZ" sz="1800" b="0" dirty="0" err="1" smtClean="0"/>
              <a:t>al</a:t>
            </a:r>
            <a:r>
              <a:rPr lang="cs-CZ" sz="1800" b="0" dirty="0" smtClean="0"/>
              <a:t>. Jan Pospíšil)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původní hlava byla přemístěna do vinného sklepa v nedalekých Dolních Bojanovicích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2" r="12604"/>
          <a:stretch/>
        </p:blipFill>
        <p:spPr bwMode="auto">
          <a:xfrm>
            <a:off x="5220072" y="476672"/>
            <a:ext cx="2191407" cy="451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6548111" y="3789040"/>
            <a:ext cx="2128345" cy="2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517232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</a:t>
            </a:r>
            <a:r>
              <a:rPr lang="cs-CZ" sz="1800" b="0" dirty="0" smtClean="0"/>
              <a:t>tav předmětu před zásahem</a:t>
            </a:r>
          </a:p>
          <a:p>
            <a:pPr marL="742950" lvl="1" indent="-285750"/>
            <a:r>
              <a:rPr lang="cs-CZ" sz="1600" dirty="0"/>
              <a:t>n</a:t>
            </a:r>
            <a:r>
              <a:rPr lang="cs-CZ" sz="1600" dirty="0" smtClean="0"/>
              <a:t>epůvodní doplněk z cementové maltoviny s prasklinou</a:t>
            </a:r>
          </a:p>
          <a:p>
            <a:pPr marL="742950" lvl="1" indent="-285750"/>
            <a:r>
              <a:rPr lang="cs-CZ" sz="1600" dirty="0" smtClean="0"/>
              <a:t>uražená špička nosu</a:t>
            </a:r>
          </a:p>
          <a:p>
            <a:pPr marL="742950" lvl="1" indent="-285750"/>
            <a:r>
              <a:rPr lang="cs-CZ" sz="1600" dirty="0" smtClean="0"/>
              <a:t>v záhybech mechanické nečistoty (pavučiny, hmyz, prach)</a:t>
            </a:r>
          </a:p>
          <a:p>
            <a:pPr marL="742950" lvl="1" indent="-285750"/>
            <a:r>
              <a:rPr lang="cs-CZ" sz="1600" dirty="0"/>
              <a:t>š</a:t>
            </a:r>
            <a:r>
              <a:rPr lang="cs-CZ" sz="1600" dirty="0" smtClean="0"/>
              <a:t>edá vrstva v oblasti krku</a:t>
            </a:r>
          </a:p>
          <a:p>
            <a:pPr marL="742950" lvl="1" indent="-285750"/>
            <a:r>
              <a:rPr lang="cs-CZ" sz="1600" dirty="0"/>
              <a:t>s</a:t>
            </a:r>
            <a:r>
              <a:rPr lang="cs-CZ" sz="1600" dirty="0" smtClean="0"/>
              <a:t>kvrny od lepidla kolem spojů</a:t>
            </a:r>
          </a:p>
          <a:p>
            <a:pPr marL="742950" lvl="1" indent="-285750"/>
            <a:r>
              <a:rPr lang="cs-CZ" sz="1600" dirty="0"/>
              <a:t>s</a:t>
            </a:r>
            <a:r>
              <a:rPr lang="cs-CZ" sz="1600" dirty="0" smtClean="0"/>
              <a:t>ekundární znečištění bílou a růžovou barvou</a:t>
            </a:r>
          </a:p>
          <a:p>
            <a:pPr marL="742950" lvl="1" indent="-285750"/>
            <a:r>
              <a:rPr lang="cs-CZ" sz="1600" dirty="0"/>
              <a:t>b</a:t>
            </a:r>
            <a:r>
              <a:rPr lang="cs-CZ" sz="1600" dirty="0" smtClean="0"/>
              <a:t>ílá a hnědá skvrna v oblasti vlasů</a:t>
            </a:r>
          </a:p>
          <a:p>
            <a:pPr marL="742950" lvl="1" indent="-285750"/>
            <a:r>
              <a:rPr lang="cs-CZ" sz="1600" dirty="0"/>
              <a:t>z</a:t>
            </a:r>
            <a:r>
              <a:rPr lang="cs-CZ" sz="1600" dirty="0" smtClean="0"/>
              <a:t>espodu otvor pro čep s pozůstatky tmelu a chybějícím materiálem</a:t>
            </a:r>
          </a:p>
          <a:p>
            <a:pPr marL="742950" lvl="1" indent="-285750"/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5004048" y="1844824"/>
            <a:ext cx="332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hnědá skvrna – pozůstatek korozních produktů?  důkaz Fe</a:t>
            </a:r>
            <a:r>
              <a:rPr lang="cs-CZ" sz="1800" baseline="30000" dirty="0">
                <a:sym typeface="Wingdings" pitchFamily="2" charset="2"/>
              </a:rPr>
              <a:t>3+ </a:t>
            </a:r>
            <a:r>
              <a:rPr lang="cs-CZ" sz="1800" dirty="0" err="1">
                <a:sym typeface="Wingdings" pitchFamily="2" charset="2"/>
              </a:rPr>
              <a:t>hexakyanoželeznatanem</a:t>
            </a:r>
            <a:r>
              <a:rPr lang="cs-CZ" sz="1800" dirty="0">
                <a:sym typeface="Wingdings" pitchFamily="2" charset="2"/>
              </a:rPr>
              <a:t> draselným K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dirty="0">
                <a:sym typeface="Wingdings" pitchFamily="2" charset="2"/>
              </a:rPr>
              <a:t>[</a:t>
            </a:r>
            <a:r>
              <a:rPr lang="cs-CZ" sz="1800" dirty="0" err="1">
                <a:sym typeface="Wingdings" pitchFamily="2" charset="2"/>
              </a:rPr>
              <a:t>Fe</a:t>
            </a:r>
            <a:r>
              <a:rPr lang="cs-CZ" sz="1800" dirty="0">
                <a:sym typeface="Wingdings" pitchFamily="2" charset="2"/>
              </a:rPr>
              <a:t>(CN)</a:t>
            </a:r>
            <a:r>
              <a:rPr lang="cs-CZ" sz="1800" baseline="-25000" dirty="0">
                <a:sym typeface="Wingdings" pitchFamily="2" charset="2"/>
              </a:rPr>
              <a:t>6</a:t>
            </a:r>
            <a:r>
              <a:rPr lang="cs-CZ" sz="1800" dirty="0">
                <a:sym typeface="Wingdings" pitchFamily="2" charset="2"/>
              </a:rPr>
              <a:t>]  </a:t>
            </a:r>
            <a:r>
              <a:rPr lang="cs-CZ" sz="1800" b="1" dirty="0" smtClean="0">
                <a:sym typeface="Wingdings" pitchFamily="2" charset="2"/>
              </a:rPr>
              <a:t>pozitivní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smtClean="0"/>
              <a:t>bílá skvrna – vápenný nátěr? </a:t>
            </a:r>
            <a:r>
              <a:rPr lang="cs-CZ" sz="1800" dirty="0" smtClean="0">
                <a:sym typeface="Wingdings" pitchFamily="2" charset="2"/>
              </a:rPr>
              <a:t> důkaz Ca</a:t>
            </a:r>
            <a:r>
              <a:rPr lang="cs-CZ" sz="1800" baseline="30000" dirty="0" smtClean="0">
                <a:sym typeface="Wingdings" pitchFamily="2" charset="2"/>
              </a:rPr>
              <a:t>2+</a:t>
            </a:r>
            <a:r>
              <a:rPr lang="cs-CZ" sz="1800" dirty="0" smtClean="0">
                <a:sym typeface="Wingdings" pitchFamily="2" charset="2"/>
              </a:rPr>
              <a:t> iontů plamenovou zkouškou  </a:t>
            </a:r>
            <a:r>
              <a:rPr lang="cs-CZ" sz="1800" b="1" dirty="0" smtClean="0">
                <a:sym typeface="Wingdings" pitchFamily="2" charset="2"/>
              </a:rPr>
              <a:t>pozitivní</a:t>
            </a:r>
            <a:endParaRPr lang="cs-CZ" sz="1800" dirty="0" smtClean="0">
              <a:sym typeface="Wingdings" pitchFamily="2" charset="2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smtClean="0"/>
              <a:t>šedá vrstva – síranová krusta? </a:t>
            </a:r>
            <a:r>
              <a:rPr lang="cs-CZ" sz="1800" dirty="0" smtClean="0">
                <a:sym typeface="Wingdings" pitchFamily="2" charset="2"/>
              </a:rPr>
              <a:t> důkaz SO</a:t>
            </a:r>
            <a:r>
              <a:rPr lang="cs-CZ" sz="1800" baseline="-25000" dirty="0" smtClean="0">
                <a:sym typeface="Wingdings" pitchFamily="2" charset="2"/>
              </a:rPr>
              <a:t>4</a:t>
            </a:r>
            <a:r>
              <a:rPr lang="cs-CZ" sz="1800" baseline="30000" dirty="0" smtClean="0">
                <a:sym typeface="Wingdings" pitchFamily="2" charset="2"/>
              </a:rPr>
              <a:t>2-</a:t>
            </a:r>
            <a:r>
              <a:rPr lang="cs-CZ" sz="1800" dirty="0" smtClean="0">
                <a:sym typeface="Wingdings" pitchFamily="2" charset="2"/>
              </a:rPr>
              <a:t> chloridem barnatým  </a:t>
            </a:r>
            <a:r>
              <a:rPr lang="cs-CZ" sz="1800" b="1" dirty="0" smtClean="0">
                <a:sym typeface="Wingdings" pitchFamily="2" charset="2"/>
              </a:rPr>
              <a:t>pozitivní</a:t>
            </a:r>
            <a:endParaRPr lang="cs-CZ" sz="1800" b="1" dirty="0"/>
          </a:p>
          <a:p>
            <a:pPr marL="742950" lvl="1" indent="-285750"/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72816"/>
            <a:ext cx="3240000" cy="1984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3240000" cy="20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smtClean="0">
                <a:sym typeface="Wingdings" pitchFamily="2" charset="2"/>
              </a:rPr>
              <a:t>stanovení obsahu Cl</a:t>
            </a:r>
            <a:r>
              <a:rPr lang="cs-CZ" sz="1800" baseline="30000" dirty="0" smtClean="0">
                <a:sym typeface="Wingdings" pitchFamily="2" charset="2"/>
              </a:rPr>
              <a:t>-</a:t>
            </a:r>
            <a:r>
              <a:rPr lang="cs-CZ" sz="1800" dirty="0" smtClean="0">
                <a:sym typeface="Wingdings" pitchFamily="2" charset="2"/>
              </a:rPr>
              <a:t> - </a:t>
            </a:r>
            <a:r>
              <a:rPr lang="cs-CZ" sz="1800" dirty="0" err="1" smtClean="0">
                <a:sym typeface="Wingdings" pitchFamily="2" charset="2"/>
              </a:rPr>
              <a:t>merkurimetrická</a:t>
            </a:r>
            <a:r>
              <a:rPr lang="cs-CZ" sz="1800" dirty="0" smtClean="0">
                <a:sym typeface="Wingdings" pitchFamily="2" charset="2"/>
              </a:rPr>
              <a:t> titrace</a:t>
            </a: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smtClean="0"/>
              <a:t>stanovení obsahu NO</a:t>
            </a:r>
            <a:r>
              <a:rPr lang="cs-CZ" sz="1800" baseline="-25000" dirty="0" smtClean="0"/>
              <a:t>3</a:t>
            </a:r>
            <a:r>
              <a:rPr lang="cs-CZ" sz="1800" baseline="30000" dirty="0" smtClean="0"/>
              <a:t>-</a:t>
            </a:r>
            <a:r>
              <a:rPr lang="cs-CZ" sz="1800" dirty="0" smtClean="0"/>
              <a:t> - </a:t>
            </a:r>
            <a:r>
              <a:rPr lang="cs-CZ" sz="1800" dirty="0"/>
              <a:t>fotometrické titrace odměrným roztokem salicylanu </a:t>
            </a:r>
            <a:r>
              <a:rPr lang="cs-CZ" sz="1800" dirty="0" smtClean="0"/>
              <a:t>sodného</a:t>
            </a: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</a:t>
            </a:r>
            <a:r>
              <a:rPr lang="cs-CZ" sz="1800" dirty="0" smtClean="0"/>
              <a:t>SO</a:t>
            </a:r>
            <a:r>
              <a:rPr lang="cs-CZ" sz="1800" baseline="-25000" dirty="0" smtClean="0"/>
              <a:t>4</a:t>
            </a:r>
            <a:r>
              <a:rPr lang="cs-CZ" sz="1800" baseline="30000" dirty="0" smtClean="0"/>
              <a:t>2-</a:t>
            </a:r>
            <a:r>
              <a:rPr lang="cs-CZ" sz="1800" dirty="0" smtClean="0"/>
              <a:t> - </a:t>
            </a:r>
            <a:r>
              <a:rPr lang="cs-CZ" sz="1800" dirty="0"/>
              <a:t>srážecí titrace odměrným roztokem dusičnanu olovnatého na indikátor </a:t>
            </a:r>
            <a:r>
              <a:rPr lang="cs-CZ" sz="1800" dirty="0" err="1"/>
              <a:t>dithizon</a:t>
            </a:r>
            <a:r>
              <a:rPr lang="cs-CZ" sz="1800" dirty="0"/>
              <a:t> </a:t>
            </a:r>
            <a:endParaRPr lang="cs-CZ" sz="1800" dirty="0" smtClean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 smtClean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 smtClean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err="1"/>
              <a:t>d</a:t>
            </a:r>
            <a:r>
              <a:rPr lang="cs-CZ" sz="1800" dirty="0" err="1" smtClean="0"/>
              <a:t>esalinace</a:t>
            </a:r>
            <a:r>
              <a:rPr lang="cs-CZ" sz="1800" dirty="0" smtClean="0"/>
              <a:t> ponorem na 14 dní</a:t>
            </a:r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671"/>
              </p:ext>
            </p:extLst>
          </p:nvPr>
        </p:nvGraphicFramePr>
        <p:xfrm>
          <a:off x="827584" y="4293096"/>
          <a:ext cx="7128793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48"/>
                <a:gridCol w="1788930"/>
                <a:gridCol w="1788930"/>
                <a:gridCol w="1670285"/>
              </a:tblGrid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Chloridy Cl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Dusičnany NO</a:t>
                      </a:r>
                      <a:r>
                        <a:rPr lang="cs-CZ" sz="1500" baseline="-25000">
                          <a:effectLst/>
                        </a:rPr>
                        <a:t>3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Sírany SO</a:t>
                      </a:r>
                      <a:r>
                        <a:rPr lang="cs-CZ" sz="1500" baseline="-25000">
                          <a:effectLst/>
                        </a:rPr>
                        <a:t>4</a:t>
                      </a:r>
                      <a:r>
                        <a:rPr lang="cs-CZ" sz="1500" baseline="30000">
                          <a:effectLst/>
                        </a:rPr>
                        <a:t>2-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 mg/kg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1292,8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1407,7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6781,7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 %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0,13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0,14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0,68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Stupeň zasolení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zvýšený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6164138" cy="5112568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petrografická analýza – PPL (nahoře) a XPL (dole)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  <p:pic>
        <p:nvPicPr>
          <p:cNvPr id="2051" name="Obrázek 64" descr="Popis: f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" y="220486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65" descr="Popis: f-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6" y="2204864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66" descr="Popis: f-8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7716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3757" y="4644715"/>
            <a:ext cx="576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Obr. 1– uprostřed snímku muskovit vedle </a:t>
            </a:r>
            <a:r>
              <a:rPr kumimoji="0" lang="cs-CZ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poloostrohranných</a:t>
            </a: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zrn křemene, 2 – uprostřed úlomek </a:t>
            </a:r>
            <a:r>
              <a:rPr kumimoji="0" lang="cs-CZ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metakvarcitu</a:t>
            </a: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3 – železitý tmel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čištění – za sucha, za mokra a za mokra s přídavkem saponátu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</a:t>
            </a:r>
            <a:r>
              <a:rPr lang="cs-CZ" sz="1800" b="0" dirty="0" smtClean="0"/>
              <a:t>dstranění lepených spojů – nepodařilo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</a:t>
            </a:r>
            <a:r>
              <a:rPr lang="cs-CZ" sz="1800" b="0" dirty="0" smtClean="0"/>
              <a:t>dstranění doplňku – mechanicky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konsolidace – prostředek </a:t>
            </a:r>
            <a:r>
              <a:rPr lang="cs-CZ" sz="1800" b="0" dirty="0" err="1" smtClean="0"/>
              <a:t>Silex</a:t>
            </a:r>
            <a:r>
              <a:rPr lang="cs-CZ" sz="1800" b="0" dirty="0" smtClean="0"/>
              <a:t> OH-100 (KEIM) na bázi </a:t>
            </a:r>
            <a:r>
              <a:rPr lang="cs-CZ" sz="1800" b="0" dirty="0" err="1" smtClean="0"/>
              <a:t>organokřemičitanů</a:t>
            </a:r>
            <a:r>
              <a:rPr lang="cs-CZ" sz="1800" b="0" dirty="0" smtClean="0"/>
              <a:t>, před aplikací byl povrch mírně navlhčen, nátěr cca 10x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</a:t>
            </a:r>
            <a:r>
              <a:rPr lang="cs-CZ" sz="1800" b="0" dirty="0" smtClean="0"/>
              <a:t>odelace doplňku z keramické hlíny, tvorba </a:t>
            </a:r>
            <a:r>
              <a:rPr lang="cs-CZ" sz="1800" b="0" dirty="0" err="1" smtClean="0"/>
              <a:t>lukoprenové</a:t>
            </a:r>
            <a:r>
              <a:rPr lang="cs-CZ" sz="1800" b="0" dirty="0" smtClean="0"/>
              <a:t> a sádrové formy, tvorba odlitku z umělého </a:t>
            </a:r>
            <a:r>
              <a:rPr lang="cs-CZ" sz="1800" b="0" dirty="0"/>
              <a:t>kamene </a:t>
            </a:r>
            <a:r>
              <a:rPr lang="cs-CZ" sz="1800" b="0" dirty="0" smtClean="0"/>
              <a:t>(750 </a:t>
            </a:r>
            <a:r>
              <a:rPr lang="cs-CZ" sz="1800" b="0" dirty="0"/>
              <a:t>g jemnozrnného písku, 250 g kamenné moučky, 250 g bílého cementu a 218,75 g roztoku disperze o ředění 1 : 10 objemových dílů s destilovanou </a:t>
            </a:r>
            <a:r>
              <a:rPr lang="cs-CZ" sz="1800" b="0" dirty="0" smtClean="0"/>
              <a:t>vodou, 6,25 </a:t>
            </a:r>
            <a:r>
              <a:rPr lang="cs-CZ" sz="1800" b="0" dirty="0"/>
              <a:t>g pigmentu </a:t>
            </a:r>
            <a:r>
              <a:rPr lang="cs-CZ" sz="1800" b="0" dirty="0" err="1"/>
              <a:t>Lichter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, 6,25 g pigmentu </a:t>
            </a:r>
            <a:r>
              <a:rPr lang="cs-CZ" sz="1800" b="0" dirty="0" err="1"/>
              <a:t>Goldocker</a:t>
            </a:r>
            <a:r>
              <a:rPr lang="cs-CZ" sz="1800" b="0" dirty="0"/>
              <a:t> </a:t>
            </a:r>
            <a:r>
              <a:rPr lang="cs-CZ" sz="1800" b="0" dirty="0" err="1"/>
              <a:t>hell</a:t>
            </a:r>
            <a:r>
              <a:rPr lang="cs-CZ" sz="1800" b="0" dirty="0"/>
              <a:t> a 6,25 g pigmentu </a:t>
            </a:r>
            <a:r>
              <a:rPr lang="cs-CZ" sz="1800" b="0" dirty="0" err="1"/>
              <a:t>Dunkler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 </a:t>
            </a:r>
            <a:r>
              <a:rPr lang="cs-CZ" sz="1800" b="0" dirty="0" err="1" smtClean="0"/>
              <a:t>deutsch</a:t>
            </a:r>
            <a:r>
              <a:rPr lang="cs-CZ" sz="1800" b="0" dirty="0" smtClean="0"/>
              <a:t>), zabroušení doplňku smirkovým papírem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tmelení – použita směs jako pro tvorbu doplňku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 smtClean="0"/>
              <a:t>lepení – </a:t>
            </a:r>
            <a:r>
              <a:rPr lang="cs-CZ" sz="1800" b="0" dirty="0" err="1" smtClean="0"/>
              <a:t>dispezní</a:t>
            </a:r>
            <a:r>
              <a:rPr lang="cs-CZ" sz="1800" b="0" dirty="0" smtClean="0"/>
              <a:t> polyvinylacetátové lepidlo Herkules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 smtClean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 smtClean="0"/>
          </a:p>
          <a:p>
            <a:pPr marL="800100" lvl="1" indent="-342900"/>
            <a:endParaRPr lang="cs-CZ" sz="1800" b="0" dirty="0" smtClean="0"/>
          </a:p>
          <a:p>
            <a:pPr marL="800100" lvl="1" indent="-342900"/>
            <a:endParaRPr lang="cs-CZ" sz="16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38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60065"/>
            <a:ext cx="792000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cap="small" smtClean="0"/>
              <a:t>Sousoší Géniů (Národní muzeum, 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autor: Antonín Popp, osazeno: 1899, </a:t>
            </a:r>
            <a:br>
              <a:rPr lang="cs-CZ" sz="1800" b="0" smtClean="0"/>
            </a:br>
            <a:r>
              <a:rPr lang="cs-CZ" sz="1800" b="0" smtClean="0"/>
              <a:t>materiál: hořický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dvě </a:t>
            </a:r>
            <a:r>
              <a:rPr lang="cs-CZ" sz="1800" b="0"/>
              <a:t>nadživotní postavy okřídlených </a:t>
            </a:r>
            <a:r>
              <a:rPr lang="cs-CZ" sz="1800" b="0" smtClean="0"/>
              <a:t/>
            </a:r>
            <a:br>
              <a:rPr lang="cs-CZ" sz="1800" b="0" smtClean="0"/>
            </a:br>
            <a:r>
              <a:rPr lang="cs-CZ" sz="1800" b="0" smtClean="0"/>
              <a:t>chlapeckých</a:t>
            </a:r>
            <a:r>
              <a:rPr lang="cs-CZ" sz="1800" b="0"/>
              <a:t> Géniů nesoucích v rukou </a:t>
            </a:r>
            <a:r>
              <a:rPr lang="cs-CZ" sz="1800" b="0" smtClean="0"/>
              <a:t/>
            </a:r>
            <a:br>
              <a:rPr lang="cs-CZ" sz="1800" b="0" smtClean="0"/>
            </a:br>
            <a:r>
              <a:rPr lang="cs-CZ" sz="1800" b="0" smtClean="0"/>
              <a:t>svatováclavskou </a:t>
            </a:r>
            <a:r>
              <a:rPr lang="cs-CZ" sz="1800" b="0"/>
              <a:t>korunu a atributy v </a:t>
            </a:r>
            <a:r>
              <a:rPr lang="cs-CZ" sz="1800" b="0" smtClean="0"/>
              <a:t/>
            </a:r>
            <a:br>
              <a:rPr lang="cs-CZ" sz="1800" b="0" smtClean="0"/>
            </a:br>
            <a:r>
              <a:rPr lang="cs-CZ" sz="1800" b="0" smtClean="0"/>
              <a:t>podobě </a:t>
            </a:r>
            <a:r>
              <a:rPr lang="cs-CZ" sz="1800" b="0"/>
              <a:t>pochodně a vavřínového věnce</a:t>
            </a: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originál sestaven ze dvou bloků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ovlivněno událostmi z roku 1945 a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začátek restaurování 2005, deinstalováno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2006 pro statické </a:t>
            </a:r>
            <a:r>
              <a:rPr lang="cs-CZ" sz="1800" b="0" smtClean="0"/>
              <a:t>problémy                                                                              [9]</a:t>
            </a: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tvorba sekané kopie z jednoho bloku božanovského pískovce tečkovací metodou (trvala 5 let), která je umístěna na původní místo, originál je nyní instalován v interiéru </a:t>
            </a:r>
            <a:r>
              <a:rPr lang="cs-CZ" sz="1800" b="0" smtClean="0"/>
              <a:t>muzea</a:t>
            </a: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>
                <a:solidFill>
                  <a:schemeClr val="tx2"/>
                </a:solidFill>
                <a:hlinkClick r:id="rId2" tooltip="Odkaz pro sdílení"/>
              </a:rPr>
              <a:t>https://youtu.be/3SoOgQUNWo4</a:t>
            </a:r>
            <a:endParaRPr lang="cs-CZ" sz="1800" b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19260"/>
          <a:stretch/>
        </p:blipFill>
        <p:spPr>
          <a:xfrm>
            <a:off x="5004048" y="1412776"/>
            <a:ext cx="3060000" cy="3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cs-CZ" b="0" cap="small" smtClean="0"/>
              <a:t>Opuka</a:t>
            </a:r>
            <a:endParaRPr lang="cs-CZ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</a:t>
            </a:r>
            <a:r>
              <a:rPr lang="cs-CZ" sz="1800" b="0" smtClean="0"/>
              <a:t>edimentární hornina, písčitý slínovec </a:t>
            </a:r>
            <a:br>
              <a:rPr lang="cs-CZ" sz="1800" b="0" smtClean="0"/>
            </a:br>
            <a:r>
              <a:rPr lang="cs-CZ" sz="1800" b="0" smtClean="0"/>
              <a:t>s podílem biogenního křemene, dalšími </a:t>
            </a:r>
            <a:br>
              <a:rPr lang="cs-CZ" sz="1800" b="0" smtClean="0"/>
            </a:br>
            <a:r>
              <a:rPr lang="cs-CZ" sz="1800" b="0" smtClean="0"/>
              <a:t>složkami jsou především kalcit a živce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velmi dobře zpracovatelná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barva dle příměsí</a:t>
            </a:r>
            <a:endParaRPr lang="cs-CZ" sz="180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ČR: Bílá hora (Praha), Bílé stráně </a:t>
            </a:r>
            <a:br>
              <a:rPr lang="cs-CZ" sz="1800" b="0" smtClean="0">
                <a:sym typeface="Wingdings" pitchFamily="2" charset="2"/>
              </a:rPr>
            </a:br>
            <a:r>
              <a:rPr lang="cs-CZ" sz="1800" b="0" smtClean="0">
                <a:sym typeface="Wingdings" pitchFamily="2" charset="2"/>
              </a:rPr>
              <a:t>(Litoměřicko)</a:t>
            </a:r>
          </a:p>
          <a:p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 smtClean="0">
                <a:sym typeface="Wingdings" pitchFamily="2" charset="2"/>
              </a:rPr>
              <a:t>                                                                                                                 </a:t>
            </a:r>
          </a:p>
          <a:p>
            <a:endParaRPr lang="cs-CZ" sz="1800" b="0">
              <a:sym typeface="Wingdings" pitchFamily="2" charset="2"/>
            </a:endParaRPr>
          </a:p>
          <a:p>
            <a:pPr algn="r"/>
            <a:r>
              <a:rPr lang="cs-CZ" sz="1800" b="0" smtClean="0">
                <a:solidFill>
                  <a:schemeClr val="tx2"/>
                </a:solidFill>
                <a:sym typeface="Wingdings" pitchFamily="2" charset="2"/>
              </a:rPr>
              <a:t>  Kamenná hlava z Mšeckých Žehrovic [2]</a:t>
            </a:r>
            <a:endParaRPr lang="cs-CZ" sz="1800" b="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363" r="6890" b="7065"/>
          <a:stretch/>
        </p:blipFill>
        <p:spPr>
          <a:xfrm>
            <a:off x="5025359" y="1556792"/>
            <a:ext cx="332539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Socha Marthy Millerové (Uničov)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osazeno</a:t>
            </a:r>
            <a:r>
              <a:rPr lang="cs-CZ" sz="1800" b="0"/>
              <a:t>: </a:t>
            </a:r>
            <a:r>
              <a:rPr lang="cs-CZ" sz="1800" b="0" smtClean="0"/>
              <a:t>1913, materiál</a:t>
            </a:r>
            <a:r>
              <a:rPr lang="cs-CZ" sz="1800" b="0"/>
              <a:t>: </a:t>
            </a:r>
            <a:r>
              <a:rPr lang="cs-CZ" sz="1800" b="0" smtClean="0"/>
              <a:t>carrarský mramor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</a:t>
            </a:r>
            <a:r>
              <a:rPr lang="cs-CZ" sz="1800" b="0" smtClean="0"/>
              <a:t>áhrobní socha dcery místního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očištění </a:t>
            </a:r>
            <a:r>
              <a:rPr lang="cs-CZ" sz="1800" b="0" smtClean="0">
                <a:sym typeface="Wingdings" panose="05000000000000000000" pitchFamily="2" charset="2"/>
              </a:rPr>
              <a:t> odstranění drobných prasklin </a:t>
            </a:r>
            <a:br>
              <a:rPr lang="cs-CZ" sz="1800" b="0" smtClean="0">
                <a:sym typeface="Wingdings" panose="05000000000000000000" pitchFamily="2" charset="2"/>
              </a:rPr>
            </a:br>
            <a:r>
              <a:rPr lang="cs-CZ" sz="1800" b="0" smtClean="0">
                <a:sym typeface="Wingdings" panose="05000000000000000000" pitchFamily="2" charset="2"/>
              </a:rPr>
              <a:t> doplnění palce na noze pod drapérií</a:t>
            </a:r>
            <a:endParaRPr lang="cs-CZ" sz="1800" b="0" smtClean="0"/>
          </a:p>
          <a:p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 smtClean="0"/>
          </a:p>
          <a:p>
            <a:r>
              <a:rPr lang="cs-CZ" sz="1800" b="0" cap="small" smtClean="0"/>
              <a:t>                                                                                                                         [10]</a:t>
            </a:r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5329877" y="188640"/>
            <a:ext cx="2842243" cy="3346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25016"/>
            <a:ext cx="4316628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2755"/>
          <a:stretch/>
        </p:blipFill>
        <p:spPr>
          <a:xfrm>
            <a:off x="5329877" y="3700811"/>
            <a:ext cx="28422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Čtyři roční období (Valtice) -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</a:t>
            </a:r>
            <a:r>
              <a:rPr lang="cs-CZ" sz="1800" b="0" smtClean="0"/>
              <a:t>utor: Daniel Daubner, osazeno: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umístění na balustrádě mostu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b</a:t>
            </a:r>
            <a:r>
              <a:rPr lang="cs-CZ" sz="1800" b="0" smtClean="0"/>
              <a:t>arokní originály zničeny po válce</a:t>
            </a:r>
          </a:p>
          <a:p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 smtClean="0"/>
          </a:p>
          <a:p>
            <a:endParaRPr lang="cs-CZ" sz="1800" b="0" cap="small"/>
          </a:p>
          <a:p>
            <a:endParaRPr lang="cs-CZ" sz="1800" b="0" cap="small" smtClean="0"/>
          </a:p>
          <a:p>
            <a:r>
              <a:rPr lang="cs-CZ" sz="1800" b="0" cap="small" smtClean="0"/>
              <a:t>                                                                                                                         [11]</a:t>
            </a:r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41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9502"/>
          <a:stretch/>
        </p:blipFill>
        <p:spPr>
          <a:xfrm>
            <a:off x="5050667" y="909040"/>
            <a:ext cx="3121453" cy="28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3310618"/>
            <a:ext cx="3840000" cy="28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0" y="4109818"/>
            <a:ext cx="3121200" cy="2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Nový židovský hřbitov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obnova 480 náhrobků a 3 hrobek (celkem 27000 náhrobků)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j</a:t>
            </a:r>
            <a:r>
              <a:rPr lang="cs-CZ" sz="1800" b="0" smtClean="0"/>
              <a:t>sou zde pohřbeni např. </a:t>
            </a:r>
            <a:r>
              <a:rPr lang="cs-CZ" sz="1800" b="0"/>
              <a:t>Franz Kafka, Ota Pavel, Jiří Orten či Arnošt Lustig</a:t>
            </a: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</a:t>
            </a:r>
            <a:r>
              <a:rPr lang="cs-CZ" sz="1800" b="0" smtClean="0"/>
              <a:t>hroucení </a:t>
            </a:r>
            <a:r>
              <a:rPr lang="cs-CZ" sz="1800" b="0"/>
              <a:t>náhrobních kamenů zapříčiňují nejčastěji kořeny stromů i popínavý </a:t>
            </a:r>
            <a:r>
              <a:rPr lang="cs-CZ" sz="1800" b="0" smtClean="0"/>
              <a:t>břečťan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f</a:t>
            </a:r>
            <a:r>
              <a:rPr lang="cs-CZ" sz="1800" b="0" smtClean="0"/>
              <a:t>inancováno z norských grantů</a:t>
            </a:r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 smtClean="0"/>
          </a:p>
          <a:p>
            <a:r>
              <a:rPr lang="cs-CZ" sz="1800" b="0"/>
              <a:t> </a:t>
            </a:r>
            <a:r>
              <a:rPr lang="cs-CZ" sz="1800" b="0" smtClean="0"/>
              <a:t>                                                              [12]</a:t>
            </a:r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/>
          <a:stretch/>
        </p:blipFill>
        <p:spPr>
          <a:xfrm>
            <a:off x="5004048" y="476672"/>
            <a:ext cx="3240360" cy="5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 smtClean="0"/>
              <a:t>Děkuji za pozornost.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517232"/>
          </a:xfrm>
        </p:spPr>
        <p:txBody>
          <a:bodyPr>
            <a:normAutofit/>
          </a:bodyPr>
          <a:lstStyle/>
          <a:p>
            <a:r>
              <a:rPr lang="cs-CZ" sz="1400" b="0"/>
              <a:t>DOEHNE, E., PRICE, C. A. </a:t>
            </a:r>
            <a:r>
              <a:rPr lang="cs-CZ" sz="1400" b="0" i="1"/>
              <a:t>Stone Conservation: An Overview of Current Research</a:t>
            </a:r>
            <a:r>
              <a:rPr lang="cs-CZ" sz="1400" b="0"/>
              <a:t>. 2nd edition. Los Angeles: The Getty Conservation Institute, 2010. ISBN 978-1-60606-046-9.</a:t>
            </a:r>
          </a:p>
          <a:p>
            <a:r>
              <a:rPr lang="cs-CZ" sz="1400" b="0"/>
              <a:t>GREGEROVÁ, M., FOJT, B., VÁVRA, V. </a:t>
            </a:r>
            <a:r>
              <a:rPr lang="cs-CZ" sz="1400" b="0" i="1"/>
              <a:t>Mikroskopie horninotvorných </a:t>
            </a:r>
            <a:br>
              <a:rPr lang="cs-CZ" sz="1400" b="0" i="1"/>
            </a:br>
            <a:r>
              <a:rPr lang="cs-CZ" sz="1400" b="0" i="1"/>
              <a:t>a technických minerálů</a:t>
            </a:r>
            <a:r>
              <a:rPr lang="cs-CZ" sz="1400" b="0"/>
              <a:t>. Brno: Moravské zemské muzeum, Masarykova univerzita, 2002. ISBN 80-7028-195-2.</a:t>
            </a:r>
          </a:p>
          <a:p>
            <a:r>
              <a:rPr lang="cs-CZ" sz="1400" b="0"/>
              <a:t>HOLZBECHER, Z., CHURÁČEK, J. a kol. </a:t>
            </a:r>
            <a:r>
              <a:rPr lang="cs-CZ" sz="1400" b="0" i="1"/>
              <a:t>Analytická chemie</a:t>
            </a:r>
            <a:r>
              <a:rPr lang="cs-CZ" sz="1400" b="0"/>
              <a:t>. 1. vyd. Praha: Státní nakladatelství technické literatury, 1987. </a:t>
            </a:r>
          </a:p>
          <a:p>
            <a:r>
              <a:rPr lang="cs-CZ" sz="1400" b="0"/>
              <a:t>KOPECKÁ, I. a kol. </a:t>
            </a:r>
            <a:r>
              <a:rPr lang="cs-CZ" sz="1400" b="0" i="1"/>
              <a:t>Preventivní péče o historické objekty a sbírky v nich uložené</a:t>
            </a:r>
            <a:r>
              <a:rPr lang="cs-CZ" sz="1400" b="0"/>
              <a:t>. Praha: Státní ústav památkové péče, 2002. ISBN 80-86234-28-2.</a:t>
            </a:r>
          </a:p>
          <a:p>
            <a:r>
              <a:rPr lang="cs-CZ" sz="1400" b="0"/>
              <a:t>LEDEREROVÁ, J. a kol. </a:t>
            </a:r>
            <a:r>
              <a:rPr lang="cs-CZ" sz="1400" b="0" i="1"/>
              <a:t>Biokorozní vlivy na stavební díla.</a:t>
            </a:r>
            <a:r>
              <a:rPr lang="cs-CZ" sz="1400" b="0"/>
              <a:t> 1. vyd. Praha: Silikátový svaz pro Výzkumný ústav stavebních hmot, a.s., 2009. ISBN 978-80-86821-50-4.</a:t>
            </a:r>
          </a:p>
          <a:p>
            <a:r>
              <a:rPr lang="cs-CZ" sz="1400" b="0"/>
              <a:t>MLEZIVA J., KÁLAL, K. </a:t>
            </a:r>
            <a:r>
              <a:rPr lang="cs-CZ" sz="1400" b="0" i="1"/>
              <a:t>Základy makromolekulární chemie</a:t>
            </a:r>
            <a:r>
              <a:rPr lang="cs-CZ" sz="1400" b="0"/>
              <a:t>. Praha: Státní nakladatelství technické literatury, 1986.</a:t>
            </a:r>
          </a:p>
          <a:p>
            <a:r>
              <a:rPr lang="cs-CZ" sz="1400" b="0"/>
              <a:t>NIKITIN, M. K., MEL’NIKOVA, E. P. </a:t>
            </a:r>
            <a:r>
              <a:rPr lang="cs-CZ" sz="1400" b="0" i="1"/>
              <a:t>Chemie v konzervátorské a restaurátorské praxi</a:t>
            </a:r>
            <a:r>
              <a:rPr lang="cs-CZ" sz="1400" b="0"/>
              <a:t>. Brno: Masarykova univerzita, 2003. ISBN 80-210-3062-3.</a:t>
            </a:r>
          </a:p>
          <a:p>
            <a:r>
              <a:rPr lang="cs-CZ" sz="1400" b="0"/>
              <a:t>OSTEN, M. </a:t>
            </a:r>
            <a:r>
              <a:rPr lang="cs-CZ" sz="1400" b="0" i="1"/>
              <a:t>Práce s lepidly a tmely</a:t>
            </a:r>
            <a:r>
              <a:rPr lang="cs-CZ" sz="1400" b="0"/>
              <a:t>. 1. vyd. Praha: Státní nakladatelství technické literatury, 1975.</a:t>
            </a:r>
          </a:p>
          <a:p>
            <a:r>
              <a:rPr lang="cs-CZ" sz="1400" b="0"/>
              <a:t>POSPÍŠILOVÁ, E. </a:t>
            </a:r>
            <a:r>
              <a:rPr lang="cs-CZ" sz="1400" b="0" i="1"/>
              <a:t>Konzervace a restaurování pískovcového artefaktu</a:t>
            </a:r>
            <a:r>
              <a:rPr lang="cs-CZ" sz="1400" b="0"/>
              <a:t>. Brno, 2013.</a:t>
            </a:r>
          </a:p>
          <a:p>
            <a:r>
              <a:rPr lang="cs-CZ" sz="1400" b="0"/>
              <a:t>SEJKORA, J., KOUŘIMSKÝ, J. </a:t>
            </a:r>
            <a:r>
              <a:rPr lang="cs-CZ" sz="1400" b="0" i="1"/>
              <a:t>Atlas minerálů České a Slovenské republiky</a:t>
            </a:r>
            <a:r>
              <a:rPr lang="cs-CZ" sz="1400" b="0"/>
              <a:t>. </a:t>
            </a:r>
            <a:br>
              <a:rPr lang="cs-CZ" sz="1400" b="0"/>
            </a:br>
            <a:r>
              <a:rPr lang="cs-CZ" sz="1400" b="0"/>
              <a:t>1. vyd. Praha: Academia, 2005. ISBN 978-80-200-1682-9.</a:t>
            </a:r>
          </a:p>
          <a:p>
            <a:endParaRPr lang="cs-CZ" sz="1400" b="0" cap="small"/>
          </a:p>
          <a:p>
            <a:endParaRPr lang="cs-CZ" sz="1400" b="0" cap="small"/>
          </a:p>
          <a:p>
            <a:endParaRPr lang="cs-CZ" sz="1400" b="0" cap="small"/>
          </a:p>
          <a:p>
            <a:endParaRPr lang="cs-CZ" sz="1400" b="0" cap="small" smtClean="0"/>
          </a:p>
          <a:p>
            <a:endParaRPr lang="cs-CZ" sz="1400" b="0" cap="small"/>
          </a:p>
          <a:p>
            <a:endParaRPr lang="cs-CZ" sz="1400" b="0" cap="small"/>
          </a:p>
          <a:p>
            <a:endParaRPr lang="cs-CZ" sz="14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400" b="0" smtClean="0"/>
          </a:p>
          <a:p>
            <a:pPr marL="800100" lvl="1" indent="-342900"/>
            <a:endParaRPr lang="cs-CZ" sz="1400" b="0" smtClean="0"/>
          </a:p>
          <a:p>
            <a:pPr marL="800100" lvl="1" indent="-342900"/>
            <a:endParaRPr lang="cs-CZ" sz="14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400" b="0"/>
              <a:t>SELUCKÁ, A., GROSSMANNOVÁ, H., MAZÍK. M. </a:t>
            </a:r>
            <a:r>
              <a:rPr lang="cs-CZ" sz="1400" b="0" i="1"/>
              <a:t>Preventivní konzervace: Moderní postupy a technologie</a:t>
            </a:r>
            <a:r>
              <a:rPr lang="cs-CZ" sz="1400" b="0"/>
              <a:t>. Brno: Jihomoravský kraj, Technické muzeum v Brně, 2014.</a:t>
            </a:r>
          </a:p>
          <a:p>
            <a:r>
              <a:rPr lang="cs-CZ" sz="1400" b="0"/>
              <a:t>ŠEDÝ, V. </a:t>
            </a:r>
            <a:r>
              <a:rPr lang="cs-CZ" sz="1400" b="0" i="1"/>
              <a:t>Sochařské řemeslo, základ sochařského umění.</a:t>
            </a:r>
            <a:r>
              <a:rPr lang="cs-CZ" sz="1400" b="0"/>
              <a:t> 1. vyd. Praha: Státní nakladatelství krásné literatury, hudby a umění, 1953. </a:t>
            </a:r>
          </a:p>
          <a:p>
            <a:r>
              <a:rPr lang="cs-CZ" sz="1400" b="0"/>
              <a:t>TEPLÝ, B. </a:t>
            </a:r>
            <a:r>
              <a:rPr lang="cs-CZ" sz="1400" b="0" i="1"/>
              <a:t>Konzervování a restaurování kamene</a:t>
            </a:r>
            <a:r>
              <a:rPr lang="cs-CZ" sz="1400" b="0"/>
              <a:t>. 1. vyd. Hořice v Podkrkonoší: Nadace střední průmyslové školy kamenické a sochařské, 1997. </a:t>
            </a:r>
          </a:p>
          <a:p>
            <a:r>
              <a:rPr lang="cs-CZ" sz="1400" b="0"/>
              <a:t>ZELINGER, J. a kol. </a:t>
            </a:r>
            <a:r>
              <a:rPr lang="cs-CZ" sz="1400" b="0" i="1"/>
              <a:t>Chemie v práci konzervátora a restaurátora</a:t>
            </a:r>
            <a:r>
              <a:rPr lang="cs-CZ" sz="1400" b="0"/>
              <a:t>. 2. vyd. Praha: Academia, nakladatelství Československé akademie věd, 1987. </a:t>
            </a:r>
          </a:p>
          <a:p>
            <a:r>
              <a:rPr lang="cs-CZ" sz="1400" b="0" cap="small">
                <a:hlinkClick r:id="rId2"/>
              </a:rPr>
              <a:t>http://www.geology.cz/aplikace/encyklopedie/term.pl?piskovec</a:t>
            </a:r>
            <a:endParaRPr lang="cs-CZ" sz="1400" b="0" cap="small"/>
          </a:p>
          <a:p>
            <a:r>
              <a:rPr lang="cs-CZ" sz="1400" b="0" cap="small">
                <a:hlinkClick r:id="rId3"/>
              </a:rPr>
              <a:t>http://atlas.horniny.sci.muni.cz/sedimentarni/piskovec.html</a:t>
            </a:r>
            <a:endParaRPr lang="cs-CZ" sz="1400" b="0" cap="small"/>
          </a:p>
          <a:p>
            <a:r>
              <a:rPr lang="cs-CZ" sz="1400" b="0" cap="small">
                <a:hlinkClick r:id="rId4"/>
              </a:rPr>
              <a:t>http://www.geology.cz/aplikace/encyklopedie/term.pl?opuka</a:t>
            </a:r>
            <a:endParaRPr lang="cs-CZ" sz="1400" b="0" cap="small"/>
          </a:p>
          <a:p>
            <a:r>
              <a:rPr lang="cs-CZ" sz="1400" b="0" cap="small">
                <a:hlinkClick r:id="rId5"/>
              </a:rPr>
              <a:t>http://www.geology.cz/aplikace/encyklopedie/term.pl?vapenec</a:t>
            </a:r>
            <a:endParaRPr lang="cs-CZ" sz="1400" b="0" cap="small"/>
          </a:p>
          <a:p>
            <a:r>
              <a:rPr lang="cs-CZ" sz="1400" b="0" cap="small">
                <a:hlinkClick r:id="rId6"/>
              </a:rPr>
              <a:t>http://atlas.horniny.sci.muni.cz/metamorfovane/mramor.html</a:t>
            </a:r>
            <a:endParaRPr lang="cs-CZ" sz="1400" b="0" cap="small"/>
          </a:p>
          <a:p>
            <a:r>
              <a:rPr lang="cs-CZ" sz="1400" b="0" cap="small">
                <a:hlinkClick r:id="rId7"/>
              </a:rPr>
              <a:t>http://www.geology.cz/aplikace/encyklopedie/term.pl?granit</a:t>
            </a:r>
            <a:endParaRPr lang="cs-CZ" sz="1400" b="0" cap="small"/>
          </a:p>
          <a:p>
            <a:r>
              <a:rPr lang="cs-CZ" sz="1400" b="0" u="sng" cap="small">
                <a:hlinkClick r:id="rId8"/>
              </a:rPr>
              <a:t>http://old.vscht.cz/met/stranky/vyuka/predmety/koroze_materialu_pro_restauratory/kadm/pdf/2_4.pdf</a:t>
            </a:r>
            <a:endParaRPr lang="cs-CZ" sz="1400" b="0" cap="small"/>
          </a:p>
          <a:p>
            <a:endParaRPr lang="cs-CZ" sz="1400" b="0" cap="small"/>
          </a:p>
          <a:p>
            <a:endParaRPr lang="cs-CZ" sz="1400" b="0" cap="small"/>
          </a:p>
          <a:p>
            <a:endParaRPr lang="cs-CZ" sz="1400" b="0" cap="small"/>
          </a:p>
          <a:p>
            <a:endParaRPr lang="cs-CZ" sz="1400" b="0" cap="small" smtClean="0"/>
          </a:p>
          <a:p>
            <a:endParaRPr lang="cs-CZ" sz="1400" b="0" cap="small"/>
          </a:p>
          <a:p>
            <a:endParaRPr lang="cs-CZ" sz="1400" b="0" cap="small"/>
          </a:p>
          <a:p>
            <a:endParaRPr lang="cs-CZ" sz="14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400" b="0" smtClean="0"/>
          </a:p>
          <a:p>
            <a:pPr marL="800100" lvl="1" indent="-342900"/>
            <a:endParaRPr lang="cs-CZ" sz="1400" b="0" smtClean="0"/>
          </a:p>
          <a:p>
            <a:pPr marL="800100" lvl="1" indent="-342900"/>
            <a:endParaRPr lang="cs-CZ" sz="14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46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 dirty="0"/>
              <a:t>[</a:t>
            </a:r>
            <a:r>
              <a:rPr lang="cs-CZ" sz="1400" b="0" cap="small" dirty="0" smtClean="0"/>
              <a:t>1] </a:t>
            </a:r>
            <a:r>
              <a:rPr lang="cs-CZ" sz="1400" b="0" cap="small" dirty="0" smtClean="0">
                <a:hlinkClick r:id="rId2"/>
              </a:rPr>
              <a:t>http</a:t>
            </a:r>
            <a:r>
              <a:rPr lang="cs-CZ" sz="1400" b="0" cap="small" dirty="0">
                <a:hlinkClick r:id="rId2"/>
              </a:rPr>
              <a:t>://</a:t>
            </a:r>
            <a:r>
              <a:rPr lang="cs-CZ" sz="1400" b="0" cap="small" dirty="0" smtClean="0">
                <a:hlinkClick r:id="rId2"/>
              </a:rPr>
              <a:t>www.geology.cz/aplikace/encyklopedie/term.pl?o=156</a:t>
            </a:r>
            <a:endParaRPr lang="cs-CZ" sz="1400" b="0" cap="small" dirty="0" smtClean="0"/>
          </a:p>
          <a:p>
            <a:r>
              <a:rPr lang="cs-CZ" sz="1400" b="0" cap="small" dirty="0"/>
              <a:t>[</a:t>
            </a:r>
            <a:r>
              <a:rPr lang="cs-CZ" sz="1400" b="0" cap="small" dirty="0" smtClean="0"/>
              <a:t>2]</a:t>
            </a:r>
            <a:r>
              <a:rPr lang="cs-CZ" sz="1400" b="0" cap="small" dirty="0" smtClean="0">
                <a:hlinkClick r:id="rId3"/>
              </a:rPr>
              <a:t>Https</a:t>
            </a:r>
            <a:r>
              <a:rPr lang="cs-CZ" sz="1400" b="0" cap="small" dirty="0">
                <a:hlinkClick r:id="rId3"/>
              </a:rPr>
              <a:t>://cs.wikipedia.org/wiki/Kamenn%C3%A1_hlava_z_M%C5%A1eck%C3%BDch_%</a:t>
            </a:r>
            <a:r>
              <a:rPr lang="cs-CZ" sz="1400" b="0" cap="small" dirty="0" smtClean="0">
                <a:hlinkClick r:id="rId3"/>
              </a:rPr>
              <a:t>C5%Bdehrovic</a:t>
            </a:r>
            <a:endParaRPr lang="cs-CZ" sz="1400" b="0" cap="small" dirty="0" smtClean="0"/>
          </a:p>
          <a:p>
            <a:r>
              <a:rPr lang="cs-CZ" sz="1400" b="0" cap="small" dirty="0"/>
              <a:t>[3] </a:t>
            </a:r>
            <a:r>
              <a:rPr lang="cs-CZ" sz="1400" b="0" cap="small" dirty="0">
                <a:hlinkClick r:id="rId4"/>
              </a:rPr>
              <a:t>https://mymodernmet.com/michelangelo-david-facts</a:t>
            </a:r>
            <a:r>
              <a:rPr lang="cs-CZ" sz="1400" b="0" cap="small" dirty="0" smtClean="0">
                <a:hlinkClick r:id="rId4"/>
              </a:rPr>
              <a:t>/</a:t>
            </a:r>
            <a:endParaRPr lang="cs-CZ" sz="1400" b="0" cap="small" dirty="0" smtClean="0"/>
          </a:p>
          <a:p>
            <a:r>
              <a:rPr lang="cs-CZ" sz="1400" b="0" cap="small" dirty="0"/>
              <a:t>[4] </a:t>
            </a:r>
            <a:r>
              <a:rPr lang="cs-CZ" sz="1400" b="0" cap="small" dirty="0">
                <a:hlinkClick r:id="rId5"/>
              </a:rPr>
              <a:t>http://</a:t>
            </a:r>
            <a:r>
              <a:rPr lang="cs-CZ" sz="1400" b="0" cap="small" dirty="0" smtClean="0">
                <a:hlinkClick r:id="rId5"/>
              </a:rPr>
              <a:t>www.geology.cz/aplikace/encyklopedie/term.pl?granit</a:t>
            </a:r>
            <a:endParaRPr lang="cs-CZ" sz="1400" b="0" cap="small" dirty="0" smtClean="0"/>
          </a:p>
          <a:p>
            <a:r>
              <a:rPr lang="cs-CZ" sz="1400" b="0" cap="small" dirty="0"/>
              <a:t>[5] </a:t>
            </a:r>
            <a:r>
              <a:rPr lang="cs-CZ" sz="1400" b="0" cap="small" dirty="0">
                <a:hlinkClick r:id="rId6"/>
              </a:rPr>
              <a:t>https://upload.wikimedia.org/wikipedia/commons/thumb/4/47/Stackhummer--w.jpg/220px-Stackhummer--</a:t>
            </a:r>
            <a:r>
              <a:rPr lang="cs-CZ" sz="1400" b="0" cap="small" dirty="0" smtClean="0">
                <a:hlinkClick r:id="rId6"/>
              </a:rPr>
              <a:t>w.jpg</a:t>
            </a:r>
            <a:endParaRPr lang="cs-CZ" sz="1400" b="0" cap="small" dirty="0" smtClean="0"/>
          </a:p>
          <a:p>
            <a:r>
              <a:rPr lang="cs-CZ" sz="1400" b="0" cap="small" dirty="0" smtClean="0"/>
              <a:t>[6] </a:t>
            </a:r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</a:t>
            </a:r>
            <a:r>
              <a:rPr lang="cs-CZ" sz="1400" b="0" dirty="0" smtClean="0"/>
              <a:t>Příloha, obr. 3.</a:t>
            </a:r>
          </a:p>
          <a:p>
            <a:r>
              <a:rPr lang="cs-CZ" sz="1400" b="0" dirty="0"/>
              <a:t>[7] </a:t>
            </a:r>
            <a:r>
              <a:rPr lang="cs-CZ" sz="1400" b="0" cap="small" dirty="0">
                <a:hlinkClick r:id="rId7"/>
              </a:rPr>
              <a:t>https</a:t>
            </a:r>
            <a:r>
              <a:rPr lang="cs-CZ" sz="1400" b="0" cap="small">
                <a:hlinkClick r:id="rId7"/>
              </a:rPr>
              <a:t>://</a:t>
            </a:r>
            <a:r>
              <a:rPr lang="cs-CZ" sz="1400" b="0" cap="small" smtClean="0">
                <a:hlinkClick r:id="rId7"/>
              </a:rPr>
              <a:t>cdn.pixabay.com/photo/2016/10/23/22/28/gull-1764882_960_720.jpg</a:t>
            </a:r>
            <a:endParaRPr lang="cs-CZ" sz="1400" b="0" cap="small" smtClean="0"/>
          </a:p>
          <a:p>
            <a:r>
              <a:rPr lang="cs-CZ" sz="1400" b="0" cap="small" smtClean="0"/>
              <a:t>[8] </a:t>
            </a:r>
            <a:r>
              <a:rPr lang="cs-CZ" sz="1400" b="0" cap="small">
                <a:hlinkClick r:id="rId8"/>
              </a:rPr>
              <a:t>http://mineralogie.sci.muni.cz/kap_4_3_optika/epidot.htm</a:t>
            </a:r>
            <a:endParaRPr lang="cs-CZ" sz="1400" b="0" cap="small"/>
          </a:p>
          <a:p>
            <a:r>
              <a:rPr lang="cs-CZ" sz="1400" b="0" cap="small"/>
              <a:t>[9] </a:t>
            </a:r>
            <a:r>
              <a:rPr lang="cs-CZ" sz="1400" b="0" cap="small">
                <a:hlinkClick r:id="rId9"/>
              </a:rPr>
              <a:t>http://</a:t>
            </a:r>
            <a:r>
              <a:rPr lang="cs-CZ" sz="1400" b="0" cap="small">
                <a:hlinkClick r:id="rId9"/>
              </a:rPr>
              <a:t>www.propamatky.info/cs/zpravodajstvi/hlavni-mesto-praha/opravene-pamatky/sousosi-geniu-se-vratilo-do-historicke-budovy-narodniho-muzea/4191</a:t>
            </a:r>
            <a:r>
              <a:rPr lang="cs-CZ" sz="1400" b="0" cap="small" smtClean="0">
                <a:hlinkClick r:id="rId9"/>
              </a:rPr>
              <a:t>/</a:t>
            </a:r>
            <a:endParaRPr lang="cs-CZ" sz="1400" b="0" cap="small" smtClean="0"/>
          </a:p>
          <a:p>
            <a:r>
              <a:rPr lang="cs-CZ" sz="1400" b="0" cap="small"/>
              <a:t>[10] </a:t>
            </a:r>
            <a:r>
              <a:rPr lang="cs-CZ" sz="1400" b="0" cap="small">
                <a:hlinkClick r:id="rId10"/>
              </a:rPr>
              <a:t>http://</a:t>
            </a:r>
            <a:r>
              <a:rPr lang="cs-CZ" sz="1400" b="0" cap="small">
                <a:hlinkClick r:id="rId10"/>
              </a:rPr>
              <a:t>www.propamatky.info/cs/zpravodajstvi/olomoucky-kraj/opravene-pamatky/nejkrasnejsi-socha-unicovskeho-hrbitova-prosla-obnovou/4127</a:t>
            </a:r>
            <a:r>
              <a:rPr lang="cs-CZ" sz="1400" b="0" cap="small" smtClean="0">
                <a:hlinkClick r:id="rId10"/>
              </a:rPr>
              <a:t>/</a:t>
            </a:r>
            <a:endParaRPr lang="cs-CZ" sz="1400" b="0" cap="small" smtClean="0"/>
          </a:p>
          <a:p>
            <a:r>
              <a:rPr lang="cs-CZ" sz="1400" b="0" cap="small"/>
              <a:t>[11] </a:t>
            </a:r>
            <a:r>
              <a:rPr lang="cs-CZ" sz="1400" b="0" cap="small">
                <a:hlinkClick r:id="rId11"/>
              </a:rPr>
              <a:t>http://</a:t>
            </a:r>
            <a:r>
              <a:rPr lang="cs-CZ" sz="1400" b="0" cap="small">
                <a:hlinkClick r:id="rId11"/>
              </a:rPr>
              <a:t>www.propamatky.info/cs/zpravodajstvi/jihomoravsky-kraj/opravene-pamatky/ve-valticich-byly-umisteny-repliky-baroknich-soch-symbolizujici-ctyri-rocni-obdobi/3904</a:t>
            </a:r>
            <a:r>
              <a:rPr lang="cs-CZ" sz="1400" b="0" cap="small" smtClean="0">
                <a:hlinkClick r:id="rId11"/>
              </a:rPr>
              <a:t>/</a:t>
            </a:r>
            <a:endParaRPr lang="cs-CZ" sz="1400" b="0" cap="small" smtClean="0"/>
          </a:p>
          <a:p>
            <a:r>
              <a:rPr lang="cs-CZ" sz="1400" b="0" cap="small"/>
              <a:t>[12] </a:t>
            </a:r>
            <a:r>
              <a:rPr lang="cs-CZ" sz="1400" b="0" cap="small">
                <a:hlinkClick r:id="rId12"/>
              </a:rPr>
              <a:t>http://</a:t>
            </a:r>
            <a:r>
              <a:rPr lang="cs-CZ" sz="1400" b="0" cap="small">
                <a:hlinkClick r:id="rId12"/>
              </a:rPr>
              <a:t>www.propamatky.info/cs/zpravodajstvi/hlavni-mesto-praha/opravene-pamatky/zidovska-obec-nechala-na-zizkove-obnovit-temer-500-nahrobku/3231</a:t>
            </a:r>
            <a:r>
              <a:rPr lang="cs-CZ" sz="1400" b="0" cap="small" smtClean="0">
                <a:hlinkClick r:id="rId12"/>
              </a:rPr>
              <a:t>/</a:t>
            </a:r>
            <a:endParaRPr lang="cs-CZ" sz="1400" b="0" cap="small" smtClean="0"/>
          </a:p>
          <a:p>
            <a:endParaRPr lang="cs-CZ" sz="1400" b="0" cap="small" smtClean="0"/>
          </a:p>
          <a:p>
            <a:endParaRPr lang="cs-CZ" sz="1400" b="0" cap="small" dirty="0" smtClean="0"/>
          </a:p>
          <a:p>
            <a:endParaRPr lang="cs-CZ" sz="1400" b="0" smtClean="0"/>
          </a:p>
          <a:p>
            <a:endParaRPr lang="cs-CZ" sz="1400" b="0" dirty="0"/>
          </a:p>
          <a:p>
            <a:endParaRPr lang="cs-CZ" sz="1400" b="0" cap="small" dirty="0" smtClean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 smtClean="0"/>
          </a:p>
          <a:p>
            <a:endParaRPr lang="cs-CZ" sz="1400" b="0" cap="small" dirty="0" smtClean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 smtClean="0"/>
          </a:p>
          <a:p>
            <a:pPr marL="800100" lvl="1" indent="-342900"/>
            <a:endParaRPr lang="cs-CZ" b="0" dirty="0" smtClean="0"/>
          </a:p>
          <a:p>
            <a:pPr marL="800100" lvl="1" indent="-342900"/>
            <a:endParaRPr lang="cs-CZ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1333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47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 smtClean="0"/>
              <a:t>Nečíslované obrázky vznikly v rámci diplomové práce:</a:t>
            </a:r>
          </a:p>
          <a:p>
            <a:r>
              <a:rPr lang="cs-CZ" sz="1400" b="0"/>
              <a:t>POSPÍŠILOVÁ, E. </a:t>
            </a:r>
            <a:r>
              <a:rPr lang="cs-CZ" sz="1400" b="0" i="1"/>
              <a:t>Konzervace a restaurování pískovcového artefaktu</a:t>
            </a:r>
            <a:r>
              <a:rPr lang="cs-CZ" sz="1400" b="0"/>
              <a:t>. Brno, 2015.</a:t>
            </a:r>
          </a:p>
          <a:p>
            <a:endParaRPr lang="cs-CZ" sz="1400" b="0" cap="small" smtClean="0"/>
          </a:p>
          <a:p>
            <a:endParaRPr lang="cs-CZ" sz="1400" b="0" cap="small" dirty="0" smtClean="0"/>
          </a:p>
          <a:p>
            <a:endParaRPr lang="cs-CZ" sz="1400" b="0" smtClean="0"/>
          </a:p>
          <a:p>
            <a:endParaRPr lang="cs-CZ" sz="1400" b="0" dirty="0"/>
          </a:p>
          <a:p>
            <a:endParaRPr lang="cs-CZ" sz="1400" b="0" cap="small" dirty="0" smtClean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 smtClean="0"/>
          </a:p>
          <a:p>
            <a:endParaRPr lang="cs-CZ" sz="1400" b="0" cap="small" dirty="0" smtClean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 smtClean="0"/>
          </a:p>
          <a:p>
            <a:pPr marL="800100" lvl="1" indent="-342900"/>
            <a:endParaRPr lang="cs-CZ" b="0" dirty="0" smtClean="0"/>
          </a:p>
          <a:p>
            <a:pPr marL="800100" lvl="1" indent="-342900"/>
            <a:endParaRPr lang="cs-CZ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4333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896544"/>
          </a:xfrm>
        </p:spPr>
        <p:txBody>
          <a:bodyPr>
            <a:normAutofit/>
          </a:bodyPr>
          <a:lstStyle/>
          <a:p>
            <a:r>
              <a:rPr lang="cs-CZ" b="0" cap="small" smtClean="0"/>
              <a:t>Vápenec</a:t>
            </a:r>
            <a:endParaRPr lang="cs-CZ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</a:t>
            </a:r>
            <a:r>
              <a:rPr lang="cs-CZ" sz="1800" b="0" smtClean="0"/>
              <a:t>ejčastěji se vyskytující sedimentární hornina, jejíž hlavní složkou je kalcit a aragonit (CaCO</a:t>
            </a:r>
            <a:r>
              <a:rPr lang="cs-CZ" sz="1800" b="0" baseline="-25000" smtClean="0"/>
              <a:t>3</a:t>
            </a:r>
            <a:r>
              <a:rPr lang="cs-CZ" sz="1800" b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v závislosti na složení může přecházet v dolomitický (CaMg(CO</a:t>
            </a:r>
            <a:r>
              <a:rPr lang="cs-CZ" sz="1800" b="0" baseline="-25000" smtClean="0">
                <a:sym typeface="Wingdings" pitchFamily="2" charset="2"/>
              </a:rPr>
              <a:t>3</a:t>
            </a:r>
            <a:r>
              <a:rPr lang="cs-CZ" sz="1800" b="0" smtClean="0">
                <a:sym typeface="Wingdings" pitchFamily="2" charset="2"/>
              </a:rPr>
              <a:t>)</a:t>
            </a:r>
            <a:r>
              <a:rPr lang="cs-CZ" sz="1800" b="0" baseline="-25000" smtClean="0">
                <a:sym typeface="Wingdings" pitchFamily="2" charset="2"/>
              </a:rPr>
              <a:t>2</a:t>
            </a:r>
            <a:r>
              <a:rPr lang="cs-CZ" sz="1800" b="0" smtClean="0">
                <a:sym typeface="Wingdings" pitchFamily="2" charset="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barva bílá</a:t>
            </a:r>
            <a:endParaRPr lang="cs-CZ" sz="180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ČR: krasy, Pavlovské vrchy, atd.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 smtClean="0">
                <a:sym typeface="Wingdings" pitchFamily="2" charset="2"/>
              </a:rPr>
              <a:t>                                                                                                                    </a:t>
            </a: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 smtClean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cs-CZ" b="0" cap="small" smtClean="0"/>
              <a:t>Mramor</a:t>
            </a:r>
            <a:endParaRPr lang="cs-CZ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jedná se o metamorfovaný vápenec, případně dolomit; </a:t>
            </a:r>
            <a:br>
              <a:rPr lang="cs-CZ" sz="1800" b="0" smtClean="0"/>
            </a:br>
            <a:r>
              <a:rPr lang="cs-CZ" sz="1800" b="0" smtClean="0"/>
              <a:t>krystalický dolomit a vápenec mohou tvořit plynulé </a:t>
            </a:r>
            <a:br>
              <a:rPr lang="cs-CZ" sz="1800" b="0" smtClean="0"/>
            </a:br>
            <a:r>
              <a:rPr lang="cs-CZ" sz="1800" b="0" smtClean="0"/>
              <a:t>přechody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</a:t>
            </a:r>
            <a:r>
              <a:rPr lang="cs-CZ" sz="1800" b="0" smtClean="0"/>
              <a:t>arva může být </a:t>
            </a:r>
            <a:r>
              <a:rPr lang="cs-CZ" sz="1800" b="0"/>
              <a:t>bílá, světle </a:t>
            </a:r>
            <a:r>
              <a:rPr lang="cs-CZ" sz="1800" b="0" smtClean="0"/>
              <a:t>šedá, načervenalá</a:t>
            </a:r>
            <a:r>
              <a:rPr lang="cs-CZ" sz="1800" b="0"/>
              <a:t>, zelenavá, </a:t>
            </a:r>
            <a:r>
              <a:rPr lang="cs-CZ" sz="1800" b="0" smtClean="0"/>
              <a:t/>
            </a:r>
            <a:br>
              <a:rPr lang="cs-CZ" sz="1800" b="0" smtClean="0"/>
            </a:br>
            <a:r>
              <a:rPr lang="cs-CZ" sz="1800" b="0" smtClean="0"/>
              <a:t>tmavě </a:t>
            </a:r>
            <a:r>
              <a:rPr lang="cs-CZ" sz="1800" b="0"/>
              <a:t>šedé až </a:t>
            </a:r>
            <a:r>
              <a:rPr lang="cs-CZ" sz="1800" b="0" smtClean="0"/>
              <a:t>černá, zbarvení je způsobeno obvykle </a:t>
            </a:r>
            <a:br>
              <a:rPr lang="cs-CZ" sz="1800" b="0" smtClean="0"/>
            </a:br>
            <a:r>
              <a:rPr lang="cs-CZ" sz="1800" b="0" smtClean="0"/>
              <a:t>oxidy železa, chloritem nebo grafitem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ČR: Jeseníky, Českokrumlovsko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p</a:t>
            </a:r>
            <a:r>
              <a:rPr lang="cs-CZ" sz="1800" b="0" smtClean="0">
                <a:sym typeface="Wingdings" pitchFamily="2" charset="2"/>
              </a:rPr>
              <a:t>atrně nejznámnější je mramor z Carrary v Itálii</a:t>
            </a: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  <a:hlinkClick r:id="rId2"/>
              </a:rPr>
              <a:t>http://</a:t>
            </a:r>
            <a:r>
              <a:rPr lang="cs-CZ" sz="1800" b="0" smtClean="0">
                <a:sym typeface="Wingdings" pitchFamily="2" charset="2"/>
                <a:hlinkClick r:id="rId2"/>
              </a:rPr>
              <a:t>www.ceskatelevize.cz/ivysilani/1096911352-   objektiv/213411030400217/obsah/244905-mramor</a:t>
            </a:r>
            <a:r>
              <a:rPr lang="cs-CZ" sz="1800" b="0" smtClean="0">
                <a:sym typeface="Wingdings" pitchFamily="2" charset="2"/>
              </a:rPr>
              <a:t>           </a:t>
            </a:r>
            <a:r>
              <a:rPr lang="cs-CZ" sz="1400" b="0" smtClean="0">
                <a:solidFill>
                  <a:schemeClr val="tx2"/>
                </a:solidFill>
                <a:sym typeface="Wingdings" pitchFamily="2" charset="2"/>
              </a:rPr>
              <a:t>Michelangelo: David [3]</a:t>
            </a:r>
          </a:p>
          <a:p>
            <a:r>
              <a:rPr lang="cs-CZ" sz="1800" b="0" smtClean="0">
                <a:sym typeface="Wingdings" pitchFamily="2" charset="2"/>
              </a:rPr>
              <a:t>                                                                                                                </a:t>
            </a: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1779"/>
          <a:stretch/>
        </p:blipFill>
        <p:spPr>
          <a:xfrm>
            <a:off x="6732240" y="1403596"/>
            <a:ext cx="1800200" cy="4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445224"/>
          </a:xfrm>
        </p:spPr>
        <p:txBody>
          <a:bodyPr>
            <a:normAutofit/>
          </a:bodyPr>
          <a:lstStyle/>
          <a:p>
            <a:r>
              <a:rPr lang="cs-CZ" b="0" cap="small" smtClean="0"/>
              <a:t>Žula (granit)</a:t>
            </a:r>
            <a:endParaRPr lang="cs-CZ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vyvřelá hornina složená převážně z křemene, živců (ortoklas, mikroklin) a menšího množství tmavých minerálů (biotit, muskovit)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d</a:t>
            </a:r>
            <a:r>
              <a:rPr lang="cs-CZ" sz="1800" b="0" smtClean="0">
                <a:sym typeface="Wingdings" pitchFamily="2" charset="2"/>
              </a:rPr>
              <a:t>ělení: alkalické, vápenato-alkalické, monzonitické, mikrogranity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v</a:t>
            </a:r>
            <a:r>
              <a:rPr lang="cs-CZ" sz="1800" b="0" smtClean="0">
                <a:sym typeface="Wingdings" pitchFamily="2" charset="2"/>
              </a:rPr>
              <a:t>ýskyt: Šumava, Krkonoše, Jeseníky a další</a:t>
            </a:r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</a:t>
            </a:r>
            <a:r>
              <a:rPr lang="cs-CZ" sz="1800" b="0" smtClean="0">
                <a:sym typeface="Wingdings" pitchFamily="2" charset="2"/>
              </a:rPr>
              <a:t>                                          </a:t>
            </a:r>
          </a:p>
          <a:p>
            <a:r>
              <a:rPr lang="cs-CZ" sz="1800" b="0" smtClean="0">
                <a:sym typeface="Wingdings" pitchFamily="2" charset="2"/>
              </a:rPr>
              <a:t>                                                                        </a:t>
            </a:r>
            <a:r>
              <a:rPr lang="cs-CZ" sz="1800" b="0" smtClean="0">
                <a:solidFill>
                  <a:schemeClr val="tx2"/>
                </a:solidFill>
                <a:sym typeface="Wingdings" pitchFamily="2" charset="2"/>
              </a:rPr>
              <a:t>Trojúhelníkový diagram [4]</a:t>
            </a:r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377952" cy="28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roces tvorby kamenného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zpracování kamene pro sochařské účely se provádí většinou ručně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m</a:t>
            </a:r>
            <a:r>
              <a:rPr lang="cs-CZ" sz="1800" b="0" smtClean="0"/>
              <a:t>ožná strojová předúprava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používá se množství nástrojů</a:t>
            </a:r>
          </a:p>
          <a:p>
            <a:pPr marL="742950" lvl="1" indent="-285750"/>
            <a:r>
              <a:rPr lang="cs-CZ" sz="1800"/>
              <a:t>k</a:t>
            </a:r>
            <a:r>
              <a:rPr lang="cs-CZ" sz="1800" smtClean="0"/>
              <a:t>ladiva – různé velikosti, oba konce tupé, s kratší rukojetí</a:t>
            </a:r>
          </a:p>
          <a:p>
            <a:pPr marL="742950" lvl="1" indent="-285750"/>
            <a:r>
              <a:rPr lang="cs-CZ" sz="1800" smtClean="0"/>
              <a:t>pemrlice – kladivo se čtvercovou násadou s hroty, pro hrubé opracování</a:t>
            </a:r>
          </a:p>
          <a:p>
            <a:pPr marL="742950" lvl="1" indent="-285750"/>
            <a:r>
              <a:rPr lang="cs-CZ" sz="1800" smtClean="0"/>
              <a:t>dláta – špičáky, zubáky, lemovadla</a:t>
            </a:r>
          </a:p>
          <a:p>
            <a:pPr marL="742950" lvl="1" indent="-285750"/>
            <a:r>
              <a:rPr lang="cs-CZ" sz="1800" smtClean="0"/>
              <a:t>prýskače a rozmýtače – k hrubému </a:t>
            </a:r>
            <a:br>
              <a:rPr lang="cs-CZ" sz="1800" smtClean="0"/>
            </a:br>
            <a:r>
              <a:rPr lang="cs-CZ" sz="1800" smtClean="0"/>
              <a:t>odseknutí většího kusu</a:t>
            </a:r>
          </a:p>
          <a:p>
            <a:pPr marL="742950" lvl="1" indent="-285750"/>
            <a:r>
              <a:rPr lang="cs-CZ" sz="1800"/>
              <a:t>h</a:t>
            </a:r>
            <a:r>
              <a:rPr lang="cs-CZ" sz="1800" smtClean="0"/>
              <a:t>oblovadla – k vyhlazení povrchu</a:t>
            </a:r>
          </a:p>
          <a:p>
            <a:pPr marL="742950" lvl="1" indent="-285750"/>
            <a:r>
              <a:rPr lang="cs-CZ" sz="1800"/>
              <a:t>k</a:t>
            </a:r>
            <a:r>
              <a:rPr lang="cs-CZ" sz="1800" smtClean="0"/>
              <a:t>ružidla a pravítka – pro měření, </a:t>
            </a:r>
            <a:br>
              <a:rPr lang="cs-CZ" sz="1800" smtClean="0"/>
            </a:br>
            <a:r>
              <a:rPr lang="cs-CZ" sz="1800" smtClean="0"/>
              <a:t>zmenšování nebo zvětšování </a:t>
            </a:r>
            <a:br>
              <a:rPr lang="cs-CZ" sz="1800" smtClean="0"/>
            </a:br>
            <a:r>
              <a:rPr lang="cs-CZ" sz="1800" smtClean="0"/>
              <a:t>dle modelu                                                      </a:t>
            </a:r>
            <a:r>
              <a:rPr lang="cs-CZ" sz="1800" smtClean="0">
                <a:solidFill>
                  <a:schemeClr val="tx2"/>
                </a:solidFill>
              </a:rPr>
              <a:t>Pemrlice [5]</a:t>
            </a:r>
            <a:endParaRPr lang="cs-CZ" sz="1800" b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roces tvorby kamenného výrobku</a:t>
            </a:r>
          </a:p>
          <a:p>
            <a:endParaRPr lang="cs-CZ" sz="1800" b="0" smtClean="0"/>
          </a:p>
          <a:p>
            <a:pPr marL="742950" lvl="1" indent="-285750"/>
            <a:r>
              <a:rPr lang="cs-CZ" sz="1800" b="0" smtClean="0"/>
              <a:t>špičáky </a:t>
            </a:r>
            <a:r>
              <a:rPr lang="cs-CZ" sz="1800" b="0"/>
              <a:t>(1, 11, </a:t>
            </a:r>
            <a:r>
              <a:rPr lang="cs-CZ" sz="1800" b="0" smtClean="0"/>
              <a:t>12)</a:t>
            </a:r>
          </a:p>
          <a:p>
            <a:pPr marL="742950" lvl="1" indent="-285750"/>
            <a:r>
              <a:rPr lang="cs-CZ" sz="1800" b="0" smtClean="0"/>
              <a:t>zubáky </a:t>
            </a:r>
            <a:r>
              <a:rPr lang="cs-CZ" sz="1800" b="0"/>
              <a:t>(3 - </a:t>
            </a:r>
            <a:r>
              <a:rPr lang="cs-CZ" sz="1800" b="0" smtClean="0"/>
              <a:t>7)</a:t>
            </a:r>
          </a:p>
          <a:p>
            <a:pPr marL="742950" lvl="1" indent="-285750"/>
            <a:r>
              <a:rPr lang="cs-CZ" sz="1800" b="0" smtClean="0"/>
              <a:t>prýskač </a:t>
            </a:r>
            <a:r>
              <a:rPr lang="cs-CZ" sz="1800" b="0"/>
              <a:t>(</a:t>
            </a:r>
            <a:r>
              <a:rPr lang="cs-CZ" sz="1800" b="0" smtClean="0"/>
              <a:t>8)</a:t>
            </a:r>
          </a:p>
          <a:p>
            <a:pPr marL="742950" lvl="1" indent="-285750"/>
            <a:r>
              <a:rPr lang="cs-CZ" sz="1800" b="0" smtClean="0"/>
              <a:t>dláta </a:t>
            </a:r>
            <a:r>
              <a:rPr lang="cs-CZ" sz="1800" b="0"/>
              <a:t>(9, 10, 13 – 19</a:t>
            </a:r>
            <a:r>
              <a:rPr lang="cs-CZ" sz="1800" b="0" smtClean="0"/>
              <a:t>)</a:t>
            </a:r>
          </a:p>
          <a:p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smtClean="0"/>
          </a:p>
          <a:p>
            <a:r>
              <a:rPr lang="cs-CZ" sz="1800" b="0" smtClean="0">
                <a:solidFill>
                  <a:schemeClr val="tx2"/>
                </a:solidFill>
              </a:rPr>
              <a:t>      Nástroje na obrábění kamene [6]</a:t>
            </a:r>
            <a:endParaRPr lang="cs-CZ" sz="1800" b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16832"/>
            <a:ext cx="381642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2735</TotalTime>
  <Words>2635</Words>
  <Application>Microsoft Office PowerPoint</Application>
  <PresentationFormat>Předvádění na obrazovce (4:3)</PresentationFormat>
  <Paragraphs>534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Základní</vt:lpstr>
      <vt:lpstr>Kámen  a jeho konzervace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Zpracování kamene</vt:lpstr>
      <vt:lpstr>Zpracování kamene</vt:lpstr>
      <vt:lpstr>Ukázka kamenosochařského řemesla</vt:lpstr>
      <vt:lpstr>Degradace kamene</vt:lpstr>
      <vt:lpstr>Degradace kamene</vt:lpstr>
      <vt:lpstr>Degradační faktory</vt:lpstr>
      <vt:lpstr>Degradační faktory</vt:lpstr>
      <vt:lpstr>Degradační faktory</vt:lpstr>
      <vt:lpstr>Degradační faktory</vt:lpstr>
      <vt:lpstr>Degradační faktory</vt:lpstr>
      <vt:lpstr>Degradační faktory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Děkuji za pozornost.</vt:lpstr>
      <vt:lpstr>Zdroje</vt:lpstr>
      <vt:lpstr>Zdroje</vt:lpstr>
      <vt:lpstr>Zdroje obrázků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110</cp:revision>
  <dcterms:created xsi:type="dcterms:W3CDTF">2018-02-05T10:09:01Z</dcterms:created>
  <dcterms:modified xsi:type="dcterms:W3CDTF">2018-05-15T18:50:36Z</dcterms:modified>
</cp:coreProperties>
</file>