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5"/>
  </p:notes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58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76" r:id="rId18"/>
    <p:sldId id="281" r:id="rId19"/>
    <p:sldId id="271" r:id="rId20"/>
    <p:sldId id="272" r:id="rId21"/>
    <p:sldId id="273" r:id="rId22"/>
    <p:sldId id="277" r:id="rId23"/>
    <p:sldId id="275" r:id="rId24"/>
    <p:sldId id="278" r:id="rId25"/>
    <p:sldId id="279" r:id="rId26"/>
    <p:sldId id="282" r:id="rId27"/>
    <p:sldId id="280" r:id="rId28"/>
    <p:sldId id="284" r:id="rId29"/>
    <p:sldId id="285" r:id="rId30"/>
    <p:sldId id="274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F753-CFCE-4A65-BECF-A3ACC99C4E4F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DAD7-A851-4730-9085-F76F45AAE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8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D7-E260-40AB-91AA-495B97CE47AD}" type="datetime1">
              <a:rPr lang="cs-CZ" smtClean="0"/>
              <a:t>15. 5. 2018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7FC-4BFC-4B8D-AF9E-E63B341E6366}" type="datetime1">
              <a:rPr lang="cs-CZ" smtClean="0"/>
              <a:t>15. 5. 2018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E53F-DF05-4B7E-A6F2-4635B78F7D82}" type="datetime1">
              <a:rPr lang="cs-CZ" smtClean="0"/>
              <a:t>15. 5. 2018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C3A-FC78-4B16-B0F7-DEF3115D06C8}" type="datetime1">
              <a:rPr lang="cs-CZ" smtClean="0"/>
              <a:t>15. 5. 2018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D3EB-61B9-489A-918E-5338621006BA}" type="datetime1">
              <a:rPr lang="cs-CZ" smtClean="0"/>
              <a:t>15. 5. 2018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889F-6AD9-4EDF-A9AB-50DFEB2E9BA7}" type="datetime1">
              <a:rPr lang="cs-CZ" smtClean="0"/>
              <a:t>15. 5. 2018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E35-180A-4AF5-8010-B1B4DC4F63B2}" type="datetime1">
              <a:rPr lang="cs-CZ" smtClean="0"/>
              <a:t>15. 5. 2018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CFAE-BEF3-41EF-9C0D-E7EEC7A326C5}" type="datetime1">
              <a:rPr lang="cs-CZ" smtClean="0"/>
              <a:t>15. 5. 2018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A4E-1716-4909-9BF5-0D534F139756}" type="datetime1">
              <a:rPr lang="cs-CZ" smtClean="0"/>
              <a:t>15. 5. 2018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F3DE-07AA-4981-A17E-921ED2A50935}" type="datetime1">
              <a:rPr lang="cs-CZ" smtClean="0"/>
              <a:t>15. 5. 2018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B65A-59D8-4175-B562-7A531BFA5463}" type="datetime1">
              <a:rPr lang="cs-CZ" smtClean="0"/>
              <a:t>15. 5. 2018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C01075-5585-4367-BB41-2E8B37A48700}" type="datetime1">
              <a:rPr lang="cs-CZ" smtClean="0"/>
              <a:t>15. 5. 2018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ct24/veda/2445481-naprosta-nahoda-geologove-u-brna-nasli-ulomky-keramicke-venuse" TargetMode="External"/><Relationship Id="rId2" Type="http://schemas.openxmlformats.org/officeDocument/2006/relationships/hyperlink" Target="http://www.vscht.cz/met/stranky/vyuka/predmety/koroze_materialu_pro_restauratory/kadm/pdf/2_3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ct24/veda/2445481-naprosta-nahoda-geologove-u-brna-nasli-ulomky-keramicke-venuse" TargetMode="External"/><Relationship Id="rId2" Type="http://schemas.openxmlformats.org/officeDocument/2006/relationships/hyperlink" Target="https://www.novinky.cz/cestovani/276483-pavlov-novomlynska-nadrz-a-lovci-mamutu-ve-vestonicic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neralogie.sci.muni.cz/kap_4_3_optika/epidot.htm" TargetMode="External"/><Relationship Id="rId5" Type="http://schemas.openxmlformats.org/officeDocument/2006/relationships/hyperlink" Target="https://www.ceskestavby.cz/clanky/jak-posuzovat-stav-starsiho-domu-24306.html" TargetMode="External"/><Relationship Id="rId4" Type="http://schemas.openxmlformats.org/officeDocument/2006/relationships/hyperlink" Target="https://www.ceskestavby.cz/clanky/jak-vycistit-porcelan-keramiku-20123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4064496"/>
          </a:xfrm>
        </p:spPr>
        <p:txBody>
          <a:bodyPr/>
          <a:lstStyle/>
          <a:p>
            <a:r>
              <a:rPr lang="cs-CZ" sz="7200" smtClean="0"/>
              <a:t>Keramika </a:t>
            </a:r>
            <a:br>
              <a:rPr lang="cs-CZ" sz="7200" smtClean="0"/>
            </a:br>
            <a:r>
              <a:rPr lang="cs-CZ" sz="7200" smtClean="0"/>
              <a:t>a její konzervace</a:t>
            </a:r>
            <a:endParaRPr lang="en-US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424936" cy="9144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C6190 </a:t>
            </a:r>
            <a:r>
              <a:rPr lang="cs-CZ" sz="1800" b="1" cap="small" dirty="0"/>
              <a:t>Chemie a metodiky konzervování předmětů z anorganických materiálů II</a:t>
            </a:r>
            <a:endParaRPr lang="en-US" sz="1800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51920" y="6627168"/>
            <a:ext cx="1519968" cy="253916"/>
          </a:xfrm>
          <a:prstGeom prst="rect">
            <a:avLst/>
          </a:prstGeom>
          <a:solidFill>
            <a:schemeClr val="bg1">
              <a:alpha val="8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rgbClr val="283658"/>
                </a:solidFill>
              </a:rPr>
              <a:t>Eva Pospíšilová, 2018</a:t>
            </a:r>
            <a:endParaRPr lang="en-US" sz="1050" dirty="0">
              <a:solidFill>
                <a:srgbClr val="2836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Degradace keramiky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velmi odolný materiál </a:t>
            </a:r>
            <a:r>
              <a:rPr lang="cs-CZ" sz="1800" b="0">
                <a:sym typeface="Wingdings" pitchFamily="2" charset="2"/>
              </a:rPr>
              <a:t> v některých obdobích tvoří často jediný doklad </a:t>
            </a:r>
            <a:r>
              <a:rPr lang="cs-CZ" sz="1800" b="0" smtClean="0">
                <a:sym typeface="Wingdings" pitchFamily="2" charset="2"/>
              </a:rPr>
              <a:t>o </a:t>
            </a:r>
            <a:r>
              <a:rPr lang="cs-CZ" sz="1800" b="0">
                <a:sym typeface="Wingdings" pitchFamily="2" charset="2"/>
              </a:rPr>
              <a:t>lidské činnosti a </a:t>
            </a:r>
            <a:r>
              <a:rPr lang="cs-CZ" sz="1800" b="0" smtClean="0">
                <a:sym typeface="Wingdings" pitchFamily="2" charset="2"/>
              </a:rPr>
              <a:t>existenci</a:t>
            </a:r>
            <a:endParaRPr lang="cs-CZ" sz="18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</a:t>
            </a:r>
            <a:r>
              <a:rPr lang="cs-CZ" sz="1800" b="0" smtClean="0"/>
              <a:t>egradace je závislá </a:t>
            </a:r>
            <a:r>
              <a:rPr lang="cs-CZ" sz="1800" b="0"/>
              <a:t>jak na vlastnostech materiálu výrobku, tak na okolních </a:t>
            </a:r>
            <a:r>
              <a:rPr lang="cs-CZ" sz="1800" b="0" smtClean="0"/>
              <a:t>podmínkách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keramické předměty </a:t>
            </a:r>
            <a:r>
              <a:rPr lang="cs-CZ" sz="1800" b="0" smtClean="0"/>
              <a:t>jsou po </a:t>
            </a:r>
            <a:r>
              <a:rPr lang="cs-CZ" sz="1800" b="0"/>
              <a:t>výpalu tvořeny materiálem, který se tolik neliší od jeho formy nacházející se v přírodě, nejsou </a:t>
            </a:r>
            <a:r>
              <a:rPr lang="cs-CZ" sz="1800" b="0" smtClean="0"/>
              <a:t>tedy příliš </a:t>
            </a:r>
            <a:r>
              <a:rPr lang="cs-CZ" sz="1800" b="0"/>
              <a:t>náchylné k chemické </a:t>
            </a:r>
            <a:r>
              <a:rPr lang="cs-CZ" sz="1800" b="0" smtClean="0"/>
              <a:t>degradaci a jejich </a:t>
            </a:r>
            <a:r>
              <a:rPr lang="cs-CZ" sz="1800" b="0"/>
              <a:t>poškození je </a:t>
            </a:r>
            <a:r>
              <a:rPr lang="cs-CZ" sz="1800" b="0" smtClean="0"/>
              <a:t>převážně </a:t>
            </a:r>
            <a:r>
              <a:rPr lang="cs-CZ" sz="1800" b="0"/>
              <a:t>způsobeno mechanickými </a:t>
            </a:r>
            <a:r>
              <a:rPr lang="cs-CZ" sz="1800" b="0" smtClean="0"/>
              <a:t>vlivy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glazura – funguje jako ochranná vrstva, nicméně je sama náchylná k degradaci (oděr, usazování nečistot s prasklinách)</a:t>
            </a:r>
            <a:endParaRPr lang="cs-CZ" sz="18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9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p</a:t>
            </a:r>
            <a:r>
              <a:rPr lang="cs-CZ" sz="1800" b="0" cap="small" smtClean="0"/>
              <a:t>rostředí uložení předmětu </a:t>
            </a:r>
            <a:r>
              <a:rPr lang="cs-CZ" sz="1800" b="0" smtClean="0"/>
              <a:t>– archeologická keramika je často po velmi dlouhou dobu uložena v neměnném prostředí</a:t>
            </a:r>
            <a:endParaRPr lang="cs-CZ" sz="18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smtClean="0"/>
              <a:t>vlhkost </a:t>
            </a:r>
            <a:r>
              <a:rPr lang="cs-CZ" sz="1800" b="0" smtClean="0"/>
              <a:t>- pro novější keramiku, obzvláště glazovanou, není zásadně problematická, u archeologické keramiky, která se vyznačuje vysokou pórovitostí a malým obsahem skelné fáze, je třeba uvažovat působení vlhkosti, především jejích výkyvů</a:t>
            </a:r>
          </a:p>
          <a:p>
            <a:pPr marL="800100" lvl="1" indent="-342900"/>
            <a:r>
              <a:rPr lang="cs-CZ" sz="1800"/>
              <a:t>v</a:t>
            </a:r>
            <a:r>
              <a:rPr lang="cs-CZ" sz="1800" smtClean="0"/>
              <a:t>lhkostní roztažnost – vázání difundované nebo kondenzované vody v pórech způsobjící nevratné zvětšování objemu střepu, závisí na obsahu jílových složek a na teplotě výpalu</a:t>
            </a:r>
          </a:p>
          <a:p>
            <a:pPr marL="800100" lvl="1" indent="-342900"/>
            <a:r>
              <a:rPr lang="cs-CZ" sz="1800" smtClean="0"/>
              <a:t>u glazované keramiky problém různé roztažnosti glazury a střepu</a:t>
            </a:r>
          </a:p>
          <a:p>
            <a:pPr marL="800100" lvl="1" indent="-342900"/>
            <a:r>
              <a:rPr lang="cs-CZ" sz="1800" smtClean="0"/>
              <a:t>voda – mechanický i chemický faktor, pomáhá urychlovat další degradační procesy</a:t>
            </a:r>
            <a:endParaRPr lang="cs-CZ" sz="18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6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t</a:t>
            </a:r>
            <a:r>
              <a:rPr lang="cs-CZ" sz="1800" b="0" cap="small" smtClean="0"/>
              <a:t>eplota </a:t>
            </a:r>
            <a:r>
              <a:rPr lang="cs-CZ" sz="1800" b="0" smtClean="0"/>
              <a:t>– pro pórovitou keramiku je rizikový především mráz, kdy dochází ke zvětšení objemu vody v pórech až o 9 %obj., vznik tlaku, který způsobuje porušení struktury, oprýskání materiálu nebo jeho úplnému prasknutí </a:t>
            </a:r>
            <a:endParaRPr lang="cs-CZ" sz="18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smtClean="0"/>
              <a:t>působení alkalických roztoků a kyselin</a:t>
            </a:r>
            <a:r>
              <a:rPr lang="cs-CZ" sz="1800" b="0" smtClean="0"/>
              <a:t> – např. kyselina fluorovodíková způsobuje rozpouštění skelné fáze</a:t>
            </a:r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4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smtClean="0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42420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smtClean="0"/>
              <a:t>působení solí rozpustných ve vodě</a:t>
            </a:r>
          </a:p>
          <a:p>
            <a:pPr marL="800100" lvl="1" indent="-342900"/>
            <a:r>
              <a:rPr lang="cs-CZ" sz="1800"/>
              <a:t>působením vysoké RV na předmět dochází k transportu rozpustných solí materiálem, následná rekrystalizace způsobuje zvýšení tlaku na strukturu</a:t>
            </a:r>
          </a:p>
          <a:p>
            <a:pPr marL="800100" lvl="1" indent="-342900"/>
            <a:r>
              <a:rPr lang="cs-CZ" sz="1800"/>
              <a:t>vlivem nízké RV dochází k tvorbě solných výkvětů na povrchu keramických předmětů</a:t>
            </a:r>
          </a:p>
          <a:p>
            <a:pPr marL="1485900" lvl="2" indent="-342900"/>
            <a:r>
              <a:rPr lang="cs-CZ" sz="1600"/>
              <a:t>bílé výkvěty – způsobeny přítomností síranů, některé z nichž obsahují krystalickou vodu a mohou tak měnit objem a způsobovat tlak</a:t>
            </a:r>
          </a:p>
          <a:p>
            <a:pPr marL="1485900" lvl="2" indent="-342900"/>
            <a:r>
              <a:rPr lang="cs-CZ" sz="1600"/>
              <a:t>barevné výkvěty – soli obsahují barevné příměsi (např. Fe)</a:t>
            </a:r>
          </a:p>
          <a:p>
            <a:pPr marL="1485900" lvl="2" indent="-342900"/>
            <a:r>
              <a:rPr lang="cs-CZ" sz="1600"/>
              <a:t>vápenný nálet – způsoben přítomností uhličitanu vápenatého</a:t>
            </a:r>
          </a:p>
          <a:p>
            <a:pPr marL="1485900" lvl="2" indent="-342900"/>
            <a:r>
              <a:rPr lang="cs-CZ" sz="1600"/>
              <a:t>vápenný závoj – vznik karbonatací vyplaveného vápenného hydrátu vzdušným oxidem </a:t>
            </a:r>
            <a:r>
              <a:rPr lang="cs-CZ" sz="1600" smtClean="0"/>
              <a:t>uhličitým</a:t>
            </a:r>
          </a:p>
          <a:p>
            <a:pPr marL="1485900" lvl="2" indent="-342900"/>
            <a:endParaRPr lang="cs-CZ" sz="1600"/>
          </a:p>
          <a:p>
            <a:pPr marL="1485900" lvl="2" indent="-342900"/>
            <a:endParaRPr lang="cs-CZ" sz="1600" smtClean="0"/>
          </a:p>
          <a:p>
            <a:pPr lvl="2" indent="0">
              <a:buNone/>
            </a:pPr>
            <a:endParaRPr lang="cs-CZ" sz="1600" smtClean="0"/>
          </a:p>
          <a:p>
            <a:pPr lvl="2" indent="0">
              <a:buNone/>
            </a:pPr>
            <a:endParaRPr lang="cs-CZ" sz="1600" smtClean="0"/>
          </a:p>
          <a:p>
            <a:pPr lvl="2" indent="0">
              <a:buNone/>
            </a:pPr>
            <a:r>
              <a:rPr lang="cs-CZ" sz="1600" smtClean="0"/>
              <a:t>                                              [3]                                                [4]</a:t>
            </a:r>
            <a:endParaRPr lang="cs-CZ" sz="1600"/>
          </a:p>
          <a:p>
            <a:r>
              <a:rPr lang="cs-CZ" sz="1800" b="0" cap="small" smtClean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92965"/>
            <a:ext cx="2700000" cy="180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9"/>
          <a:stretch/>
        </p:blipFill>
        <p:spPr>
          <a:xfrm>
            <a:off x="1760312" y="4892964"/>
            <a:ext cx="2564948" cy="1800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5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Preventivní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b</a:t>
            </a:r>
            <a:r>
              <a:rPr lang="cs-CZ" sz="1800" b="0" smtClean="0"/>
              <a:t>ezprašné prostředí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</a:t>
            </a:r>
            <a:r>
              <a:rPr lang="cs-CZ" sz="1800" b="0" smtClean="0"/>
              <a:t>rostředí bez rizik mechanického poškození z důvodu křehkosti keramiky – v depozitáři i při vystavování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</a:t>
            </a:r>
            <a:r>
              <a:rPr lang="cs-CZ" sz="1800" b="0" smtClean="0"/>
              <a:t>tabilní klimatické podmínky bez výkyvů t a RV</a:t>
            </a:r>
          </a:p>
          <a:p>
            <a:pPr marL="800100" lvl="1" indent="-342900"/>
            <a:r>
              <a:rPr lang="cs-CZ" sz="1800"/>
              <a:t>r</a:t>
            </a:r>
            <a:r>
              <a:rPr lang="cs-CZ" sz="1800" smtClean="0"/>
              <a:t>elativní vlhkost 45 – 65% </a:t>
            </a:r>
          </a:p>
          <a:p>
            <a:pPr marL="800100" lvl="1" indent="-342900"/>
            <a:r>
              <a:rPr lang="cs-CZ" sz="1800"/>
              <a:t>t</a:t>
            </a:r>
            <a:r>
              <a:rPr lang="cs-CZ" sz="1800" b="0" smtClean="0"/>
              <a:t>eplota 15 – 20 °C</a:t>
            </a:r>
          </a:p>
          <a:p>
            <a:pPr marL="800100" lvl="1" indent="-342900"/>
            <a:r>
              <a:rPr lang="cs-CZ" sz="1800" smtClean="0"/>
              <a:t>celková </a:t>
            </a:r>
            <a:r>
              <a:rPr lang="cs-CZ" sz="1800"/>
              <a:t>roční expozice 100 000 lx/h/rok</a:t>
            </a:r>
          </a:p>
          <a:p>
            <a:pPr marL="800100" lvl="1" indent="-342900"/>
            <a:r>
              <a:rPr lang="cs-CZ" sz="1800" smtClean="0"/>
              <a:t>intenzita </a:t>
            </a:r>
            <a:r>
              <a:rPr lang="cs-CZ" sz="1800"/>
              <a:t>osvětlení max. 50 lx</a:t>
            </a:r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8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</a:t>
            </a:r>
            <a:r>
              <a:rPr lang="cs-CZ" sz="1800" b="0" cap="small" smtClean="0"/>
              <a:t>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a</a:t>
            </a:r>
            <a:r>
              <a:rPr lang="cs-CZ" sz="1800" b="0" smtClean="0"/>
              <a:t>nalýza materiálu – slinutost, barva střepu/glazury, zjištění chemického složení, stanovení teploty výpalu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sestavení střepů na sucho, odhad tvaru, není-li patrný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</a:t>
            </a:r>
            <a:r>
              <a:rPr lang="cs-CZ" sz="1800" b="0" smtClean="0"/>
              <a:t>tanovení pravděpodobného způsobu výroby (litím, točením)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datace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provenience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z</a:t>
            </a:r>
            <a:r>
              <a:rPr lang="cs-CZ" sz="1800" b="0" smtClean="0"/>
              <a:t>jištění charakteru poškození</a:t>
            </a:r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pic>
        <p:nvPicPr>
          <p:cNvPr id="4" name="Obrázek 3" descr="miska stredodunajska2.jpg"/>
          <p:cNvPicPr/>
          <p:nvPr/>
        </p:nvPicPr>
        <p:blipFill>
          <a:blip r:embed="rId2" cstate="print"/>
          <a:srcRect t="3484" b="9418"/>
          <a:stretch>
            <a:fillRect/>
          </a:stretch>
        </p:blipFill>
        <p:spPr>
          <a:xfrm>
            <a:off x="3995936" y="4819780"/>
            <a:ext cx="3794760" cy="157988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5328592" cy="5445224"/>
          </a:xfrm>
        </p:spPr>
        <p:txBody>
          <a:bodyPr>
            <a:normAutofit fontScale="92500"/>
          </a:bodyPr>
          <a:lstStyle/>
          <a:p>
            <a:r>
              <a:rPr lang="cs-CZ" sz="1800" b="0" cap="small"/>
              <a:t>p</a:t>
            </a:r>
            <a:r>
              <a:rPr lang="cs-CZ" sz="1800" b="0" cap="small" smtClean="0"/>
              <a:t>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</a:t>
            </a:r>
            <a:r>
              <a:rPr lang="cs-CZ" sz="1800" b="0" smtClean="0"/>
              <a:t>ikropetrografická analýza – studium mikrostruktury materiálu a obsažených minerálů, pórovitosti, atd.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polarizační mikroskop</a:t>
            </a:r>
          </a:p>
          <a:p>
            <a:pPr marL="800100" lvl="1" indent="-342900"/>
            <a:r>
              <a:rPr lang="cs-CZ" sz="1800" smtClean="0"/>
              <a:t>v lineárně polarizovaném světle (pouze polarizátor) – studium barvy, pleochroismu (různých odstínů a intenzity barev při různé orientaci krystalu), tvaru a stavby minerálů, štěpnost, velikost zrn, uzavřeniny, atd.</a:t>
            </a:r>
          </a:p>
          <a:p>
            <a:pPr marL="800100" lvl="1" indent="-342900"/>
            <a:r>
              <a:rPr lang="cs-CZ" sz="1800"/>
              <a:t>p</a:t>
            </a:r>
            <a:r>
              <a:rPr lang="cs-CZ" sz="1800" b="0" smtClean="0"/>
              <a:t>ři zkřížených nikolech (polarizátor i analyzátor) - </a:t>
            </a:r>
            <a:r>
              <a:rPr lang="cs-CZ" sz="1800"/>
              <a:t>polarizátor propouští světlo polarizované v rovině předozadní a analyzátor propouští světlo kmitající v rovině </a:t>
            </a:r>
            <a:r>
              <a:rPr lang="cs-CZ" sz="1800" smtClean="0"/>
              <a:t>pravolevé, umožňuje rozlišit izotropní a neizotropní látky, studium výše dvojlomu nebo zhášení </a:t>
            </a:r>
            <a:r>
              <a:rPr lang="cs-CZ" sz="1800" smtClean="0"/>
              <a:t>minerálů</a:t>
            </a:r>
          </a:p>
          <a:p>
            <a:pPr lvl="1" indent="0">
              <a:buNone/>
            </a:pPr>
            <a:r>
              <a:rPr lang="cs-CZ" sz="1800" b="0"/>
              <a:t> </a:t>
            </a:r>
            <a:r>
              <a:rPr lang="cs-CZ" sz="1800" b="0" smtClean="0"/>
              <a:t>                                                                        [5]</a:t>
            </a:r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4526235"/>
            <a:ext cx="2857500" cy="21431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2276872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 smtClean="0"/>
              <a:t>čištění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nejčastější původci znečištění: hlína, solné výkvěty, zbytky potravin a produkty jejich rozkladu, barvy, předchozí konzervátorské zásahy, atp.</a:t>
            </a:r>
          </a:p>
          <a:p>
            <a:pPr marL="800100" lvl="1" indent="-342900">
              <a:lnSpc>
                <a:spcPct val="124000"/>
              </a:lnSpc>
            </a:pPr>
            <a:r>
              <a:rPr lang="cs-CZ" sz="1800" smtClean="0"/>
              <a:t>v případě obalení předmětu hlínou je nutno očištěnou hlínu uchovat a prozkoumat</a:t>
            </a:r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</a:t>
            </a:r>
            <a:r>
              <a:rPr lang="cs-CZ" sz="1800" b="0" smtClean="0"/>
              <a:t>echanické čištění – suché, mokré (destilovanou vodou)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k čištění s použitím chemických látek je dobré přistupovat na základě zkušební aplikace (ideálně na skrytém místě) a vždy od méně agresivních prostředků, např. ethanol, aceton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u některých typů znečištění, např. krust, se k čištění dokonce nepřistupuje, mohlo by dojít k poškození původního materiálu; tento typ znečištění je také někdy zachováván ve smyslu vývoje předmětu v čase</a:t>
            </a:r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3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 smtClean="0"/>
              <a:t>čištění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z</a:t>
            </a:r>
            <a:r>
              <a:rPr lang="cs-CZ" sz="1800" b="0" smtClean="0"/>
              <a:t>ejména u neglazované archeologické keramiky je důležitá šetrná manipulace, aby nedocházelo procesem čištění k poškození střepu, obzvláště u keramiky s nízkou teplotou výpalu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odstranění starých doplňků a jiných zásahů</a:t>
            </a:r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5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 smtClean="0"/>
              <a:t>desalinace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</a:t>
            </a:r>
            <a:r>
              <a:rPr lang="cs-CZ" sz="1800" b="0" smtClean="0"/>
              <a:t>rovádí se pomocí destilované/deionizované 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některé soli (např. sírany) mají ve vodě nízkou rozpustnost, lze je ale odstranit vyluhováním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l</a:t>
            </a:r>
            <a:r>
              <a:rPr lang="cs-CZ" sz="1800" b="0" smtClean="0"/>
              <a:t>uhování ponorem, zábaly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kontrola průběhu desalinace - stanovení přítomnosti solí ve výluhu, např. titračně nebo pomocí iontově selektivní elektrody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do destilované vody pro desalinaci lze přidat antimikrobiální přípravky (např. thymol)</a:t>
            </a:r>
          </a:p>
          <a:p>
            <a:endParaRPr lang="cs-CZ" sz="1800" b="0" smtClean="0"/>
          </a:p>
          <a:p>
            <a:endParaRPr lang="cs-CZ" sz="1800" b="0" smtClean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 smtClean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 lnSpcReduction="10000"/>
          </a:bodyPr>
          <a:lstStyle/>
          <a:p>
            <a:r>
              <a:rPr lang="cs-CZ" b="0" cap="small"/>
              <a:t>k</a:t>
            </a:r>
            <a:r>
              <a:rPr lang="cs-CZ" b="0" cap="small" smtClean="0"/>
              <a:t>eramická hlína</a:t>
            </a:r>
            <a:r>
              <a:rPr lang="cs-CZ" b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jemnozrnný </a:t>
            </a:r>
            <a:r>
              <a:rPr lang="cs-CZ" sz="1800" b="0"/>
              <a:t>materiál pro výrobu keramiky, který po smísení s vodou získává plasticitu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je tvořena především hlinitokřemičitany, jako doprovodné prvky se často vyskytují např. železo, alkalické kovy nebo kovy alkalických zemin</a:t>
            </a:r>
            <a:endParaRPr lang="cs-CZ" sz="18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>
                <a:sym typeface="Wingdings" pitchFamily="2" charset="2"/>
              </a:rPr>
              <a:t>hlavní složkou jsou minerály ze skupiny fylosilikátů (vrstevnatých silikátů), především </a:t>
            </a:r>
            <a:r>
              <a:rPr lang="cs-CZ" sz="1800" smtClean="0">
                <a:sym typeface="Wingdings" pitchFamily="2" charset="2"/>
              </a:rPr>
              <a:t>kaolinit</a:t>
            </a:r>
            <a:r>
              <a:rPr lang="cs-CZ" sz="1800" b="0" smtClean="0">
                <a:sym typeface="Wingdings" pitchFamily="2" charset="2"/>
              </a:rPr>
              <a:t> </a:t>
            </a:r>
            <a:r>
              <a:rPr lang="cs-CZ" sz="1800" b="0" smtClean="0"/>
              <a:t>Al</a:t>
            </a:r>
            <a:r>
              <a:rPr lang="cs-CZ" sz="1800" b="0" baseline="-25000" smtClean="0"/>
              <a:t>2</a:t>
            </a:r>
            <a:r>
              <a:rPr lang="cs-CZ" sz="1800" b="0" smtClean="0"/>
              <a:t>Si</a:t>
            </a:r>
            <a:r>
              <a:rPr lang="cs-CZ" sz="1800" b="0" baseline="-25000" smtClean="0"/>
              <a:t>2</a:t>
            </a:r>
            <a:r>
              <a:rPr lang="cs-CZ" sz="1800" b="0" smtClean="0"/>
              <a:t>O</a:t>
            </a:r>
            <a:r>
              <a:rPr lang="cs-CZ" sz="1800" b="0" baseline="-25000" smtClean="0"/>
              <a:t>5</a:t>
            </a:r>
            <a:r>
              <a:rPr lang="cs-CZ" sz="1800" b="0" smtClean="0"/>
              <a:t>(OH)</a:t>
            </a:r>
            <a:r>
              <a:rPr lang="cs-CZ" sz="1800" b="0" baseline="-25000" smtClean="0"/>
              <a:t>4</a:t>
            </a:r>
            <a:r>
              <a:rPr lang="cs-CZ" sz="1800" b="0"/>
              <a:t>, dále také </a:t>
            </a:r>
            <a:r>
              <a:rPr lang="cs-CZ" sz="1800"/>
              <a:t>montmorillonit</a:t>
            </a:r>
            <a:r>
              <a:rPr lang="cs-CZ" sz="1800" b="0"/>
              <a:t> </a:t>
            </a:r>
            <a:r>
              <a:rPr lang="cs-CZ" sz="1800" b="0" smtClean="0"/>
              <a:t>(Ca,Na)MgAl</a:t>
            </a:r>
            <a:r>
              <a:rPr lang="cs-CZ" sz="1800" b="0" baseline="-25000" smtClean="0"/>
              <a:t>2</a:t>
            </a:r>
            <a:r>
              <a:rPr lang="cs-CZ" sz="1800" b="0" smtClean="0"/>
              <a:t>(Si</a:t>
            </a:r>
            <a:r>
              <a:rPr lang="cs-CZ" sz="1800" b="0" baseline="-25000" smtClean="0"/>
              <a:t>4</a:t>
            </a:r>
            <a:r>
              <a:rPr lang="cs-CZ" sz="1800" b="0" smtClean="0"/>
              <a:t>O</a:t>
            </a:r>
            <a:r>
              <a:rPr lang="cs-CZ" sz="1800" b="0" baseline="-25000" smtClean="0"/>
              <a:t>10</a:t>
            </a:r>
            <a:r>
              <a:rPr lang="cs-CZ" sz="1800" b="0" smtClean="0"/>
              <a:t>)(OH)</a:t>
            </a:r>
            <a:r>
              <a:rPr lang="cs-CZ" sz="1800" b="0" baseline="-25000" smtClean="0"/>
              <a:t>2</a:t>
            </a:r>
            <a:r>
              <a:rPr lang="cs-CZ" sz="1800" b="0" smtClean="0"/>
              <a:t> ± nH</a:t>
            </a:r>
            <a:r>
              <a:rPr lang="cs-CZ" sz="1800" b="0" baseline="-25000" smtClean="0"/>
              <a:t>2</a:t>
            </a:r>
            <a:r>
              <a:rPr lang="cs-CZ" sz="1800" b="0" smtClean="0"/>
              <a:t>O a </a:t>
            </a:r>
            <a:r>
              <a:rPr lang="cs-CZ" sz="1800"/>
              <a:t>illit 	</a:t>
            </a:r>
            <a:r>
              <a:rPr lang="cs-CZ" sz="1800" b="0"/>
              <a:t>(</a:t>
            </a:r>
            <a:r>
              <a:rPr lang="cs-CZ" sz="1800" b="0" smtClean="0"/>
              <a:t>K,H</a:t>
            </a:r>
            <a:r>
              <a:rPr lang="cs-CZ" sz="1800" b="0" baseline="-25000" smtClean="0"/>
              <a:t>3</a:t>
            </a:r>
            <a:r>
              <a:rPr lang="cs-CZ" sz="1800" b="0" smtClean="0"/>
              <a:t>O)Al</a:t>
            </a:r>
            <a:r>
              <a:rPr lang="cs-CZ" sz="1800" b="0" baseline="-25000" smtClean="0"/>
              <a:t>2</a:t>
            </a:r>
            <a:r>
              <a:rPr lang="cs-CZ" sz="1800" b="0" smtClean="0"/>
              <a:t>(AlSi</a:t>
            </a:r>
            <a:r>
              <a:rPr lang="cs-CZ" sz="1800" b="0" baseline="-25000" smtClean="0"/>
              <a:t>3</a:t>
            </a:r>
            <a:r>
              <a:rPr lang="cs-CZ" sz="1800" b="0" smtClean="0"/>
              <a:t>O</a:t>
            </a:r>
            <a:r>
              <a:rPr lang="cs-CZ" sz="1800" b="0" baseline="-25000" smtClean="0"/>
              <a:t>10</a:t>
            </a:r>
            <a:r>
              <a:rPr lang="cs-CZ" sz="1800" b="0" smtClean="0"/>
              <a:t>)(OH)</a:t>
            </a:r>
            <a:r>
              <a:rPr lang="cs-CZ" sz="1800" b="0" baseline="-25000" smtClean="0"/>
              <a:t>2</a:t>
            </a:r>
            <a:r>
              <a:rPr lang="cs-CZ" sz="1800" b="0" smtClean="0"/>
              <a:t>; často vznikají zvětráváním živců</a:t>
            </a:r>
            <a:endParaRPr lang="cs-CZ" sz="1800" b="0" dirty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>
                <a:sym typeface="Wingdings" pitchFamily="2" charset="2"/>
              </a:rPr>
              <a:t>dalšími složkami jsou např. křemen, kalcit, sloučeniny železa nebo organické sloučeniny vzniklé degradací organických materiálů (neplastické materiály), které se do hlíny také cíleně přidávaly jako</a:t>
            </a:r>
            <a:r>
              <a:rPr lang="cs-CZ" sz="1800" b="0" smtClean="0"/>
              <a:t> </a:t>
            </a:r>
            <a:r>
              <a:rPr lang="cs-CZ" sz="1800" b="0"/>
              <a:t>tzv. ostřiva, která ovlivňují vlastnosti keramiky během jejího zpracování, sušení i výpalu. </a:t>
            </a:r>
            <a:endParaRPr lang="cs-CZ" sz="18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k</a:t>
            </a:r>
            <a:r>
              <a:rPr lang="cs-CZ" sz="1800" b="0" cap="small" smtClean="0"/>
              <a:t>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konsolidaci neboli zpevnění předmětu je nutné provádět až po desalinaci a vysušení předmětu!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provádí se ponořením do roztoku nebo opakovaným nanášením konsolidačního přípravku na povrch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může být vakuová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cílem je dosáhnout co největší penetrace prostředku do nitra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</a:t>
            </a:r>
            <a:r>
              <a:rPr lang="cs-CZ" sz="1800" b="0" smtClean="0"/>
              <a:t>onsolidant je nutné volit tak, aby nedošlo k vytvoření nepropustné krusty na povrchu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používají se především organokřemičitany, dále např. roztok polyvinylbutyralu v ethanolu nebo roztok polybutylmethakrylátu v acetonu nebo toluenu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l</a:t>
            </a:r>
            <a:r>
              <a:rPr lang="cs-CZ" sz="1800" b="0" cap="small" smtClean="0"/>
              <a:t>epení</a:t>
            </a:r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</a:t>
            </a:r>
            <a:r>
              <a:rPr lang="cs-CZ" sz="1800" b="0" smtClean="0"/>
              <a:t>řechází mu sestavení tvaru a zjištění chybějících částí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velká škála používaných lepidel, např:</a:t>
            </a:r>
          </a:p>
          <a:p>
            <a:pPr marL="800100" lvl="1" indent="-342900"/>
            <a:r>
              <a:rPr lang="cs-CZ" sz="1800"/>
              <a:t>k</a:t>
            </a:r>
            <a:r>
              <a:rPr lang="cs-CZ" sz="1800" smtClean="0"/>
              <a:t>yanoakrylátová – vysoce reaktivní jednosložková lepidla, rychle vytvrzují vzdušnou vlhkostí, tvoří tenký spoj</a:t>
            </a:r>
          </a:p>
          <a:p>
            <a:pPr marL="800100" lvl="1" indent="-342900"/>
            <a:r>
              <a:rPr lang="cs-CZ" sz="1800" smtClean="0"/>
              <a:t>epoxidová – vícesložková polymerní lepidla, vytvrzují polykondenzací, lepený spoj vytvrzuje až hodiny, po delší časový interval nemá požadovanou pevnost</a:t>
            </a:r>
          </a:p>
          <a:p>
            <a:pPr marL="800100" lvl="1" indent="-342900"/>
            <a:r>
              <a:rPr lang="cs-CZ" sz="1800" smtClean="0"/>
              <a:t>disperzní – tuhnou vlivem vytěkání rozpouštědla, spoj se vytvrzuje poměrně rychle, jsou rozpustná ve vodě, tvoří tenký spoj, např. polyvinylacetátová</a:t>
            </a:r>
          </a:p>
          <a:p>
            <a:pPr marL="800100" lvl="1" indent="-342900"/>
            <a:r>
              <a:rPr lang="cs-CZ" sz="1800" smtClean="0"/>
              <a:t>tavná – lepidlo je před nanesením nejprve nutné roztavit, například pomocí tavné pistole, tvoří silnější spoj, lze použít i jako tmel</a:t>
            </a:r>
          </a:p>
          <a:p>
            <a:pPr marL="800100" lvl="1" indent="-342900"/>
            <a:r>
              <a:rPr lang="cs-CZ" sz="1800"/>
              <a:t>š</a:t>
            </a:r>
            <a:r>
              <a:rPr lang="cs-CZ" sz="1800" b="0" smtClean="0"/>
              <a:t>elaková – přírodní živice z výměšků červce lakového, obvykle ve formě ethanolového roztoku, tuhnou vlivem vytěkání rozpouštědla, tvoří tenký spoj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 lnSpcReduction="10000"/>
          </a:bodyPr>
          <a:lstStyle/>
          <a:p>
            <a:r>
              <a:rPr lang="cs-CZ" sz="1800" b="0" cap="small"/>
              <a:t>l</a:t>
            </a:r>
            <a:r>
              <a:rPr lang="cs-CZ" sz="1800" b="0" cap="small" smtClean="0"/>
              <a:t>epení</a:t>
            </a:r>
            <a:endParaRPr lang="cs-CZ" sz="1800" b="0" smtClean="0"/>
          </a:p>
          <a:p>
            <a:endParaRPr lang="cs-CZ" sz="1800" b="0" smtClean="0"/>
          </a:p>
          <a:p>
            <a:endParaRPr lang="cs-CZ" sz="1800" b="0"/>
          </a:p>
          <a:p>
            <a:endParaRPr lang="cs-CZ" sz="1800" b="0" smtClean="0"/>
          </a:p>
          <a:p>
            <a:endParaRPr lang="cs-CZ" sz="1800" b="0"/>
          </a:p>
          <a:p>
            <a:r>
              <a:rPr lang="cs-CZ" sz="1800" b="0" smtClean="0"/>
              <a:t>                                          (I)                            (II)                             (III)</a:t>
            </a:r>
          </a:p>
          <a:p>
            <a:endParaRPr lang="cs-CZ" sz="1800" b="0"/>
          </a:p>
          <a:p>
            <a:endParaRPr lang="cs-CZ" sz="1800" b="0" smtClean="0"/>
          </a:p>
          <a:p>
            <a:endParaRPr lang="cs-CZ" sz="1800" b="0"/>
          </a:p>
          <a:p>
            <a:endParaRPr lang="cs-CZ" sz="1800" b="0" smtClean="0"/>
          </a:p>
          <a:p>
            <a:r>
              <a:rPr lang="cs-CZ" sz="1800" b="0" smtClean="0"/>
              <a:t>                                                         (IV)                          (V)</a:t>
            </a:r>
          </a:p>
          <a:p>
            <a:r>
              <a:rPr lang="cs-CZ" sz="1800" b="0" smtClean="0"/>
              <a:t>Ukázka </a:t>
            </a:r>
            <a:r>
              <a:rPr lang="cs-CZ" sz="1800" b="0"/>
              <a:t>použitých lepidel po aplikaci: disperzní (I), kyanoakrylátové (II), tavné (III), epoxidové (IV), šelakové (V)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smtClean="0"/>
          </a:p>
          <a:p>
            <a:pPr marL="800100" lvl="1" indent="-342900"/>
            <a:endParaRPr lang="cs-CZ" sz="1600" smtClean="0"/>
          </a:p>
        </p:txBody>
      </p:sp>
      <p:pic>
        <p:nvPicPr>
          <p:cNvPr id="4" name="Obrázek 3" descr="P3260222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888259"/>
            <a:ext cx="1564640" cy="1847850"/>
          </a:xfrm>
          <a:prstGeom prst="rect">
            <a:avLst/>
          </a:prstGeom>
        </p:spPr>
      </p:pic>
      <p:pic>
        <p:nvPicPr>
          <p:cNvPr id="5" name="Obrázek 4" descr="P3260234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07568" y="1874980"/>
            <a:ext cx="1543050" cy="1847850"/>
          </a:xfrm>
          <a:prstGeom prst="rect">
            <a:avLst/>
          </a:prstGeom>
        </p:spPr>
      </p:pic>
      <p:pic>
        <p:nvPicPr>
          <p:cNvPr id="6" name="Obrázek 5" descr="P3260245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13881" y="1874980"/>
            <a:ext cx="1673860" cy="1845310"/>
          </a:xfrm>
          <a:prstGeom prst="rect">
            <a:avLst/>
          </a:prstGeom>
        </p:spPr>
      </p:pic>
      <p:pic>
        <p:nvPicPr>
          <p:cNvPr id="7" name="Obrázek 6" descr="P3260264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55776" y="3789040"/>
            <a:ext cx="1572260" cy="1790700"/>
          </a:xfrm>
          <a:prstGeom prst="rect">
            <a:avLst/>
          </a:prstGeom>
        </p:spPr>
      </p:pic>
      <p:pic>
        <p:nvPicPr>
          <p:cNvPr id="8" name="Obrázek 7" descr="P3260284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572000" y="3764682"/>
            <a:ext cx="1544320" cy="1781175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1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l</a:t>
            </a:r>
            <a:r>
              <a:rPr lang="cs-CZ" sz="1800" b="0" cap="small" smtClean="0"/>
              <a:t>epení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</a:t>
            </a:r>
            <a:r>
              <a:rPr lang="cs-CZ" sz="1800" b="0" smtClean="0"/>
              <a:t>ožadované vlastnosti lepeného spoje</a:t>
            </a:r>
          </a:p>
          <a:p>
            <a:pPr marL="800100" lvl="1" indent="-342900"/>
            <a:r>
              <a:rPr lang="cs-CZ" sz="1800"/>
              <a:t>s</a:t>
            </a:r>
            <a:r>
              <a:rPr lang="cs-CZ" sz="1800" smtClean="0"/>
              <a:t>nadnost manipulace</a:t>
            </a:r>
          </a:p>
          <a:p>
            <a:pPr marL="800100" lvl="1" indent="-342900"/>
            <a:r>
              <a:rPr lang="cs-CZ" sz="1800" smtClean="0"/>
              <a:t>pevnost spoje</a:t>
            </a:r>
          </a:p>
          <a:p>
            <a:pPr marL="800100" lvl="1" indent="-342900"/>
            <a:r>
              <a:rPr lang="cs-CZ" sz="1800" smtClean="0"/>
              <a:t>reverzibilita</a:t>
            </a:r>
          </a:p>
          <a:p>
            <a:pPr marL="800100" lvl="1" indent="-342900"/>
            <a:r>
              <a:rPr lang="cs-CZ" sz="1800" smtClean="0"/>
              <a:t>mechanická odolnost – pevnost spoje by měla odpovídat pevnosti použitého materiálu</a:t>
            </a:r>
          </a:p>
          <a:p>
            <a:pPr marL="800100" lvl="1" indent="-342900"/>
            <a:r>
              <a:rPr lang="cs-CZ" sz="1800"/>
              <a:t>o</a:t>
            </a:r>
            <a:r>
              <a:rPr lang="cs-CZ" sz="1800" smtClean="0"/>
              <a:t>dolnost v nepříznivých klimatických podmínkách</a:t>
            </a:r>
          </a:p>
          <a:p>
            <a:pPr marL="800100" lvl="1" indent="-342900"/>
            <a:r>
              <a:rPr lang="cs-CZ" sz="1800" smtClean="0"/>
              <a:t>estetické hledisko</a:t>
            </a:r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z</a:t>
            </a:r>
            <a:r>
              <a:rPr lang="cs-CZ" sz="1800" b="0" cap="small" smtClean="0"/>
              <a:t>kouška reverzibility*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</a:t>
            </a:r>
            <a:r>
              <a:rPr lang="cs-CZ" sz="1800" b="0" smtClean="0"/>
              <a:t>yanoakrylátové lepidlo – odstraněno pomocí acetonového zábalu (24 h)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epoxidové lepidlo – nepodařilo se odstranit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tavné lepidlo – odstraněno po natavení horkovzdušnou pistolí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disperzní lepidlo – odstraněno pomocí vodného zábalu (60 min)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šelakové lepidlo – odstraněno pomocí ethanolového zábalu (60 min + 30 min na odstranění přebytků lepidla ze spojů)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endParaRPr lang="cs-CZ" sz="1800" b="0"/>
          </a:p>
          <a:p>
            <a:endParaRPr lang="cs-CZ" sz="1800" b="0" smtClean="0"/>
          </a:p>
          <a:p>
            <a:r>
              <a:rPr lang="cs-CZ" sz="1800" b="0" smtClean="0"/>
              <a:t>*</a:t>
            </a:r>
            <a:r>
              <a:rPr lang="cs-CZ" sz="1400" b="0" smtClean="0"/>
              <a:t>prezentované výsledky byly pozorovány při experimentu v rámci bakalářské práce a nelze je tedy považovat za obecně platné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5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z</a:t>
            </a:r>
            <a:r>
              <a:rPr lang="cs-CZ" sz="1800" b="0" cap="small" smtClean="0"/>
              <a:t>kouška mechanické odolnosti*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pád předmětu z výšky 1 m na tvrdý povrch (beton)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kyanoakrylátové lepidlo – tvoří pevnější spoj než původní materiál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epoxidové lepidlo – tvoří pevnější spoj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tavné lepidlo – tvoří méně pevný spoj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disperzní lepidlo – tvoří spoj o srovnatelné pevnosti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šelakové lepidlo – tvoří méně pevný spoj</a:t>
            </a: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endParaRPr lang="cs-CZ" sz="1800" b="0"/>
          </a:p>
          <a:p>
            <a:endParaRPr lang="cs-CZ" sz="1800" b="0" smtClean="0"/>
          </a:p>
          <a:p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2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z</a:t>
            </a:r>
            <a:r>
              <a:rPr lang="cs-CZ" sz="1800" b="0" cap="small" smtClean="0"/>
              <a:t>kouška mechanické odolnosti*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kyanoakrylátové lepidlo (I) – tvoří pevnější spoj než původní materiál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disperzní lepidlo (II) – tvoří spoj o srovnatelné pevnosti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r>
              <a:rPr lang="cs-CZ" sz="1800" b="0" smtClean="0"/>
              <a:t>                                               (I)                                           (II)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endParaRPr lang="cs-CZ" sz="1800" b="0"/>
          </a:p>
          <a:p>
            <a:endParaRPr lang="cs-CZ" sz="1800" b="0" smtClean="0"/>
          </a:p>
          <a:p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pic>
        <p:nvPicPr>
          <p:cNvPr id="4" name="Obrázek 3" descr="P4030352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780927"/>
            <a:ext cx="2562225" cy="2985453"/>
          </a:xfrm>
          <a:prstGeom prst="rect">
            <a:avLst/>
          </a:prstGeom>
        </p:spPr>
      </p:pic>
      <p:pic>
        <p:nvPicPr>
          <p:cNvPr id="5" name="Obrázek 4" descr="P4030346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95936" y="2780927"/>
            <a:ext cx="2399030" cy="298958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2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496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z</a:t>
            </a:r>
            <a:r>
              <a:rPr lang="cs-CZ" sz="1800" b="0" cap="small" smtClean="0"/>
              <a:t>kouška klimatické odolnosti*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RV = 100 %; t = 60 °C, </a:t>
            </a:r>
          </a:p>
          <a:p>
            <a:r>
              <a:rPr lang="cs-CZ" sz="1800" b="0"/>
              <a:t> </a:t>
            </a:r>
            <a:r>
              <a:rPr lang="cs-CZ" sz="1800" b="0" smtClean="0"/>
              <a:t>    (23 °C přes víkend) po dobu 22 dnů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</a:t>
            </a:r>
            <a:r>
              <a:rPr lang="cs-CZ" sz="1800" b="0" smtClean="0"/>
              <a:t>ontrola dataloggerem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kyanoakrylátové lepidlo – spoje se nerozlepily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epoxidové lepidlo – spoje se nerozlepily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tavné lepidlo – spoje se rozlepily již po prvním dnu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disperzní lepidlo – spoje se nerozlepily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šelakové lepidlo – spoje se rozlepily po 14 – 21 dnech, v průběhu sledování pokusu došlo k zakalení a následném návratu k čirému stavu</a:t>
            </a: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endParaRPr lang="cs-CZ" sz="1800" b="0"/>
          </a:p>
          <a:p>
            <a:endParaRPr lang="cs-CZ" sz="1800" b="0" smtClean="0"/>
          </a:p>
          <a:p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79344"/>
            <a:ext cx="4217611" cy="24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9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496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z</a:t>
            </a:r>
            <a:r>
              <a:rPr lang="cs-CZ" sz="1800" b="0" cap="small" smtClean="0"/>
              <a:t>kouška klimatické odolnosti*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RV = 100 %; t = 60 °C, </a:t>
            </a:r>
          </a:p>
          <a:p>
            <a:r>
              <a:rPr lang="cs-CZ" sz="1800" b="0"/>
              <a:t>     (23 °C přes víkend) po dobu 22 </a:t>
            </a:r>
            <a:r>
              <a:rPr lang="cs-CZ" sz="1800" b="0" smtClean="0"/>
              <a:t>dnů</a:t>
            </a:r>
          </a:p>
          <a:p>
            <a:endParaRPr lang="cs-CZ" sz="1800" b="0"/>
          </a:p>
          <a:p>
            <a:endParaRPr lang="cs-CZ" sz="1800" b="0" smtClean="0"/>
          </a:p>
          <a:p>
            <a:endParaRPr lang="cs-CZ" sz="1800" b="0"/>
          </a:p>
          <a:p>
            <a:endParaRPr lang="cs-CZ" sz="1800" b="0" smtClean="0"/>
          </a:p>
          <a:p>
            <a:endParaRPr lang="cs-CZ" sz="1800" b="0"/>
          </a:p>
          <a:p>
            <a:endParaRPr lang="cs-CZ" sz="1800" b="0" smtClean="0"/>
          </a:p>
          <a:p>
            <a:endParaRPr lang="cs-CZ" sz="1800" b="0"/>
          </a:p>
          <a:p>
            <a:r>
              <a:rPr lang="cs-CZ" sz="1800" b="0" smtClean="0"/>
              <a:t>                                       klimatická                                            způsob uložení</a:t>
            </a:r>
            <a:endParaRPr lang="cs-CZ" sz="1800" b="0"/>
          </a:p>
          <a:p>
            <a:r>
              <a:rPr lang="cs-CZ" sz="1800" b="0"/>
              <a:t> </a:t>
            </a:r>
            <a:r>
              <a:rPr lang="cs-CZ" sz="1800" b="0" smtClean="0"/>
              <a:t>                                      komora                                                vzorků </a:t>
            </a:r>
            <a:endParaRPr lang="cs-CZ" sz="1800" b="0"/>
          </a:p>
          <a:p>
            <a:endParaRPr lang="cs-CZ" sz="1800" b="0" smtClean="0"/>
          </a:p>
          <a:p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pic>
        <p:nvPicPr>
          <p:cNvPr id="5" name="Obrázek 4" descr="P4100422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3068960"/>
            <a:ext cx="2076450" cy="3248025"/>
          </a:xfrm>
          <a:prstGeom prst="rect">
            <a:avLst/>
          </a:prstGeom>
        </p:spPr>
      </p:pic>
      <p:pic>
        <p:nvPicPr>
          <p:cNvPr id="6" name="Obrázek 5" descr="P4100425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6009" y="3083737"/>
            <a:ext cx="2239010" cy="32480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1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496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z</a:t>
            </a:r>
            <a:r>
              <a:rPr lang="cs-CZ" sz="1800" b="0" cap="small" smtClean="0"/>
              <a:t>kouška klimatické odolnosti*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zakalení šelakového lepidla (po 1 dni) a návrat do původního čírého stavu (po 14 dnech)</a:t>
            </a:r>
          </a:p>
          <a:p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pic>
        <p:nvPicPr>
          <p:cNvPr id="7" name="Obrázek 6" descr="P41104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611558" y="2708920"/>
            <a:ext cx="3168339" cy="3600000"/>
          </a:xfrm>
          <a:prstGeom prst="rect">
            <a:avLst/>
          </a:prstGeom>
        </p:spPr>
      </p:pic>
      <p:pic>
        <p:nvPicPr>
          <p:cNvPr id="8" name="Obrázek 7" descr="P4230573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26129" y="2709320"/>
            <a:ext cx="3168000" cy="36000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2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 smtClean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/>
          </a:bodyPr>
          <a:lstStyle/>
          <a:p>
            <a:r>
              <a:rPr lang="cs-CZ" b="0" cap="small"/>
              <a:t>v</a:t>
            </a:r>
            <a:r>
              <a:rPr lang="cs-CZ" b="0" cap="small" smtClean="0"/>
              <a:t>lastnosti hlíny</a:t>
            </a:r>
            <a:endParaRPr lang="cs-CZ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plasticita - </a:t>
            </a:r>
            <a:r>
              <a:rPr lang="cs-CZ" sz="1800" b="0"/>
              <a:t>vlastnost směsi hlíny s vodou, která umožňuje její tváření do podoby, v níž zůstane i po uvolnění působícího </a:t>
            </a:r>
            <a:r>
              <a:rPr lang="cs-CZ" sz="1800" b="0" smtClean="0"/>
              <a:t>tlaku, částice </a:t>
            </a:r>
            <a:r>
              <a:rPr lang="cs-CZ" sz="1800" b="0"/>
              <a:t>hlíny snadno adsorbují vlhkost, voda funguje jako zvlhčovadlo a malé destičkové částice po sobě mohou snadno klouzat, ale odtrhnout je od sebe je poměrně </a:t>
            </a:r>
            <a:r>
              <a:rPr lang="cs-CZ" sz="1800" b="0" smtClean="0"/>
              <a:t>náročné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nasákavost – souvisí se schopností hlíny dostat se do plastického stavu, je to rychlost, s jakou dojde k rozpadu hlíny při ponoření do vody</a:t>
            </a: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barva – závisí především na nečistotách, např. Fe barví hlínu do žluta až červena, barva surové a vypálené hlíny se liší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smrštění při výpalu – způsobeno ztrátou vody, je tím větší, čím jemnější a plastičtější je hlína</a:t>
            </a:r>
            <a:endParaRPr lang="cs-CZ" sz="18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d</a:t>
            </a:r>
            <a:r>
              <a:rPr lang="cs-CZ" sz="1800" b="0" cap="small" smtClean="0"/>
              <a:t>oplňování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nejčastěji sádrou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</a:t>
            </a:r>
            <a:r>
              <a:rPr lang="cs-CZ" sz="1800" b="0" smtClean="0"/>
              <a:t>ro zvýšení pevnosti doplňku lze přidat např. přídavek kyselin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doplňovaná část se z jedné strany podloží (např. keramickou hlínou) a otvor se vylije sádrou, po jejím vytvrzení se obě strany zbrousí jemným smirkovým papírem do roviny s původním materiálem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doplňky je možno retušovat, např. anorg. pigmenty v ethanolu či šelaku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pic>
        <p:nvPicPr>
          <p:cNvPr id="2050" name="Picture 2" descr="PA2332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0" b="14454"/>
          <a:stretch/>
        </p:blipFill>
        <p:spPr bwMode="auto">
          <a:xfrm>
            <a:off x="1547664" y="3929767"/>
            <a:ext cx="257094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A303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98" y="3929767"/>
            <a:ext cx="26244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1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7283152" cy="1371600"/>
          </a:xfrm>
        </p:spPr>
        <p:txBody>
          <a:bodyPr/>
          <a:lstStyle/>
          <a:p>
            <a:r>
              <a:rPr lang="cs-CZ" smtClean="0"/>
              <a:t>Děkuji za pozornost.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6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517232"/>
          </a:xfrm>
        </p:spPr>
        <p:txBody>
          <a:bodyPr>
            <a:normAutofit lnSpcReduction="10000"/>
          </a:bodyPr>
          <a:lstStyle/>
          <a:p>
            <a:r>
              <a:rPr lang="cs-CZ" sz="1400" b="0" i="1" smtClean="0"/>
              <a:t>Pospíšilová, </a:t>
            </a:r>
            <a:r>
              <a:rPr lang="cs-CZ" sz="1400" b="0" i="1"/>
              <a:t>E</a:t>
            </a:r>
            <a:r>
              <a:rPr lang="cs-CZ" sz="1400" b="0" smtClean="0"/>
              <a:t>.: </a:t>
            </a:r>
            <a:r>
              <a:rPr lang="cs-CZ" sz="1400" b="0"/>
              <a:t>Průzkum a konzervace archeologické keramiky. Brno, </a:t>
            </a:r>
            <a:r>
              <a:rPr lang="cs-CZ" sz="1400" b="0"/>
              <a:t>2013</a:t>
            </a:r>
            <a:r>
              <a:rPr lang="cs-CZ" sz="1400" b="0" smtClean="0"/>
              <a:t>.</a:t>
            </a:r>
          </a:p>
          <a:p>
            <a:r>
              <a:rPr lang="cs-CZ" sz="1400" b="0" i="1" smtClean="0"/>
              <a:t>Boublík </a:t>
            </a:r>
            <a:r>
              <a:rPr lang="cs-CZ" sz="1400" b="0" i="1"/>
              <a:t>V.</a:t>
            </a:r>
            <a:r>
              <a:rPr lang="cs-CZ" sz="1400" b="0"/>
              <a:t>: Lepidla a </a:t>
            </a:r>
            <a:r>
              <a:rPr lang="cs-CZ" sz="1400" b="0"/>
              <a:t>jejich </a:t>
            </a:r>
            <a:r>
              <a:rPr lang="cs-CZ" sz="1400" b="0" smtClean="0"/>
              <a:t>příprava. </a:t>
            </a:r>
            <a:r>
              <a:rPr lang="cs-CZ" sz="1400" b="0"/>
              <a:t>Praha</a:t>
            </a:r>
            <a:r>
              <a:rPr lang="cs-CZ" sz="1400" b="0"/>
              <a:t>, </a:t>
            </a:r>
            <a:r>
              <a:rPr lang="cs-CZ" sz="1400" b="0" smtClean="0"/>
              <a:t>1966.</a:t>
            </a:r>
            <a:endParaRPr lang="cs-CZ" sz="1400" b="0"/>
          </a:p>
          <a:p>
            <a:r>
              <a:rPr lang="cs-CZ" sz="1400" b="0" i="1"/>
              <a:t>Cronyn J.M.</a:t>
            </a:r>
            <a:r>
              <a:rPr lang="cs-CZ" sz="1400" b="0"/>
              <a:t>: The Elements of </a:t>
            </a:r>
            <a:r>
              <a:rPr lang="cs-CZ" sz="1400" b="0"/>
              <a:t>Archaeological </a:t>
            </a:r>
            <a:r>
              <a:rPr lang="cs-CZ" sz="1400" b="0" smtClean="0"/>
              <a:t>Conservation. 1990.</a:t>
            </a:r>
            <a:endParaRPr lang="cs-CZ" sz="1400" b="0"/>
          </a:p>
          <a:p>
            <a:r>
              <a:rPr lang="cs-CZ" sz="1400" b="0" i="1"/>
              <a:t>Gibson A.M., Woods A.</a:t>
            </a:r>
            <a:r>
              <a:rPr lang="cs-CZ" sz="1400" b="0"/>
              <a:t>: Prehistoric Pottery for </a:t>
            </a:r>
            <a:r>
              <a:rPr lang="cs-CZ" sz="1400" b="0"/>
              <a:t>the </a:t>
            </a:r>
            <a:r>
              <a:rPr lang="cs-CZ" sz="1400" b="0" smtClean="0"/>
              <a:t>Archaeologist. </a:t>
            </a:r>
            <a:r>
              <a:rPr lang="cs-CZ" sz="1400" b="0"/>
              <a:t>Leicester</a:t>
            </a:r>
            <a:r>
              <a:rPr lang="cs-CZ" sz="1400" b="0"/>
              <a:t>, </a:t>
            </a:r>
            <a:r>
              <a:rPr lang="cs-CZ" sz="1400" b="0" smtClean="0"/>
              <a:t>1997.</a:t>
            </a:r>
            <a:endParaRPr lang="cs-CZ" sz="1400" b="0"/>
          </a:p>
          <a:p>
            <a:r>
              <a:rPr lang="cs-CZ" sz="1400" b="0" i="1"/>
              <a:t>Gregerová M. a kol.</a:t>
            </a:r>
            <a:r>
              <a:rPr lang="cs-CZ" sz="1400" b="0"/>
              <a:t>: Petroarcheologie keramiky v historické minulosti Moravy </a:t>
            </a:r>
            <a:r>
              <a:rPr lang="cs-CZ" sz="1400" b="0"/>
              <a:t>a </a:t>
            </a:r>
            <a:r>
              <a:rPr lang="cs-CZ" sz="1400" b="0" smtClean="0"/>
              <a:t>Slezska. </a:t>
            </a:r>
            <a:r>
              <a:rPr lang="cs-CZ" sz="1400" b="0"/>
              <a:t>Brno</a:t>
            </a:r>
            <a:r>
              <a:rPr lang="cs-CZ" sz="1400" b="0"/>
              <a:t>, </a:t>
            </a:r>
            <a:r>
              <a:rPr lang="cs-CZ" sz="1400" b="0" smtClean="0"/>
              <a:t>2010.</a:t>
            </a:r>
            <a:endParaRPr lang="cs-CZ" sz="1400" b="0"/>
          </a:p>
          <a:p>
            <a:r>
              <a:rPr lang="cs-CZ" sz="1400" b="0" i="1"/>
              <a:t>Hložek M.</a:t>
            </a:r>
            <a:r>
              <a:rPr lang="cs-CZ" sz="1400" b="0"/>
              <a:t>: Multidisciplinární technologická analýza neolitické keramiky, Brno, 2012</a:t>
            </a:r>
          </a:p>
          <a:p>
            <a:r>
              <a:rPr lang="cs-CZ" sz="1400" b="0" i="1"/>
              <a:t>Kopecká I. a kol.</a:t>
            </a:r>
            <a:r>
              <a:rPr lang="cs-CZ" sz="1400" b="0"/>
              <a:t>: Preventivní péče o historické objekty a sbírky v nich uložené, Praha, 2002</a:t>
            </a:r>
          </a:p>
          <a:p>
            <a:r>
              <a:rPr lang="cs-CZ" sz="1400" b="0" i="1"/>
              <a:t>Nikitin M.K., Meľnikova J.P.</a:t>
            </a:r>
            <a:r>
              <a:rPr lang="cs-CZ" sz="1400" b="0"/>
              <a:t>: Materiály pro konzervaci a restaurování, Brno, 2003</a:t>
            </a:r>
          </a:p>
          <a:p>
            <a:r>
              <a:rPr lang="cs-CZ" sz="1400" b="0" i="1"/>
              <a:t>Osten M.</a:t>
            </a:r>
            <a:r>
              <a:rPr lang="cs-CZ" sz="1400" b="0"/>
              <a:t>: Práce s lepidly a tmely, Praha, 1975</a:t>
            </a:r>
          </a:p>
          <a:p>
            <a:r>
              <a:rPr lang="cs-CZ" sz="1400" b="0" i="1"/>
              <a:t>Podborský V.</a:t>
            </a:r>
            <a:r>
              <a:rPr lang="cs-CZ" sz="1400" b="0"/>
              <a:t>: Pravěké dějiny Moravy, Brno, 1993</a:t>
            </a:r>
          </a:p>
          <a:p>
            <a:r>
              <a:rPr lang="cs-CZ" sz="1400" b="0" i="1"/>
              <a:t>Sejkora J., Kouřimský J.</a:t>
            </a:r>
            <a:r>
              <a:rPr lang="cs-CZ" sz="1400" b="0"/>
              <a:t>: Atlas minerálů České a Slovenské republiky, Praha, 2005</a:t>
            </a:r>
          </a:p>
          <a:p>
            <a:r>
              <a:rPr lang="cs-CZ" sz="1400" b="0" i="1"/>
              <a:t>Shepard A. O.</a:t>
            </a:r>
            <a:r>
              <a:rPr lang="cs-CZ" sz="1400" b="0"/>
              <a:t>: Ceramics for the Archaeologist, Washington DC, 1966</a:t>
            </a:r>
          </a:p>
          <a:p>
            <a:r>
              <a:rPr lang="cs-CZ" sz="1400" b="0" i="1"/>
              <a:t>Vitešníková A.</a:t>
            </a:r>
            <a:r>
              <a:rPr lang="cs-CZ" sz="1400" b="0"/>
              <a:t>: Vlastnosti lepidel používaných v muzejní praxi, Brno</a:t>
            </a:r>
            <a:r>
              <a:rPr lang="cs-CZ" sz="1400" b="0"/>
              <a:t>, </a:t>
            </a:r>
            <a:r>
              <a:rPr lang="cs-CZ" sz="1400" b="0" smtClean="0"/>
              <a:t>2007</a:t>
            </a:r>
          </a:p>
          <a:p>
            <a:r>
              <a:rPr lang="cs-CZ" sz="1400" u="sng" cap="small">
                <a:hlinkClick r:id="rId2"/>
              </a:rPr>
              <a:t>http://</a:t>
            </a:r>
            <a:r>
              <a:rPr lang="cs-CZ" sz="1400" u="sng" cap="small">
                <a:hlinkClick r:id="rId2"/>
              </a:rPr>
              <a:t>www.vscht.cz/met/stranky/vyuka/predmety/koroze_materialu_pro_restauratory/kadm/pdf/2_3.pdf</a:t>
            </a:r>
            <a:r>
              <a:rPr lang="cs-CZ" sz="1400" cap="small"/>
              <a:t> </a:t>
            </a:r>
            <a:endParaRPr lang="cs-CZ" sz="1400" cap="small" smtClean="0"/>
          </a:p>
          <a:p>
            <a:r>
              <a:rPr lang="cs-CZ" sz="1400" cap="small">
                <a:hlinkClick r:id="rId3"/>
              </a:rPr>
              <a:t>http</a:t>
            </a:r>
            <a:r>
              <a:rPr lang="cs-CZ" sz="1400" cap="small">
                <a:hlinkClick r:id="rId3"/>
              </a:rPr>
              <a:t>://</a:t>
            </a:r>
            <a:r>
              <a:rPr lang="cs-CZ" sz="1400" cap="small" smtClean="0">
                <a:hlinkClick r:id="rId3"/>
              </a:rPr>
              <a:t>www.ceskatelevize.cz/ct24/veda/2445481-naprosta-nahoda-geologove-u-brna-nasli-ulomky-keramicke-venuse</a:t>
            </a:r>
            <a:endParaRPr lang="cs-CZ" sz="1400" cap="small" smtClean="0"/>
          </a:p>
          <a:p>
            <a:endParaRPr lang="cs-CZ" sz="1400" cap="small"/>
          </a:p>
          <a:p>
            <a:endParaRPr lang="cs-CZ" sz="1400" b="0"/>
          </a:p>
          <a:p>
            <a:endParaRPr lang="cs-CZ" sz="1400" b="0" smtClean="0"/>
          </a:p>
          <a:p>
            <a:endParaRPr lang="cs-CZ" sz="16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smtClean="0"/>
              <a:t>Zdroje obrázků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84576"/>
          </a:xfrm>
        </p:spPr>
        <p:txBody>
          <a:bodyPr>
            <a:normAutofit/>
          </a:bodyPr>
          <a:lstStyle/>
          <a:p>
            <a:r>
              <a:rPr lang="cs-CZ" sz="1400" b="0"/>
              <a:t>[1] </a:t>
            </a:r>
            <a:r>
              <a:rPr lang="cs-CZ" sz="1400" b="0" cap="small">
                <a:hlinkClick r:id="rId2"/>
              </a:rPr>
              <a:t>https</a:t>
            </a:r>
            <a:r>
              <a:rPr lang="cs-CZ" sz="1400" b="0" cap="small">
                <a:hlinkClick r:id="rId2"/>
              </a:rPr>
              <a:t>://</a:t>
            </a:r>
            <a:r>
              <a:rPr lang="cs-CZ" sz="1400" b="0" cap="small" smtClean="0">
                <a:hlinkClick r:id="rId2"/>
              </a:rPr>
              <a:t>www.novinky.cz/cestovani/276483-pavlov-novomlynska-nadrz-a-lovci-mamutu-ve-vestonicich.html</a:t>
            </a:r>
            <a:endParaRPr lang="cs-CZ" sz="1400" b="0" cap="small" smtClean="0"/>
          </a:p>
          <a:p>
            <a:r>
              <a:rPr lang="cs-CZ" sz="1400" b="0" cap="small"/>
              <a:t>[2] </a:t>
            </a:r>
            <a:r>
              <a:rPr lang="cs-CZ" sz="1400" b="0" cap="small">
                <a:hlinkClick r:id="rId3"/>
              </a:rPr>
              <a:t>http</a:t>
            </a:r>
            <a:r>
              <a:rPr lang="cs-CZ" sz="1400" b="0" cap="small">
                <a:hlinkClick r:id="rId3"/>
              </a:rPr>
              <a:t>://</a:t>
            </a:r>
            <a:r>
              <a:rPr lang="cs-CZ" sz="1400" b="0" cap="small" smtClean="0">
                <a:hlinkClick r:id="rId3"/>
              </a:rPr>
              <a:t>www.ceskatelevize.cz/ct24/veda/2445481-naprosta-nahoda-geologove-u-brna-nasli-ulomky-keramicke-venuse</a:t>
            </a:r>
            <a:endParaRPr lang="cs-CZ" sz="1400" b="0" cap="small" smtClean="0"/>
          </a:p>
          <a:p>
            <a:r>
              <a:rPr lang="cs-CZ" sz="1400" b="0" cap="small"/>
              <a:t>[3] </a:t>
            </a:r>
            <a:r>
              <a:rPr lang="cs-CZ" sz="1400" b="0" cap="small">
                <a:hlinkClick r:id="rId4"/>
              </a:rPr>
              <a:t>https</a:t>
            </a:r>
            <a:r>
              <a:rPr lang="cs-CZ" sz="1400" b="0" cap="small">
                <a:hlinkClick r:id="rId4"/>
              </a:rPr>
              <a:t>://</a:t>
            </a:r>
            <a:r>
              <a:rPr lang="cs-CZ" sz="1400" b="0" cap="small" smtClean="0">
                <a:hlinkClick r:id="rId4"/>
              </a:rPr>
              <a:t>www.ceskestavby.cz/clanky/jak-vycistit-porcelan-keramiku-20123.html</a:t>
            </a:r>
            <a:endParaRPr lang="cs-CZ" sz="1400" b="0" cap="small" smtClean="0"/>
          </a:p>
          <a:p>
            <a:r>
              <a:rPr lang="cs-CZ" sz="1400" b="0" cap="small"/>
              <a:t>[4] </a:t>
            </a:r>
            <a:r>
              <a:rPr lang="cs-CZ" sz="1400" b="0" cap="small">
                <a:hlinkClick r:id="rId5"/>
              </a:rPr>
              <a:t>https</a:t>
            </a:r>
            <a:r>
              <a:rPr lang="cs-CZ" sz="1400" b="0" cap="small">
                <a:hlinkClick r:id="rId5"/>
              </a:rPr>
              <a:t>://</a:t>
            </a:r>
            <a:r>
              <a:rPr lang="cs-CZ" sz="1400" b="0" cap="small" smtClean="0">
                <a:hlinkClick r:id="rId5"/>
              </a:rPr>
              <a:t>www.ceskestavby.cz/clanky/jak-posuzovat-stav-starsiho-domu-24306.html</a:t>
            </a:r>
            <a:endParaRPr lang="cs-CZ" sz="1400" b="0" cap="small" smtClean="0"/>
          </a:p>
          <a:p>
            <a:r>
              <a:rPr lang="cs-CZ" sz="1400" b="0" cap="small"/>
              <a:t>[5] </a:t>
            </a:r>
            <a:r>
              <a:rPr lang="cs-CZ" sz="1400" b="0" cap="small">
                <a:hlinkClick r:id="rId6"/>
              </a:rPr>
              <a:t>http</a:t>
            </a:r>
            <a:r>
              <a:rPr lang="cs-CZ" sz="1400" b="0" cap="small">
                <a:hlinkClick r:id="rId6"/>
              </a:rPr>
              <a:t>://</a:t>
            </a:r>
            <a:r>
              <a:rPr lang="cs-CZ" sz="1400" b="0" cap="small" smtClean="0">
                <a:hlinkClick r:id="rId6"/>
              </a:rPr>
              <a:t>mineralogie.sci.muni.cz/kap_4_3_optika/epidot.htm</a:t>
            </a:r>
            <a:endParaRPr lang="cs-CZ" sz="1400" b="0" cap="small" smtClean="0"/>
          </a:p>
          <a:p>
            <a:endParaRPr lang="cs-CZ" sz="1400" b="0" cap="small"/>
          </a:p>
          <a:p>
            <a:r>
              <a:rPr lang="cs-CZ" sz="1400" b="0" cap="small" smtClean="0"/>
              <a:t>Autor nečíslovaných obrázků: Eva Pospíšilová</a:t>
            </a:r>
            <a:endParaRPr lang="cs-CZ" sz="1400" b="0" cap="small"/>
          </a:p>
          <a:p>
            <a:endParaRPr lang="cs-CZ" sz="1400" b="0" smtClean="0"/>
          </a:p>
          <a:p>
            <a:endParaRPr lang="cs-CZ" sz="1600" b="0"/>
          </a:p>
          <a:p>
            <a:pPr marL="800100" lvl="1" indent="-342900"/>
            <a:endParaRPr lang="cs-CZ" sz="1800" b="0" smtClean="0"/>
          </a:p>
          <a:p>
            <a:pPr marL="800100" lvl="1" indent="-342900"/>
            <a:endParaRPr lang="cs-CZ" sz="1600" b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3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 smtClean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/>
          </a:bodyPr>
          <a:lstStyle/>
          <a:p>
            <a:r>
              <a:rPr lang="cs-CZ" b="0" cap="small" smtClean="0"/>
              <a:t>příprava hlíny</a:t>
            </a:r>
            <a:endParaRPr lang="cs-CZ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zbavení nečistot a hrubších částeček</a:t>
            </a:r>
            <a:endParaRPr lang="cs-CZ" sz="180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důkladné provlhčení – mokrá hlína se nechávala zrát i po několik měsíců, aby došlo k provlhčení i nejjemnějších částeček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/>
              <a:t>smísení plastické hlíny s ostřivem</a:t>
            </a:r>
          </a:p>
          <a:p>
            <a:r>
              <a:rPr lang="cs-CZ" sz="1800" b="0" cap="small"/>
              <a:t>p</a:t>
            </a:r>
            <a:r>
              <a:rPr lang="cs-CZ" sz="1800" b="0" cap="small" smtClean="0"/>
              <a:t>lastifikace sprašové hlíny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není-li hlína při vytěžení plastická, je nutné ji nechat odležet přes jednu zimu, kdy vlivem </a:t>
            </a:r>
            <a:r>
              <a:rPr lang="cs-CZ" sz="1800" b="0"/>
              <a:t>přemrznutí a chemických reakcí jílových minerálů s vodou a </a:t>
            </a:r>
            <a:r>
              <a:rPr lang="cs-CZ" sz="1800" b="0" smtClean="0"/>
              <a:t>s</a:t>
            </a:r>
            <a:r>
              <a:rPr lang="cs-CZ" sz="1800" b="0"/>
              <a:t> organickými látkami </a:t>
            </a:r>
            <a:r>
              <a:rPr lang="cs-CZ" sz="1800" b="0" smtClean="0"/>
              <a:t>dochází k výrazné změně vlastností původní </a:t>
            </a:r>
            <a:r>
              <a:rPr lang="cs-CZ" sz="1800" b="0"/>
              <a:t>spraše a </a:t>
            </a:r>
            <a:r>
              <a:rPr lang="cs-CZ" sz="1800" b="0" smtClean="0"/>
              <a:t>dochází k přeměně na kvalitní tvářecí hmotu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slouží například k tvorbě replik archeologické keramiky nebo k ověření lokálního původu keramické hlíny</a:t>
            </a:r>
            <a:endParaRPr lang="cs-CZ" sz="1800" b="0"/>
          </a:p>
          <a:p>
            <a:endParaRPr lang="cs-CZ" sz="18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6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 smtClean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/>
          </a:bodyPr>
          <a:lstStyle/>
          <a:p>
            <a:r>
              <a:rPr lang="cs-CZ" sz="1800" b="0" cap="small" smtClean="0"/>
              <a:t>plastifikace sprašové hlíny - experiment</a:t>
            </a:r>
          </a:p>
          <a:p>
            <a:r>
              <a:rPr lang="cs-CZ" sz="1800" i="1" smtClean="0"/>
              <a:t>„Byla keramická miska nalezená v hradišti Sv. Hypolita u Znojma vyrobena z lokálních surovin?“</a:t>
            </a:r>
            <a:endParaRPr lang="cs-CZ" sz="1800" b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n</a:t>
            </a:r>
            <a:r>
              <a:rPr lang="cs-CZ" sz="1800" b="0" smtClean="0"/>
              <a:t>atěžení sprašové hlíny z lokality nálezu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v</a:t>
            </a:r>
            <a:r>
              <a:rPr lang="cs-CZ" sz="1800" b="0" smtClean="0"/>
              <a:t>ykopání jámy v zemi (hloubka cca 0,5 m), vložení látkového obalu</a:t>
            </a:r>
            <a:r>
              <a:rPr lang="cs-CZ" sz="1800" b="0"/>
              <a:t> </a:t>
            </a:r>
            <a:r>
              <a:rPr lang="cs-CZ" sz="1800" b="0" smtClean="0"/>
              <a:t>pro oddělení natěžené hlíny od okolní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smíchání hlíny s vodou a přelití do látkového obalu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zabalení a zakopání hlíny na 3 měsíce (30. 12. – 30. 3.)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v</a:t>
            </a:r>
            <a:r>
              <a:rPr lang="cs-CZ" sz="1800" b="0" smtClean="0"/>
              <a:t>yjmutí hlíny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>
                <a:solidFill>
                  <a:schemeClr val="tx2"/>
                </a:solidFill>
              </a:rPr>
              <a:t>tvorba modelového předmětu, jeho vypálení a mikropetrografické porovnání vzorků modelového předmětu se vzorky původní nádoby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 smtClean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/>
          </a:bodyPr>
          <a:lstStyle/>
          <a:p>
            <a:r>
              <a:rPr lang="cs-CZ" sz="1800" b="0" cap="small"/>
              <a:t>p</a:t>
            </a:r>
            <a:r>
              <a:rPr lang="cs-CZ" sz="1800" b="0" cap="small" smtClean="0"/>
              <a:t>roces tvorby keramického výrobku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tváření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s</a:t>
            </a:r>
            <a:r>
              <a:rPr lang="cs-CZ" sz="1800" b="0" smtClean="0"/>
              <a:t>ušení – dochází ke smršťování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výpal</a:t>
            </a:r>
          </a:p>
          <a:p>
            <a:pPr marL="742950" lvl="1" indent="-285750"/>
            <a:r>
              <a:rPr lang="cs-CZ" sz="1800"/>
              <a:t>d</a:t>
            </a:r>
            <a:r>
              <a:rPr lang="cs-CZ" sz="1800" smtClean="0"/>
              <a:t>ehydratační fáze – z výrobku se při nízké teplotě odpařuje voda tak, aby nedošlo k náhlému uvolnění páry a poškození výrobku</a:t>
            </a:r>
          </a:p>
          <a:p>
            <a:pPr marL="742950" lvl="1" indent="-285750"/>
            <a:r>
              <a:rPr lang="cs-CZ" sz="1800" smtClean="0"/>
              <a:t>oxidační fáze – z hlíny je vypalována uhlíkatá složka a všechny ostatní obsažené sloučeniny jsou plně oxidovány</a:t>
            </a:r>
          </a:p>
          <a:p>
            <a:pPr marL="742950" lvl="1" indent="-285750"/>
            <a:r>
              <a:rPr lang="cs-CZ" sz="1800"/>
              <a:t>s</a:t>
            </a:r>
            <a:r>
              <a:rPr lang="cs-CZ" sz="1800" b="0" smtClean="0"/>
              <a:t>linutí – složky hlíny se vzájemně stmelují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6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 smtClean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soudržná, ve vodě nerozpustná, polykrystalická látka z anorganických nekovových surovin</a:t>
            </a:r>
            <a:r>
              <a:rPr lang="cs-CZ" sz="1800" b="0" dirty="0"/>
              <a:t> </a:t>
            </a:r>
            <a:r>
              <a:rPr lang="cs-CZ" sz="1800" b="0" dirty="0" smtClean="0"/>
              <a:t>získaná slinováním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 smtClean="0"/>
              <a:t>slinování</a:t>
            </a:r>
            <a:r>
              <a:rPr lang="cs-CZ" sz="1800" b="0" dirty="0" smtClean="0"/>
              <a:t> = proces, při kterém dochází ke zpevňování disperzních systémů za vysoké teploty a získání požadovaných fyzikálních a mechanických vlastností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t</a:t>
            </a:r>
            <a:r>
              <a:rPr lang="cs-CZ" sz="1800" b="0" dirty="0" smtClean="0"/>
              <a:t>vorba krystalických fází s určitým podílem skelné fáze a s větším či menším množstvím pórů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první uměle vyrobený a zároveň jeden z nejdéle používaných materiálů v </a:t>
            </a:r>
            <a:r>
              <a:rPr lang="cs-CZ" sz="1800" b="0" smtClean="0"/>
              <a:t>historii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smtClean="0">
                <a:sym typeface="Wingdings" pitchFamily="2" charset="2"/>
              </a:rPr>
              <a:t>zásadní </a:t>
            </a:r>
            <a:r>
              <a:rPr lang="cs-CZ" sz="1800" b="0" dirty="0" smtClean="0">
                <a:sym typeface="Wingdings" pitchFamily="2" charset="2"/>
              </a:rPr>
              <a:t>význam ve stavebnictví, uplatnění ve výrobě </a:t>
            </a:r>
            <a:r>
              <a:rPr lang="cs-CZ" sz="1800" smtClean="0">
                <a:sym typeface="Wingdings" pitchFamily="2" charset="2"/>
              </a:rPr>
              <a:t>užitkových</a:t>
            </a:r>
            <a:r>
              <a:rPr lang="cs-CZ" sz="1800" b="0" smtClean="0">
                <a:sym typeface="Wingdings" pitchFamily="2" charset="2"/>
              </a:rPr>
              <a:t> (nádobí, žáruvzdorné </a:t>
            </a:r>
            <a:r>
              <a:rPr lang="cs-CZ" sz="1800" b="0" dirty="0" smtClean="0">
                <a:sym typeface="Wingdings" pitchFamily="2" charset="2"/>
              </a:rPr>
              <a:t>hmoty, elektrotechnika) a </a:t>
            </a:r>
            <a:r>
              <a:rPr lang="cs-CZ" sz="1800" dirty="0" smtClean="0">
                <a:sym typeface="Wingdings" pitchFamily="2" charset="2"/>
              </a:rPr>
              <a:t>dekorativních</a:t>
            </a:r>
            <a:r>
              <a:rPr lang="cs-CZ" sz="1800" b="0" dirty="0" smtClean="0">
                <a:sym typeface="Wingdings" pitchFamily="2" charset="2"/>
              </a:rPr>
              <a:t> předmětů</a:t>
            </a:r>
            <a:endParaRPr lang="cs-CZ" sz="18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2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 smtClean="0"/>
              <a:t>Z historie</a:t>
            </a:r>
            <a:endParaRPr lang="en-US" cap="small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5616624" cy="532859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Věstonická </a:t>
            </a:r>
            <a:r>
              <a:rPr lang="cs-CZ" sz="1800" b="0" dirty="0" err="1" smtClean="0"/>
              <a:t>venuše</a:t>
            </a:r>
            <a:r>
              <a:rPr lang="cs-CZ" sz="1800" b="0" dirty="0" smtClean="0"/>
              <a:t> – cca 29. - 25. stol. př. n. l., nejstarší známá keramická soška na světě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nejstarší keramické nádoby nalezeny v jižní Číně – datovány cca do 11. století př. n. l., předpokládaná teplota výpalu 700 – 960 °C, ručně tvarované, s červenou až hnědou barvou střepu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První pálené cihly pocházejí z 5. - 4. stol. př. n. l. </a:t>
            </a:r>
            <a:r>
              <a:rPr lang="cs-CZ" sz="1800" b="0" smtClean="0"/>
              <a:t>z </a:t>
            </a:r>
            <a:r>
              <a:rPr lang="cs-CZ" sz="1800" b="0" smtClean="0"/>
              <a:t>Mezopotámie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endParaRPr lang="cs-CZ" sz="1800" b="0" smtClean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r>
              <a:rPr lang="cs-CZ" sz="1800" b="0" smtClean="0"/>
              <a:t>                                                                                 [1]</a:t>
            </a:r>
            <a:endParaRPr lang="cs-CZ" sz="1800" b="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817874" cy="6858000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2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 smtClean="0"/>
              <a:t>Z historie</a:t>
            </a:r>
            <a:endParaRPr lang="en-US" cap="small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344816" cy="4680520"/>
          </a:xfrm>
        </p:spPr>
        <p:txBody>
          <a:bodyPr>
            <a:normAutofit/>
          </a:bodyPr>
          <a:lstStyle/>
          <a:p>
            <a:r>
              <a:rPr lang="cs-CZ" sz="2400" b="0" cap="small"/>
              <a:t>a</a:t>
            </a:r>
            <a:r>
              <a:rPr lang="cs-CZ" sz="2400" b="0" cap="small" smtClean="0"/>
              <a:t>ktuální nález geologů z Masarykovy univerzity – </a:t>
            </a:r>
            <a:r>
              <a:rPr lang="cs-CZ" sz="2400" b="0" smtClean="0"/>
              <a:t>úlomek venuše tzv. střelického typu</a:t>
            </a:r>
            <a:endParaRPr lang="cs-CZ" sz="1800" b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stáří cca 6500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kultura s moravskou malovanou keramikou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Brno-Tuřany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smtClean="0"/>
              <a:t>unikátní nález v povrchové </a:t>
            </a:r>
            <a:r>
              <a:rPr lang="cs-CZ" sz="1800" b="0" smtClean="0"/>
              <a:t>vrstvě</a:t>
            </a:r>
          </a:p>
          <a:p>
            <a:endParaRPr lang="cs-CZ" sz="1800" b="0"/>
          </a:p>
          <a:p>
            <a:endParaRPr lang="cs-CZ" sz="1800" b="0" smtClean="0"/>
          </a:p>
          <a:p>
            <a:endParaRPr lang="cs-CZ" sz="1800" b="0"/>
          </a:p>
          <a:p>
            <a:endParaRPr lang="cs-CZ" sz="1800" b="0" smtClean="0"/>
          </a:p>
          <a:p>
            <a:r>
              <a:rPr lang="cs-CZ" sz="1800" b="0" smtClean="0"/>
              <a:t>                                                           [2] </a:t>
            </a:r>
            <a:endParaRPr lang="cs-CZ" sz="1800" b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 t="17931" r="21904" b="13112"/>
          <a:stretch/>
        </p:blipFill>
        <p:spPr>
          <a:xfrm>
            <a:off x="4644008" y="3501008"/>
            <a:ext cx="3974194" cy="288000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3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1">
      <a:dk1>
        <a:srgbClr val="283658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1110</TotalTime>
  <Words>2002</Words>
  <Application>Microsoft Office PowerPoint</Application>
  <PresentationFormat>Předvádění na obrazovce (4:3)</PresentationFormat>
  <Paragraphs>336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Základní</vt:lpstr>
      <vt:lpstr>Keramika  a její konzervace</vt:lpstr>
      <vt:lpstr>Keramika</vt:lpstr>
      <vt:lpstr>Keramika</vt:lpstr>
      <vt:lpstr>Keramika</vt:lpstr>
      <vt:lpstr>Keramika</vt:lpstr>
      <vt:lpstr>Keramika</vt:lpstr>
      <vt:lpstr>Keramika</vt:lpstr>
      <vt:lpstr>Z historie</vt:lpstr>
      <vt:lpstr>Z historie</vt:lpstr>
      <vt:lpstr>Degradace keramiky</vt:lpstr>
      <vt:lpstr>Degradační faktory</vt:lpstr>
      <vt:lpstr>Degradační faktory</vt:lpstr>
      <vt:lpstr>Degradační faktory</vt:lpstr>
      <vt:lpstr>Preventivní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Děkuji za pozornost.</vt:lpstr>
      <vt:lpstr>Zdroje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keramiky</dc:title>
  <dc:creator>Eva</dc:creator>
  <cp:lastModifiedBy>Eva Pospíšilová</cp:lastModifiedBy>
  <cp:revision>51</cp:revision>
  <dcterms:created xsi:type="dcterms:W3CDTF">2018-02-05T10:09:01Z</dcterms:created>
  <dcterms:modified xsi:type="dcterms:W3CDTF">2018-05-15T17:48:04Z</dcterms:modified>
</cp:coreProperties>
</file>