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6"/>
  </p:notesMasterIdLst>
  <p:sldIdLst>
    <p:sldId id="256" r:id="rId2"/>
    <p:sldId id="257" r:id="rId3"/>
    <p:sldId id="315" r:id="rId4"/>
    <p:sldId id="316" r:id="rId5"/>
    <p:sldId id="267" r:id="rId6"/>
    <p:sldId id="317" r:id="rId7"/>
    <p:sldId id="270" r:id="rId8"/>
    <p:sldId id="318" r:id="rId9"/>
    <p:sldId id="320" r:id="rId10"/>
    <p:sldId id="321" r:id="rId11"/>
    <p:sldId id="323" r:id="rId12"/>
    <p:sldId id="322" r:id="rId13"/>
    <p:sldId id="286" r:id="rId14"/>
    <p:sldId id="29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68" d="100"/>
          <a:sy n="68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1F753-CFCE-4A65-BECF-A3ACC99C4E4F}" type="datetimeFigureOut">
              <a:rPr lang="cs-CZ" smtClean="0"/>
              <a:t>20.05.2018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0DAD7-A851-4730-9085-F76F45AAE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38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0DAD7-A851-4730-9085-F76F45AAEE9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927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0DAD7-A851-4730-9085-F76F45AAEE9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411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0DAD7-A851-4730-9085-F76F45AAEE9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12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A67D7-E260-40AB-91AA-495B97CE47AD}" type="datetime1">
              <a:rPr lang="cs-CZ" smtClean="0"/>
              <a:t>20.05.2018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F7FC-4BFC-4B8D-AF9E-E63B341E6366}" type="datetime1">
              <a:rPr lang="cs-CZ" smtClean="0"/>
              <a:t>20.05.2018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53F-DF05-4B7E-A6F2-4635B78F7D82}" type="datetime1">
              <a:rPr lang="cs-CZ" smtClean="0"/>
              <a:t>20.05.2018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39C3A-FC78-4B16-B0F7-DEF3115D06C8}" type="datetime1">
              <a:rPr lang="cs-CZ" smtClean="0"/>
              <a:t>20.05.2018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D3EB-61B9-489A-918E-5338621006BA}" type="datetime1">
              <a:rPr lang="cs-CZ" smtClean="0"/>
              <a:t>20.05.2018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889F-6AD9-4EDF-A9AB-50DFEB2E9BA7}" type="datetime1">
              <a:rPr lang="cs-CZ" smtClean="0"/>
              <a:t>20.05.2018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6E35-180A-4AF5-8010-B1B4DC4F63B2}" type="datetime1">
              <a:rPr lang="cs-CZ" smtClean="0"/>
              <a:t>20.05.2018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9CFAE-BEF3-41EF-9C0D-E7EEC7A326C5}" type="datetime1">
              <a:rPr lang="cs-CZ" smtClean="0"/>
              <a:t>20.05.2018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A4E-1716-4909-9BF5-0D534F139756}" type="datetime1">
              <a:rPr lang="cs-CZ" smtClean="0"/>
              <a:t>20.05.2018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F3DE-07AA-4981-A17E-921ED2A50935}" type="datetime1">
              <a:rPr lang="cs-CZ" smtClean="0"/>
              <a:t>20.05.2018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B65A-59D8-4175-B562-7A531BFA5463}" type="datetime1">
              <a:rPr lang="cs-CZ" smtClean="0"/>
              <a:t>20.05.2018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FC01075-5585-4367-BB41-2E8B37A48700}" type="datetime1">
              <a:rPr lang="cs-CZ" smtClean="0"/>
              <a:t>20.05.2018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4064496"/>
          </a:xfrm>
        </p:spPr>
        <p:txBody>
          <a:bodyPr/>
          <a:lstStyle/>
          <a:p>
            <a:r>
              <a:rPr lang="cs-CZ" sz="6000" dirty="0" err="1"/>
              <a:t>Sklo</a:t>
            </a:r>
            <a:r>
              <a:rPr lang="cs-CZ" sz="4800" cap="none" dirty="0" err="1"/>
              <a:t>&amp;</a:t>
            </a:r>
            <a:r>
              <a:rPr lang="cs-CZ" sz="6000" dirty="0" err="1"/>
              <a:t>porcelán</a:t>
            </a:r>
            <a:r>
              <a:rPr lang="cs-CZ" sz="6000" dirty="0"/>
              <a:t> </a:t>
            </a:r>
            <a:br>
              <a:rPr lang="cs-CZ" sz="6000" dirty="0"/>
            </a:br>
            <a:r>
              <a:rPr lang="cs-CZ" sz="6000" dirty="0"/>
              <a:t>a jejich</a:t>
            </a:r>
            <a:br>
              <a:rPr lang="cs-CZ" sz="6000" dirty="0"/>
            </a:br>
            <a:r>
              <a:rPr lang="cs-CZ" sz="6000" dirty="0"/>
              <a:t>konzervace</a:t>
            </a:r>
            <a:endParaRPr lang="en-US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424936" cy="914400"/>
          </a:xfrm>
        </p:spPr>
        <p:txBody>
          <a:bodyPr>
            <a:normAutofit/>
          </a:bodyPr>
          <a:lstStyle/>
          <a:p>
            <a:r>
              <a:rPr lang="cs-CZ" sz="1800" dirty="0"/>
              <a:t>C6190 </a:t>
            </a:r>
            <a:r>
              <a:rPr lang="cs-CZ" sz="1800" b="1" cap="small" dirty="0"/>
              <a:t>Chemie a metodiky konzervování předmětů z anorganických materiálů II</a:t>
            </a:r>
            <a:endParaRPr lang="en-US" sz="1800" cap="small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6627168"/>
            <a:ext cx="1519968" cy="253916"/>
          </a:xfrm>
          <a:prstGeom prst="rect">
            <a:avLst/>
          </a:prstGeom>
          <a:solidFill>
            <a:schemeClr val="bg1">
              <a:alpha val="8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050" dirty="0">
                <a:solidFill>
                  <a:srgbClr val="283658"/>
                </a:solidFill>
              </a:rPr>
              <a:t>Eva Pospíšilová, 2018</a:t>
            </a:r>
            <a:endParaRPr lang="en-US" sz="1050" dirty="0">
              <a:solidFill>
                <a:srgbClr val="2836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4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Porcelán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4536504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Výroba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tváření – točením, ručním nebo strojním lisováním, litím do forem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sušení – křehčí výrobek než u keramiky, nutná opatrnější manipulace</a:t>
            </a:r>
            <a:endParaRPr lang="cs-CZ" sz="1800" b="0" dirty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pálení – dvě fáze: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1. výpal – 950 °C</a:t>
            </a:r>
          </a:p>
          <a:p>
            <a:pPr marL="800100" lvl="1" indent="-342900"/>
            <a:r>
              <a:rPr lang="cs-CZ" sz="1800" b="0" dirty="0">
                <a:sym typeface="Wingdings" pitchFamily="2" charset="2"/>
              </a:rPr>
              <a:t>2. výpal – 1400-1450 °C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mezi oběma výpaly</a:t>
            </a:r>
            <a:r>
              <a:rPr lang="cs-CZ" sz="1800" b="0" dirty="0">
                <a:sym typeface="Wingdings" pitchFamily="2" charset="2"/>
              </a:rPr>
              <a:t> se obvykle nanáší glazura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379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 dirty="0"/>
              <a:t>Preventivní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RV = 40-60 %, t = 20 °C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bezprašné prostředí, ochrana před mechanickým poškozením</a:t>
            </a:r>
          </a:p>
          <a:p>
            <a:pPr marL="800100" lvl="1" indent="-342900"/>
            <a:endParaRPr lang="cs-CZ" sz="1600" b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2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683994"/>
          </a:xfrm>
        </p:spPr>
        <p:txBody>
          <a:bodyPr>
            <a:normAutofit/>
          </a:bodyPr>
          <a:lstStyle/>
          <a:p>
            <a:r>
              <a:rPr lang="cs-CZ" cap="small" dirty="0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96895"/>
            <a:ext cx="7620000" cy="5589240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průzkum</a:t>
            </a:r>
          </a:p>
          <a:p>
            <a:r>
              <a:rPr lang="cs-CZ" sz="1800" b="0" cap="small" dirty="0"/>
              <a:t>čištění</a:t>
            </a:r>
          </a:p>
          <a:p>
            <a:pPr marL="800100" lvl="1" indent="-342900"/>
            <a:r>
              <a:rPr lang="cs-CZ" sz="1800" dirty="0"/>
              <a:t>umytí vodou, odmaštění – </a:t>
            </a:r>
            <a:r>
              <a:rPr lang="cs-CZ" sz="1800" dirty="0" err="1"/>
              <a:t>anionogenní</a:t>
            </a:r>
            <a:r>
              <a:rPr lang="cs-CZ" sz="1800" dirty="0"/>
              <a:t> tenzidy, </a:t>
            </a:r>
            <a:r>
              <a:rPr lang="cs-CZ" sz="1800" dirty="0" err="1"/>
              <a:t>org</a:t>
            </a:r>
            <a:r>
              <a:rPr lang="cs-CZ" sz="1800" dirty="0"/>
              <a:t>. rozpouštědla</a:t>
            </a:r>
          </a:p>
          <a:p>
            <a:pPr marL="800100" lvl="1" indent="-342900"/>
            <a:r>
              <a:rPr lang="cs-CZ" sz="1800" dirty="0"/>
              <a:t>usazeniny a zabarvení od používání není nutné odstraňovat</a:t>
            </a:r>
          </a:p>
          <a:p>
            <a:pPr marL="800100" lvl="1" indent="-342900"/>
            <a:r>
              <a:rPr lang="cs-CZ" sz="1800" dirty="0"/>
              <a:t>odstranění starých doplňků, lepidel a retuší</a:t>
            </a:r>
          </a:p>
          <a:p>
            <a:r>
              <a:rPr lang="cs-CZ" sz="1800" b="0" cap="small" dirty="0"/>
              <a:t>lepení</a:t>
            </a:r>
          </a:p>
          <a:p>
            <a:pPr marL="800100" lvl="1" indent="-342900"/>
            <a:r>
              <a:rPr lang="cs-CZ" sz="1800" dirty="0"/>
              <a:t>epoxidová lepidla nebo polyesterová lepidla</a:t>
            </a:r>
          </a:p>
          <a:p>
            <a:r>
              <a:rPr lang="cs-CZ" sz="1800" b="0" cap="small" dirty="0"/>
              <a:t>doplňování</a:t>
            </a:r>
          </a:p>
          <a:p>
            <a:pPr marL="742950" lvl="1" indent="-285750"/>
            <a:r>
              <a:rPr lang="cs-CZ" sz="1800" dirty="0"/>
              <a:t>např. sádra, modurit</a:t>
            </a:r>
          </a:p>
          <a:p>
            <a:pPr marL="742950" lvl="1" indent="-285750"/>
            <a:r>
              <a:rPr lang="cs-CZ" sz="1800" dirty="0"/>
              <a:t>modelace nebo odlití chybějící části (příprava forem)</a:t>
            </a:r>
          </a:p>
          <a:p>
            <a:pPr marL="742950" lvl="1" indent="-285750"/>
            <a:r>
              <a:rPr lang="cs-CZ" sz="1800" dirty="0"/>
              <a:t>připevnění doplňku čepy nebo lepením</a:t>
            </a:r>
          </a:p>
          <a:p>
            <a:r>
              <a:rPr lang="cs-CZ" sz="1800" b="0" cap="small" dirty="0"/>
              <a:t>retuše</a:t>
            </a:r>
            <a:endParaRPr lang="cs-CZ" sz="1800" dirty="0"/>
          </a:p>
          <a:p>
            <a:pPr marL="742950" lvl="1" indent="-285750"/>
            <a:r>
              <a:rPr lang="cs-CZ" sz="1800" dirty="0"/>
              <a:t>tmelení, barevné retuše, imitace glazury lakem, zlacení (plátky nebo pasta)</a:t>
            </a:r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415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229200"/>
            <a:ext cx="7283152" cy="1371600"/>
          </a:xfrm>
        </p:spPr>
        <p:txBody>
          <a:bodyPr/>
          <a:lstStyle/>
          <a:p>
            <a:r>
              <a:rPr lang="cs-CZ"/>
              <a:t>Děkuji za pozornost.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76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Zdroje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112568"/>
          </a:xfrm>
        </p:spPr>
        <p:txBody>
          <a:bodyPr>
            <a:normAutofit/>
          </a:bodyPr>
          <a:lstStyle/>
          <a:p>
            <a:r>
              <a:rPr lang="cs-CZ" sz="1400" b="0" cap="small" dirty="0"/>
              <a:t>KOPECKÁ, I. a kol. Preventivní péče o historické objekty a sbírky v nich uložené. Praha: Státní ústav památkové péče, 2002. ISBN 80-86234-28-2. </a:t>
            </a:r>
          </a:p>
          <a:p>
            <a:r>
              <a:rPr lang="cs-CZ" sz="1400" b="0" cap="small" dirty="0"/>
              <a:t>Přednášky </a:t>
            </a:r>
            <a:r>
              <a:rPr lang="cs-CZ" sz="1400" b="0" cap="small" dirty="0" err="1"/>
              <a:t>MgA</a:t>
            </a:r>
            <a:r>
              <a:rPr lang="cs-CZ" sz="1400" b="0" cap="small" dirty="0"/>
              <a:t>. Jiřího Marka</a:t>
            </a:r>
          </a:p>
          <a:p>
            <a:endParaRPr lang="cs-CZ" sz="1400" b="0" cap="small" dirty="0"/>
          </a:p>
          <a:p>
            <a:endParaRPr lang="cs-CZ" sz="1400" b="0" cap="small" dirty="0"/>
          </a:p>
          <a:p>
            <a:endParaRPr lang="cs-CZ" sz="1400" b="0" cap="small" dirty="0"/>
          </a:p>
          <a:p>
            <a:endParaRPr lang="cs-CZ" sz="1400" b="0" cap="small" dirty="0"/>
          </a:p>
          <a:p>
            <a:endParaRPr lang="cs-CZ" sz="1400" b="0" cap="small" dirty="0"/>
          </a:p>
          <a:p>
            <a:endParaRPr lang="cs-CZ" sz="1400" b="0" cap="small" dirty="0"/>
          </a:p>
          <a:p>
            <a:endParaRPr lang="cs-CZ" sz="1400" b="0" cap="small" dirty="0"/>
          </a:p>
          <a:p>
            <a:pPr marL="342900" indent="-342900">
              <a:buFont typeface="Arial" pitchFamily="34" charset="0"/>
              <a:buChar char="•"/>
            </a:pPr>
            <a:endParaRPr lang="cs-CZ" sz="1400" b="0" dirty="0"/>
          </a:p>
          <a:p>
            <a:pPr marL="800100" lvl="1" indent="-342900"/>
            <a:endParaRPr lang="cs-CZ" sz="1400" b="0" dirty="0"/>
          </a:p>
          <a:p>
            <a:pPr marL="800100" lvl="1" indent="-342900"/>
            <a:endParaRPr lang="cs-CZ" sz="14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58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Sklo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453650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amorfní homogenní pevná látka vzniklá rychlým ochlazením taveniny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zpracovává se tekuté, tuhne do požadovaného stavu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r>
              <a:rPr lang="cs-CZ" sz="1800" b="0" cap="small" dirty="0"/>
              <a:t>Vlastnosti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optické - lesk, lomivost světla, průhlednost nebo průsvitnost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barevnost x nebarevnost</a:t>
            </a:r>
            <a:endParaRPr lang="cs-CZ" sz="1800" b="0" dirty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křehkost, tříštivost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izolační schopnosti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nehořlavost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2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Sklo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4536504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Výroba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příprava sklářského kmene (sklářský písek, soda, potaš, pálené vápno, další látky k úpravě vlastností, např. barviva: ionty </a:t>
            </a:r>
            <a:r>
              <a:rPr lang="cs-CZ" sz="1800" b="0" dirty="0" err="1"/>
              <a:t>Fe</a:t>
            </a:r>
            <a:r>
              <a:rPr lang="cs-CZ" sz="1800" b="0" dirty="0"/>
              <a:t>, Co, Au,…)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tavení a čeření skloviny – </a:t>
            </a:r>
            <a:r>
              <a:rPr lang="cs-CZ" sz="1800" b="0" dirty="0">
                <a:sym typeface="Wingdings" pitchFamily="2" charset="2"/>
              </a:rPr>
              <a:t>1400-1500 °C, čeřením se sklovina zbavuje vzduchu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zpracování tekuté skloviny do surových výrobků – litím, mačkáním, foukáním, tažením, lisováním, válcováním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úprava surových výrobků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skleněné výrobky: duté, ploché, tabulové, lisované, optické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63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Sklo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4536504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Zdobení skla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ruční hutnické, např.:</a:t>
            </a:r>
          </a:p>
          <a:p>
            <a:pPr marL="800100" lvl="1" indent="-342900"/>
            <a:r>
              <a:rPr lang="cs-CZ" sz="1800" b="0" dirty="0"/>
              <a:t>přepichované sklo – na baňku skla se nabere jiný druh skla</a:t>
            </a:r>
          </a:p>
          <a:p>
            <a:pPr marL="800100" lvl="1" indent="-342900"/>
            <a:r>
              <a:rPr lang="cs-CZ" sz="1800" dirty="0"/>
              <a:t>přejímané – vrstvy různobarevných skel</a:t>
            </a:r>
          </a:p>
          <a:p>
            <a:pPr marL="800100" lvl="1" indent="-342900"/>
            <a:r>
              <a:rPr lang="cs-CZ" sz="1800" b="0" dirty="0"/>
              <a:t>krakelované – částečně vyfouklá baňka se ponoří do vody, vzniknou praskliny na povrchu, převrství se další vrstvou skla a dále se zpracovává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mechanické nebo chemické na studeném výrobku, např.:</a:t>
            </a:r>
          </a:p>
          <a:p>
            <a:pPr marL="800100" lvl="1" indent="-342900"/>
            <a:r>
              <a:rPr lang="cs-CZ" sz="1800" b="0" dirty="0">
                <a:sym typeface="Wingdings" pitchFamily="2" charset="2"/>
              </a:rPr>
              <a:t>tepání, rytí, řezání, broušení, leptání, otryskávání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malování, malba kovy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s</a:t>
            </a:r>
            <a:r>
              <a:rPr lang="cs-CZ" sz="1800" b="0" dirty="0">
                <a:sym typeface="Wingdings" pitchFamily="2" charset="2"/>
              </a:rPr>
              <a:t>tříbření - zrcadla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kombinované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0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683994"/>
          </a:xfrm>
        </p:spPr>
        <p:txBody>
          <a:bodyPr>
            <a:normAutofit/>
          </a:bodyPr>
          <a:lstStyle/>
          <a:p>
            <a:r>
              <a:rPr lang="cs-CZ" cap="small" dirty="0"/>
              <a:t>Vady materiálu a degradace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5517232"/>
          </a:xfrm>
        </p:spPr>
        <p:txBody>
          <a:bodyPr>
            <a:normAutofit/>
          </a:bodyPr>
          <a:lstStyle/>
          <a:p>
            <a:r>
              <a:rPr lang="cs-CZ" sz="1800" b="0" cap="small" dirty="0" err="1"/>
              <a:t>odskelňování</a:t>
            </a:r>
            <a:r>
              <a:rPr lang="cs-CZ" sz="1800" b="0" cap="small" dirty="0"/>
              <a:t> (devitrifikace)</a:t>
            </a:r>
          </a:p>
          <a:p>
            <a:pPr marL="800100" lvl="1" indent="-342900"/>
            <a:r>
              <a:rPr lang="cs-CZ" sz="1800" dirty="0"/>
              <a:t>amorfní forma přechází na krystalickou</a:t>
            </a:r>
          </a:p>
          <a:p>
            <a:pPr marL="800100" lvl="1" indent="-342900"/>
            <a:r>
              <a:rPr lang="cs-CZ" sz="1800" dirty="0"/>
              <a:t>tvorba mikroskopických krystalků způsobujících jemné mléčné zakalení, např. opětovným zahříváním</a:t>
            </a:r>
          </a:p>
          <a:p>
            <a:pPr marL="800100" lvl="1" indent="-342900"/>
            <a:r>
              <a:rPr lang="cs-CZ" sz="1800" dirty="0"/>
              <a:t>ochrana – obsah živců, hořčíku, boraxu</a:t>
            </a:r>
          </a:p>
          <a:p>
            <a:pPr marL="800100" lvl="1" indent="-342900"/>
            <a:r>
              <a:rPr lang="cs-CZ" sz="1800" b="0" dirty="0"/>
              <a:t>„alabastr“ – záměrně odskelněné sklo</a:t>
            </a:r>
            <a:endParaRPr lang="cs-CZ" sz="1800" dirty="0"/>
          </a:p>
          <a:p>
            <a:r>
              <a:rPr lang="cs-CZ" sz="1800" b="0" cap="small" dirty="0"/>
              <a:t>vznik bublin</a:t>
            </a:r>
          </a:p>
          <a:p>
            <a:pPr marL="800100" lvl="1" indent="-342900"/>
            <a:r>
              <a:rPr lang="cs-CZ" sz="1800" dirty="0"/>
              <a:t>ztenčení skla, zhoršení mechanické a teplotní odolnosti</a:t>
            </a:r>
          </a:p>
          <a:p>
            <a:r>
              <a:rPr lang="cs-CZ" sz="1800" b="0" cap="small" dirty="0"/>
              <a:t>kamínky </a:t>
            </a:r>
          </a:p>
          <a:p>
            <a:pPr marL="800100" lvl="1" indent="-342900"/>
            <a:r>
              <a:rPr lang="cs-CZ" sz="1800" dirty="0"/>
              <a:t>bílá, neroztavená zrnka písku nebo tzv. skelné čočky (hlinité kamínky)</a:t>
            </a:r>
          </a:p>
          <a:p>
            <a:r>
              <a:rPr lang="cs-CZ" sz="1800" b="0" cap="small" dirty="0"/>
              <a:t>šlíry</a:t>
            </a:r>
          </a:p>
          <a:p>
            <a:pPr marL="800100" lvl="1" indent="-342900"/>
            <a:r>
              <a:rPr lang="cs-CZ" sz="1800" dirty="0"/>
              <a:t>skelné nestejnorodosti, snižují mechanickou pevnost</a:t>
            </a:r>
          </a:p>
          <a:p>
            <a:r>
              <a:rPr lang="cs-CZ" sz="1800" b="0" cap="small" dirty="0"/>
              <a:t>mechanické poškození</a:t>
            </a:r>
          </a:p>
          <a:p>
            <a:pPr marL="742950" lvl="1" indent="-285750"/>
            <a:r>
              <a:rPr lang="cs-CZ" sz="1800" dirty="0"/>
              <a:t>poškrábání, rozbití</a:t>
            </a:r>
          </a:p>
          <a:p>
            <a:pPr marL="800100" lvl="1" indent="-34290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8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683994"/>
          </a:xfrm>
        </p:spPr>
        <p:txBody>
          <a:bodyPr>
            <a:normAutofit/>
          </a:bodyPr>
          <a:lstStyle/>
          <a:p>
            <a:r>
              <a:rPr lang="cs-CZ" cap="small" dirty="0"/>
              <a:t>Vady materiálu a degradace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praskání </a:t>
            </a:r>
          </a:p>
          <a:p>
            <a:pPr marL="800100" lvl="1" indent="-342900"/>
            <a:r>
              <a:rPr lang="cs-CZ" sz="1800" dirty="0"/>
              <a:t>vliv nestejné síly stěn, např. u lahví, vnitřním tlakem nebo jednostranným zahříváním</a:t>
            </a:r>
          </a:p>
          <a:p>
            <a:pPr marL="800100" lvl="1" indent="-342900"/>
            <a:r>
              <a:rPr lang="cs-CZ" sz="1800" dirty="0"/>
              <a:t>tvorba sítě jemných trhlinek po kontaktu s chladným předmětem, při ponoření do teplé vody praská</a:t>
            </a:r>
          </a:p>
          <a:p>
            <a:r>
              <a:rPr lang="cs-CZ" sz="1800" b="0" cap="small" dirty="0"/>
              <a:t>slepnutí </a:t>
            </a:r>
          </a:p>
          <a:p>
            <a:pPr marL="800100" lvl="1" indent="-342900"/>
            <a:r>
              <a:rPr lang="cs-CZ" sz="1800" dirty="0"/>
              <a:t>postupná ztráta lesku dlouhodobým obrušováním atmosférickými vlivy</a:t>
            </a:r>
          </a:p>
          <a:p>
            <a:pPr marL="800100" lvl="1" indent="-342900"/>
            <a:r>
              <a:rPr lang="cs-CZ" sz="1800" dirty="0"/>
              <a:t>u sodného skla dochází k tvorbě uhličitanů, pravděpodobně působením CO</a:t>
            </a:r>
            <a:r>
              <a:rPr lang="cs-CZ" sz="1800" baseline="-25000" dirty="0"/>
              <a:t>2</a:t>
            </a:r>
            <a:r>
              <a:rPr lang="cs-CZ" sz="1800" dirty="0"/>
              <a:t> ze vzduchu, draselné sklo výrazně odolnější</a:t>
            </a:r>
          </a:p>
          <a:p>
            <a:r>
              <a:rPr lang="cs-CZ" sz="1800" b="0" cap="small" dirty="0"/>
              <a:t>tečení </a:t>
            </a:r>
          </a:p>
          <a:p>
            <a:pPr marL="800100" lvl="1" indent="-342900"/>
            <a:r>
              <a:rPr lang="cs-CZ" sz="1800" dirty="0"/>
              <a:t>u tabulových skel, horní okraj je výrazně tenčí než spodní</a:t>
            </a:r>
          </a:p>
          <a:p>
            <a:r>
              <a:rPr lang="cs-CZ" sz="1800" b="0" cap="small" dirty="0"/>
              <a:t>koroze archeologického skla</a:t>
            </a:r>
          </a:p>
          <a:p>
            <a:r>
              <a:rPr lang="cs-CZ" sz="1800" b="0" cap="small" dirty="0"/>
              <a:t>hydrolytické poškození</a:t>
            </a:r>
          </a:p>
          <a:p>
            <a:pPr marL="742950" lvl="1" indent="-285750"/>
            <a:r>
              <a:rPr lang="cs-CZ" sz="1800" dirty="0"/>
              <a:t>Výluh alkálií vodou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72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 dirty="0"/>
              <a:t>Preventivní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RV = 40-65 %, t = 18 °C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problematické jsou výkyvy teplot (ochlazení o 30 °C, zahřátí o 60 °C)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ochrana před prachem, exhalacemi, nárazy, mechanickým poškrábáním</a:t>
            </a:r>
          </a:p>
          <a:p>
            <a:pPr marL="800100" lvl="1" indent="-342900"/>
            <a:endParaRPr lang="cs-CZ" sz="1600" b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67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683994"/>
          </a:xfrm>
        </p:spPr>
        <p:txBody>
          <a:bodyPr>
            <a:normAutofit/>
          </a:bodyPr>
          <a:lstStyle/>
          <a:p>
            <a:r>
              <a:rPr lang="cs-CZ" cap="small" dirty="0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96895"/>
            <a:ext cx="7620000" cy="5589240"/>
          </a:xfrm>
        </p:spPr>
        <p:txBody>
          <a:bodyPr>
            <a:normAutofit lnSpcReduction="10000"/>
          </a:bodyPr>
          <a:lstStyle/>
          <a:p>
            <a:r>
              <a:rPr lang="cs-CZ" sz="1800" b="0" cap="small" dirty="0"/>
              <a:t>průzkum</a:t>
            </a:r>
          </a:p>
          <a:p>
            <a:r>
              <a:rPr lang="cs-CZ" sz="1800" b="0" cap="small" dirty="0"/>
              <a:t>čištění</a:t>
            </a:r>
          </a:p>
          <a:p>
            <a:pPr marL="800100" lvl="1" indent="-342900"/>
            <a:r>
              <a:rPr lang="cs-CZ" sz="1800" dirty="0"/>
              <a:t>umytí vodou, odmaštění – </a:t>
            </a:r>
            <a:r>
              <a:rPr lang="cs-CZ" sz="1800" dirty="0" err="1"/>
              <a:t>anionogenní</a:t>
            </a:r>
            <a:r>
              <a:rPr lang="cs-CZ" sz="1800" dirty="0"/>
              <a:t> tenzidy, </a:t>
            </a:r>
            <a:r>
              <a:rPr lang="cs-CZ" sz="1800" dirty="0" err="1"/>
              <a:t>org</a:t>
            </a:r>
            <a:r>
              <a:rPr lang="cs-CZ" sz="1800" dirty="0"/>
              <a:t>. rozpouštědla</a:t>
            </a:r>
          </a:p>
          <a:p>
            <a:pPr marL="800100" lvl="1" indent="-342900"/>
            <a:r>
              <a:rPr lang="cs-CZ" sz="1800" dirty="0"/>
              <a:t>tvorba sítě jemných trhlinek po kontaktu s chladným předmětem, při ponoření do teplé vody praská</a:t>
            </a:r>
          </a:p>
          <a:p>
            <a:pPr marL="800100" lvl="1" indent="-342900"/>
            <a:r>
              <a:rPr lang="cs-CZ" sz="1800" dirty="0"/>
              <a:t>odstranění krust – </a:t>
            </a:r>
            <a:r>
              <a:rPr lang="cs-CZ" sz="1800" dirty="0" err="1"/>
              <a:t>Chelaton</a:t>
            </a:r>
            <a:r>
              <a:rPr lang="cs-CZ" sz="1800" dirty="0"/>
              <a:t> III, kyselina octová, mechanicky kartáčkem nebo obrušování, následný oplach v destilované vodě a dosušení v ethanolu </a:t>
            </a:r>
          </a:p>
          <a:p>
            <a:r>
              <a:rPr lang="cs-CZ" sz="1800" b="0" cap="small" dirty="0"/>
              <a:t>zpevnění povrchu</a:t>
            </a:r>
          </a:p>
          <a:p>
            <a:pPr marL="800100" lvl="1" indent="-342900"/>
            <a:r>
              <a:rPr lang="cs-CZ" sz="1800" dirty="0" err="1"/>
              <a:t>Veropal</a:t>
            </a:r>
            <a:r>
              <a:rPr lang="cs-CZ" sz="1800" dirty="0"/>
              <a:t> D 709, </a:t>
            </a:r>
            <a:r>
              <a:rPr lang="cs-CZ" sz="1800" dirty="0" err="1"/>
              <a:t>Paraloid</a:t>
            </a:r>
            <a:r>
              <a:rPr lang="cs-CZ" sz="1800" dirty="0"/>
              <a:t> B 72, akrylátový lak</a:t>
            </a:r>
          </a:p>
          <a:p>
            <a:pPr marL="800100" lvl="1" indent="-342900"/>
            <a:r>
              <a:rPr lang="cs-CZ" sz="1800" dirty="0"/>
              <a:t>použité prostředky ale měknou a zachytávají prach, většina působením UV záření síťuje (ztráta reverzibility) a žloutne</a:t>
            </a:r>
          </a:p>
          <a:p>
            <a:r>
              <a:rPr lang="cs-CZ" sz="1800" b="0" cap="small" dirty="0"/>
              <a:t>lepení</a:t>
            </a:r>
          </a:p>
          <a:p>
            <a:pPr marL="800100" lvl="1" indent="-342900"/>
            <a:r>
              <a:rPr lang="cs-CZ" sz="1800" dirty="0" err="1"/>
              <a:t>Veropal</a:t>
            </a:r>
            <a:r>
              <a:rPr lang="cs-CZ" sz="1800" dirty="0"/>
              <a:t> D 709, epoxidová lepidla, z historie: česnek</a:t>
            </a:r>
          </a:p>
          <a:p>
            <a:r>
              <a:rPr lang="cs-CZ" sz="1800" b="0" cap="small" dirty="0"/>
              <a:t>doplňování</a:t>
            </a:r>
          </a:p>
          <a:p>
            <a:pPr marL="742950" lvl="1" indent="-285750"/>
            <a:r>
              <a:rPr lang="cs-CZ" sz="1800" dirty="0"/>
              <a:t>např. plexisklo</a:t>
            </a:r>
          </a:p>
          <a:p>
            <a:r>
              <a:rPr lang="cs-CZ" sz="1800" b="0" cap="small" dirty="0"/>
              <a:t>retuše</a:t>
            </a:r>
            <a:endParaRPr lang="cs-CZ" sz="1800" dirty="0"/>
          </a:p>
          <a:p>
            <a:pPr lvl="1" indent="0">
              <a:buNone/>
            </a:pPr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86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Porcelán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537321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nejušlechtilejší keramické zboží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hlavní suroviny: kaolín, živec, křemen, rozemleté na velmi jemnou zrnitost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r>
              <a:rPr lang="cs-CZ" sz="1800" b="0" cap="small" dirty="0"/>
              <a:t>dělení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dle složení:</a:t>
            </a:r>
          </a:p>
          <a:p>
            <a:pPr marL="800100" lvl="1" indent="-342900"/>
            <a:r>
              <a:rPr lang="cs-CZ" sz="1800" b="0" dirty="0"/>
              <a:t>tvrdý – tzv. pravý, evropský</a:t>
            </a:r>
          </a:p>
          <a:p>
            <a:pPr marL="800100" lvl="1" indent="-342900"/>
            <a:r>
              <a:rPr lang="cs-CZ" sz="1800" dirty="0"/>
              <a:t>měkký – obsahuje méně kaolinu, méně teplotně odolný</a:t>
            </a:r>
          </a:p>
          <a:p>
            <a:pPr marL="800100" lvl="1" indent="-342900"/>
            <a:r>
              <a:rPr lang="cs-CZ" sz="1800" dirty="0"/>
              <a:t>v</a:t>
            </a:r>
            <a:r>
              <a:rPr lang="cs-CZ" sz="1800" b="0" dirty="0"/>
              <a:t>ýchodoasijský – čínský, japonský, vysoký obsah křemene, nazelenalý střep</a:t>
            </a:r>
          </a:p>
          <a:p>
            <a:pPr marL="800100" lvl="1" indent="-342900"/>
            <a:r>
              <a:rPr lang="cs-CZ" sz="1800" dirty="0"/>
              <a:t>kostní – obsahuje kostní popel, anglický, vysoký stupeň bělosti střepu</a:t>
            </a: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dle použití: 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užitkový – tlustostěnný, tenkostěnný, varný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d</a:t>
            </a:r>
            <a:r>
              <a:rPr lang="cs-CZ" sz="1800" b="0" dirty="0">
                <a:sym typeface="Wingdings" pitchFamily="2" charset="2"/>
              </a:rPr>
              <a:t>ekorativní – sošky, vázy, svícny</a:t>
            </a:r>
          </a:p>
          <a:p>
            <a:pPr marL="800100" lvl="1" indent="-342900"/>
            <a:r>
              <a:rPr lang="cs-CZ" sz="1800" dirty="0">
                <a:sym typeface="Wingdings" pitchFamily="2" charset="2"/>
              </a:rPr>
              <a:t>technický – elektrotechnika, laboratorní vybavení</a:t>
            </a:r>
            <a:endParaRPr lang="cs-CZ" sz="1800" b="0" dirty="0">
              <a:sym typeface="Wingdings" pitchFamily="2" charset="2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867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Vlastní 1">
      <a:dk1>
        <a:srgbClr val="283658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2893</TotalTime>
  <Words>791</Words>
  <Application>Microsoft Office PowerPoint</Application>
  <PresentationFormat>Předvádění na obrazovce (4:3)</PresentationFormat>
  <Paragraphs>142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Wingdings</vt:lpstr>
      <vt:lpstr>Základní</vt:lpstr>
      <vt:lpstr>Sklo&amp;porcelán  a jejich konzervace</vt:lpstr>
      <vt:lpstr>Sklo</vt:lpstr>
      <vt:lpstr>Sklo</vt:lpstr>
      <vt:lpstr>Sklo</vt:lpstr>
      <vt:lpstr>Vady materiálu a degradace</vt:lpstr>
      <vt:lpstr>Vady materiálu a degradace</vt:lpstr>
      <vt:lpstr>Preventivní konzervace</vt:lpstr>
      <vt:lpstr>Sanační konzervace</vt:lpstr>
      <vt:lpstr>Porcelán</vt:lpstr>
      <vt:lpstr>Porcelán</vt:lpstr>
      <vt:lpstr>Preventivní konzervace</vt:lpstr>
      <vt:lpstr>Sanační konzervace</vt:lpstr>
      <vt:lpstr>Děkuji za pozornost.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Konzervace keramiky</dc:title>
  <dc:creator>Eva</dc:creator>
  <cp:lastModifiedBy>Hana Pospíšilová</cp:lastModifiedBy>
  <cp:revision>122</cp:revision>
  <dcterms:created xsi:type="dcterms:W3CDTF">2018-02-05T10:09:01Z</dcterms:created>
  <dcterms:modified xsi:type="dcterms:W3CDTF">2018-05-20T11:58:11Z</dcterms:modified>
</cp:coreProperties>
</file>