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F4270-076C-4B92-BD42-17659F2FCD95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7130C-0EBB-432C-BD34-AD537D4D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43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85FA-1D81-428A-A881-0BAC59B50CF3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821-1253-40E6-8E78-2E21DAD7B23F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7CD5-330C-42F0-8C33-1E4726D88DE0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C851-C509-4620-B3D2-14479463553C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FB7E-971E-4C1E-BF7D-C0D2259F0E2B}" type="datetime1">
              <a:rPr lang="cs-CZ" smtClean="0"/>
              <a:t>15. 5. 2018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CC75-86F8-4C35-B708-DDEB561A6146}" type="datetime1">
              <a:rPr lang="cs-CZ" smtClean="0"/>
              <a:t>15. 5. 2018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094-B52D-446E-96B9-41DAA7E76948}" type="datetime1">
              <a:rPr lang="cs-CZ" smtClean="0"/>
              <a:t>15. 5. 2018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3336-437E-4B27-859B-19C0ECD633CA}" type="datetime1">
              <a:rPr lang="cs-CZ" smtClean="0"/>
              <a:t>15. 5. 2018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DA07-8A49-4F52-B60E-75AFBEB233F0}" type="datetime1">
              <a:rPr lang="cs-CZ" smtClean="0"/>
              <a:t>15. 5. 2018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BA2C-519F-466D-8128-A1F0CB2D6DD3}" type="datetime1">
              <a:rPr lang="cs-CZ" smtClean="0"/>
              <a:t>15. 5. 2018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483D-F8D1-4775-84C1-D60D5CEDEEB4}" type="datetime1">
              <a:rPr lang="cs-CZ" smtClean="0"/>
              <a:t>15. 5. 2018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ACA8DF6-A437-4181-81EC-3186BAD2FFD3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ail.co.uk/news/article-2191988/A-fading-fresco-DIY-fiasco-Masterpiece-Jesus-destroyed-old-ladys-attempt-restore-damage-divine-interventio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772400" cy="4064496"/>
          </a:xfrm>
        </p:spPr>
        <p:txBody>
          <a:bodyPr/>
          <a:lstStyle/>
          <a:p>
            <a:r>
              <a:rPr lang="cs-CZ" sz="7200" dirty="0" smtClean="0"/>
              <a:t>ÚVOD</a:t>
            </a:r>
            <a:endParaRPr lang="en-US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424936" cy="9144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C6190 </a:t>
            </a:r>
            <a:r>
              <a:rPr lang="cs-CZ" sz="1800" b="1" cap="small" dirty="0"/>
              <a:t>Chemie a metodiky konzervování předmětů z anorganických materiálů II</a:t>
            </a:r>
            <a:endParaRPr lang="en-US" sz="1800" cap="small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6627168"/>
            <a:ext cx="1326004" cy="230832"/>
          </a:xfrm>
          <a:prstGeom prst="rect">
            <a:avLst/>
          </a:prstGeom>
          <a:solidFill>
            <a:schemeClr val="bg1">
              <a:alpha val="8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900" dirty="0" smtClean="0">
                <a:solidFill>
                  <a:srgbClr val="283658"/>
                </a:solidFill>
              </a:rPr>
              <a:t>Eva Pospíšilová, 2018</a:t>
            </a:r>
            <a:endParaRPr lang="en-US" sz="900" dirty="0">
              <a:solidFill>
                <a:srgbClr val="2836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3994"/>
          </a:xfrm>
        </p:spPr>
        <p:txBody>
          <a:bodyPr/>
          <a:lstStyle/>
          <a:p>
            <a:r>
              <a:rPr lang="cs-CZ" cap="small" smtClean="0"/>
              <a:t>Zdroje</a:t>
            </a:r>
            <a:endParaRPr lang="cs-CZ" cap="smal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9"/>
            <a:ext cx="7620000" cy="5112568"/>
          </a:xfrm>
        </p:spPr>
        <p:txBody>
          <a:bodyPr>
            <a:normAutofit/>
          </a:bodyPr>
          <a:lstStyle/>
          <a:p>
            <a:r>
              <a:rPr lang="cs-CZ" sz="1400" b="0" smtClean="0"/>
              <a:t>Přednášky MgA. Jiřího Marka</a:t>
            </a:r>
          </a:p>
          <a:p>
            <a:endParaRPr lang="cs-CZ" sz="1400" b="0"/>
          </a:p>
          <a:p>
            <a:endParaRPr lang="cs-CZ" sz="1400" b="0" smtClean="0"/>
          </a:p>
          <a:p>
            <a:endParaRPr lang="cs-CZ" sz="1400" b="0"/>
          </a:p>
          <a:p>
            <a:r>
              <a:rPr lang="cs-CZ" sz="1400" b="0"/>
              <a:t>[1] </a:t>
            </a:r>
            <a:r>
              <a:rPr lang="cs-CZ" sz="1400" b="0" cap="small">
                <a:hlinkClick r:id="rId2"/>
              </a:rPr>
              <a:t>http</a:t>
            </a:r>
            <a:r>
              <a:rPr lang="cs-CZ" sz="1400" b="0" cap="small">
                <a:hlinkClick r:id="rId2"/>
              </a:rPr>
              <a:t>://</a:t>
            </a:r>
            <a:r>
              <a:rPr lang="cs-CZ" sz="1400" b="0" cap="small" smtClean="0">
                <a:hlinkClick r:id="rId2"/>
              </a:rPr>
              <a:t>www.dailymail.co.uk/news/article-2191988/A-fading-fresco-DIY-fiasco-Masterpiece-Jesus-destroyed-old-ladys-attempt-restore-damage-divine-intervention.html</a:t>
            </a:r>
            <a:endParaRPr lang="cs-CZ" sz="1400" b="0" cap="small" smtClean="0"/>
          </a:p>
          <a:p>
            <a:endParaRPr lang="cs-CZ" sz="1400" b="0" cap="small"/>
          </a:p>
          <a:p>
            <a:endParaRPr lang="cs-CZ" sz="1400" b="0"/>
          </a:p>
          <a:p>
            <a:endParaRPr lang="cs-CZ" sz="14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1556792"/>
            <a:ext cx="5791200" cy="683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cap="small" smtClean="0"/>
              <a:t>Zdroje obrázků</a:t>
            </a:r>
            <a:endParaRPr lang="cs-CZ" cap="small"/>
          </a:p>
        </p:txBody>
      </p:sp>
    </p:spTree>
    <p:extLst>
      <p:ext uri="{BB962C8B-B14F-4D97-AF65-F5344CB8AC3E}">
        <p14:creationId xmlns:p14="http://schemas.microsoft.com/office/powerpoint/2010/main" val="210948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 smtClean="0"/>
              <a:t>Základní pojmy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620000" cy="5040560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/>
              <a:t>průzkum</a:t>
            </a:r>
            <a:r>
              <a:rPr lang="cs-CZ" sz="1800" b="0" dirty="0"/>
              <a:t> = zjištění stavu (rozsah poškození a ztrát), struktury a materiálu předmětu a shromáždění veškerých dostupných informací o předmětu (původ, datace, autor, atd.); rozsah průzkumu vždy záleží na individuálním předmětu</a:t>
            </a:r>
          </a:p>
          <a:p>
            <a:pPr marL="800100" lvl="1" indent="-342900"/>
            <a:r>
              <a:rPr lang="cs-CZ" sz="1600" dirty="0"/>
              <a:t>umělecko-historický (historické souvislosti, předchozí provedené zásahy)</a:t>
            </a:r>
          </a:p>
          <a:p>
            <a:pPr marL="800100" lvl="1" indent="-342900"/>
            <a:r>
              <a:rPr lang="cs-CZ" sz="1600" dirty="0"/>
              <a:t>materiálový (neinvazivní, invazivní)</a:t>
            </a:r>
          </a:p>
          <a:p>
            <a:pPr marL="800100" lvl="1" indent="-342900"/>
            <a:r>
              <a:rPr lang="cs-CZ" sz="1600" dirty="0" smtClean="0"/>
              <a:t>…</a:t>
            </a:r>
            <a:endParaRPr lang="cs-CZ" sz="16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konzervace</a:t>
            </a:r>
            <a:r>
              <a:rPr lang="cs-CZ" sz="1800" b="0" dirty="0" smtClean="0"/>
              <a:t> = souhrn úkonů, jejichž cílem je zastavit degradační procesy a ochránit předmět před dalším působením degradačních vlivů</a:t>
            </a:r>
          </a:p>
          <a:p>
            <a:pPr marL="800100" lvl="1" indent="-342900"/>
            <a:r>
              <a:rPr lang="cs-CZ" sz="1600" dirty="0" smtClean="0"/>
              <a:t>preventivní – nepřímá, kontrola stavu a podmínek uložení předmětu</a:t>
            </a:r>
          </a:p>
          <a:p>
            <a:pPr marL="800100" lvl="1" indent="-342900"/>
            <a:r>
              <a:rPr lang="cs-CZ" sz="1600" b="0" dirty="0" smtClean="0"/>
              <a:t>sanační – systém přímých zásahů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restaurování</a:t>
            </a:r>
            <a:r>
              <a:rPr lang="cs-CZ" sz="1800" b="0" dirty="0" smtClean="0"/>
              <a:t> = proces, jehož cílem je navrátit danému předmětu podobu co nejvíce odpovídající původní; není možné jej provést, neznáme-li původní podobu díla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dokumentace</a:t>
            </a:r>
            <a:r>
              <a:rPr lang="cs-CZ" sz="1800" b="0" dirty="0" smtClean="0"/>
              <a:t> </a:t>
            </a:r>
            <a:r>
              <a:rPr lang="cs-CZ" sz="1800" b="0" dirty="0"/>
              <a:t>= popisuje průzkum a všechny zásahy provedené na předmětu, její součástí je detailní fotodokumentace</a:t>
            </a:r>
            <a:endParaRPr lang="cs-CZ" sz="1800" b="0" cap="small" dirty="0"/>
          </a:p>
          <a:p>
            <a:endParaRPr lang="cs-CZ" sz="18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2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 smtClean="0"/>
              <a:t>Základní pojmy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504056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autenticita</a:t>
            </a:r>
            <a:r>
              <a:rPr lang="cs-CZ" sz="1800" b="0" dirty="0" smtClean="0"/>
              <a:t> = nutno respektovat původní ztvárnění a vyznění díla, jak je zamýšlel autor, i s jeho chybami, tzv. lidový nádech díla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integrita</a:t>
            </a:r>
            <a:r>
              <a:rPr lang="cs-CZ" sz="1800" b="0" dirty="0" smtClean="0"/>
              <a:t> = fyzikální, historická a estetická celistvost, dílo by na první pohled mělo působit celistvě, zásahy musí nicméně být rozpoznatelné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vlastník díla </a:t>
            </a:r>
            <a:r>
              <a:rPr lang="cs-CZ" sz="1800" b="0" dirty="0" smtClean="0"/>
              <a:t>= zadavatel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autor díla </a:t>
            </a:r>
            <a:r>
              <a:rPr lang="cs-CZ" sz="1800" b="0" dirty="0" smtClean="0"/>
              <a:t>= původce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7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96944" cy="828010"/>
          </a:xfrm>
        </p:spPr>
        <p:txBody>
          <a:bodyPr>
            <a:noAutofit/>
          </a:bodyPr>
          <a:lstStyle/>
          <a:p>
            <a:r>
              <a:rPr lang="cs-CZ" cap="small" dirty="0" smtClean="0"/>
              <a:t>Zásady pro restaurátorskou praxi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315" y="1340768"/>
            <a:ext cx="7620000" cy="504056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zodpovědnost vůči vlastníkovi (zadavateli)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zodpovědnost vůči autorovi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co nejvyšší možný standard provedení prací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pečlivá dokumentace a fotodokumentace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respektování mezí </a:t>
            </a:r>
            <a:r>
              <a:rPr lang="cs-CZ" sz="1800" b="0" smtClean="0"/>
              <a:t>vlastních </a:t>
            </a:r>
            <a:r>
              <a:rPr lang="cs-CZ" sz="1800" b="0" smtClean="0"/>
              <a:t>možností</a:t>
            </a:r>
          </a:p>
          <a:p>
            <a:endParaRPr lang="cs-CZ" sz="1800" b="0"/>
          </a:p>
          <a:p>
            <a:endParaRPr lang="cs-CZ" sz="1800" b="0" smtClean="0"/>
          </a:p>
          <a:p>
            <a:endParaRPr lang="cs-CZ" sz="1800" b="0"/>
          </a:p>
          <a:p>
            <a:endParaRPr lang="cs-CZ" sz="1800" b="0" smtClean="0"/>
          </a:p>
          <a:p>
            <a:endParaRPr lang="cs-CZ" sz="1800" b="0"/>
          </a:p>
          <a:p>
            <a:endParaRPr lang="cs-CZ" sz="1800" b="0" smtClean="0"/>
          </a:p>
          <a:p>
            <a:r>
              <a:rPr lang="cs-CZ" sz="1800" b="0" smtClean="0"/>
              <a:t>                              [1]</a:t>
            </a:r>
            <a:endParaRPr lang="cs-CZ" sz="1800" b="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717032"/>
            <a:ext cx="5334000" cy="2400300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84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96944" cy="828010"/>
          </a:xfrm>
        </p:spPr>
        <p:txBody>
          <a:bodyPr>
            <a:noAutofit/>
          </a:bodyPr>
          <a:lstStyle/>
          <a:p>
            <a:r>
              <a:rPr lang="cs-CZ" cap="small" dirty="0" smtClean="0"/>
              <a:t>Restaurátorská profese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2" cy="525658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vzdělání</a:t>
            </a:r>
            <a:r>
              <a:rPr lang="cs-CZ" sz="1800" b="0" dirty="0" smtClean="0"/>
              <a:t>: VŠ, VOŠ, SŠ + příslušná praxe </a:t>
            </a:r>
            <a:r>
              <a:rPr lang="cs-CZ" sz="1800" b="0" smtClean="0"/>
              <a:t>v oboru </a:t>
            </a:r>
            <a:r>
              <a:rPr lang="cs-CZ" sz="1800" b="0" smtClean="0">
                <a:sym typeface="Wingdings" panose="05000000000000000000" pitchFamily="2" charset="2"/>
              </a:rPr>
              <a:t> licence MK ČR</a:t>
            </a:r>
            <a:endParaRPr lang="cs-CZ" sz="1800" b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r</a:t>
            </a:r>
            <a:r>
              <a:rPr lang="cs-CZ" sz="1800" b="0" smtClean="0"/>
              <a:t>estaurátor bez licence nemůže restaurovat kulturní památky nebo národní kulturní památky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smtClean="0"/>
              <a:t>spolupráce s dalšími restaurátory (např. s jinou specializací)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smtClean="0"/>
              <a:t>interdisciplinární spolupráce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smtClean="0"/>
              <a:t>objektivita – nelze podávat falešné informace, např. je-li nejistý autor díla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v</a:t>
            </a:r>
            <a:r>
              <a:rPr lang="cs-CZ" sz="1800" b="0" smtClean="0"/>
              <a:t>zdělávání dalších odborníků a veřejnosti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povinnost vyhovět požadavku odborné konzultace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zodpovědnost za provedenou </a:t>
            </a:r>
            <a:r>
              <a:rPr lang="cs-CZ" sz="1800" b="0" smtClean="0"/>
              <a:t>práci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</a:t>
            </a:r>
            <a:r>
              <a:rPr lang="cs-CZ" sz="1800" b="0" smtClean="0"/>
              <a:t>osouzení práce jiných restaurátorů – upozornění vlastníka, dochází-li zásahem k poškozování předmětu</a:t>
            </a:r>
            <a:endParaRPr lang="cs-CZ" sz="1800" b="0"/>
          </a:p>
          <a:p>
            <a:pPr marL="342900" indent="-342900">
              <a:buFont typeface="Arial" pitchFamily="34" charset="0"/>
              <a:buChar char="•"/>
            </a:pPr>
            <a:endParaRPr lang="cs-CZ" sz="1800" b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40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96944" cy="828010"/>
          </a:xfrm>
        </p:spPr>
        <p:txBody>
          <a:bodyPr>
            <a:noAutofit/>
          </a:bodyPr>
          <a:lstStyle/>
          <a:p>
            <a:r>
              <a:rPr lang="cs-CZ" cap="small" dirty="0" smtClean="0"/>
              <a:t>Vztah k vlastníkovi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525658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zhodnocení nezbytného rozsahu zásahu - po dohodě s vlastníkem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nutno respektovat přání vlastníka (zadavatele), ale ne proti vlastnímu uvážení, např. hrozí-li poškození předmětu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povinnost mlčenlivosti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v případě neshod nutno najít kompromis, popřípadě vyhledat další názor odborníků, vždy v zájmu památky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 smtClean="0"/>
              <a:t>nutno poskytnout vlastníkovi </a:t>
            </a:r>
            <a:r>
              <a:rPr lang="cs-CZ" sz="1800" b="0" smtClean="0"/>
              <a:t>dokumentaci zásahu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5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96944" cy="828010"/>
          </a:xfrm>
        </p:spPr>
        <p:txBody>
          <a:bodyPr>
            <a:noAutofit/>
          </a:bodyPr>
          <a:lstStyle/>
          <a:p>
            <a:r>
              <a:rPr lang="cs-CZ" cap="small" dirty="0" smtClean="0"/>
              <a:t>Konzervace a restaurování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525658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průzkum</a:t>
            </a:r>
            <a:r>
              <a:rPr lang="cs-CZ" sz="1800" b="0" dirty="0" smtClean="0"/>
              <a:t> = zásadní součást konzervátorského procesu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zhodnocení nezbytného rozsahu zásahu </a:t>
            </a:r>
            <a:r>
              <a:rPr lang="cs-CZ" sz="1800" b="0" dirty="0" smtClean="0"/>
              <a:t>- po dohodě s vlastníkem</a:t>
            </a:r>
            <a:endParaRPr lang="cs-CZ" sz="1800" b="0" cap="small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výběr vhodné techniky a materiálů </a:t>
            </a:r>
            <a:r>
              <a:rPr lang="cs-CZ" sz="1800" b="0" dirty="0" smtClean="0"/>
              <a:t>- nutná detailní dokumentace pro pozdější </a:t>
            </a:r>
            <a:r>
              <a:rPr lang="cs-CZ" sz="1800" b="0" dirty="0" err="1" smtClean="0"/>
              <a:t>dohledatelnost</a:t>
            </a:r>
            <a:endParaRPr lang="cs-CZ" sz="18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návrh pracovního postupu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odstraňování  nepůvodních doplňků </a:t>
            </a:r>
            <a:r>
              <a:rPr lang="cs-CZ" sz="1800" b="0" dirty="0" smtClean="0"/>
              <a:t>– nesmí dojít k poškození původního materiálu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 smtClean="0"/>
              <a:t>následná péče</a:t>
            </a:r>
            <a:r>
              <a:rPr lang="cs-CZ" sz="1800" b="0" dirty="0" smtClean="0"/>
              <a:t> – doporučení podmínek uložení, kontroly stavu předmětů a intervalů pro </a:t>
            </a:r>
            <a:r>
              <a:rPr lang="cs-CZ" sz="1800" b="0" dirty="0" err="1" smtClean="0"/>
              <a:t>rekonzervaci</a:t>
            </a:r>
            <a:endParaRPr lang="cs-CZ" sz="18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01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96944" cy="828010"/>
          </a:xfrm>
        </p:spPr>
        <p:txBody>
          <a:bodyPr>
            <a:noAutofit/>
          </a:bodyPr>
          <a:lstStyle/>
          <a:p>
            <a:r>
              <a:rPr lang="cs-CZ" cap="small" smtClean="0"/>
              <a:t>Dokumentace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2" cy="5256584"/>
          </a:xfrm>
        </p:spPr>
        <p:txBody>
          <a:bodyPr>
            <a:normAutofit/>
          </a:bodyPr>
          <a:lstStyle/>
          <a:p>
            <a:r>
              <a:rPr lang="cs-CZ" sz="1800" b="0" cap="small"/>
              <a:t>s</a:t>
            </a:r>
            <a:r>
              <a:rPr lang="cs-CZ" sz="1800" b="0" cap="small" smtClean="0"/>
              <a:t>oučásti dokumentace:</a:t>
            </a:r>
            <a:endParaRPr lang="cs-CZ" sz="1800" b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smtClean="0"/>
              <a:t>provedené průzkumy, jejich vyhodnocení a závěr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k</a:t>
            </a:r>
            <a:r>
              <a:rPr lang="cs-CZ" sz="1800" b="0" smtClean="0"/>
              <a:t>oncepce restaurování, návrh zásahu – konzultace s vlastníkem a investorem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smtClean="0"/>
              <a:t>popis procesu – čištění, konzervace, restaurování, doplňující průzkum, retuše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d</a:t>
            </a:r>
            <a:r>
              <a:rPr lang="cs-CZ" sz="1800" b="0" smtClean="0"/>
              <a:t>oporučení podmínek pro uložení a četnosti kontrol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d</a:t>
            </a:r>
            <a:r>
              <a:rPr lang="cs-CZ" sz="1800" b="0" smtClean="0"/>
              <a:t>okumentace restaurátorského zásahu se stává součástí historie restaurovaného předmětu, součástí jeho hmotné existence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d</a:t>
            </a:r>
            <a:r>
              <a:rPr lang="cs-CZ" sz="1800" b="0" smtClean="0"/>
              <a:t>okumentace musí obsahovat objektivní a úplné informace</a:t>
            </a:r>
          </a:p>
          <a:p>
            <a:endParaRPr lang="cs-CZ" sz="1800" b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57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96944" cy="828010"/>
          </a:xfrm>
        </p:spPr>
        <p:txBody>
          <a:bodyPr>
            <a:noAutofit/>
          </a:bodyPr>
          <a:lstStyle/>
          <a:p>
            <a:r>
              <a:rPr lang="cs-CZ" cap="small" smtClean="0"/>
              <a:t>Dokumentace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2" cy="5256584"/>
          </a:xfrm>
        </p:spPr>
        <p:txBody>
          <a:bodyPr>
            <a:normAutofit/>
          </a:bodyPr>
          <a:lstStyle/>
          <a:p>
            <a:r>
              <a:rPr lang="cs-CZ" sz="1800" b="0" cap="small"/>
              <a:t>t</a:t>
            </a:r>
            <a:r>
              <a:rPr lang="cs-CZ" sz="1800" b="0" cap="small" smtClean="0"/>
              <a:t>ři bloky:</a:t>
            </a:r>
            <a:endParaRPr lang="cs-CZ" sz="1800" b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smtClean="0"/>
              <a:t>písemná část – základní údaje o památce a jejím restaurování, popis stavu památky před restaurováním, provedené analýzy a jejich výsledky, závěry z vyhodnocení analýz a jejich vliv na restaurátorský proces, popis zásahu, použitých materiálů, technických a technologických postupů, termín zahájení a ukončení prací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smtClean="0"/>
              <a:t>grafická část – nákresy, plánky, zákresy míst odběru vzorků, různých druhů poškození, použitých materiálů, doplňků, apod.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f</a:t>
            </a:r>
            <a:r>
              <a:rPr lang="cs-CZ" sz="1800" b="0" smtClean="0"/>
              <a:t>otografická část – fotodokumentace díla před zásahem, jednotlivých etap zásahu, díla po zásahu, důležité jsou detaily, fotografie by měly obsahovat měřítko a barevnou škálu, nutno uvést použitý fotoaparát a technické parametry</a:t>
            </a:r>
          </a:p>
          <a:p>
            <a:endParaRPr lang="cs-CZ" sz="1800" b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1800" b="0" cap="small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94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Vlastní 1">
      <a:dk1>
        <a:srgbClr val="283658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936</TotalTime>
  <Words>626</Words>
  <Application>Microsoft Office PowerPoint</Application>
  <PresentationFormat>Předvádění na obrazovce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Základní</vt:lpstr>
      <vt:lpstr>ÚVOD</vt:lpstr>
      <vt:lpstr>Základní pojmy</vt:lpstr>
      <vt:lpstr>Základní pojmy</vt:lpstr>
      <vt:lpstr>Zásady pro restaurátorskou praxi</vt:lpstr>
      <vt:lpstr>Restaurátorská profese</vt:lpstr>
      <vt:lpstr>Vztah k vlastníkovi</vt:lpstr>
      <vt:lpstr>Konzervace a restaurování</vt:lpstr>
      <vt:lpstr>Dokumentace</vt:lpstr>
      <vt:lpstr>Dokumentace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Konzervace keramiky</dc:title>
  <dc:creator>Eva</dc:creator>
  <cp:lastModifiedBy>Eva Pospíšilová</cp:lastModifiedBy>
  <cp:revision>31</cp:revision>
  <dcterms:created xsi:type="dcterms:W3CDTF">2018-02-05T10:09:01Z</dcterms:created>
  <dcterms:modified xsi:type="dcterms:W3CDTF">2018-05-15T17:06:19Z</dcterms:modified>
</cp:coreProperties>
</file>