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6.xml.rels" ContentType="application/vnd.openxmlformats-package.relationships+xml"/>
  <Override PartName="/ppt/notesSlides/notesSlide26.xml" ContentType="application/vnd.openxmlformats-officedocument.presentationml.notes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78.wmf" ContentType="image/x-wmf"/>
  <Override PartName="/ppt/media/image77.wmf" ContentType="image/x-wmf"/>
  <Override PartName="/ppt/media/image76.wmf" ContentType="image/x-wmf"/>
  <Override PartName="/ppt/media/image75.wmf" ContentType="image/x-wmf"/>
  <Override PartName="/ppt/media/image74.wmf" ContentType="image/x-wmf"/>
  <Override PartName="/ppt/media/image70.wmf" ContentType="image/x-wmf"/>
  <Override PartName="/ppt/media/image69.wmf" ContentType="image/x-wmf"/>
  <Override PartName="/ppt/media/image68.wmf" ContentType="image/x-wmf"/>
  <Override PartName="/ppt/media/image67.wmf" ContentType="image/x-wmf"/>
  <Override PartName="/ppt/media/image66.wmf" ContentType="image/x-wmf"/>
  <Override PartName="/ppt/media/image65.wmf" ContentType="image/x-wmf"/>
  <Override PartName="/ppt/media/image64.wmf" ContentType="image/x-wmf"/>
  <Override PartName="/ppt/media/image63.wmf" ContentType="image/x-wmf"/>
  <Override PartName="/ppt/media/image72.jpeg" ContentType="image/jpeg"/>
  <Override PartName="/ppt/media/image59.jpeg" ContentType="image/jpeg"/>
  <Override PartName="/ppt/media/image55.jpeg" ContentType="image/jpeg"/>
  <Override PartName="/ppt/media/image50.png" ContentType="image/png"/>
  <Override PartName="/ppt/media/image61.jpeg" ContentType="image/jpeg"/>
  <Override PartName="/ppt/media/image48.jpeg" ContentType="image/jpeg"/>
  <Override PartName="/ppt/media/image21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56.jpeg" ContentType="image/jpeg"/>
  <Override PartName="/ppt/media/image13.png" ContentType="image/png"/>
  <Override PartName="/ppt/media/image18.jpeg" ContentType="image/jpeg"/>
  <Override PartName="/ppt/media/image11.png" ContentType="image/png"/>
  <Override PartName="/ppt/media/image30.wmf" ContentType="image/x-wmf"/>
  <Override PartName="/ppt/media/image43.jpeg" ContentType="image/jpeg"/>
  <Override PartName="/ppt/media/image39.jpeg" ContentType="image/jpeg"/>
  <Override PartName="/ppt/media/image73.jpeg" ContentType="image/jpeg"/>
  <Override PartName="/ppt/media/image53.png" ContentType="image/png"/>
  <Override PartName="/ppt/media/image17.jpeg" ContentType="image/jpeg"/>
  <Override PartName="/ppt/media/image3.png" ContentType="image/png"/>
  <Override PartName="/ppt/media/image20.jpeg" ContentType="image/jpeg"/>
  <Override PartName="/ppt/media/image62.wmf" ContentType="image/x-wmf"/>
  <Override PartName="/ppt/media/image19.jpeg" ContentType="image/jpeg"/>
  <Override PartName="/ppt/media/image7.png" ContentType="image/png"/>
  <Override PartName="/ppt/media/image52.png" ContentType="image/png"/>
  <Override PartName="/ppt/media/image49.jpeg" ContentType="image/jpeg"/>
  <Override PartName="/ppt/media/image2.png" ContentType="image/png"/>
  <Override PartName="/ppt/media/image51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40.jpeg" ContentType="image/jpeg"/>
  <Override PartName="/ppt/media/image44.jpeg" ContentType="image/jpeg"/>
  <Override PartName="/ppt/media/image8.png" ContentType="image/png"/>
  <Override PartName="/ppt/media/image57.jpeg" ContentType="image/jpe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1.png" ContentType="image/png"/>
  <Override PartName="/ppt/media/image54.png" ContentType="image/png"/>
  <Override PartName="/ppt/media/image4.png" ContentType="image/png"/>
  <Override PartName="/ppt/media/image41.jpeg" ContentType="image/jpeg"/>
  <Override PartName="/ppt/media/image12.png" ContentType="image/png"/>
  <Override PartName="/ppt/media/image45.jpeg" ContentType="image/jpeg"/>
  <Override PartName="/ppt/media/image60.jpeg" ContentType="image/jpeg"/>
  <Override PartName="/ppt/media/image47.jpeg" ContentType="image/jpeg"/>
  <Override PartName="/ppt/media/image32.png" ContentType="image/png"/>
  <Override PartName="/ppt/media/image71.jpeg" ContentType="image/jpeg"/>
  <Override PartName="/ppt/media/image58.jpeg" ContentType="image/jpeg"/>
  <Override PartName="/ppt/media/image33.png" ContentType="image/png"/>
  <Override PartName="/ppt/media/image34.png" ContentType="image/png"/>
  <Override PartName="/ppt/media/image28.png" ContentType="image/png"/>
  <Override PartName="/ppt/media/image35.jpeg" ContentType="image/jpeg"/>
  <Override PartName="/ppt/media/image79.jpeg" ContentType="image/jpeg"/>
  <Override PartName="/ppt/media/image38.png" ContentType="image/png"/>
  <Override PartName="/ppt/media/image36.jpeg" ContentType="image/jpeg"/>
  <Override PartName="/ppt/media/image37.jpeg" ContentType="image/jpeg"/>
  <Override PartName="/ppt/media/image42.jpeg" ContentType="image/jpeg"/>
  <Override PartName="/ppt/media/image22.png" ContentType="image/png"/>
  <Override PartName="/ppt/media/image46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4.bin" ContentType="application/vnd.openxmlformats-officedocument.oleObject"/>
  <Override PartName="/ppt/embeddings/oleObject3.bin" ContentType="application/vnd.openxmlformats-officedocument.oleObject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9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40C247F-696D-4A6D-A286-4DA505BDF113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400760" y="915120"/>
            <a:ext cx="4053600" cy="313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1046520" y="4352760"/>
            <a:ext cx="4769640" cy="347652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7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://www.mrao.cam.ac.uk/surveys/snrs/" TargetMode="External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4.wmf"/><Relationship Id="rId7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8.wmf"/><Relationship Id="rId9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0.wmf"/><Relationship Id="rId5" Type="http://schemas.openxmlformats.org/officeDocument/2006/relationships/slideLayout" Target="../slideLayouts/slideLayout88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5.wmf"/><Relationship Id="rId5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8.wmf"/><Relationship Id="rId7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1" descr=""/>
          <p:cNvPicPr/>
          <p:nvPr/>
        </p:nvPicPr>
        <p:blipFill>
          <a:blip r:embed="rId1"/>
          <a:stretch/>
        </p:blipFill>
        <p:spPr>
          <a:xfrm>
            <a:off x="0" y="0"/>
            <a:ext cx="4637160" cy="5180040"/>
          </a:xfrm>
          <a:prstGeom prst="rect">
            <a:avLst/>
          </a:prstGeom>
          <a:ln w="9360">
            <a:noFill/>
          </a:ln>
        </p:spPr>
      </p:pic>
      <p:pic>
        <p:nvPicPr>
          <p:cNvPr id="295" name="Picture 13" descr=""/>
          <p:cNvPicPr/>
          <p:nvPr/>
        </p:nvPicPr>
        <p:blipFill>
          <a:blip r:embed="rId2"/>
          <a:stretch/>
        </p:blipFill>
        <p:spPr>
          <a:xfrm>
            <a:off x="4665600" y="2060640"/>
            <a:ext cx="4476960" cy="4795920"/>
          </a:xfrm>
          <a:prstGeom prst="rect">
            <a:avLst/>
          </a:prstGeom>
          <a:ln w="9360">
            <a:noFill/>
          </a:ln>
        </p:spPr>
      </p:pic>
      <p:sp>
        <p:nvSpPr>
          <p:cNvPr id="296" name="CustomShape 1"/>
          <p:cNvSpPr/>
          <p:nvPr/>
        </p:nvSpPr>
        <p:spPr>
          <a:xfrm>
            <a:off x="4879800" y="1085760"/>
            <a:ext cx="3980880" cy="82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M11, NGC 6705: Total Mass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About 10000 M(sun), 200 Myr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16200" y="5302080"/>
            <a:ext cx="4425840" cy="118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Orion Nebula, Distance about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450 pc, Total Mass about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5000 M(sun), Diameter about 3 pc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57200" y="-27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Initial Mass Function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250920" y="1125360"/>
            <a:ext cx="8712360" cy="5470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„Initial Mass Function“ (IMF) describes the mass distribution for a population of stars when they are formed together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Relevant astrophysics: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Size, total mass and metallicity of the initial GMC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Fragmentation of the GMC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Conservation of the angular momentum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Local and global magnetic fields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Accretion in the Pre-Main Sequence phase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</a:t>
            </a: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only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observational parameter for the test of stellar formation and evolution models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observe a luminosity function which has to be transformed to the IMF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-27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Initial Mass Function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250920" y="1268280"/>
            <a:ext cx="8712360" cy="5470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most important questions are still not solved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the IMF homogeneous within the Milky Way?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the IMF constant throughout time?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is the influence of the local and global magnetic field on the IMF?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is the influence of the local and global metallicity on the IMF?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57200" y="-27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Initial Mass Function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50920" y="1365120"/>
            <a:ext cx="8568000" cy="4844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IMF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q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(m), often called „Present-Day Mass Function“ (PDMF), is defined as: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dN =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q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(m) dm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dN is the number of all stars per cubic parsec on the 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 sequence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with a mass between M and (M + dm).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we observe not the masses of stars but their magnitudes (relative and absolute) or luminosities.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 we have to define the luminosity function and transform it into the IMF.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4" descr=""/>
          <p:cNvPicPr/>
          <p:nvPr/>
        </p:nvPicPr>
        <p:blipFill>
          <a:blip r:embed="rId1"/>
          <a:stretch/>
        </p:blipFill>
        <p:spPr>
          <a:xfrm>
            <a:off x="324000" y="41400"/>
            <a:ext cx="8458200" cy="6083280"/>
          </a:xfrm>
          <a:prstGeom prst="rect">
            <a:avLst/>
          </a:prstGeom>
          <a:ln w="9360"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1265040" y="4653000"/>
            <a:ext cx="141300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Evolved stars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0" y="6172200"/>
            <a:ext cx="9142560" cy="674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each row (M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+ dM) there is a mixture of main sequence and evolved objects. For the IMF, we need the main sequence only.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6162480" y="2276640"/>
            <a:ext cx="141300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Evolved stars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57200" y="-27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Luminosity function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250920" y="1125360"/>
            <a:ext cx="8568000" cy="5562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luminosity function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is defined as: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dN =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-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dM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dN is is the number of all stars per cubic parsec on the 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 sequence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with an absolute magnitude between 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+ dM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). The transformation to the IMF is given as: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q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(m) =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-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)[dm(M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)/dM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]</a:t>
            </a:r>
            <a:r>
              <a:rPr b="0" lang="en-US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second term is the derivation of the Mass-Luminosity function m(M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). It is depending on the age (t), metallicity (Z) and rotation (v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= m(M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Z, t, v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400800"/>
          </a:xfrm>
          <a:prstGeom prst="rect">
            <a:avLst/>
          </a:prstGeom>
          <a:ln w="9360"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6383160" y="2349360"/>
            <a:ext cx="1963080" cy="91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 which masses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are these giants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born?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57200" y="-27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of the observations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179280" y="1268280"/>
            <a:ext cx="8712360" cy="525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have to correct the complete observations for the evolved objects. There are three possibilities: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52440" indent="-622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Take a statistical sample with a well known luminosity function (clusters)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52440" indent="-622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Take a statistical sample with well known photometric magnitudes and distances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52440" indent="-622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Take isochrones = theoretical star evolution = models based on observations = circular argument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 these methods are not self consistent and always introduce an unknown error to the analysis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23" descr=""/>
          <p:cNvPicPr/>
          <p:nvPr/>
        </p:nvPicPr>
        <p:blipFill>
          <a:blip r:embed="rId1"/>
          <a:stretch/>
        </p:blipFill>
        <p:spPr>
          <a:xfrm>
            <a:off x="457200" y="260280"/>
            <a:ext cx="8228160" cy="2238480"/>
          </a:xfrm>
          <a:prstGeom prst="rect">
            <a:avLst/>
          </a:prstGeom>
          <a:ln w="9360"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486720" y="2421000"/>
            <a:ext cx="2243520" cy="30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Salpeter, 1955, ApJ, 121, 161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485280" y="2878200"/>
            <a:ext cx="7301520" cy="306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 of classical spectral classification, only 10%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stars with 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= -4.5 mag are on the main sequence!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These values are depending on the chosen sample for the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spectral classification and which classification scheme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applied.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errors are rather large.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3" descr=""/>
          <p:cNvPicPr/>
          <p:nvPr/>
        </p:nvPicPr>
        <p:blipFill>
          <a:blip r:embed="rId1"/>
          <a:stretch/>
        </p:blipFill>
        <p:spPr>
          <a:xfrm>
            <a:off x="457200" y="260280"/>
            <a:ext cx="8228160" cy="2238480"/>
          </a:xfrm>
          <a:prstGeom prst="rect">
            <a:avLst/>
          </a:prstGeom>
          <a:ln w="9360">
            <a:noFill/>
          </a:ln>
        </p:spPr>
      </p:pic>
      <p:sp>
        <p:nvSpPr>
          <p:cNvPr id="340" name="CustomShape 1"/>
          <p:cNvSpPr/>
          <p:nvPr/>
        </p:nvSpPr>
        <p:spPr>
          <a:xfrm>
            <a:off x="486720" y="2421000"/>
            <a:ext cx="2243520" cy="30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Salpeter, 1955, ApJ, 121, 161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485280" y="2878200"/>
            <a:ext cx="7301520" cy="306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 of classical spectral classification, only 10%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stars with M</a:t>
            </a:r>
            <a:r>
              <a:rPr b="0" lang="en-US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= -4.5 mag are on the main sequence!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These values are depending on the chosen sample for the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spectral classification and which classification scheme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applied.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errors are rather large.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250920" y="714240"/>
            <a:ext cx="8641080" cy="5575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 observations have to be normalized to one “standard system” which means essentially to one “time scale”.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observations show, that this heuristic law describes them very well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q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(m) ≈ m</a:t>
            </a:r>
            <a:r>
              <a:rPr b="0" lang="en-US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-</a:t>
            </a:r>
            <a:r>
              <a:rPr b="0" lang="en-US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Salpeter law (1955)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cluster are one of the most important observational test for the IMF because they, normally, have well defined ages, distances and metallicities. However, the errors are still quiet large.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there is still no homogeneous IMF determination for open clusters taking into account the available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457200" y="-1836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Cluster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57200" y="119664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Observations versus Models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Important parameters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 scale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Initial Mass Function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Velocity distribution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Binary fraction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Diameter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Density distribution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nhaltsplatzhalter 2" descr=""/>
          <p:cNvPicPr/>
          <p:nvPr/>
        </p:nvPicPr>
        <p:blipFill>
          <a:blip r:embed="rId1"/>
          <a:stretch/>
        </p:blipFill>
        <p:spPr>
          <a:xfrm>
            <a:off x="0" y="432000"/>
            <a:ext cx="9138600" cy="6235920"/>
          </a:xfrm>
          <a:prstGeom prst="rect">
            <a:avLst/>
          </a:prstGeom>
          <a:ln w="9360"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39240" y="6550200"/>
            <a:ext cx="5536800" cy="30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Bastian et al, 2010, Annual Review of Astronomy and Astrophysics, 48, 339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Picture 9" descr=""/>
          <p:cNvPicPr/>
          <p:nvPr/>
        </p:nvPicPr>
        <p:blipFill>
          <a:blip r:embed="rId2"/>
          <a:stretch/>
        </p:blipFill>
        <p:spPr>
          <a:xfrm>
            <a:off x="971640" y="773280"/>
            <a:ext cx="3310200" cy="833760"/>
          </a:xfrm>
          <a:prstGeom prst="rect">
            <a:avLst/>
          </a:prstGeom>
          <a:ln>
            <a:noFill/>
          </a:ln>
        </p:spPr>
      </p:pic>
      <p:sp>
        <p:nvSpPr>
          <p:cNvPr id="346" name="CustomShape 2"/>
          <p:cNvSpPr/>
          <p:nvPr/>
        </p:nvSpPr>
        <p:spPr>
          <a:xfrm>
            <a:off x="959760" y="1608120"/>
            <a:ext cx="1499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Kroupa (2002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Object 1"/>
          <p:cNvGraphicFramePr/>
          <p:nvPr/>
        </p:nvGraphicFramePr>
        <p:xfrm>
          <a:off x="1523880" y="1397160"/>
          <a:ext cx="6094440" cy="40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8" name="Rectangle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3880" y="1397160"/>
                    <a:ext cx="6094440" cy="40626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349" name="Picture 5" descr=""/>
          <p:cNvPicPr/>
          <p:nvPr/>
        </p:nvPicPr>
        <p:blipFill>
          <a:blip r:embed="rId3"/>
          <a:stretch/>
        </p:blipFill>
        <p:spPr>
          <a:xfrm>
            <a:off x="0" y="0"/>
            <a:ext cx="4138920" cy="6470640"/>
          </a:xfrm>
          <a:prstGeom prst="rect">
            <a:avLst/>
          </a:prstGeom>
          <a:ln w="9360">
            <a:noFill/>
          </a:ln>
        </p:spPr>
      </p:pic>
      <p:pic>
        <p:nvPicPr>
          <p:cNvPr id="350" name="Picture 7" descr=""/>
          <p:cNvPicPr/>
          <p:nvPr/>
        </p:nvPicPr>
        <p:blipFill>
          <a:blip r:embed="rId4"/>
          <a:stretch/>
        </p:blipFill>
        <p:spPr>
          <a:xfrm>
            <a:off x="3897360" y="3933720"/>
            <a:ext cx="5245200" cy="2221200"/>
          </a:xfrm>
          <a:prstGeom prst="rect">
            <a:avLst/>
          </a:prstGeom>
          <a:ln>
            <a:noFill/>
          </a:ln>
        </p:spPr>
      </p:pic>
      <p:pic>
        <p:nvPicPr>
          <p:cNvPr id="351" name="Picture 10" descr=""/>
          <p:cNvPicPr/>
          <p:nvPr/>
        </p:nvPicPr>
        <p:blipFill>
          <a:blip r:embed="rId5"/>
          <a:stretch/>
        </p:blipFill>
        <p:spPr>
          <a:xfrm>
            <a:off x="3924360" y="738360"/>
            <a:ext cx="4967280" cy="2976840"/>
          </a:xfrm>
          <a:prstGeom prst="rect">
            <a:avLst/>
          </a:prstGeom>
          <a:ln>
            <a:noFill/>
          </a:ln>
        </p:spPr>
      </p:pic>
      <p:sp>
        <p:nvSpPr>
          <p:cNvPr id="352" name="CustomShape 2"/>
          <p:cNvSpPr/>
          <p:nvPr/>
        </p:nvSpPr>
        <p:spPr>
          <a:xfrm>
            <a:off x="4006440" y="92160"/>
            <a:ext cx="1789200" cy="45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TYCHO2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5767560" y="6237360"/>
            <a:ext cx="3238560" cy="33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Sanner &amp; Geffert, 2001, A&amp;A, 370, 87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23760" y="34920"/>
            <a:ext cx="2996280" cy="33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Saurabh et al., 2008, AJ, 135, 1934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5" name="Inhaltsplatzhalter 2" descr=""/>
          <p:cNvPicPr/>
          <p:nvPr/>
        </p:nvPicPr>
        <p:blipFill>
          <a:blip r:embed="rId1"/>
          <a:stretch/>
        </p:blipFill>
        <p:spPr>
          <a:xfrm>
            <a:off x="1588320" y="996840"/>
            <a:ext cx="5966280" cy="3510720"/>
          </a:xfrm>
          <a:prstGeom prst="rect">
            <a:avLst/>
          </a:prstGeom>
          <a:ln w="9360"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687320" y="4694400"/>
            <a:ext cx="27144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Typical values and errors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7200" y="29520"/>
            <a:ext cx="822816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Molecular clouds -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274320" y="731520"/>
            <a:ext cx="4753800" cy="250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Colliding flows – colliding HI streams (only low-mass cloud formation – 10</a:t>
            </a:r>
            <a:r>
              <a:rPr b="0" lang="en-US" sz="18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-10</a:t>
            </a:r>
            <a:r>
              <a:rPr b="0" lang="en-US" sz="18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</a:t>
            </a:r>
            <a:r>
              <a:rPr b="0" lang="en-US" sz="1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Cloud collisions – in spiral arms (can yield rather massive clouds - 10</a:t>
            </a:r>
            <a:r>
              <a:rPr b="0" lang="en-US" sz="18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</a:t>
            </a:r>
            <a:r>
              <a:rPr b="0" lang="en-US" sz="1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Various instabilities ? - can yield massive clouds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Subsequent supernova explosions – sweeping up the local 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all cases, HII formation is needed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5120640" y="571680"/>
            <a:ext cx="3573720" cy="363348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2"/>
          <a:stretch/>
        </p:blipFill>
        <p:spPr>
          <a:xfrm>
            <a:off x="4879440" y="4206240"/>
            <a:ext cx="4080600" cy="2619720"/>
          </a:xfrm>
          <a:prstGeom prst="rect">
            <a:avLst/>
          </a:prstGeom>
          <a:ln>
            <a:noFill/>
          </a:ln>
        </p:spPr>
      </p:pic>
      <p:pic>
        <p:nvPicPr>
          <p:cNvPr id="361" name="" descr=""/>
          <p:cNvPicPr/>
          <p:nvPr/>
        </p:nvPicPr>
        <p:blipFill>
          <a:blip r:embed="rId3"/>
          <a:stretch/>
        </p:blipFill>
        <p:spPr>
          <a:xfrm>
            <a:off x="33840" y="3473640"/>
            <a:ext cx="4537440" cy="339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7560" y="43920"/>
            <a:ext cx="8228160" cy="68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Magnetic fields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4663440" y="2103120"/>
            <a:ext cx="4527000" cy="3290760"/>
          </a:xfrm>
          <a:prstGeom prst="rect">
            <a:avLst/>
          </a:prstGeom>
          <a:ln>
            <a:noFill/>
          </a:ln>
        </p:spPr>
      </p:pic>
      <p:sp>
        <p:nvSpPr>
          <p:cNvPr id="364" name="CustomShape 2"/>
          <p:cNvSpPr/>
          <p:nvPr/>
        </p:nvSpPr>
        <p:spPr>
          <a:xfrm>
            <a:off x="5577840" y="5394960"/>
            <a:ext cx="310788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M51, Fletcher+ (2011)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5" name="" descr=""/>
          <p:cNvPicPr/>
          <p:nvPr/>
        </p:nvPicPr>
        <p:blipFill>
          <a:blip r:embed="rId2"/>
          <a:stretch/>
        </p:blipFill>
        <p:spPr>
          <a:xfrm>
            <a:off x="64440" y="4323600"/>
            <a:ext cx="4597920" cy="2533320"/>
          </a:xfrm>
          <a:prstGeom prst="rect">
            <a:avLst/>
          </a:prstGeom>
          <a:ln>
            <a:noFill/>
          </a:ln>
        </p:spPr>
      </p:pic>
      <p:sp>
        <p:nvSpPr>
          <p:cNvPr id="366" name="CustomShape 3"/>
          <p:cNvSpPr/>
          <p:nvPr/>
        </p:nvSpPr>
        <p:spPr>
          <a:xfrm>
            <a:off x="4846320" y="6126480"/>
            <a:ext cx="438804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Magnetic field of the Milky way from dust polarization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3"/>
          <a:stretch/>
        </p:blipFill>
        <p:spPr>
          <a:xfrm>
            <a:off x="0" y="731520"/>
            <a:ext cx="4987440" cy="3565080"/>
          </a:xfrm>
          <a:prstGeom prst="rect">
            <a:avLst/>
          </a:prstGeom>
          <a:ln>
            <a:noFill/>
          </a:ln>
        </p:spPr>
      </p:pic>
      <p:sp>
        <p:nvSpPr>
          <p:cNvPr id="368" name="CustomShape 4"/>
          <p:cNvSpPr/>
          <p:nvPr/>
        </p:nvSpPr>
        <p:spPr>
          <a:xfrm>
            <a:off x="5029200" y="914400"/>
            <a:ext cx="41137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Slide credit: Kothes (2018)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457200" y="4464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Magnetic field – star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250920" y="1413360"/>
            <a:ext cx="8712360" cy="467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Price &amp; Bate, 2009, MNRAS, 398, 33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Effects of magnetic pressure on fragmentation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1" name="Picture 3" descr=""/>
          <p:cNvPicPr/>
          <p:nvPr/>
        </p:nvPicPr>
        <p:blipFill>
          <a:blip r:embed="rId1"/>
          <a:stretch/>
        </p:blipFill>
        <p:spPr>
          <a:xfrm>
            <a:off x="671040" y="3272040"/>
            <a:ext cx="7803360" cy="2459880"/>
          </a:xfrm>
          <a:prstGeom prst="rect">
            <a:avLst/>
          </a:prstGeom>
          <a:ln>
            <a:noFill/>
          </a:ln>
        </p:spPr>
      </p:pic>
      <p:sp>
        <p:nvSpPr>
          <p:cNvPr id="372" name="CustomShape 3"/>
          <p:cNvSpPr/>
          <p:nvPr/>
        </p:nvSpPr>
        <p:spPr>
          <a:xfrm rot="16200000">
            <a:off x="4714920" y="3429360"/>
            <a:ext cx="360" cy="547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4"/>
          <p:cNvSpPr/>
          <p:nvPr/>
        </p:nvSpPr>
        <p:spPr>
          <a:xfrm>
            <a:off x="2363760" y="6309360"/>
            <a:ext cx="44290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Increasing magnetic field  strength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" descr=""/>
          <p:cNvPicPr/>
          <p:nvPr/>
        </p:nvPicPr>
        <p:blipFill>
          <a:blip r:embed="rId1"/>
          <a:stretch/>
        </p:blipFill>
        <p:spPr>
          <a:xfrm>
            <a:off x="1396440" y="188640"/>
            <a:ext cx="6342480" cy="6634080"/>
          </a:xfrm>
          <a:prstGeom prst="rect">
            <a:avLst/>
          </a:prstGeom>
          <a:ln>
            <a:noFill/>
          </a:ln>
        </p:spPr>
      </p:pic>
      <p:sp>
        <p:nvSpPr>
          <p:cNvPr id="375" name="CustomShape 1"/>
          <p:cNvSpPr/>
          <p:nvPr/>
        </p:nvSpPr>
        <p:spPr>
          <a:xfrm>
            <a:off x="971640" y="548640"/>
            <a:ext cx="360" cy="547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"/>
          <p:cNvSpPr/>
          <p:nvPr/>
        </p:nvSpPr>
        <p:spPr>
          <a:xfrm rot="16200000">
            <a:off x="-1734120" y="2907360"/>
            <a:ext cx="44287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Increasing magnetic field  strength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457560" y="43920"/>
            <a:ext cx="822816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Star formation physics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457200" y="777600"/>
            <a:ext cx="4296600" cy="58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Inertia – turbulence effects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Inertia – centrifugal force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Fission – break-up of the collapsing cloud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Heat pressure – warm gas tends to expand under its own pressure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Magnetic pressure – mag. field amplified when compressed, changes the dynamics of the system and resists collapse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79" name="Table 3"/>
          <p:cNvGraphicFramePr/>
          <p:nvPr/>
        </p:nvGraphicFramePr>
        <p:xfrm>
          <a:off x="4842000" y="761760"/>
          <a:ext cx="4223160" cy="4070520"/>
        </p:xfrm>
        <a:graphic>
          <a:graphicData uri="http://schemas.openxmlformats.org/drawingml/2006/table">
            <a:tbl>
              <a:tblPr/>
              <a:tblGrid>
                <a:gridCol w="1055520"/>
                <a:gridCol w="1056240"/>
                <a:gridCol w="1056240"/>
                <a:gridCol w="1055520"/>
              </a:tblGrid>
              <a:tr h="497160">
                <a:tc>
                  <a:txBody>
                    <a:bodyPr lIns="90000" rIns="90000"/>
                    <a:p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Constituent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Roles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Produced by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Destroyed by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67160"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Dense gas clouds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Form stars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Gravitational collapse; supernova explosions?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Ultraviolet starlight; stellar winds, supernovae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73800"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Dust grains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Catalyze molecule formation; stop ultraviolet starlight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Red giant stars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Supernovae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33760"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Molecules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Radiate heat from gas clouds, permitting collapse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Grain catalysis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Ultraviolet starlight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99000"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Stars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Produce supernovae, red giants, dust, ultraviolet light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Gravitational collapse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Stellar evolution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380" name="" descr=""/>
          <p:cNvPicPr/>
          <p:nvPr/>
        </p:nvPicPr>
        <p:blipFill>
          <a:blip r:embed="rId1"/>
          <a:stretch/>
        </p:blipFill>
        <p:spPr>
          <a:xfrm>
            <a:off x="1005840" y="3749040"/>
            <a:ext cx="3016440" cy="301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360" y="134640"/>
            <a:ext cx="9142560" cy="653940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6583680" y="6217920"/>
            <a:ext cx="237636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Credit: Fukui (2018)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365760" y="914400"/>
            <a:ext cx="3827520" cy="4296960"/>
          </a:xfrm>
          <a:prstGeom prst="rect">
            <a:avLst/>
          </a:prstGeom>
          <a:ln>
            <a:noFill/>
          </a:ln>
        </p:spPr>
      </p:pic>
      <p:pic>
        <p:nvPicPr>
          <p:cNvPr id="384" name="" descr=""/>
          <p:cNvPicPr/>
          <p:nvPr/>
        </p:nvPicPr>
        <p:blipFill>
          <a:blip r:embed="rId2"/>
          <a:stretch/>
        </p:blipFill>
        <p:spPr>
          <a:xfrm>
            <a:off x="4937760" y="822960"/>
            <a:ext cx="4140360" cy="4114080"/>
          </a:xfrm>
          <a:prstGeom prst="rect">
            <a:avLst/>
          </a:prstGeom>
          <a:ln>
            <a:noFill/>
          </a:ln>
        </p:spPr>
      </p:pic>
      <p:sp>
        <p:nvSpPr>
          <p:cNvPr id="385" name="CustomShape 1"/>
          <p:cNvSpPr/>
          <p:nvPr/>
        </p:nvSpPr>
        <p:spPr>
          <a:xfrm>
            <a:off x="640080" y="457200"/>
            <a:ext cx="310824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Collect &amp; collapse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5212080" y="476640"/>
            <a:ext cx="356544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Radiatively-driven implosion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457200" y="5212080"/>
            <a:ext cx="3382560" cy="85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During a supersonic expansion of HII region, enough of ISM can be swept up to initialize SF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5029200" y="5120640"/>
            <a:ext cx="3839760" cy="148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Ionization from from a HII region moves over a molecular condensation and generates a dense outer shell of ionized gas. This shell is over-pressured with respect to the interior of the condenstation and shocks are driven into it, compressing the interior until the pressure is balanced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57200" y="442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Heuristic Approach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457200" y="1340640"/>
            <a:ext cx="8228160" cy="4856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know of 14 Open Clusters which are younger than 10 Myrs within 1000 pc around the Sun (Source: WEBDA)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There are also five star forming regions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Clusters still have to form within the solar vicinity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 masses: up to 40 000 M(sun)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Stable for some Gyrs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Evolutionary theory has to explain these facts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57200" y="442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Star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518760" y="5229360"/>
            <a:ext cx="7646040" cy="118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Gravitation „wins“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Magnetic field, Shock wave       Protostar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FREE GAS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FREE GAS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Line 3"/>
          <p:cNvSpPr/>
          <p:nvPr/>
        </p:nvSpPr>
        <p:spPr>
          <a:xfrm flipH="1">
            <a:off x="250560" y="6165000"/>
            <a:ext cx="1225800" cy="36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4"/>
          <p:cNvSpPr/>
          <p:nvPr/>
        </p:nvSpPr>
        <p:spPr>
          <a:xfrm>
            <a:off x="3348000" y="6165000"/>
            <a:ext cx="1152360" cy="36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Line 5"/>
          <p:cNvSpPr/>
          <p:nvPr/>
        </p:nvSpPr>
        <p:spPr>
          <a:xfrm flipH="1">
            <a:off x="5076720" y="6165000"/>
            <a:ext cx="647640" cy="36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Line 6"/>
          <p:cNvSpPr/>
          <p:nvPr/>
        </p:nvSpPr>
        <p:spPr>
          <a:xfrm>
            <a:off x="8316720" y="6165000"/>
            <a:ext cx="576360" cy="36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95" name="Picture 18" descr=""/>
          <p:cNvPicPr/>
          <p:nvPr/>
        </p:nvPicPr>
        <p:blipFill>
          <a:blip r:embed="rId1"/>
          <a:stretch/>
        </p:blipFill>
        <p:spPr>
          <a:xfrm>
            <a:off x="0" y="1268280"/>
            <a:ext cx="9142560" cy="399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457560" y="360"/>
            <a:ext cx="822816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Protostars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7" name="" descr=""/>
          <p:cNvPicPr/>
          <p:nvPr/>
        </p:nvPicPr>
        <p:blipFill>
          <a:blip r:embed="rId1"/>
          <a:stretch/>
        </p:blipFill>
        <p:spPr>
          <a:xfrm>
            <a:off x="0" y="731880"/>
            <a:ext cx="3720960" cy="4753440"/>
          </a:xfrm>
          <a:prstGeom prst="rect">
            <a:avLst/>
          </a:prstGeom>
          <a:ln>
            <a:noFill/>
          </a:ln>
        </p:spPr>
      </p:pic>
      <p:pic>
        <p:nvPicPr>
          <p:cNvPr id="398" name="" descr=""/>
          <p:cNvPicPr/>
          <p:nvPr/>
        </p:nvPicPr>
        <p:blipFill>
          <a:blip r:embed="rId2"/>
          <a:stretch/>
        </p:blipFill>
        <p:spPr>
          <a:xfrm>
            <a:off x="3566160" y="899280"/>
            <a:ext cx="5317920" cy="2940120"/>
          </a:xfrm>
          <a:prstGeom prst="rect">
            <a:avLst/>
          </a:prstGeom>
          <a:ln>
            <a:noFill/>
          </a:ln>
        </p:spPr>
      </p:pic>
      <p:sp>
        <p:nvSpPr>
          <p:cNvPr id="399" name="CustomShape 2"/>
          <p:cNvSpPr/>
          <p:nvPr/>
        </p:nvSpPr>
        <p:spPr>
          <a:xfrm>
            <a:off x="3657600" y="4206240"/>
            <a:ext cx="5211000" cy="188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Relatively young field of study (advent of advanced infrared mission and radio astronomy)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IR photometry can be used to distinguish between the protostar classes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High mass/low mass stars form the same way?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Various timescales for different stellar masses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365760" y="5669280"/>
            <a:ext cx="23767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Isella (2006)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4"/>
          <p:cNvSpPr/>
          <p:nvPr/>
        </p:nvSpPr>
        <p:spPr>
          <a:xfrm>
            <a:off x="3840480" y="3749040"/>
            <a:ext cx="447984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Dullemond &amp; Monnier (2010)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7200" y="-27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Star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57200" y="98100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detection of free Gas in a Star Cluster is an excellent indicator for the time scale of continuous stellar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4" name="Picture 11" descr=""/>
          <p:cNvPicPr/>
          <p:nvPr/>
        </p:nvPicPr>
        <p:blipFill>
          <a:blip r:embed="rId1"/>
          <a:stretch/>
        </p:blipFill>
        <p:spPr>
          <a:xfrm>
            <a:off x="395280" y="2493000"/>
            <a:ext cx="5038920" cy="4151520"/>
          </a:xfrm>
          <a:prstGeom prst="rect">
            <a:avLst/>
          </a:prstGeom>
          <a:ln w="9360">
            <a:noFill/>
          </a:ln>
        </p:spPr>
      </p:pic>
      <p:sp>
        <p:nvSpPr>
          <p:cNvPr id="405" name="CustomShape 3"/>
          <p:cNvSpPr/>
          <p:nvPr/>
        </p:nvSpPr>
        <p:spPr>
          <a:xfrm>
            <a:off x="4554720" y="6330960"/>
            <a:ext cx="3160800" cy="33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Hartmann et al., 2001, ApJ, 562, 852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5771160" y="2637000"/>
            <a:ext cx="3243240" cy="307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formation lasts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 to 4 Myrs and 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continuous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This is also the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intrinsic” error of 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age determination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250920" y="198360"/>
            <a:ext cx="864108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Numerical simulation of star formation in Giant Molecular Clouds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57200" y="214308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Hypothesis: the formation of all members of a star cluster is continuous for 3 to 4 Myrs within one GMCs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this a realistic approach?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it possible to simulation the formation of star clusters and compare the results with observational data within the solar vicinity?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250920" y="198360"/>
            <a:ext cx="864108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Numerical simulation of star formation in Giant Molecular Clouds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457200" y="1773360"/>
            <a:ext cx="8228160" cy="503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Detailed paper by Bate &amp; Bonnell, 2005, MNRAS, 356, 1201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Basis: Orion Nebula and Taurus star forming region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Complete” astrophysical numerical simulation including Shock Waves, dynamical parameters and 3D-Hydrodynamics, Jeans Mass &lt; 1 M(sun)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numerical simulations are astonishing close to the observations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250920" y="198360"/>
            <a:ext cx="864108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Numerical simulation of star formation in Giant Molecular Clouds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457200" y="199872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Input parameter: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Mass (GMC) = 50 M(sun), limited by CPU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Diameter = 0.375 pc, limited by CPU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 for the gravitational collapse: 19000 years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Random turbulence field with a 3D Gaussian distribution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7" descr=""/>
          <p:cNvPicPr/>
          <p:nvPr/>
        </p:nvPicPr>
        <p:blipFill>
          <a:blip r:embed="rId1"/>
          <a:stretch/>
        </p:blipFill>
        <p:spPr>
          <a:xfrm>
            <a:off x="0" y="549360"/>
            <a:ext cx="9142560" cy="2000520"/>
          </a:xfrm>
          <a:prstGeom prst="rect">
            <a:avLst/>
          </a:prstGeom>
          <a:ln w="9360">
            <a:noFill/>
          </a:ln>
        </p:spPr>
      </p:pic>
      <p:sp>
        <p:nvSpPr>
          <p:cNvPr id="414" name="CustomShape 1"/>
          <p:cNvSpPr/>
          <p:nvPr/>
        </p:nvSpPr>
        <p:spPr>
          <a:xfrm>
            <a:off x="217440" y="3075120"/>
            <a:ext cx="8600040" cy="3502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„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Stars“: Mass &gt; 0.084 M(sun)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Brown Dwarfs: Mass &lt; 0.084 M(sun), no Hydrogen burning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More low mass stars formed due to the IMF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star clusters it is essential to know the internal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velocity distribution because of their evolution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(see later)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4211640" y="476280"/>
            <a:ext cx="2087640" cy="2230560"/>
          </a:xfrm>
          <a:prstGeom prst="rect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5002200" cy="4275360"/>
          </a:xfrm>
          <a:prstGeom prst="rect">
            <a:avLst/>
          </a:prstGeom>
          <a:ln w="9360">
            <a:noFill/>
          </a:ln>
        </p:spPr>
      </p:pic>
      <p:pic>
        <p:nvPicPr>
          <p:cNvPr id="417" name="Picture 12" descr=""/>
          <p:cNvPicPr/>
          <p:nvPr/>
        </p:nvPicPr>
        <p:blipFill>
          <a:blip r:embed="rId2"/>
          <a:stretch/>
        </p:blipFill>
        <p:spPr>
          <a:xfrm>
            <a:off x="4788000" y="2781360"/>
            <a:ext cx="4354560" cy="4071960"/>
          </a:xfrm>
          <a:prstGeom prst="rect">
            <a:avLst/>
          </a:prstGeom>
          <a:ln w="9360">
            <a:noFill/>
          </a:ln>
        </p:spPr>
      </p:pic>
      <p:sp>
        <p:nvSpPr>
          <p:cNvPr id="418" name="CustomShape 1"/>
          <p:cNvSpPr/>
          <p:nvPr/>
        </p:nvSpPr>
        <p:spPr>
          <a:xfrm>
            <a:off x="5104080" y="519120"/>
            <a:ext cx="3956400" cy="94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Continuous star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1708200" y="5516640"/>
            <a:ext cx="2606040" cy="94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formation of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Binary systems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8" descr=""/>
          <p:cNvPicPr/>
          <p:nvPr/>
        </p:nvPicPr>
        <p:blipFill>
          <a:blip r:embed="rId1"/>
          <a:stretch/>
        </p:blipFill>
        <p:spPr>
          <a:xfrm>
            <a:off x="0" y="27000"/>
            <a:ext cx="6658200" cy="5345280"/>
          </a:xfrm>
          <a:prstGeom prst="rect">
            <a:avLst/>
          </a:prstGeom>
          <a:ln w="9360">
            <a:noFill/>
          </a:ln>
        </p:spPr>
      </p:pic>
      <p:sp>
        <p:nvSpPr>
          <p:cNvPr id="421" name="CustomShape 1"/>
          <p:cNvSpPr/>
          <p:nvPr/>
        </p:nvSpPr>
        <p:spPr>
          <a:xfrm>
            <a:off x="6670080" y="284400"/>
            <a:ext cx="2097360" cy="118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Binaries are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connected with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line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231840" y="5373720"/>
            <a:ext cx="8659800" cy="136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rms velocity dispersion of the simulations is 4.3 km s</a:t>
            </a:r>
            <a:r>
              <a:rPr b="0" lang="en-US" sz="2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-1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Such observational data for d &gt; 500 pc are still not available =&gt; Gaia satellite mission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57200" y="270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Evolution of Star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250920" y="1844640"/>
            <a:ext cx="8712360" cy="467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Clusters form with the following characteristics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Mass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IMF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Metallicity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Kinematics of the Cluster center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location within the Galaxy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Internal velocity dispersion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does a Star Cluster evolve with these starting parameters?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5" descr=""/>
          <p:cNvPicPr/>
          <p:nvPr/>
        </p:nvPicPr>
        <p:blipFill>
          <a:blip r:embed="rId1"/>
          <a:stretch/>
        </p:blipFill>
        <p:spPr>
          <a:xfrm>
            <a:off x="0" y="189000"/>
            <a:ext cx="9142560" cy="5154840"/>
          </a:xfrm>
          <a:prstGeom prst="rect">
            <a:avLst/>
          </a:prstGeom>
          <a:ln w="9360"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77400" y="5589720"/>
            <a:ext cx="898272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spurious entries like the “ASCC clusters”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250920" y="285840"/>
            <a:ext cx="8712360" cy="6380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Each member (= star) evolve “as an individual”, some important topics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Binary Evolution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Mass Loss (hot stars)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AGB Evolution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Planetary Nebula (cool stars)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57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Supernovae explosions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Star Clusters, collisions are very uncommon (see later), almost no new multiple (binary) systems form during the later evolution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Clusters, normally, follow Galactic Rotation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15" descr=""/>
          <p:cNvPicPr/>
          <p:nvPr/>
        </p:nvPicPr>
        <p:blipFill>
          <a:blip r:embed="rId1"/>
          <a:stretch/>
        </p:blipFill>
        <p:spPr>
          <a:xfrm>
            <a:off x="433440" y="0"/>
            <a:ext cx="8458200" cy="6874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nhaltsplatzhalter 4" descr=""/>
          <p:cNvPicPr/>
          <p:nvPr/>
        </p:nvPicPr>
        <p:blipFill>
          <a:blip r:embed="rId1"/>
          <a:stretch/>
        </p:blipFill>
        <p:spPr>
          <a:xfrm>
            <a:off x="785880" y="1857240"/>
            <a:ext cx="7780320" cy="4284720"/>
          </a:xfrm>
          <a:prstGeom prst="rect">
            <a:avLst/>
          </a:prstGeom>
          <a:ln>
            <a:noFill/>
          </a:ln>
        </p:spPr>
      </p:pic>
      <p:pic>
        <p:nvPicPr>
          <p:cNvPr id="428" name="Grafik 3" descr=""/>
          <p:cNvPicPr/>
          <p:nvPr/>
        </p:nvPicPr>
        <p:blipFill>
          <a:blip r:embed="rId2"/>
          <a:stretch/>
        </p:blipFill>
        <p:spPr>
          <a:xfrm>
            <a:off x="466560" y="3071880"/>
            <a:ext cx="8209080" cy="4284720"/>
          </a:xfrm>
          <a:prstGeom prst="rect">
            <a:avLst/>
          </a:prstGeom>
          <a:ln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457200" y="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Planetary Nebulae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808920" y="1285920"/>
            <a:ext cx="47199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Majaess et al., 2007, PASP, 119, 1349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661680" y="6396480"/>
            <a:ext cx="33728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PNs exist in Open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6299280" cy="6299280"/>
          </a:xfrm>
          <a:prstGeom prst="rect">
            <a:avLst/>
          </a:prstGeom>
          <a:ln w="9360">
            <a:noFill/>
          </a:ln>
        </p:spPr>
      </p:pic>
      <p:sp>
        <p:nvSpPr>
          <p:cNvPr id="433" name="CustomShape 1"/>
          <p:cNvSpPr/>
          <p:nvPr/>
        </p:nvSpPr>
        <p:spPr>
          <a:xfrm>
            <a:off x="19440" y="6491160"/>
            <a:ext cx="289872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From Chandra, Diameter 4 pc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6387480" y="115920"/>
            <a:ext cx="2243520" cy="520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Important topic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how SN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explosions affect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cluster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Shockwaves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Mass flow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Statistically, SN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explosions are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rather common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SN Remnants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285840" y="1231920"/>
            <a:ext cx="8642520" cy="533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Catalogue of galactic SNRs: </a:t>
            </a:r>
            <a:r>
              <a:rPr b="0" lang="en-U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1"/>
              </a:rPr>
              <a:t>http://www.mrao.cam.ac.uk/surveys/snrs/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274 entries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Complete list of papers for Open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Pauls, 1977, A&amp;A, 59, L13: NGC 559?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Kumar, 1978, ApJ, 219, L13: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 18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 21?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5130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Peterson et al., 1988, MNRAS, 235, 1439: Lynga 1, Pismis 20, Stock 14, and Trumpler 21, none conclusive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97160" y="260280"/>
            <a:ext cx="6922080" cy="94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Muno et al., 2006, ApJ, 636, L41: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Westerlund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 = 5200 pc, log t &lt; 6.4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8" name="Picture 6" descr=""/>
          <p:cNvPicPr/>
          <p:nvPr/>
        </p:nvPicPr>
        <p:blipFill>
          <a:blip r:embed="rId1"/>
          <a:stretch/>
        </p:blipFill>
        <p:spPr>
          <a:xfrm>
            <a:off x="395280" y="1309680"/>
            <a:ext cx="3687840" cy="4997520"/>
          </a:xfrm>
          <a:prstGeom prst="rect">
            <a:avLst/>
          </a:prstGeom>
          <a:ln w="9360">
            <a:noFill/>
          </a:ln>
        </p:spPr>
      </p:pic>
      <p:pic>
        <p:nvPicPr>
          <p:cNvPr id="439" name="Picture 8" descr=""/>
          <p:cNvPicPr/>
          <p:nvPr/>
        </p:nvPicPr>
        <p:blipFill>
          <a:blip r:embed="rId2"/>
          <a:stretch/>
        </p:blipFill>
        <p:spPr>
          <a:xfrm>
            <a:off x="4211640" y="1351080"/>
            <a:ext cx="4354560" cy="4164120"/>
          </a:xfrm>
          <a:prstGeom prst="rect">
            <a:avLst/>
          </a:prstGeom>
          <a:ln w="9360">
            <a:noFill/>
          </a:ln>
        </p:spPr>
      </p:pic>
      <p:sp>
        <p:nvSpPr>
          <p:cNvPr id="440" name="CustomShape 2"/>
          <p:cNvSpPr/>
          <p:nvPr/>
        </p:nvSpPr>
        <p:spPr>
          <a:xfrm>
            <a:off x="4175640" y="5734080"/>
            <a:ext cx="4813200" cy="576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Pulsar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V fainter than 25th mag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250920" y="621000"/>
            <a:ext cx="8712360" cy="5830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White Dwarfs were detected in Open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number is compatible with a common stellar evolution scenario, but the membership determination is very difficult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absolute magnitude of WDs is about 10 magnitudes fainter than the corresponding Main Sequence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359280" y="333360"/>
            <a:ext cx="5437800" cy="576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von Hippel, 1998, AJ, 115, 1536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3" name="Picture 12" descr=""/>
          <p:cNvPicPr/>
          <p:nvPr/>
        </p:nvPicPr>
        <p:blipFill>
          <a:blip r:embed="rId1"/>
          <a:stretch/>
        </p:blipFill>
        <p:spPr>
          <a:xfrm>
            <a:off x="0" y="1112760"/>
            <a:ext cx="9142560" cy="3322800"/>
          </a:xfrm>
          <a:prstGeom prst="rect">
            <a:avLst/>
          </a:prstGeom>
          <a:ln w="9360">
            <a:noFill/>
          </a:ln>
        </p:spPr>
      </p:pic>
      <p:sp>
        <p:nvSpPr>
          <p:cNvPr id="444" name="CustomShape 2"/>
          <p:cNvSpPr/>
          <p:nvPr/>
        </p:nvSpPr>
        <p:spPr>
          <a:xfrm>
            <a:off x="2031120" y="4654440"/>
            <a:ext cx="2311920" cy="39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Single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Multiple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208440" y="5421240"/>
            <a:ext cx="7112520" cy="1064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total, 41 WDs until 1998 found, no firm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improvement after that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Why do Star Clusters dissipate?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125280" y="1820880"/>
            <a:ext cx="2621520" cy="5085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Virial Theorem: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Kinetic Energy: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Potential Energy: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yielding: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48" name="Object 3"/>
          <p:cNvGraphicFramePr/>
          <p:nvPr/>
        </p:nvGraphicFramePr>
        <p:xfrm>
          <a:off x="3108240" y="1773360"/>
          <a:ext cx="2109960" cy="677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9" name="Object 7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08240" y="1773360"/>
                    <a:ext cx="2109960" cy="6778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0" name="Object 4"/>
          <p:cNvGraphicFramePr/>
          <p:nvPr/>
        </p:nvGraphicFramePr>
        <p:xfrm>
          <a:off x="3083040" y="2593800"/>
          <a:ext cx="6167520" cy="1892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51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83040" y="2593800"/>
                    <a:ext cx="6167520" cy="1892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" name="Object 5"/>
          <p:cNvGraphicFramePr/>
          <p:nvPr/>
        </p:nvGraphicFramePr>
        <p:xfrm>
          <a:off x="3176640" y="4724280"/>
          <a:ext cx="2762280" cy="1990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53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176640" y="4724280"/>
                    <a:ext cx="2762280" cy="19908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19160" y="476280"/>
            <a:ext cx="4884120" cy="222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Escape Velocity: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Collisions: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Density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r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 cross section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: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55" name="Object 2"/>
          <p:cNvGraphicFramePr/>
          <p:nvPr/>
        </p:nvGraphicFramePr>
        <p:xfrm>
          <a:off x="3116160" y="333360"/>
          <a:ext cx="1886040" cy="677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6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16160" y="333360"/>
                    <a:ext cx="1886040" cy="6778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7" name="Object 3"/>
          <p:cNvGraphicFramePr/>
          <p:nvPr/>
        </p:nvGraphicFramePr>
        <p:xfrm>
          <a:off x="3060720" y="1087560"/>
          <a:ext cx="2589480" cy="1044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58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60720" y="1087560"/>
                    <a:ext cx="2589480" cy="10447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9" name="Object 4"/>
          <p:cNvGraphicFramePr/>
          <p:nvPr/>
        </p:nvGraphicFramePr>
        <p:xfrm>
          <a:off x="420840" y="2766960"/>
          <a:ext cx="7459920" cy="1230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60" name="Object 12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20840" y="2766960"/>
                    <a:ext cx="7459920" cy="12304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461" name="CustomShape 5"/>
          <p:cNvSpPr/>
          <p:nvPr/>
        </p:nvSpPr>
        <p:spPr>
          <a:xfrm>
            <a:off x="138240" y="4340160"/>
            <a:ext cx="5095080" cy="51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Example of a typical Open Cluster: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62" name="Object 6"/>
          <p:cNvGraphicFramePr/>
          <p:nvPr/>
        </p:nvGraphicFramePr>
        <p:xfrm>
          <a:off x="250920" y="4984920"/>
          <a:ext cx="8485200" cy="6750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63" name="Object 16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50920" y="4984920"/>
                    <a:ext cx="8485200" cy="675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464" name="CustomShape 7"/>
          <p:cNvSpPr/>
          <p:nvPr/>
        </p:nvSpPr>
        <p:spPr>
          <a:xfrm>
            <a:off x="228240" y="5781600"/>
            <a:ext cx="5491440" cy="57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b="0" i="1" lang="en-US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coll</a:t>
            </a: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=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</a:t>
            </a:r>
            <a:r>
              <a:rPr b="0" lang="en-US" sz="2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25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 =&gt;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Collisions play </a:t>
            </a: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role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4" descr=""/>
          <p:cNvPicPr/>
          <p:nvPr/>
        </p:nvPicPr>
        <p:blipFill>
          <a:blip r:embed="rId1"/>
          <a:stretch/>
        </p:blipFill>
        <p:spPr>
          <a:xfrm>
            <a:off x="649440" y="17640"/>
            <a:ext cx="7234560" cy="6147000"/>
          </a:xfrm>
          <a:prstGeom prst="rect">
            <a:avLst/>
          </a:prstGeom>
          <a:ln w="9360">
            <a:noFill/>
          </a:ln>
        </p:spPr>
      </p:pic>
      <p:sp>
        <p:nvSpPr>
          <p:cNvPr id="305" name="CustomShape 1"/>
          <p:cNvSpPr/>
          <p:nvPr/>
        </p:nvSpPr>
        <p:spPr>
          <a:xfrm>
            <a:off x="539640" y="5949360"/>
            <a:ext cx="8063280" cy="94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Distribution of young open clusters and star forming regions from Alfaro et al., 2009, Ap&amp;SS, 324, 141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142920" y="404640"/>
            <a:ext cx="8891640" cy="5451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 in the most inner core parts, collisions are highly improper, but could occur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3812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Binary and Multiple systems are </a:t>
            </a:r>
            <a:r>
              <a:rPr b="0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results of collisions in later stages but form already at the very beginning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3812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Members do, in general, </a:t>
            </a:r>
            <a:r>
              <a:rPr b="0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escape due to collisions (swing-by effect), but their peculiar velocity component is part of the cluster formation or due to a SN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1078200" y="404640"/>
            <a:ext cx="7234560" cy="4934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Crossing Time: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Members can escape from a Star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Cluster on a relatively short time scale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Reason: Velocity dispersion caused by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cluster formation and SN events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67" name="Object 2"/>
          <p:cNvGraphicFramePr/>
          <p:nvPr/>
        </p:nvGraphicFramePr>
        <p:xfrm>
          <a:off x="4065480" y="115920"/>
          <a:ext cx="1800360" cy="1150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8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65480" y="115920"/>
                    <a:ext cx="1800360" cy="11509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9" name="Object 3"/>
          <p:cNvGraphicFramePr/>
          <p:nvPr/>
        </p:nvGraphicFramePr>
        <p:xfrm>
          <a:off x="104760" y="1392120"/>
          <a:ext cx="8894880" cy="739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70" name="Object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4760" y="1392120"/>
                    <a:ext cx="8894880" cy="7398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457200" y="91440"/>
            <a:ext cx="822816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Infant mortality problem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1"/>
          <a:stretch/>
        </p:blipFill>
        <p:spPr>
          <a:xfrm>
            <a:off x="68760" y="640080"/>
            <a:ext cx="4228200" cy="3748320"/>
          </a:xfrm>
          <a:prstGeom prst="rect">
            <a:avLst/>
          </a:prstGeom>
          <a:ln>
            <a:noFill/>
          </a:ln>
        </p:spPr>
      </p:pic>
      <p:pic>
        <p:nvPicPr>
          <p:cNvPr id="473" name="" descr=""/>
          <p:cNvPicPr/>
          <p:nvPr/>
        </p:nvPicPr>
        <p:blipFill>
          <a:blip r:embed="rId2"/>
          <a:stretch/>
        </p:blipFill>
        <p:spPr>
          <a:xfrm>
            <a:off x="4893120" y="732240"/>
            <a:ext cx="3975840" cy="3656160"/>
          </a:xfrm>
          <a:prstGeom prst="rect">
            <a:avLst/>
          </a:prstGeom>
          <a:ln>
            <a:noFill/>
          </a:ln>
        </p:spPr>
      </p:pic>
      <p:pic>
        <p:nvPicPr>
          <p:cNvPr id="474" name="" descr=""/>
          <p:cNvPicPr/>
          <p:nvPr/>
        </p:nvPicPr>
        <p:blipFill>
          <a:blip r:embed="rId3"/>
          <a:stretch/>
        </p:blipFill>
        <p:spPr>
          <a:xfrm>
            <a:off x="2194560" y="4837320"/>
            <a:ext cx="4485240" cy="1837080"/>
          </a:xfrm>
          <a:prstGeom prst="rect">
            <a:avLst/>
          </a:prstGeom>
          <a:ln>
            <a:noFill/>
          </a:ln>
        </p:spPr>
      </p:pic>
      <p:sp>
        <p:nvSpPr>
          <p:cNvPr id="475" name="CustomShape 2"/>
          <p:cNvSpPr/>
          <p:nvPr/>
        </p:nvSpPr>
        <p:spPr>
          <a:xfrm>
            <a:off x="182880" y="4389120"/>
            <a:ext cx="37483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Boily &amp; Kroupa (2003)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5303520" y="6400800"/>
            <a:ext cx="338256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Portegies Zwart+ (2010)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4"/>
          <p:cNvSpPr/>
          <p:nvPr/>
        </p:nvSpPr>
        <p:spPr>
          <a:xfrm>
            <a:off x="5577840" y="4389120"/>
            <a:ext cx="32911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Piskunov+ (2006)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Tidal Forces due to Differential Galactic Rotation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522720" y="1820880"/>
            <a:ext cx="7112520" cy="447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Total Mass of the Milky Way: </a:t>
            </a: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</a:t>
            </a:r>
            <a:r>
              <a:rPr b="0" lang="en-US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2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b="0" lang="en-US" sz="2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M(Sun)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Gravitational acceleration of the complete star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cluster </a:t>
            </a: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</a:t>
            </a:r>
            <a:r>
              <a:rPr b="0" lang="en-US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 the individual member </a:t>
            </a:r>
            <a:r>
              <a:rPr b="0" i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</a:t>
            </a:r>
            <a:r>
              <a:rPr b="0" i="1" lang="en-US" sz="2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difference of these two values, is the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force, of which “the Galaxy” tries to pull away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star from the cluster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80" name="Object 3"/>
          <p:cNvGraphicFramePr/>
          <p:nvPr/>
        </p:nvGraphicFramePr>
        <p:xfrm>
          <a:off x="4859280" y="3573360"/>
          <a:ext cx="2816280" cy="1227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1" name="Object 7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59280" y="3573360"/>
                    <a:ext cx="2816280" cy="12272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2" name="Object 4"/>
          <p:cNvGraphicFramePr/>
          <p:nvPr/>
        </p:nvGraphicFramePr>
        <p:xfrm>
          <a:off x="1979640" y="3573360"/>
          <a:ext cx="2303640" cy="12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3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979640" y="3573360"/>
                    <a:ext cx="2303640" cy="12049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42920" y="333360"/>
            <a:ext cx="8783640" cy="624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the other side we have the gravitational force of the open cluster. The stability radius 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</a:t>
            </a:r>
            <a:r>
              <a:rPr b="0" lang="en-US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is defined as: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1000 M(Sun) =&gt; Diameter 20 pc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85" name="Object 2"/>
          <p:cNvGraphicFramePr/>
          <p:nvPr/>
        </p:nvGraphicFramePr>
        <p:xfrm>
          <a:off x="177840" y="2924280"/>
          <a:ext cx="8713800" cy="140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6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7840" y="2924280"/>
                    <a:ext cx="8713800" cy="1403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7" name="Object 3"/>
          <p:cNvGraphicFramePr/>
          <p:nvPr/>
        </p:nvGraphicFramePr>
        <p:xfrm>
          <a:off x="2052720" y="333360"/>
          <a:ext cx="5038920" cy="1095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8" name="Object 6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052720" y="333360"/>
                    <a:ext cx="5038920" cy="10954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9" name="Object 4"/>
          <p:cNvGraphicFramePr/>
          <p:nvPr/>
        </p:nvGraphicFramePr>
        <p:xfrm>
          <a:off x="104760" y="4365720"/>
          <a:ext cx="8933040" cy="13575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90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4760" y="4365720"/>
                    <a:ext cx="8933040" cy="13575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" descr=""/>
          <p:cNvPicPr/>
          <p:nvPr/>
        </p:nvPicPr>
        <p:blipFill>
          <a:blip r:embed="rId1"/>
          <a:stretch/>
        </p:blipFill>
        <p:spPr>
          <a:xfrm>
            <a:off x="884160" y="859680"/>
            <a:ext cx="7161480" cy="480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457200" y="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Summary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250920" y="1143000"/>
            <a:ext cx="8712360" cy="539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Cluster dissipate because of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Differential Galactic Rotation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Internal Velocity Dispersion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Collisions in the first few Myrs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SN Explosions and corresponding Shock Waves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720" indent="-532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 Collisions with “Field Stars”)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90400" indent="-532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Explains the existence of Globular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90400" indent="-532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Valid for all Spiral Galaxies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5" descr=""/>
          <p:cNvPicPr/>
          <p:nvPr/>
        </p:nvPicPr>
        <p:blipFill>
          <a:blip r:embed="rId1"/>
          <a:stretch/>
        </p:blipFill>
        <p:spPr>
          <a:xfrm>
            <a:off x="1243080" y="0"/>
            <a:ext cx="6207120" cy="6380280"/>
          </a:xfrm>
          <a:prstGeom prst="rect">
            <a:avLst/>
          </a:prstGeom>
          <a:ln w="9360"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179640" y="6062760"/>
            <a:ext cx="8818920" cy="82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Distribution of star forming regions from Preibisch &amp; Mamajek, 2008, Handbook of Star Forming Regions, Volume II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7388640" y="332640"/>
            <a:ext cx="174060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Stars hotter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than B0 and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B0 to B2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57200" y="442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Giant Molecular Clouds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57200" y="1523880"/>
            <a:ext cx="8228160" cy="4856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Clusters can only form within „Giant Molecular Clouds“ (GMC) with a high enough initial mass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stellar formation rate in the solar neighborhood is very low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still there have to exist several GMCs to form Star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the formation process the same for all observed Galaxy types?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457200" y="-1000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Giant Molecular Clouds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Picture 6" descr=""/>
          <p:cNvPicPr/>
          <p:nvPr/>
        </p:nvPicPr>
        <p:blipFill>
          <a:blip r:embed="rId1"/>
          <a:stretch/>
        </p:blipFill>
        <p:spPr>
          <a:xfrm>
            <a:off x="0" y="1012680"/>
            <a:ext cx="6083280" cy="5475600"/>
          </a:xfrm>
          <a:prstGeom prst="rect">
            <a:avLst/>
          </a:prstGeom>
          <a:ln w="9360">
            <a:noFill/>
          </a:ln>
        </p:spPr>
      </p:pic>
      <p:sp>
        <p:nvSpPr>
          <p:cNvPr id="313" name="CustomShape 2"/>
          <p:cNvSpPr/>
          <p:nvPr/>
        </p:nvSpPr>
        <p:spPr>
          <a:xfrm>
            <a:off x="1034640" y="981000"/>
            <a:ext cx="3179160" cy="30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Stark &amp; Lee, 2006, ApJ, 641, L116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6077880" y="1268640"/>
            <a:ext cx="3057480" cy="4968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Recent investigation of the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 Gas within 2000 pc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around the Sun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number of young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OCLs can be very well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explained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Formation rate of 0.45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OCLs per kpc</a:t>
            </a:r>
            <a:r>
              <a:rPr b="1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-2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Myr</a:t>
            </a:r>
            <a:r>
              <a:rPr b="1" lang="en-US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-1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galactic disk within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 kpc around the Sun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Battinelli &amp;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Capuzzo-Dolcetta, 1991,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MNRAS, 248, 76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Line 4"/>
          <p:cNvSpPr/>
          <p:nvPr/>
        </p:nvSpPr>
        <p:spPr>
          <a:xfrm flipH="1">
            <a:off x="3877920" y="3590640"/>
            <a:ext cx="17640" cy="1422360"/>
          </a:xfrm>
          <a:prstGeom prst="line">
            <a:avLst/>
          </a:prstGeom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5"/>
          <p:cNvSpPr/>
          <p:nvPr/>
        </p:nvSpPr>
        <p:spPr>
          <a:xfrm>
            <a:off x="3963960" y="3483000"/>
            <a:ext cx="1342800" cy="94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1700280" y="3429000"/>
            <a:ext cx="1903680" cy="39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Single + Binaries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11" descr=""/>
          <p:cNvPicPr/>
          <p:nvPr/>
        </p:nvPicPr>
        <p:blipFill>
          <a:blip r:embed="rId1"/>
          <a:stretch/>
        </p:blipFill>
        <p:spPr>
          <a:xfrm>
            <a:off x="0" y="0"/>
            <a:ext cx="5848560" cy="6523200"/>
          </a:xfrm>
          <a:prstGeom prst="rect">
            <a:avLst/>
          </a:prstGeom>
          <a:ln w="9360"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6030000" y="284040"/>
            <a:ext cx="2581920" cy="307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NGC 6611 (M16)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 = 1750 pc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 = 8 Myr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 formation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„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live“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Application>LibreOffice/5.1.6.2$Linux_X86_64 LibreOffice_project/10m0$Build-2</Application>
  <Company>Zentraler Informatikdienst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2006-02-26T17:13:15Z</dcterms:created>
  <dc:creator>Ernst Paunzen</dc:creator>
  <dc:description/>
  <dc:language>en-US</dc:language>
  <cp:lastModifiedBy/>
  <dcterms:modified xsi:type="dcterms:W3CDTF">2018-05-22T12:54:18Z</dcterms:modified>
  <cp:revision>133</cp:revision>
  <dc:subject/>
  <dc:title>Was kann man von offenen Sternhaufen lernen?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Zentraler Informatikdienst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48</vt:i4>
  </property>
</Properties>
</file>