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aily.com/releases/2018/02/180216084915.htm" TargetMode="External"/><Relationship Id="rId2" Type="http://schemas.openxmlformats.org/officeDocument/2006/relationships/hyperlink" Target="https://www.youtube.com/watch?v=uoBt4K2aUE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inopedia.wikia.com/wiki/Wapti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o-joe.co.uk/fce/students/strategy/transfrm/rspeech.htm" TargetMode="External"/><Relationship Id="rId2" Type="http://schemas.openxmlformats.org/officeDocument/2006/relationships/hyperlink" Target="https://www.perfect-english-grammar.com/reported-speech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7750" y="91946"/>
            <a:ext cx="10364451" cy="1596177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chemeClr val="accent6">
                    <a:lumMod val="75000"/>
                  </a:schemeClr>
                </a:solidFill>
              </a:rPr>
              <a:t>2. GEOLOGY - SCIENCE</a:t>
            </a:r>
            <a:endParaRPr lang="cs-CZ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953" y="1688123"/>
            <a:ext cx="6348047" cy="4360985"/>
          </a:xfrm>
        </p:spPr>
      </p:pic>
    </p:spTree>
    <p:extLst>
      <p:ext uri="{BB962C8B-B14F-4D97-AF65-F5344CB8AC3E}">
        <p14:creationId xmlns:p14="http://schemas.microsoft.com/office/powerpoint/2010/main" val="375257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rgbClr val="7030A0"/>
                </a:solidFill>
              </a:rPr>
              <a:t>Sources</a:t>
            </a:r>
            <a:endParaRPr lang="cs-CZ" sz="48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u="sng" cap="none" dirty="0" smtClean="0">
                <a:hlinkClick r:id="rId2"/>
              </a:rPr>
              <a:t>https://www.youtube.com/watch?v=uobt4k2auey</a:t>
            </a:r>
            <a:endParaRPr lang="cs-CZ" u="sng" cap="none" dirty="0" smtClean="0"/>
          </a:p>
          <a:p>
            <a:r>
              <a:rPr lang="en-GB" u="sng" cap="none" dirty="0" smtClean="0">
                <a:hlinkClick r:id="rId3"/>
              </a:rPr>
              <a:t>https://www.sciencedaily.com/releases/2018/02/180216084915.htm</a:t>
            </a:r>
            <a:endParaRPr lang="cs-CZ" u="sng" cap="none" dirty="0" smtClean="0"/>
          </a:p>
          <a:p>
            <a:r>
              <a:rPr lang="en-GB" u="sng" cap="none" dirty="0" smtClean="0">
                <a:hlinkClick r:id="rId4"/>
              </a:rPr>
              <a:t>http://dinopedia.wikia.com/wiki/waptia</a:t>
            </a:r>
            <a:endParaRPr lang="cs-CZ" u="sng" cap="none" dirty="0" smtClean="0"/>
          </a:p>
          <a:p>
            <a:endParaRPr lang="cs-CZ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62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rgbClr val="7030A0"/>
                </a:solidFill>
              </a:rPr>
              <a:t>Homework</a:t>
            </a:r>
            <a:endParaRPr lang="cs-CZ" sz="48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800" cap="none" dirty="0" smtClean="0"/>
              <a:t>Learn the vocabulary.</a:t>
            </a:r>
          </a:p>
          <a:p>
            <a:r>
              <a:rPr lang="en-GB" sz="2800" cap="none" dirty="0" smtClean="0"/>
              <a:t>Learn the </a:t>
            </a:r>
            <a:r>
              <a:rPr lang="en-GB" sz="2800" cap="none" dirty="0" smtClean="0"/>
              <a:t>grammar</a:t>
            </a:r>
            <a:r>
              <a:rPr lang="cs-CZ" sz="2800" cap="none" dirty="0" smtClean="0"/>
              <a:t>, e. g. </a:t>
            </a:r>
            <a:r>
              <a:rPr lang="cs-CZ" sz="2800" cap="none" dirty="0" err="1"/>
              <a:t>h</a:t>
            </a:r>
            <a:r>
              <a:rPr lang="cs-CZ" sz="2800" cap="none" dirty="0" err="1" smtClean="0"/>
              <a:t>ere</a:t>
            </a:r>
            <a:r>
              <a:rPr lang="cs-CZ" sz="2800" cap="none" dirty="0"/>
              <a:t>: </a:t>
            </a:r>
            <a:r>
              <a:rPr lang="cs-CZ" sz="2800" cap="none" dirty="0">
                <a:hlinkClick r:id="rId2"/>
              </a:rPr>
              <a:t>https://</a:t>
            </a:r>
            <a:r>
              <a:rPr lang="cs-CZ" sz="2800" cap="none" dirty="0" smtClean="0">
                <a:hlinkClick r:id="rId2"/>
              </a:rPr>
              <a:t>www.perfect-english-grammar.com/reported-speech.html</a:t>
            </a:r>
            <a:r>
              <a:rPr lang="cs-CZ" sz="2800" cap="none" dirty="0" smtClean="0"/>
              <a:t>, </a:t>
            </a:r>
            <a:r>
              <a:rPr lang="en-GB" sz="2800" cap="none" dirty="0" smtClean="0"/>
              <a:t>(</a:t>
            </a:r>
            <a:r>
              <a:rPr lang="en-GB" sz="2800" cap="none" dirty="0" smtClean="0"/>
              <a:t>we couldn‘t cover everything but there are plenty </a:t>
            </a:r>
            <a:r>
              <a:rPr lang="en-GB" sz="2800" cap="none" dirty="0" smtClean="0"/>
              <a:t>of</a:t>
            </a:r>
            <a:r>
              <a:rPr lang="cs-CZ" sz="2800" cap="none" dirty="0" smtClean="0"/>
              <a:t> </a:t>
            </a:r>
            <a:r>
              <a:rPr lang="cs-CZ" sz="2800" cap="none" dirty="0" err="1" smtClean="0"/>
              <a:t>websites</a:t>
            </a:r>
            <a:r>
              <a:rPr lang="cs-CZ" sz="2800" cap="none" dirty="0" smtClean="0"/>
              <a:t> to </a:t>
            </a:r>
            <a:r>
              <a:rPr lang="cs-CZ" sz="2800" cap="none" dirty="0" err="1" smtClean="0"/>
              <a:t>practise</a:t>
            </a:r>
            <a:r>
              <a:rPr lang="cs-CZ" sz="2800" cap="none" dirty="0" smtClean="0"/>
              <a:t>, </a:t>
            </a:r>
            <a:r>
              <a:rPr lang="cs-CZ" sz="2800" cap="none" dirty="0" smtClean="0"/>
              <a:t>e. g. </a:t>
            </a:r>
            <a:r>
              <a:rPr lang="en-GB" sz="2800" cap="none" dirty="0" smtClean="0">
                <a:hlinkClick r:id="rId3"/>
              </a:rPr>
              <a:t>https://www.flo-joe.co.uk/fce/students/strategy/transfrm/rspeech.htm</a:t>
            </a:r>
            <a:r>
              <a:rPr lang="cs-CZ" sz="2800" cap="none" dirty="0" smtClean="0"/>
              <a:t>)</a:t>
            </a:r>
            <a:endParaRPr lang="en-GB" sz="2800" cap="none" dirty="0" smtClean="0"/>
          </a:p>
          <a:p>
            <a:endParaRPr lang="cs-CZ" cap="non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7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2760" y="0"/>
            <a:ext cx="10364451" cy="1596177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solidFill>
                  <a:schemeClr val="accent6">
                    <a:lumMod val="75000"/>
                  </a:schemeClr>
                </a:solidFill>
              </a:rPr>
              <a:t>Today we are going to:</a:t>
            </a:r>
            <a:endParaRPr lang="en-GB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84738" y="1596176"/>
            <a:ext cx="11207262" cy="5033223"/>
          </a:xfrm>
        </p:spPr>
        <p:txBody>
          <a:bodyPr>
            <a:noAutofit/>
          </a:bodyPr>
          <a:lstStyle/>
          <a:p>
            <a:r>
              <a:rPr lang="cs-CZ" sz="2600" cap="none" dirty="0"/>
              <a:t>r</a:t>
            </a:r>
            <a:r>
              <a:rPr lang="en-GB" sz="2600" cap="none" dirty="0" err="1" smtClean="0"/>
              <a:t>evise</a:t>
            </a:r>
            <a:r>
              <a:rPr lang="en-GB" sz="2600" cap="none" dirty="0" smtClean="0"/>
              <a:t> vocabulary and word formation.</a:t>
            </a:r>
          </a:p>
          <a:p>
            <a:r>
              <a:rPr lang="cs-CZ" sz="2600" cap="none" dirty="0"/>
              <a:t>t</a:t>
            </a:r>
            <a:r>
              <a:rPr lang="en-GB" sz="2600" cap="none" dirty="0" err="1" smtClean="0"/>
              <a:t>alk</a:t>
            </a:r>
            <a:r>
              <a:rPr lang="en-GB" sz="2600" cap="none" dirty="0" smtClean="0"/>
              <a:t> about scientific breakthroughs, how they influence us in the present and how </a:t>
            </a:r>
            <a:r>
              <a:rPr lang="cs-CZ" sz="2600" cap="none" dirty="0" smtClean="0"/>
              <a:t>t</a:t>
            </a:r>
            <a:r>
              <a:rPr lang="en-GB" sz="2600" cap="none" dirty="0" smtClean="0"/>
              <a:t>hey affect our future.</a:t>
            </a:r>
          </a:p>
          <a:p>
            <a:r>
              <a:rPr lang="cs-CZ" sz="2600" cap="none" dirty="0"/>
              <a:t>p</a:t>
            </a:r>
            <a:r>
              <a:rPr lang="en-GB" sz="2600" cap="none" dirty="0" err="1" smtClean="0"/>
              <a:t>ractise</a:t>
            </a:r>
            <a:r>
              <a:rPr lang="en-GB" sz="2600" cap="none" dirty="0" smtClean="0"/>
              <a:t> listening to be able to get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the</a:t>
            </a:r>
            <a:r>
              <a:rPr lang="en-GB" sz="2600" cap="none" dirty="0" smtClean="0"/>
              <a:t> information we need.</a:t>
            </a:r>
          </a:p>
          <a:p>
            <a:r>
              <a:rPr lang="cs-CZ" sz="2600" cap="none" dirty="0"/>
              <a:t>p</a:t>
            </a:r>
            <a:r>
              <a:rPr lang="en-GB" sz="2600" cap="none" dirty="0" err="1" smtClean="0"/>
              <a:t>ractise</a:t>
            </a:r>
            <a:r>
              <a:rPr lang="en-GB" sz="2600" cap="none" dirty="0" smtClean="0"/>
              <a:t> reading and learn new vocabulary</a:t>
            </a:r>
            <a:r>
              <a:rPr lang="cs-CZ" sz="2600" cap="none" dirty="0" smtClean="0"/>
              <a:t>.</a:t>
            </a:r>
            <a:endParaRPr lang="en-GB" sz="2600" cap="none" dirty="0" smtClean="0"/>
          </a:p>
          <a:p>
            <a:r>
              <a:rPr lang="cs-CZ" sz="2600" cap="none" dirty="0"/>
              <a:t>l</a:t>
            </a:r>
            <a:r>
              <a:rPr lang="en-GB" sz="2600" cap="none" dirty="0" smtClean="0"/>
              <a:t>earn how to use indirect speech while talking about achievements of other people</a:t>
            </a:r>
            <a:r>
              <a:rPr lang="cs-CZ" sz="2600" cap="none" dirty="0" smtClean="0"/>
              <a:t>.</a:t>
            </a:r>
            <a:endParaRPr lang="en-GB" sz="2600" cap="none" dirty="0" smtClean="0"/>
          </a:p>
          <a:p>
            <a:r>
              <a:rPr lang="cs-CZ" sz="2600" cap="none" dirty="0"/>
              <a:t>l</a:t>
            </a:r>
            <a:r>
              <a:rPr lang="en-GB" sz="2600" cap="none" dirty="0" err="1" smtClean="0"/>
              <a:t>ook</a:t>
            </a:r>
            <a:r>
              <a:rPr lang="en-GB" sz="2600" cap="none" dirty="0" smtClean="0"/>
              <a:t> for the most important information in the text and summarize it</a:t>
            </a:r>
            <a:r>
              <a:rPr lang="cs-CZ" sz="2600" cap="none" dirty="0" smtClean="0"/>
              <a:t>.</a:t>
            </a:r>
            <a:endParaRPr lang="en-GB" sz="2600" cap="none" dirty="0"/>
          </a:p>
        </p:txBody>
      </p:sp>
    </p:spTree>
    <p:extLst>
      <p:ext uri="{BB962C8B-B14F-4D97-AF65-F5344CB8AC3E}">
        <p14:creationId xmlns:p14="http://schemas.microsoft.com/office/powerpoint/2010/main" val="31961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err="1" smtClean="0">
                <a:solidFill>
                  <a:schemeClr val="accent6">
                    <a:lumMod val="75000"/>
                  </a:schemeClr>
                </a:solidFill>
              </a:rPr>
              <a:t>reVISION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 – WORD FORMATION</a:t>
            </a:r>
            <a:endParaRPr lang="en-US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USE</a:t>
            </a:r>
          </a:p>
          <a:p>
            <a:pPr marL="0" indent="0" algn="ctr">
              <a:buNone/>
            </a:pPr>
            <a:r>
              <a:rPr lang="en-US" sz="4800" dirty="0"/>
              <a:t>Differ</a:t>
            </a:r>
          </a:p>
          <a:p>
            <a:pPr marL="0" indent="0" algn="ctr">
              <a:buNone/>
            </a:pPr>
            <a:r>
              <a:rPr lang="en-US" sz="4800" dirty="0" smtClean="0"/>
              <a:t>act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8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chemeClr val="accent6">
                    <a:lumMod val="75000"/>
                  </a:schemeClr>
                </a:solidFill>
              </a:rPr>
              <a:t>indirect</a:t>
            </a:r>
            <a:r>
              <a:rPr lang="en-GB" sz="4800" b="1" dirty="0" smtClean="0">
                <a:solidFill>
                  <a:schemeClr val="accent6">
                    <a:lumMod val="75000"/>
                  </a:schemeClr>
                </a:solidFill>
              </a:rPr>
              <a:t> speech</a:t>
            </a:r>
            <a:endParaRPr lang="en-GB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800" cap="none" dirty="0" smtClean="0">
                <a:latin typeface="Centaur" panose="02030504050205020304" pitchFamily="18" charset="0"/>
              </a:rPr>
              <a:t>Associate professor of sedimentary geology at Oxford </a:t>
            </a:r>
            <a:r>
              <a:rPr lang="en-GB" sz="2800" b="1" cap="none" dirty="0" smtClean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said</a:t>
            </a:r>
            <a:r>
              <a:rPr lang="en-GB" sz="2800" cap="none" dirty="0" smtClean="0">
                <a:latin typeface="Centaur" panose="02030504050205020304" pitchFamily="18" charset="0"/>
              </a:rPr>
              <a:t>: </a:t>
            </a:r>
            <a:r>
              <a:rPr lang="cs-CZ" sz="2800" b="1" cap="none" dirty="0" smtClean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„</a:t>
            </a:r>
            <a:r>
              <a:rPr lang="cs-CZ" sz="2800" cap="none" dirty="0">
                <a:latin typeface="Centaur" panose="02030504050205020304" pitchFamily="18" charset="0"/>
              </a:rPr>
              <a:t>T</a:t>
            </a:r>
            <a:r>
              <a:rPr lang="en-GB" sz="2800" cap="none" dirty="0" smtClean="0">
                <a:latin typeface="Centaur" panose="02030504050205020304" pitchFamily="18" charset="0"/>
              </a:rPr>
              <a:t>he number of samples required for this study was made possible because the diffractometer at Oxford collects mineralogical data 250 times faster than a conventional instrument.</a:t>
            </a:r>
            <a:r>
              <a:rPr lang="cs-CZ" sz="2800" b="1" cap="none" dirty="0" smtClean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“</a:t>
            </a:r>
            <a:endParaRPr lang="en-GB" sz="2800" b="1" cap="none" dirty="0" smtClean="0">
              <a:solidFill>
                <a:schemeClr val="accent6">
                  <a:lumMod val="75000"/>
                </a:schemeClr>
              </a:solidFill>
              <a:latin typeface="Centaur" panose="02030504050205020304" pitchFamily="18" charset="0"/>
            </a:endParaRPr>
          </a:p>
          <a:p>
            <a:r>
              <a:rPr lang="en-GB" sz="2800" cap="none" dirty="0" smtClean="0">
                <a:latin typeface="Centaur" panose="02030504050205020304" pitchFamily="18" charset="0"/>
              </a:rPr>
              <a:t>Associate professor of sedimentary geology at Oxford </a:t>
            </a:r>
            <a:r>
              <a:rPr lang="en-GB" sz="2800" b="1" cap="none" dirty="0" smtClean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said</a:t>
            </a:r>
            <a:r>
              <a:rPr lang="en-GB" sz="2800" cap="none" dirty="0" smtClean="0">
                <a:latin typeface="Centaur" panose="02030504050205020304" pitchFamily="18" charset="0"/>
              </a:rPr>
              <a:t> that the diffractometer at Oxford </a:t>
            </a:r>
            <a:r>
              <a:rPr lang="en-GB" sz="2800" b="1" cap="none" dirty="0" smtClean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had contributed</a:t>
            </a:r>
            <a:r>
              <a:rPr lang="cs-CZ" sz="2800" cap="none" dirty="0" smtClean="0">
                <a:solidFill>
                  <a:schemeClr val="accent6">
                    <a:lumMod val="75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cs-CZ" sz="2800" cap="none" dirty="0" smtClean="0">
                <a:latin typeface="Centaur" panose="02030504050205020304" pitchFamily="18" charset="0"/>
              </a:rPr>
              <a:t>to</a:t>
            </a:r>
            <a:r>
              <a:rPr lang="en-GB" sz="2800" cap="none" dirty="0" smtClean="0">
                <a:latin typeface="Centaur" panose="02030504050205020304" pitchFamily="18" charset="0"/>
              </a:rPr>
              <a:t> a bigger number of samples.</a:t>
            </a:r>
          </a:p>
        </p:txBody>
      </p:sp>
    </p:spTree>
    <p:extLst>
      <p:ext uri="{BB962C8B-B14F-4D97-AF65-F5344CB8AC3E}">
        <p14:creationId xmlns:p14="http://schemas.microsoft.com/office/powerpoint/2010/main" val="123457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8554" y="0"/>
            <a:ext cx="10364451" cy="1596177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chemeClr val="accent6">
                    <a:lumMod val="75000"/>
                  </a:schemeClr>
                </a:solidFill>
              </a:rPr>
              <a:t>Basic </a:t>
            </a:r>
            <a:r>
              <a:rPr lang="cs-CZ" sz="4800" b="1" dirty="0" err="1" smtClean="0">
                <a:solidFill>
                  <a:schemeClr val="accent6">
                    <a:lumMod val="75000"/>
                  </a:schemeClr>
                </a:solidFill>
              </a:rPr>
              <a:t>rules</a:t>
            </a:r>
            <a:endParaRPr lang="cs-CZ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38553" y="1160586"/>
            <a:ext cx="11236569" cy="5363306"/>
          </a:xfrm>
        </p:spPr>
        <p:txBody>
          <a:bodyPr>
            <a:noAutofit/>
          </a:bodyPr>
          <a:lstStyle/>
          <a:p>
            <a:r>
              <a:rPr lang="en-GB" sz="2600" cap="none" dirty="0" smtClean="0"/>
              <a:t>She said, „I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work</a:t>
            </a:r>
            <a:r>
              <a:rPr lang="en-GB" sz="2600" cap="none" dirty="0" smtClean="0"/>
              <a:t> at the university.“ </a:t>
            </a:r>
            <a:r>
              <a:rPr lang="cs-CZ" sz="2600" cap="none" dirty="0" smtClean="0"/>
              <a:t>×</a:t>
            </a:r>
            <a:r>
              <a:rPr lang="en-GB" sz="2600" cap="none" dirty="0" smtClean="0"/>
              <a:t> She said she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worked</a:t>
            </a:r>
            <a:r>
              <a:rPr lang="en-GB" sz="2600" cap="none" dirty="0" smtClean="0"/>
              <a:t> at the university.</a:t>
            </a:r>
          </a:p>
          <a:p>
            <a:r>
              <a:rPr lang="en-GB" sz="2600" cap="none" dirty="0" smtClean="0"/>
              <a:t>She said, „I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have finished </a:t>
            </a:r>
            <a:r>
              <a:rPr lang="en-GB" sz="2600" cap="none" dirty="0" smtClean="0">
                <a:solidFill>
                  <a:srgbClr val="FF0000"/>
                </a:solidFill>
              </a:rPr>
              <a:t>my</a:t>
            </a:r>
            <a:r>
              <a:rPr lang="en-GB" sz="2600" cap="none" dirty="0" smtClean="0"/>
              <a:t> degree.“</a:t>
            </a:r>
            <a:r>
              <a:rPr lang="cs-CZ" sz="2600" cap="none" dirty="0" smtClean="0"/>
              <a:t> ×</a:t>
            </a:r>
            <a:r>
              <a:rPr lang="en-GB" sz="2600" cap="none" dirty="0" smtClean="0"/>
              <a:t> She said she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had finished </a:t>
            </a:r>
            <a:r>
              <a:rPr lang="en-GB" sz="2600" cap="none" dirty="0" smtClean="0">
                <a:solidFill>
                  <a:srgbClr val="FF0000"/>
                </a:solidFill>
              </a:rPr>
              <a:t>her</a:t>
            </a:r>
            <a:r>
              <a:rPr lang="en-GB" sz="2600" cap="none" dirty="0" smtClean="0"/>
              <a:t> degree.</a:t>
            </a:r>
          </a:p>
          <a:p>
            <a:r>
              <a:rPr lang="en-GB" sz="2600" cap="none" dirty="0" smtClean="0"/>
              <a:t>She said, „I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have been studying at </a:t>
            </a:r>
            <a:r>
              <a:rPr lang="en-GB" sz="2600" cap="none" dirty="0" smtClean="0">
                <a:solidFill>
                  <a:srgbClr val="FF0000"/>
                </a:solidFill>
              </a:rPr>
              <a:t>this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 university</a:t>
            </a:r>
            <a:r>
              <a:rPr lang="en-GB" sz="2600" cap="none" dirty="0" smtClean="0"/>
              <a:t> for 2 years.“ </a:t>
            </a:r>
            <a:r>
              <a:rPr lang="cs-CZ" sz="2600" cap="none" dirty="0" smtClean="0"/>
              <a:t>×</a:t>
            </a:r>
            <a:r>
              <a:rPr lang="en-GB" sz="2600" cap="none" dirty="0" smtClean="0"/>
              <a:t> She said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she had been studying at </a:t>
            </a:r>
            <a:r>
              <a:rPr lang="en-GB" sz="2600" cap="none" dirty="0" smtClean="0">
                <a:solidFill>
                  <a:srgbClr val="FF0000"/>
                </a:solidFill>
              </a:rPr>
              <a:t>that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 university</a:t>
            </a:r>
            <a:r>
              <a:rPr lang="en-GB" sz="2600" cap="none" dirty="0" smtClean="0"/>
              <a:t> for 2 years.</a:t>
            </a:r>
          </a:p>
          <a:p>
            <a:r>
              <a:rPr lang="en-GB" sz="2600" cap="none" dirty="0" smtClean="0"/>
              <a:t>She said, „I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started </a:t>
            </a:r>
            <a:r>
              <a:rPr lang="en-GB" sz="2600" cap="none" dirty="0" smtClean="0"/>
              <a:t>studying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600" cap="none" dirty="0" smtClean="0">
                <a:solidFill>
                  <a:srgbClr val="FF0000"/>
                </a:solidFill>
              </a:rPr>
              <a:t>here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600" cap="none" dirty="0" smtClean="0"/>
              <a:t>2 years ago.“ </a:t>
            </a:r>
            <a:r>
              <a:rPr lang="cs-CZ" sz="2600" cap="none" dirty="0"/>
              <a:t>×</a:t>
            </a:r>
            <a:r>
              <a:rPr lang="en-GB" sz="2600" cap="none" dirty="0" smtClean="0"/>
              <a:t> She said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she had started</a:t>
            </a:r>
            <a:r>
              <a:rPr lang="cs-CZ" sz="2600" cap="none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600" cap="none" dirty="0" err="1" smtClean="0"/>
              <a:t>studying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600" cap="none" dirty="0" smtClean="0">
                <a:solidFill>
                  <a:srgbClr val="FF0000"/>
                </a:solidFill>
              </a:rPr>
              <a:t>there</a:t>
            </a:r>
            <a:r>
              <a:rPr lang="en-GB" sz="2600" cap="none" dirty="0" smtClean="0"/>
              <a:t> 2 years before.</a:t>
            </a:r>
          </a:p>
          <a:p>
            <a:r>
              <a:rPr lang="en-GB" sz="2600" cap="none" dirty="0" smtClean="0"/>
              <a:t>She said, „I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was studying </a:t>
            </a:r>
            <a:r>
              <a:rPr lang="en-GB" sz="2600" cap="none" dirty="0" smtClean="0">
                <a:solidFill>
                  <a:srgbClr val="FF0000"/>
                </a:solidFill>
              </a:rPr>
              <a:t>yesterday</a:t>
            </a:r>
            <a:r>
              <a:rPr lang="en-GB" sz="2600" cap="none" dirty="0" smtClean="0"/>
              <a:t>.“ </a:t>
            </a:r>
            <a:r>
              <a:rPr lang="cs-CZ" sz="2600" cap="none" dirty="0" smtClean="0"/>
              <a:t>×</a:t>
            </a:r>
            <a:r>
              <a:rPr lang="en-GB" sz="2600" cap="none" dirty="0" smtClean="0"/>
              <a:t> She said she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had been studying </a:t>
            </a:r>
            <a:r>
              <a:rPr lang="en-GB" sz="2600" cap="none" dirty="0" smtClean="0">
                <a:solidFill>
                  <a:srgbClr val="FF0000"/>
                </a:solidFill>
              </a:rPr>
              <a:t>the day before</a:t>
            </a:r>
            <a:r>
              <a:rPr lang="en-GB" sz="2600" cap="none" dirty="0" smtClean="0"/>
              <a:t>.</a:t>
            </a:r>
          </a:p>
          <a:p>
            <a:r>
              <a:rPr lang="en-GB" sz="2600" cap="none" dirty="0" smtClean="0"/>
              <a:t>She said, „I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will</a:t>
            </a:r>
            <a:r>
              <a:rPr lang="en-GB" sz="2600" cap="none" dirty="0" smtClean="0"/>
              <a:t> come </a:t>
            </a:r>
            <a:r>
              <a:rPr lang="en-GB" sz="2600" cap="none" dirty="0" smtClean="0">
                <a:solidFill>
                  <a:srgbClr val="FF0000"/>
                </a:solidFill>
              </a:rPr>
              <a:t>tomorrow</a:t>
            </a:r>
            <a:r>
              <a:rPr lang="en-GB" sz="2600" cap="none" dirty="0" smtClean="0"/>
              <a:t>.“ </a:t>
            </a:r>
            <a:r>
              <a:rPr lang="cs-CZ" sz="2600" cap="none" dirty="0" smtClean="0"/>
              <a:t>× </a:t>
            </a:r>
            <a:r>
              <a:rPr lang="en-GB" sz="2600" cap="none" dirty="0" smtClean="0"/>
              <a:t>She said she </a:t>
            </a:r>
            <a:r>
              <a:rPr lang="en-GB" sz="2600" cap="none" dirty="0" smtClean="0">
                <a:solidFill>
                  <a:schemeClr val="accent6">
                    <a:lumMod val="75000"/>
                  </a:schemeClr>
                </a:solidFill>
              </a:rPr>
              <a:t>would</a:t>
            </a:r>
            <a:r>
              <a:rPr lang="en-GB" sz="2600" cap="none" dirty="0" smtClean="0"/>
              <a:t> come </a:t>
            </a:r>
            <a:r>
              <a:rPr lang="en-GB" sz="2600" cap="none" dirty="0" smtClean="0">
                <a:solidFill>
                  <a:srgbClr val="FF0000"/>
                </a:solidFill>
              </a:rPr>
              <a:t>the next day</a:t>
            </a:r>
            <a:r>
              <a:rPr lang="en-GB" sz="2600" cap="none" dirty="0" smtClean="0"/>
              <a:t>.</a:t>
            </a:r>
            <a:endParaRPr lang="en-GB" sz="2600" cap="none" dirty="0"/>
          </a:p>
        </p:txBody>
      </p:sp>
    </p:spTree>
    <p:extLst>
      <p:ext uri="{BB962C8B-B14F-4D97-AF65-F5344CB8AC3E}">
        <p14:creationId xmlns:p14="http://schemas.microsoft.com/office/powerpoint/2010/main" val="24066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chemeClr val="accent6">
                    <a:lumMod val="75000"/>
                  </a:schemeClr>
                </a:solidFill>
              </a:rPr>
              <a:t>BUT!</a:t>
            </a:r>
            <a:endParaRPr lang="cs-CZ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300" cap="none" dirty="0" smtClean="0"/>
              <a:t>Previous research </a:t>
            </a:r>
            <a:r>
              <a:rPr lang="en-US" sz="4300" cap="none" dirty="0" smtClean="0">
                <a:solidFill>
                  <a:schemeClr val="accent6">
                    <a:lumMod val="75000"/>
                  </a:schemeClr>
                </a:solidFill>
              </a:rPr>
              <a:t>revealed</a:t>
            </a:r>
            <a:r>
              <a:rPr lang="en-US" sz="4300" cap="none" dirty="0" smtClean="0"/>
              <a:t> that certain clay </a:t>
            </a:r>
            <a:r>
              <a:rPr lang="en-GB" sz="4300" cap="none" dirty="0" smtClean="0"/>
              <a:t>minerals </a:t>
            </a:r>
            <a:r>
              <a:rPr lang="en-GB" sz="4300" cap="none" dirty="0" smtClean="0">
                <a:solidFill>
                  <a:schemeClr val="accent6">
                    <a:lumMod val="75000"/>
                  </a:schemeClr>
                </a:solidFill>
              </a:rPr>
              <a:t>are</a:t>
            </a:r>
            <a:r>
              <a:rPr lang="en-GB" sz="4300" cap="none" dirty="0" smtClean="0"/>
              <a:t> toxic.</a:t>
            </a:r>
          </a:p>
          <a:p>
            <a:r>
              <a:rPr lang="en-GB" sz="4300" cap="none" dirty="0" smtClean="0"/>
              <a:t>Anderson </a:t>
            </a:r>
            <a:r>
              <a:rPr lang="en-GB" sz="4300" cap="none" dirty="0" smtClean="0">
                <a:solidFill>
                  <a:schemeClr val="accent6">
                    <a:lumMod val="75000"/>
                  </a:schemeClr>
                </a:solidFill>
              </a:rPr>
              <a:t>adds</a:t>
            </a:r>
            <a:r>
              <a:rPr lang="en-GB" sz="4300" cap="none" dirty="0" smtClean="0"/>
              <a:t> that for the vast majority of </a:t>
            </a:r>
            <a:r>
              <a:rPr lang="cs-CZ" sz="4300" cap="none" smtClean="0"/>
              <a:t>E</a:t>
            </a:r>
            <a:r>
              <a:rPr lang="en-GB" sz="4300" cap="none" smtClean="0"/>
              <a:t>arth's</a:t>
            </a:r>
            <a:r>
              <a:rPr lang="en-GB" sz="4300" cap="none" dirty="0" smtClean="0"/>
              <a:t> </a:t>
            </a:r>
            <a:r>
              <a:rPr lang="en-GB" sz="4300" cap="none" dirty="0" smtClean="0"/>
              <a:t>history, life </a:t>
            </a:r>
            <a:r>
              <a:rPr lang="en-GB" sz="4300" cap="none" dirty="0" smtClean="0">
                <a:solidFill>
                  <a:schemeClr val="accent6">
                    <a:lumMod val="75000"/>
                  </a:schemeClr>
                </a:solidFill>
              </a:rPr>
              <a:t>has not possessed </a:t>
            </a:r>
            <a:r>
              <a:rPr lang="en-GB" sz="4300" cap="none" dirty="0" smtClean="0"/>
              <a:t>hard shells or skeletons.</a:t>
            </a:r>
          </a:p>
          <a:p>
            <a:pPr marL="0" indent="0">
              <a:buNone/>
            </a:pPr>
            <a:endParaRPr lang="cs-CZ" sz="4400" cap="none" dirty="0"/>
          </a:p>
        </p:txBody>
      </p:sp>
    </p:spTree>
    <p:extLst>
      <p:ext uri="{BB962C8B-B14F-4D97-AF65-F5344CB8AC3E}">
        <p14:creationId xmlns:p14="http://schemas.microsoft.com/office/powerpoint/2010/main" val="130341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chemeClr val="accent6">
                    <a:lumMod val="75000"/>
                  </a:schemeClr>
                </a:solidFill>
              </a:rPr>
              <a:t>Other</a:t>
            </a:r>
            <a:r>
              <a:rPr lang="cs-CZ" sz="4800" b="1" dirty="0" smtClean="0">
                <a:solidFill>
                  <a:schemeClr val="accent6">
                    <a:lumMod val="75000"/>
                  </a:schemeClr>
                </a:solidFill>
              </a:rPr>
              <a:t> reporting </a:t>
            </a:r>
            <a:r>
              <a:rPr lang="cs-CZ" sz="4800" b="1" dirty="0" err="1" smtClean="0">
                <a:solidFill>
                  <a:schemeClr val="accent6">
                    <a:lumMod val="75000"/>
                  </a:schemeClr>
                </a:solidFill>
              </a:rPr>
              <a:t>verbs</a:t>
            </a:r>
            <a:endParaRPr lang="cs-CZ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9137410"/>
              </p:ext>
            </p:extLst>
          </p:nvPr>
        </p:nvGraphicFramePr>
        <p:xfrm>
          <a:off x="914400" y="2366963"/>
          <a:ext cx="10363200" cy="3200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357079652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62233148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69476407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914408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conclude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prove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estimate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reveal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14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demonstrate</a:t>
                      </a:r>
                      <a:endParaRPr lang="cs-CZ" sz="36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suggest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explain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warn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33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discover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claim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mention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tell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253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hypothesise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add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think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propose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600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observe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doubt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argue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b="0" dirty="0" err="1" smtClean="0">
                          <a:latin typeface="+mn-lt"/>
                        </a:rPr>
                        <a:t>expect</a:t>
                      </a:r>
                      <a:endParaRPr lang="cs-CZ" sz="36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514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15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214071"/>
            <a:ext cx="10364451" cy="1596177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</a:rPr>
              <a:t>Use your own words to write what the scientist claims. Use more reporting verbs to paraphrase the whole message:</a:t>
            </a:r>
            <a:endParaRPr lang="en-GB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1987061"/>
            <a:ext cx="11278225" cy="4607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cap="none" dirty="0" smtClean="0"/>
              <a:t>Ross </a:t>
            </a:r>
            <a:r>
              <a:rPr lang="cs-CZ" sz="3200" cap="none" dirty="0" err="1"/>
              <a:t>A</a:t>
            </a:r>
            <a:r>
              <a:rPr lang="en-GB" sz="3200" cap="none" dirty="0" err="1" smtClean="0"/>
              <a:t>nderson</a:t>
            </a:r>
            <a:r>
              <a:rPr lang="en-GB" sz="3200" cap="none" dirty="0" smtClean="0"/>
              <a:t> adds: </a:t>
            </a:r>
            <a:r>
              <a:rPr lang="cs-CZ" sz="3200" cap="none" dirty="0" smtClean="0"/>
              <a:t>„</a:t>
            </a:r>
            <a:r>
              <a:rPr lang="cs-CZ" sz="3200" cap="none" dirty="0"/>
              <a:t>F</a:t>
            </a:r>
            <a:r>
              <a:rPr lang="en-GB" sz="3200" cap="none" dirty="0" smtClean="0"/>
              <a:t>or the vast majority of </a:t>
            </a:r>
            <a:r>
              <a:rPr lang="cs-CZ" sz="3200" cap="none" dirty="0" smtClean="0"/>
              <a:t>E</a:t>
            </a:r>
            <a:r>
              <a:rPr lang="en-GB" sz="3200" cap="none" dirty="0" err="1" smtClean="0"/>
              <a:t>arth's</a:t>
            </a:r>
            <a:r>
              <a:rPr lang="en-GB" sz="3200" cap="none" dirty="0" smtClean="0"/>
              <a:t> history, life has not possessed hard shells or skeletons. This means that if we want to look for fossil evidence of life on other planets like </a:t>
            </a:r>
            <a:r>
              <a:rPr lang="cs-CZ" sz="3200" cap="none" dirty="0" smtClean="0"/>
              <a:t>M</a:t>
            </a:r>
            <a:r>
              <a:rPr lang="en-GB" sz="3200" cap="none" dirty="0" err="1" smtClean="0"/>
              <a:t>ars</a:t>
            </a:r>
            <a:r>
              <a:rPr lang="en-GB" sz="3200" cap="none" dirty="0" smtClean="0"/>
              <a:t>, the chances are we probably need to find fossils of entirely soft organisms, and </a:t>
            </a:r>
            <a:r>
              <a:rPr lang="cs-CZ" sz="3200" cap="none" dirty="0"/>
              <a:t>B</a:t>
            </a:r>
            <a:r>
              <a:rPr lang="en-GB" sz="3200" cap="none" dirty="0" err="1" smtClean="0"/>
              <a:t>urgess</a:t>
            </a:r>
            <a:r>
              <a:rPr lang="en-GB" sz="3200" cap="none" dirty="0" smtClean="0"/>
              <a:t> </a:t>
            </a:r>
            <a:r>
              <a:rPr lang="cs-CZ" sz="3200" cap="none" dirty="0" smtClean="0"/>
              <a:t>S</a:t>
            </a:r>
            <a:r>
              <a:rPr lang="en-GB" sz="3200" cap="none" dirty="0" smtClean="0"/>
              <a:t>hale-type fossilisation provides a way. Nasa's </a:t>
            </a:r>
            <a:r>
              <a:rPr lang="cs-CZ" sz="3200" cap="none" dirty="0" smtClean="0"/>
              <a:t>C</a:t>
            </a:r>
            <a:r>
              <a:rPr lang="en-GB" sz="3200" cap="none" dirty="0" err="1" smtClean="0"/>
              <a:t>uriosity</a:t>
            </a:r>
            <a:r>
              <a:rPr lang="en-GB" sz="3200" cap="none" dirty="0" smtClean="0"/>
              <a:t> rover has the ability to record mineralogy on the </a:t>
            </a:r>
            <a:r>
              <a:rPr lang="cs-CZ" sz="3200" cap="none" dirty="0" err="1"/>
              <a:t>M</a:t>
            </a:r>
            <a:r>
              <a:rPr lang="en-GB" sz="3200" cap="none" dirty="0" err="1" smtClean="0"/>
              <a:t>artian</a:t>
            </a:r>
            <a:r>
              <a:rPr lang="en-GB" sz="3200" cap="none" dirty="0" smtClean="0"/>
              <a:t> surface, so it could potentially look for the types of rocks which might be most conducive to preserving these fossils</a:t>
            </a:r>
            <a:r>
              <a:rPr lang="cs-CZ" sz="3200" cap="none" dirty="0" smtClean="0"/>
              <a:t>.“</a:t>
            </a:r>
            <a:endParaRPr lang="en-GB" sz="3200" cap="none" dirty="0" smtClean="0"/>
          </a:p>
          <a:p>
            <a:endParaRPr lang="cs-CZ" cap="non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6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chemeClr val="accent6">
                    <a:lumMod val="75000"/>
                  </a:schemeClr>
                </a:solidFill>
              </a:rPr>
              <a:t>Which</a:t>
            </a:r>
            <a:r>
              <a:rPr lang="cs-CZ" sz="4800" b="1" dirty="0" smtClean="0">
                <a:solidFill>
                  <a:schemeClr val="accent6">
                    <a:lumMod val="75000"/>
                  </a:schemeClr>
                </a:solidFill>
              </a:rPr>
              <a:t> sentence </a:t>
            </a:r>
            <a:r>
              <a:rPr lang="cs-CZ" sz="4800" b="1" dirty="0" err="1" smtClean="0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cs-CZ" sz="4800" b="1" dirty="0" smtClean="0">
                <a:solidFill>
                  <a:schemeClr val="accent6">
                    <a:lumMod val="75000"/>
                  </a:schemeClr>
                </a:solidFill>
              </a:rPr>
              <a:t> more </a:t>
            </a:r>
            <a:r>
              <a:rPr lang="cs-CZ" sz="4800" b="1" dirty="0" err="1" smtClean="0">
                <a:solidFill>
                  <a:schemeClr val="accent6">
                    <a:lumMod val="75000"/>
                  </a:schemeClr>
                </a:solidFill>
              </a:rPr>
              <a:t>logical</a:t>
            </a:r>
            <a:r>
              <a:rPr lang="cs-CZ" sz="4800" b="1" dirty="0" smtClean="0">
                <a:solidFill>
                  <a:schemeClr val="accent6">
                    <a:lumMod val="75000"/>
                  </a:schemeClr>
                </a:solidFill>
              </a:rPr>
              <a:t>? </a:t>
            </a:r>
            <a:r>
              <a:rPr lang="cs-CZ" sz="4800" b="1" dirty="0" err="1" smtClean="0">
                <a:solidFill>
                  <a:schemeClr val="accent6">
                    <a:lumMod val="75000"/>
                  </a:schemeClr>
                </a:solidFill>
              </a:rPr>
              <a:t>Why</a:t>
            </a:r>
            <a:r>
              <a:rPr lang="cs-CZ" sz="4800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cs-CZ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4000" cap="none" dirty="0" smtClean="0"/>
              <a:t>The fossil was discovered to </a:t>
            </a:r>
            <a:r>
              <a:rPr lang="en-GB" sz="4000" cap="none" dirty="0" smtClean="0">
                <a:solidFill>
                  <a:srgbClr val="FF0000"/>
                </a:solidFill>
              </a:rPr>
              <a:t>incubate</a:t>
            </a:r>
            <a:r>
              <a:rPr lang="en-GB" sz="4000" cap="none" dirty="0" smtClean="0"/>
              <a:t> eggs inside its body</a:t>
            </a:r>
            <a:r>
              <a:rPr lang="cs-CZ" sz="4000" cap="none" dirty="0" smtClean="0"/>
              <a:t>.</a:t>
            </a:r>
          </a:p>
          <a:p>
            <a:r>
              <a:rPr lang="cs-CZ" sz="4000" cap="none" dirty="0" smtClean="0"/>
              <a:t>T</a:t>
            </a:r>
            <a:r>
              <a:rPr lang="en-GB" sz="4000" cap="none" dirty="0" smtClean="0"/>
              <a:t>he fossil was discovered to </a:t>
            </a:r>
            <a:r>
              <a:rPr lang="en-GB" sz="4000" cap="none" dirty="0" smtClean="0">
                <a:solidFill>
                  <a:srgbClr val="FF0000"/>
                </a:solidFill>
              </a:rPr>
              <a:t>have incubated </a:t>
            </a:r>
            <a:r>
              <a:rPr lang="en-GB" sz="4000" cap="none" dirty="0" smtClean="0"/>
              <a:t>eggs inside its body. </a:t>
            </a:r>
            <a:endParaRPr lang="cs-CZ" sz="4000" cap="none" dirty="0"/>
          </a:p>
        </p:txBody>
      </p:sp>
    </p:spTree>
    <p:extLst>
      <p:ext uri="{BB962C8B-B14F-4D97-AF65-F5344CB8AC3E}">
        <p14:creationId xmlns:p14="http://schemas.microsoft.com/office/powerpoint/2010/main" val="382677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374</TotalTime>
  <Words>556</Words>
  <Application>Microsoft Office PowerPoint</Application>
  <PresentationFormat>Širokoúhlá obrazovka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Centaur</vt:lpstr>
      <vt:lpstr>Tw Cen MT</vt:lpstr>
      <vt:lpstr>Kapka</vt:lpstr>
      <vt:lpstr>2. GEOLOGY - SCIENCE</vt:lpstr>
      <vt:lpstr>Today we are going to:</vt:lpstr>
      <vt:lpstr>reVISION – WORD FORMATION</vt:lpstr>
      <vt:lpstr>indirect speech</vt:lpstr>
      <vt:lpstr>Basic rules</vt:lpstr>
      <vt:lpstr>BUT!</vt:lpstr>
      <vt:lpstr>Other reporting verbs</vt:lpstr>
      <vt:lpstr>Use your own words to write what the scientist claims. Use more reporting verbs to paraphrase the whole message:</vt:lpstr>
      <vt:lpstr>Which sentence is more logical? Why?</vt:lpstr>
      <vt:lpstr>Sources</vt:lpstr>
      <vt:lpstr>Homework</vt:lpstr>
    </vt:vector>
  </TitlesOfParts>
  <Company>PřF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GEOLOGY - SCIENCE</dc:title>
  <dc:creator>Kateřina Kováčová</dc:creator>
  <cp:lastModifiedBy>Kateřina Kováčová</cp:lastModifiedBy>
  <cp:revision>32</cp:revision>
  <dcterms:created xsi:type="dcterms:W3CDTF">2018-02-22T09:02:38Z</dcterms:created>
  <dcterms:modified xsi:type="dcterms:W3CDTF">2018-02-28T16:06:04Z</dcterms:modified>
</cp:coreProperties>
</file>