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1"/>
  </p:handoutMasterIdLst>
  <p:sldIdLst>
    <p:sldId id="256" r:id="rId2"/>
    <p:sldId id="364" r:id="rId3"/>
    <p:sldId id="366" r:id="rId4"/>
    <p:sldId id="367" r:id="rId5"/>
    <p:sldId id="369" r:id="rId6"/>
    <p:sldId id="274" r:id="rId7"/>
    <p:sldId id="275" r:id="rId8"/>
    <p:sldId id="276" r:id="rId9"/>
    <p:sldId id="277" r:id="rId10"/>
    <p:sldId id="278" r:id="rId11"/>
    <p:sldId id="258" r:id="rId12"/>
    <p:sldId id="261" r:id="rId13"/>
    <p:sldId id="281" r:id="rId14"/>
    <p:sldId id="329" r:id="rId15"/>
    <p:sldId id="282" r:id="rId16"/>
    <p:sldId id="291" r:id="rId17"/>
    <p:sldId id="353" r:id="rId18"/>
    <p:sldId id="354" r:id="rId19"/>
    <p:sldId id="286" r:id="rId20"/>
    <p:sldId id="285" r:id="rId21"/>
    <p:sldId id="287" r:id="rId22"/>
    <p:sldId id="268" r:id="rId23"/>
    <p:sldId id="328" r:id="rId24"/>
    <p:sldId id="330" r:id="rId25"/>
    <p:sldId id="331" r:id="rId26"/>
    <p:sldId id="332" r:id="rId27"/>
    <p:sldId id="269" r:id="rId28"/>
    <p:sldId id="265" r:id="rId29"/>
    <p:sldId id="270" r:id="rId30"/>
    <p:sldId id="266" r:id="rId31"/>
    <p:sldId id="288" r:id="rId32"/>
    <p:sldId id="289" r:id="rId33"/>
    <p:sldId id="290" r:id="rId34"/>
    <p:sldId id="271" r:id="rId35"/>
    <p:sldId id="260" r:id="rId36"/>
    <p:sldId id="292" r:id="rId37"/>
    <p:sldId id="314" r:id="rId38"/>
    <p:sldId id="322" r:id="rId39"/>
    <p:sldId id="340" r:id="rId40"/>
    <p:sldId id="342" r:id="rId41"/>
    <p:sldId id="341" r:id="rId42"/>
    <p:sldId id="343" r:id="rId43"/>
    <p:sldId id="344" r:id="rId44"/>
    <p:sldId id="319" r:id="rId45"/>
    <p:sldId id="316" r:id="rId46"/>
    <p:sldId id="355" r:id="rId47"/>
    <p:sldId id="356" r:id="rId48"/>
    <p:sldId id="357" r:id="rId49"/>
    <p:sldId id="320" r:id="rId50"/>
    <p:sldId id="317" r:id="rId51"/>
    <p:sldId id="321" r:id="rId52"/>
    <p:sldId id="318" r:id="rId53"/>
    <p:sldId id="358" r:id="rId54"/>
    <p:sldId id="359" r:id="rId55"/>
    <p:sldId id="360" r:id="rId56"/>
    <p:sldId id="362" r:id="rId57"/>
    <p:sldId id="370" r:id="rId58"/>
    <p:sldId id="363" r:id="rId59"/>
    <p:sldId id="361" r:id="rId6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99EFBC67-1C25-4A4E-9895-9845528DFE13}" type="datetimeFigureOut">
              <a:rPr lang="cs-CZ"/>
              <a:pPr>
                <a:defRPr/>
              </a:pPr>
              <a:t>17. 5. 2018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C09DFD13-118D-4E72-81B5-8804865659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1237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6"/>
          <p:cNvSpPr txBox="1"/>
          <p:nvPr userDrawn="1"/>
        </p:nvSpPr>
        <p:spPr>
          <a:xfrm>
            <a:off x="8532813" y="6021388"/>
            <a:ext cx="4318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000" b="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VF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5776" y="3140968"/>
            <a:ext cx="5760640" cy="122413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75856" y="4725144"/>
            <a:ext cx="4496544" cy="122413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94A83-C62B-4E95-8A23-D83EA07F576F}" type="datetimeFigureOut">
              <a:rPr lang="cs-CZ"/>
              <a:pPr>
                <a:defRPr/>
              </a:pPr>
              <a:t>17. 5. 2018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69D2E-13FD-44ED-9B80-87568A7A9A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649A8-E288-4CB9-B352-8C645E24BD78}" type="datetimeFigureOut">
              <a:rPr lang="cs-CZ"/>
              <a:pPr>
                <a:defRPr/>
              </a:pPr>
              <a:t>17. 5. 2018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D2838-7004-4EF9-8B27-EF07260A11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19256" cy="580926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45371-3424-4F41-8725-B731DEDADC6E}" type="datetimeFigureOut">
              <a:rPr lang="cs-CZ"/>
              <a:pPr>
                <a:defRPr/>
              </a:pPr>
              <a:t>17. 5. 2018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696BD-43CF-4824-97A9-857AA946D0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183F0-B343-4EEC-8D23-7E98014E09D5}" type="datetimeFigureOut">
              <a:rPr lang="cs-CZ"/>
              <a:pPr>
                <a:defRPr/>
              </a:pPr>
              <a:t>17. 5. 2018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11A17-0DC9-483B-8828-F4366694A9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tiv sady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Přímá spojnice se šipkou 7"/>
          <p:cNvCxnSpPr/>
          <p:nvPr userDrawn="1"/>
        </p:nvCxnSpPr>
        <p:spPr>
          <a:xfrm>
            <a:off x="468313" y="333375"/>
            <a:ext cx="8207375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3"/>
          </p:nvPr>
        </p:nvSpPr>
        <p:spPr>
          <a:xfrm>
            <a:off x="467544" y="476672"/>
            <a:ext cx="647700" cy="287337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Zástupný symbol pro text 10"/>
          <p:cNvSpPr>
            <a:spLocks noGrp="1"/>
          </p:cNvSpPr>
          <p:nvPr>
            <p:ph type="body" sz="quarter" idx="14"/>
          </p:nvPr>
        </p:nvSpPr>
        <p:spPr>
          <a:xfrm>
            <a:off x="1763688" y="476672"/>
            <a:ext cx="647700" cy="287337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Zástupný symbol pro text 10"/>
          <p:cNvSpPr>
            <a:spLocks noGrp="1"/>
          </p:cNvSpPr>
          <p:nvPr>
            <p:ph type="body" sz="quarter" idx="15"/>
          </p:nvPr>
        </p:nvSpPr>
        <p:spPr>
          <a:xfrm>
            <a:off x="2915816" y="476672"/>
            <a:ext cx="647700" cy="287337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Zástupný symbol pro text 10"/>
          <p:cNvSpPr>
            <a:spLocks noGrp="1"/>
          </p:cNvSpPr>
          <p:nvPr>
            <p:ph type="body" sz="quarter" idx="16"/>
          </p:nvPr>
        </p:nvSpPr>
        <p:spPr>
          <a:xfrm>
            <a:off x="3995936" y="476672"/>
            <a:ext cx="647700" cy="287337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Zástupný symbol pro text 10"/>
          <p:cNvSpPr>
            <a:spLocks noGrp="1"/>
          </p:cNvSpPr>
          <p:nvPr>
            <p:ph type="body" sz="quarter" idx="17"/>
          </p:nvPr>
        </p:nvSpPr>
        <p:spPr>
          <a:xfrm>
            <a:off x="5004048" y="476672"/>
            <a:ext cx="647700" cy="287337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Zástupný symbol pro text 10"/>
          <p:cNvSpPr>
            <a:spLocks noGrp="1"/>
          </p:cNvSpPr>
          <p:nvPr>
            <p:ph type="body" sz="quarter" idx="18"/>
          </p:nvPr>
        </p:nvSpPr>
        <p:spPr>
          <a:xfrm>
            <a:off x="6084168" y="476672"/>
            <a:ext cx="647700" cy="287337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Zástupný symbol pro text 10"/>
          <p:cNvSpPr>
            <a:spLocks noGrp="1"/>
          </p:cNvSpPr>
          <p:nvPr>
            <p:ph type="body" sz="quarter" idx="19"/>
          </p:nvPr>
        </p:nvSpPr>
        <p:spPr>
          <a:xfrm>
            <a:off x="7164288" y="476672"/>
            <a:ext cx="647700" cy="287337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Zástupný symbol pro datum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1C624-2169-4E7F-BAFF-9F3FC9359860}" type="datetimeFigureOut">
              <a:rPr lang="cs-CZ"/>
              <a:pPr>
                <a:defRPr/>
              </a:pPr>
              <a:t>17. 5. 2018</a:t>
            </a:fld>
            <a:endParaRPr lang="cs-CZ"/>
          </a:p>
        </p:txBody>
      </p:sp>
      <p:sp>
        <p:nvSpPr>
          <p:cNvPr id="20" name="Zástupný symbol pro zápatí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" name="Zástupný symbol pro číslo snímku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DD19C-C250-4D04-921C-7EB068EB36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Přímá spojnice se šipkou 7"/>
          <p:cNvCxnSpPr/>
          <p:nvPr userDrawn="1"/>
        </p:nvCxnSpPr>
        <p:spPr>
          <a:xfrm>
            <a:off x="468313" y="260350"/>
            <a:ext cx="8207375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3"/>
          </p:nvPr>
        </p:nvSpPr>
        <p:spPr>
          <a:xfrm>
            <a:off x="467544" y="404664"/>
            <a:ext cx="647700" cy="287337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Zástupný symbol pro text 10"/>
          <p:cNvSpPr>
            <a:spLocks noGrp="1"/>
          </p:cNvSpPr>
          <p:nvPr>
            <p:ph type="body" sz="quarter" idx="14"/>
          </p:nvPr>
        </p:nvSpPr>
        <p:spPr>
          <a:xfrm>
            <a:off x="1259632" y="404664"/>
            <a:ext cx="647700" cy="287337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Zástupný symbol pro text 10"/>
          <p:cNvSpPr>
            <a:spLocks noGrp="1"/>
          </p:cNvSpPr>
          <p:nvPr>
            <p:ph type="body" sz="quarter" idx="15"/>
          </p:nvPr>
        </p:nvSpPr>
        <p:spPr>
          <a:xfrm>
            <a:off x="2051720" y="404664"/>
            <a:ext cx="647700" cy="287337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Zástupný symbol pro text 10"/>
          <p:cNvSpPr>
            <a:spLocks noGrp="1"/>
          </p:cNvSpPr>
          <p:nvPr>
            <p:ph type="body" sz="quarter" idx="16"/>
          </p:nvPr>
        </p:nvSpPr>
        <p:spPr>
          <a:xfrm>
            <a:off x="2843808" y="404664"/>
            <a:ext cx="647700" cy="287337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Zástupný symbol pro text 10"/>
          <p:cNvSpPr>
            <a:spLocks noGrp="1"/>
          </p:cNvSpPr>
          <p:nvPr>
            <p:ph type="body" sz="quarter" idx="17"/>
          </p:nvPr>
        </p:nvSpPr>
        <p:spPr>
          <a:xfrm>
            <a:off x="3635896" y="404664"/>
            <a:ext cx="647700" cy="287337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Zástupný symbol pro text 10"/>
          <p:cNvSpPr>
            <a:spLocks noGrp="1"/>
          </p:cNvSpPr>
          <p:nvPr>
            <p:ph type="body" sz="quarter" idx="18"/>
          </p:nvPr>
        </p:nvSpPr>
        <p:spPr>
          <a:xfrm>
            <a:off x="4427984" y="404664"/>
            <a:ext cx="647700" cy="287337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Zástupný symbol pro text 10"/>
          <p:cNvSpPr>
            <a:spLocks noGrp="1"/>
          </p:cNvSpPr>
          <p:nvPr>
            <p:ph type="body" sz="quarter" idx="19"/>
          </p:nvPr>
        </p:nvSpPr>
        <p:spPr>
          <a:xfrm>
            <a:off x="5148064" y="404664"/>
            <a:ext cx="647700" cy="287337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Zástupný symbol pro text 10"/>
          <p:cNvSpPr>
            <a:spLocks noGrp="1"/>
          </p:cNvSpPr>
          <p:nvPr>
            <p:ph type="body" sz="quarter" idx="23"/>
          </p:nvPr>
        </p:nvSpPr>
        <p:spPr>
          <a:xfrm>
            <a:off x="5868144" y="404664"/>
            <a:ext cx="647700" cy="287337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Zástupný symbol pro text 10"/>
          <p:cNvSpPr>
            <a:spLocks noGrp="1"/>
          </p:cNvSpPr>
          <p:nvPr>
            <p:ph type="body" sz="quarter" idx="24"/>
          </p:nvPr>
        </p:nvSpPr>
        <p:spPr>
          <a:xfrm>
            <a:off x="6588224" y="404664"/>
            <a:ext cx="647700" cy="287337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Zástupný symbol pro text 10"/>
          <p:cNvSpPr>
            <a:spLocks noGrp="1"/>
          </p:cNvSpPr>
          <p:nvPr>
            <p:ph type="body" sz="quarter" idx="25"/>
          </p:nvPr>
        </p:nvSpPr>
        <p:spPr>
          <a:xfrm>
            <a:off x="7308304" y="404664"/>
            <a:ext cx="647700" cy="287337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Zástupný symbol pro text 10"/>
          <p:cNvSpPr>
            <a:spLocks noGrp="1"/>
          </p:cNvSpPr>
          <p:nvPr>
            <p:ph type="body" sz="quarter" idx="26"/>
          </p:nvPr>
        </p:nvSpPr>
        <p:spPr>
          <a:xfrm>
            <a:off x="8007060" y="404664"/>
            <a:ext cx="647700" cy="287337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Zástupný symbol pro datum 3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EFD93-7C12-414F-9E25-9F27706A1FD9}" type="datetimeFigureOut">
              <a:rPr lang="cs-CZ"/>
              <a:pPr>
                <a:defRPr/>
              </a:pPr>
              <a:t>17. 5. 2018</a:t>
            </a:fld>
            <a:endParaRPr lang="cs-CZ"/>
          </a:p>
        </p:txBody>
      </p:sp>
      <p:sp>
        <p:nvSpPr>
          <p:cNvPr id="20" name="Zástupný symbol pro zápatí 4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" name="Zástupný symbol pro číslo snímku 5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517DB-B7E1-4260-9D7D-6FAEF20A2C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65E10-17AF-4AAB-B777-1BDBE5426BB3}" type="datetimeFigureOut">
              <a:rPr lang="cs-CZ"/>
              <a:pPr>
                <a:defRPr/>
              </a:pPr>
              <a:t>17. 5. 2018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7BDC4-8FF9-478A-AC86-01F3FC1596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19256" cy="580926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C8CBB-E7FF-430A-8B0A-E30BAD2DE5D9}" type="datetimeFigureOut">
              <a:rPr lang="cs-CZ"/>
              <a:pPr>
                <a:defRPr/>
              </a:pPr>
              <a:t>17. 5. 2018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48488-8956-4165-8B0B-F7295511F7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19256" cy="58092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635C5-5664-4F16-8904-E5FE0A9B0E87}" type="datetimeFigureOut">
              <a:rPr lang="cs-CZ"/>
              <a:pPr>
                <a:defRPr/>
              </a:pPr>
              <a:t>17. 5. 2018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8EC55-FF10-4D95-AE9E-BB7FE1E3C6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19256" cy="580926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0552A-D0A7-4385-93AA-ACD8229A71B6}" type="datetimeFigureOut">
              <a:rPr lang="cs-CZ"/>
              <a:pPr>
                <a:defRPr/>
              </a:pPr>
              <a:t>17. 5. 2018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C94B8-6CF5-44FC-886B-6B3A7EF1DF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5D7DB-43DF-4EAF-8AE0-C1831BB64AC1}" type="datetimeFigureOut">
              <a:rPr lang="cs-CZ"/>
              <a:pPr>
                <a:defRPr/>
              </a:pPr>
              <a:t>17. 5. 2018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FBF26-052A-44A9-A557-1649F90894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BB258-933E-48EE-81F1-1B46D71DAE3E}" type="datetimeFigureOut">
              <a:rPr lang="cs-CZ"/>
              <a:pPr>
                <a:defRPr/>
              </a:pPr>
              <a:t>17. 5. 2018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84013-B884-464C-A305-F5CBED4AC8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74C8CF-87A1-4B91-93BC-A1A2A698D780}" type="datetimeFigureOut">
              <a:rPr lang="cs-CZ"/>
              <a:pPr>
                <a:defRPr/>
              </a:pPr>
              <a:t>17. 5. 2018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3F993B-B70D-44DC-BA7E-E2AADF8C72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zpravy.idnes.cz/Foto.aspx?r=zahranicni&amp;foto1=AHA3a9734_inkoust.JP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Category:Quick_Response_Cod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zpravy.idnes.cz/Foto.aspx?r=zahranicni&amp;foto1=AHA3a9734_inkoust.JP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wmf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zpravy.idnes.cz/Foto.aspx?r=zahranicni&amp;foto1=AHA3a9734_inkoust.JP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4.wmf"/><Relationship Id="rId3" Type="http://schemas.openxmlformats.org/officeDocument/2006/relationships/image" Target="../media/image8.png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7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8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ctrTitle"/>
          </p:nvPr>
        </p:nvSpPr>
        <p:spPr bwMode="auto">
          <a:xfrm>
            <a:off x="-34925" y="5661025"/>
            <a:ext cx="6045200" cy="13954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mtClean="0">
                <a:solidFill>
                  <a:schemeClr val="bg1"/>
                </a:solidFill>
                <a:latin typeface="Arial" charset="0"/>
              </a:rPr>
              <a:t>Zajímavosti z kryptologie</a:t>
            </a:r>
          </a:p>
        </p:txBody>
      </p:sp>
      <p:sp>
        <p:nvSpPr>
          <p:cNvPr id="15363" name="Podnadpis 2"/>
          <p:cNvSpPr>
            <a:spLocks noGrp="1"/>
          </p:cNvSpPr>
          <p:nvPr>
            <p:ph type="subTitle" idx="1"/>
          </p:nvPr>
        </p:nvSpPr>
        <p:spPr>
          <a:xfrm>
            <a:off x="107950" y="4868863"/>
            <a:ext cx="4495800" cy="1225550"/>
          </a:xfrm>
        </p:spPr>
        <p:txBody>
          <a:bodyPr/>
          <a:lstStyle/>
          <a:p>
            <a:pPr algn="l" eaLnBrk="1" hangingPunct="1"/>
            <a:r>
              <a:rPr lang="cs-CZ" dirty="0" smtClean="0">
                <a:solidFill>
                  <a:srgbClr val="898989"/>
                </a:solidFill>
                <a:latin typeface="Arial" charset="0"/>
              </a:rPr>
              <a:t>17. </a:t>
            </a:r>
            <a:r>
              <a:rPr lang="cs-CZ" dirty="0" smtClean="0">
                <a:solidFill>
                  <a:srgbClr val="898989"/>
                </a:solidFill>
                <a:latin typeface="Arial" charset="0"/>
              </a:rPr>
              <a:t>5. </a:t>
            </a:r>
            <a:r>
              <a:rPr lang="cs-CZ" dirty="0" smtClean="0">
                <a:solidFill>
                  <a:srgbClr val="898989"/>
                </a:solidFill>
                <a:latin typeface="Arial" charset="0"/>
              </a:rPr>
              <a:t>2018</a:t>
            </a:r>
            <a:endParaRPr lang="cs-CZ" dirty="0" smtClean="0">
              <a:solidFill>
                <a:srgbClr val="898989"/>
              </a:solidFill>
              <a:latin typeface="Arial" charset="0"/>
            </a:endParaRPr>
          </a:p>
          <a:p>
            <a:pPr algn="l" eaLnBrk="1" hangingPunct="1"/>
            <a:r>
              <a:rPr lang="cs-CZ" dirty="0" smtClean="0">
                <a:solidFill>
                  <a:srgbClr val="898989"/>
                </a:solidFill>
                <a:latin typeface="Arial" charset="0"/>
              </a:rPr>
              <a:t>Petra Konečná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684213" y="2205038"/>
            <a:ext cx="158432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utajená komunikace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4932363" y="3284538"/>
            <a:ext cx="1584325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/>
              <a:t>substituce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2484438" y="1484313"/>
            <a:ext cx="1800225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steganografie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7019925" y="3284538"/>
            <a:ext cx="1428750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kód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2484438" y="2924175"/>
            <a:ext cx="1800225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kryptografie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4932363" y="2205038"/>
            <a:ext cx="1584325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/>
              <a:t>transpozice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4932363" y="4221163"/>
            <a:ext cx="1428750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šifra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539750" y="5300663"/>
            <a:ext cx="2076450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monoalfabetická</a:t>
            </a: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2843213" y="5300663"/>
            <a:ext cx="2076450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polyalfabetická</a:t>
            </a:r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5219700" y="5300663"/>
            <a:ext cx="1584325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symetrická</a:t>
            </a:r>
          </a:p>
        </p:txBody>
      </p:sp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7019925" y="5300663"/>
            <a:ext cx="1584325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asymetrická</a:t>
            </a:r>
          </a:p>
        </p:txBody>
      </p:sp>
      <p:sp>
        <p:nvSpPr>
          <p:cNvPr id="67598" name="Line 14"/>
          <p:cNvSpPr>
            <a:spLocks noChangeShapeType="1"/>
          </p:cNvSpPr>
          <p:nvPr/>
        </p:nvSpPr>
        <p:spPr bwMode="auto">
          <a:xfrm flipV="1">
            <a:off x="2051050" y="1773238"/>
            <a:ext cx="4333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7599" name="Line 15"/>
          <p:cNvSpPr>
            <a:spLocks noChangeShapeType="1"/>
          </p:cNvSpPr>
          <p:nvPr/>
        </p:nvSpPr>
        <p:spPr bwMode="auto">
          <a:xfrm>
            <a:off x="1979613" y="2852738"/>
            <a:ext cx="5048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7600" name="Line 16"/>
          <p:cNvSpPr>
            <a:spLocks noChangeShapeType="1"/>
          </p:cNvSpPr>
          <p:nvPr/>
        </p:nvSpPr>
        <p:spPr bwMode="auto">
          <a:xfrm flipV="1">
            <a:off x="4284663" y="2492375"/>
            <a:ext cx="6477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7601" name="Line 17"/>
          <p:cNvSpPr>
            <a:spLocks noChangeShapeType="1"/>
          </p:cNvSpPr>
          <p:nvPr/>
        </p:nvSpPr>
        <p:spPr bwMode="auto">
          <a:xfrm>
            <a:off x="4284663" y="3284538"/>
            <a:ext cx="6477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7602" name="Line 18"/>
          <p:cNvSpPr>
            <a:spLocks noChangeShapeType="1"/>
          </p:cNvSpPr>
          <p:nvPr/>
        </p:nvSpPr>
        <p:spPr bwMode="auto">
          <a:xfrm>
            <a:off x="6516688" y="3573463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7603" name="Line 19"/>
          <p:cNvSpPr>
            <a:spLocks noChangeShapeType="1"/>
          </p:cNvSpPr>
          <p:nvPr/>
        </p:nvSpPr>
        <p:spPr bwMode="auto">
          <a:xfrm>
            <a:off x="5580063" y="38608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7604" name="Line 20"/>
          <p:cNvSpPr>
            <a:spLocks noChangeShapeType="1"/>
          </p:cNvSpPr>
          <p:nvPr/>
        </p:nvSpPr>
        <p:spPr bwMode="auto">
          <a:xfrm flipH="1">
            <a:off x="1476375" y="4581525"/>
            <a:ext cx="3455988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7605" name="Line 21"/>
          <p:cNvSpPr>
            <a:spLocks noChangeShapeType="1"/>
          </p:cNvSpPr>
          <p:nvPr/>
        </p:nvSpPr>
        <p:spPr bwMode="auto">
          <a:xfrm flipH="1">
            <a:off x="3995738" y="4797425"/>
            <a:ext cx="936625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7606" name="Line 22"/>
          <p:cNvSpPr>
            <a:spLocks noChangeShapeType="1"/>
          </p:cNvSpPr>
          <p:nvPr/>
        </p:nvSpPr>
        <p:spPr bwMode="auto">
          <a:xfrm>
            <a:off x="5651500" y="4797425"/>
            <a:ext cx="21590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7607" name="Line 23"/>
          <p:cNvSpPr>
            <a:spLocks noChangeShapeType="1"/>
          </p:cNvSpPr>
          <p:nvPr/>
        </p:nvSpPr>
        <p:spPr bwMode="auto">
          <a:xfrm>
            <a:off x="6372225" y="4581525"/>
            <a:ext cx="1584325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526" name="Rectangle 2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u="sng" smtClean="0"/>
              <a:t>Způsoby tajné komunikace</a:t>
            </a:r>
            <a:endParaRPr lang="en-GB" sz="3200" b="1" u="sng" smtClean="0"/>
          </a:p>
        </p:txBody>
      </p:sp>
      <p:sp>
        <p:nvSpPr>
          <p:cNvPr id="67609" name="Text Box 25"/>
          <p:cNvSpPr txBox="1">
            <a:spLocks noChangeArrowheads="1"/>
          </p:cNvSpPr>
          <p:nvPr/>
        </p:nvSpPr>
        <p:spPr bwMode="auto">
          <a:xfrm>
            <a:off x="7019925" y="1484313"/>
            <a:ext cx="158432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starověká písma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7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animBg="1"/>
      <p:bldP spid="67588" grpId="0" animBg="1"/>
      <p:bldP spid="67589" grpId="0" animBg="1"/>
      <p:bldP spid="67590" grpId="0" animBg="1"/>
      <p:bldP spid="67591" grpId="0" animBg="1"/>
      <p:bldP spid="67592" grpId="0" animBg="1"/>
      <p:bldP spid="67593" grpId="0" animBg="1"/>
      <p:bldP spid="67594" grpId="0" animBg="1"/>
      <p:bldP spid="67595" grpId="0" animBg="1"/>
      <p:bldP spid="67596" grpId="0" animBg="1"/>
      <p:bldP spid="67597" grpId="0" animBg="1"/>
      <p:bldP spid="67598" grpId="0" animBg="1"/>
      <p:bldP spid="67599" grpId="0" animBg="1"/>
      <p:bldP spid="67600" grpId="0" animBg="1"/>
      <p:bldP spid="67601" grpId="0" animBg="1"/>
      <p:bldP spid="67602" grpId="0" animBg="1"/>
      <p:bldP spid="67603" grpId="0" animBg="1"/>
      <p:bldP spid="67604" grpId="0" animBg="1"/>
      <p:bldP spid="67605" grpId="0" animBg="1"/>
      <p:bldP spid="67606" grpId="0" animBg="1"/>
      <p:bldP spid="67607" grpId="0" animBg="1"/>
      <p:bldP spid="6760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>
          <a:xfrm>
            <a:off x="468313" y="981075"/>
            <a:ext cx="8229600" cy="436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3200" b="1" smtClean="0"/>
              <a:t>Hieroglyfy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cs-CZ" sz="2800" smtClean="0"/>
              <a:t>vznik okolo roku 3000 př. n. l.</a:t>
            </a:r>
          </a:p>
          <a:p>
            <a:pPr eaLnBrk="1" hangingPunct="1"/>
            <a:r>
              <a:rPr lang="cs-CZ" sz="2800" smtClean="0"/>
              <a:t>používání asi do roku 400 n. l.</a:t>
            </a:r>
          </a:p>
          <a:p>
            <a:pPr eaLnBrk="1" hangingPunct="1"/>
            <a:r>
              <a:rPr lang="cs-CZ" sz="2800" smtClean="0"/>
              <a:t>1400 let byly pro svět nečitelné</a:t>
            </a:r>
          </a:p>
          <a:p>
            <a:pPr eaLnBrk="1" hangingPunct="1"/>
            <a:r>
              <a:rPr lang="cs-CZ" sz="2800" smtClean="0"/>
              <a:t>považováno za obrázkové písmo</a:t>
            </a:r>
          </a:p>
          <a:p>
            <a:pPr eaLnBrk="1" hangingPunct="1"/>
            <a:r>
              <a:rPr lang="cs-CZ" sz="2800" smtClean="0"/>
              <a:t>1799 nález Rosetské desky</a:t>
            </a:r>
          </a:p>
          <a:p>
            <a:pPr eaLnBrk="1" hangingPunct="1"/>
            <a:r>
              <a:rPr lang="cs-CZ" sz="2800" smtClean="0"/>
              <a:t>1814 Thomas Young</a:t>
            </a:r>
          </a:p>
          <a:p>
            <a:pPr eaLnBrk="1" hangingPunct="1"/>
            <a:r>
              <a:rPr lang="cs-CZ" sz="2800" smtClean="0"/>
              <a:t>1824 Jean-Francois Champollion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468313" y="404813"/>
            <a:ext cx="719137" cy="287337"/>
          </a:xfrm>
        </p:spPr>
        <p:txBody>
          <a:bodyPr/>
          <a:lstStyle/>
          <a:p>
            <a:pPr eaLnBrk="1" hangingPunct="1"/>
            <a:r>
              <a:rPr lang="cs-CZ" sz="1400" smtClean="0"/>
              <a:t>3000 př. n. l</a:t>
            </a:r>
            <a:r>
              <a:rPr lang="cs-CZ" smtClean="0"/>
              <a:t>.</a:t>
            </a:r>
          </a:p>
        </p:txBody>
      </p:sp>
      <p:sp>
        <p:nvSpPr>
          <p:cNvPr id="22532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1763713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2533" name="Zástupný symbol pro text 5"/>
          <p:cNvSpPr>
            <a:spLocks noGrp="1"/>
          </p:cNvSpPr>
          <p:nvPr>
            <p:ph type="body" sz="quarter" idx="15"/>
          </p:nvPr>
        </p:nvSpPr>
        <p:spPr>
          <a:xfrm>
            <a:off x="2916238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2534" name="Zástupný symbol pro text 6"/>
          <p:cNvSpPr>
            <a:spLocks noGrp="1"/>
          </p:cNvSpPr>
          <p:nvPr>
            <p:ph type="body" sz="quarter" idx="16"/>
          </p:nvPr>
        </p:nvSpPr>
        <p:spPr>
          <a:xfrm>
            <a:off x="3995738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2535" name="Zástupný symbol pro text 7"/>
          <p:cNvSpPr>
            <a:spLocks noGrp="1"/>
          </p:cNvSpPr>
          <p:nvPr>
            <p:ph type="body" sz="quarter" idx="17"/>
          </p:nvPr>
        </p:nvSpPr>
        <p:spPr>
          <a:xfrm>
            <a:off x="5003800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2536" name="Zástupný symbol pro text 8"/>
          <p:cNvSpPr>
            <a:spLocks noGrp="1"/>
          </p:cNvSpPr>
          <p:nvPr>
            <p:ph type="body" sz="quarter" idx="18"/>
          </p:nvPr>
        </p:nvSpPr>
        <p:spPr>
          <a:xfrm>
            <a:off x="6084888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2537" name="Zástupný symbol pro text 9"/>
          <p:cNvSpPr>
            <a:spLocks noGrp="1"/>
          </p:cNvSpPr>
          <p:nvPr>
            <p:ph type="body" sz="quarter" idx="19"/>
          </p:nvPr>
        </p:nvSpPr>
        <p:spPr>
          <a:xfrm>
            <a:off x="7164388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2538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0"/>
            <a:ext cx="3667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2" descr="220px-Rosetta_Stone_B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1700213"/>
            <a:ext cx="287972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0" name="Text Box 13"/>
          <p:cNvSpPr txBox="1">
            <a:spLocks noChangeArrowheads="1"/>
          </p:cNvSpPr>
          <p:nvPr/>
        </p:nvSpPr>
        <p:spPr bwMode="auto">
          <a:xfrm>
            <a:off x="5580063" y="5949950"/>
            <a:ext cx="30241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900" b="0" i="1"/>
              <a:t>http://cs.wikipedia.org/wiki/Rosettsk%C3%A1_deska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 bwMode="auto">
          <a:xfrm>
            <a:off x="468313" y="981075"/>
            <a:ext cx="8229600" cy="436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3200" b="1" smtClean="0"/>
              <a:t>Lineární písmo</a:t>
            </a:r>
            <a:endParaRPr lang="en-GB" sz="3200" b="1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cs-CZ" sz="2400" smtClean="0">
                <a:latin typeface="Arial" charset="0"/>
              </a:rPr>
              <a:t> </a:t>
            </a:r>
          </a:p>
          <a:p>
            <a:pPr marL="0" indent="0" eaLnBrk="1" hangingPunct="1"/>
            <a:endParaRPr lang="cs-CZ" sz="240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cs-CZ" sz="2400" smtClean="0">
                <a:latin typeface="Arial" charset="0"/>
              </a:rPr>
              <a:t> </a:t>
            </a:r>
          </a:p>
          <a:p>
            <a:pPr marL="0" indent="0" eaLnBrk="1" hangingPunct="1">
              <a:buFont typeface="Arial" charset="0"/>
              <a:buNone/>
            </a:pPr>
            <a:endParaRPr lang="cs-CZ" sz="240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cs-CZ" sz="240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cs-CZ" sz="240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cs-CZ" sz="2400" smtClean="0">
              <a:latin typeface="Arial" charset="0"/>
            </a:endParaRPr>
          </a:p>
          <a:p>
            <a:pPr marL="0" indent="0" eaLnBrk="1" hangingPunct="1"/>
            <a:r>
              <a:rPr lang="cs-CZ" sz="2400" smtClean="0">
                <a:latin typeface="Arial" charset="0"/>
              </a:rPr>
              <a:t>  </a:t>
            </a:r>
            <a:r>
              <a:rPr lang="cs-CZ" sz="2800" smtClean="0"/>
              <a:t>Lineární písmo A (1750 – 1450 př. n. l.)</a:t>
            </a:r>
          </a:p>
          <a:p>
            <a:pPr marL="0" indent="0" eaLnBrk="1" hangingPunct="1"/>
            <a:r>
              <a:rPr lang="cs-CZ" sz="2800" smtClean="0"/>
              <a:t>  Lineární písmo B (1300 – 1100 př. n. l)</a:t>
            </a:r>
          </a:p>
          <a:p>
            <a:pPr marL="0" indent="0" eaLnBrk="1" hangingPunct="1"/>
            <a:r>
              <a:rPr lang="cs-CZ" sz="2800" smtClean="0"/>
              <a:t>  Arthur Evans (19./20. st.)</a:t>
            </a:r>
          </a:p>
          <a:p>
            <a:pPr marL="0" indent="0" eaLnBrk="1" hangingPunct="1"/>
            <a:endParaRPr lang="cs-CZ" sz="280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cs-CZ" sz="240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cs-CZ" sz="240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eaLnBrk="1" hangingPunct="1"/>
            <a:r>
              <a:rPr lang="cs-CZ" sz="1400" smtClean="0"/>
              <a:t>3000 př. n. l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1042988" y="404813"/>
            <a:ext cx="792162" cy="431800"/>
          </a:xfrm>
        </p:spPr>
        <p:txBody>
          <a:bodyPr/>
          <a:lstStyle/>
          <a:p>
            <a:pPr eaLnBrk="1" hangingPunct="1"/>
            <a:r>
              <a:rPr lang="cs-CZ" sz="1400" smtClean="0"/>
              <a:t>1700 př.n.l.</a:t>
            </a:r>
          </a:p>
        </p:txBody>
      </p:sp>
      <p:sp>
        <p:nvSpPr>
          <p:cNvPr id="23557" name="Zástupný symbol pro text 5"/>
          <p:cNvSpPr>
            <a:spLocks noGrp="1"/>
          </p:cNvSpPr>
          <p:nvPr>
            <p:ph type="body" sz="quarter" idx="15"/>
          </p:nvPr>
        </p:nvSpPr>
        <p:spPr>
          <a:xfrm>
            <a:off x="2916238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3558" name="Zástupný symbol pro text 6"/>
          <p:cNvSpPr>
            <a:spLocks noGrp="1"/>
          </p:cNvSpPr>
          <p:nvPr>
            <p:ph type="body" sz="quarter" idx="16"/>
          </p:nvPr>
        </p:nvSpPr>
        <p:spPr>
          <a:xfrm>
            <a:off x="3995738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3559" name="Zástupný symbol pro text 7"/>
          <p:cNvSpPr>
            <a:spLocks noGrp="1"/>
          </p:cNvSpPr>
          <p:nvPr>
            <p:ph type="body" sz="quarter" idx="17"/>
          </p:nvPr>
        </p:nvSpPr>
        <p:spPr>
          <a:xfrm>
            <a:off x="5003800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3560" name="Zástupný symbol pro text 8"/>
          <p:cNvSpPr>
            <a:spLocks noGrp="1"/>
          </p:cNvSpPr>
          <p:nvPr>
            <p:ph type="body" sz="quarter" idx="18"/>
          </p:nvPr>
        </p:nvSpPr>
        <p:spPr>
          <a:xfrm>
            <a:off x="6084888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3561" name="Zástupný symbol pro text 9"/>
          <p:cNvSpPr>
            <a:spLocks noGrp="1"/>
          </p:cNvSpPr>
          <p:nvPr>
            <p:ph type="body" sz="quarter" idx="19"/>
          </p:nvPr>
        </p:nvSpPr>
        <p:spPr>
          <a:xfrm>
            <a:off x="7164388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1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-14288"/>
            <a:ext cx="366712" cy="54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2" descr="disk_Pic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196975"/>
            <a:ext cx="2701925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5508625" y="3716338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 b="0" i="1"/>
              <a:t>Disk z Faistu,  kolem r.1600 př. n. l.</a:t>
            </a:r>
            <a:r>
              <a:rPr lang="cs-CZ"/>
              <a:t> </a:t>
            </a:r>
            <a:endParaRPr lang="en-GB"/>
          </a:p>
        </p:txBody>
      </p:sp>
      <p:pic>
        <p:nvPicPr>
          <p:cNvPr id="22543" name="Picture 15" descr="hlinena%20tabulk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1557338"/>
            <a:ext cx="280828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1331913" y="3716338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 b="0" i="1"/>
              <a:t>Lineární písmo B – hliněná tabulka</a:t>
            </a:r>
            <a:r>
              <a:rPr lang="cs-CZ"/>
              <a:t>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8191E-6 L 0.06666 3.3819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animBg="1"/>
      <p:bldP spid="3" grpId="0" uiExpand="1" build="p"/>
      <p:bldP spid="4" grpId="0" build="p"/>
      <p:bldP spid="5" grpId="0" build="p"/>
      <p:bldP spid="22541" grpId="0"/>
      <p:bldP spid="225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57200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smtClean="0"/>
              <a:t>Lineární písmo</a:t>
            </a:r>
            <a:endParaRPr lang="en-GB" sz="3200" b="1" smtClean="0"/>
          </a:p>
        </p:txBody>
      </p:sp>
      <p:sp>
        <p:nvSpPr>
          <p:cNvPr id="39939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endParaRPr lang="cs-CZ" sz="2800" smtClean="0"/>
          </a:p>
          <a:p>
            <a:pPr eaLnBrk="1" hangingPunct="1"/>
            <a:r>
              <a:rPr lang="cs-CZ" sz="2800" smtClean="0"/>
              <a:t>Základní předpoklad – není na základě řečtiny</a:t>
            </a:r>
          </a:p>
          <a:p>
            <a:pPr eaLnBrk="1" hangingPunct="1"/>
            <a:r>
              <a:rPr lang="cs-CZ" sz="2800" smtClean="0"/>
              <a:t>40. léta 20. st. </a:t>
            </a:r>
          </a:p>
          <a:p>
            <a:pPr eaLnBrk="1" hangingPunct="1"/>
            <a:r>
              <a:rPr lang="cs-CZ" sz="2800" b="1" smtClean="0"/>
              <a:t>Alice Koberová</a:t>
            </a:r>
            <a:r>
              <a:rPr lang="cs-CZ" sz="2800" smtClean="0"/>
              <a:t> (1907 – 1950) - slabičné písmo</a:t>
            </a:r>
          </a:p>
          <a:p>
            <a:pPr eaLnBrk="1" hangingPunct="1"/>
            <a:r>
              <a:rPr lang="cs-CZ" sz="2800" b="1" smtClean="0"/>
              <a:t>Michael Ventris</a:t>
            </a:r>
            <a:r>
              <a:rPr lang="cs-CZ" sz="2800" smtClean="0"/>
              <a:t> (1922 – 1956) – příbuznost se starou řečtinou</a:t>
            </a:r>
          </a:p>
          <a:p>
            <a:pPr eaLnBrk="1" hangingPunct="1"/>
            <a:r>
              <a:rPr lang="cs-CZ" sz="2800" b="1" smtClean="0"/>
              <a:t>1953 John Chadwick</a:t>
            </a:r>
            <a:r>
              <a:rPr lang="cs-CZ" sz="2800" smtClean="0"/>
              <a:t> </a:t>
            </a:r>
            <a:r>
              <a:rPr lang="cs-CZ" sz="2800" b="1" smtClean="0"/>
              <a:t>+ Michael Ventris</a:t>
            </a:r>
            <a:r>
              <a:rPr lang="cs-CZ" sz="2800" smtClean="0"/>
              <a:t> – rozluštění Lineárního písma B</a:t>
            </a:r>
          </a:p>
          <a:p>
            <a:pPr eaLnBrk="1" hangingPunct="1"/>
            <a:endParaRPr lang="en-GB" sz="2800" smtClean="0"/>
          </a:p>
        </p:txBody>
      </p:sp>
      <p:sp>
        <p:nvSpPr>
          <p:cNvPr id="24579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24580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55700" y="404813"/>
            <a:ext cx="792163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400" smtClean="0"/>
              <a:t>1700 př.n. l.</a:t>
            </a:r>
            <a:endParaRPr lang="en-GB" sz="1400" smtClean="0"/>
          </a:p>
        </p:txBody>
      </p:sp>
      <p:sp>
        <p:nvSpPr>
          <p:cNvPr id="24581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291623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24582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399573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24583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500380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24584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08488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24585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716438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24586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0163" y="0"/>
            <a:ext cx="3667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57200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smtClean="0"/>
              <a:t>Lineární písmo</a:t>
            </a:r>
            <a:endParaRPr lang="en-GB" sz="3200" b="1" smtClean="0"/>
          </a:p>
        </p:txBody>
      </p:sp>
      <p:sp>
        <p:nvSpPr>
          <p:cNvPr id="25602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GB" sz="2800" smtClean="0"/>
          </a:p>
        </p:txBody>
      </p:sp>
      <p:sp>
        <p:nvSpPr>
          <p:cNvPr id="25603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25604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55700" y="404813"/>
            <a:ext cx="792163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400" smtClean="0"/>
              <a:t>1700 př.n. l.</a:t>
            </a:r>
            <a:endParaRPr lang="en-GB" sz="1400" smtClean="0"/>
          </a:p>
        </p:txBody>
      </p:sp>
      <p:sp>
        <p:nvSpPr>
          <p:cNvPr id="25605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291623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25606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399573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25607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500380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25608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08488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25609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716438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25610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0163" y="0"/>
            <a:ext cx="3667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12" descr="linear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916113"/>
            <a:ext cx="29527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9" name="Picture 13" descr="linearb_sound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1700213"/>
            <a:ext cx="3744913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1331913" y="5373688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 b="0" i="1"/>
              <a:t>Ventrisova tabulka</a:t>
            </a:r>
            <a:r>
              <a:rPr lang="cs-CZ"/>
              <a:t> </a:t>
            </a:r>
            <a:endParaRPr lang="en-GB"/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5580063" y="5516563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 b="0" i="1"/>
              <a:t>Příklady slov v Lineárním písmu B</a:t>
            </a:r>
            <a:r>
              <a:rPr lang="cs-CZ"/>
              <a:t>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0" grpId="0"/>
      <p:bldP spid="399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57200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smtClean="0"/>
              <a:t>Písma starých civilizací</a:t>
            </a:r>
            <a:endParaRPr lang="en-GB" sz="3200" b="1" smtClean="0"/>
          </a:p>
        </p:txBody>
      </p:sp>
      <p:sp>
        <p:nvSpPr>
          <p:cNvPr id="40963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sz="2400" smtClean="0"/>
              <a:t>	</a:t>
            </a:r>
            <a:r>
              <a:rPr lang="cs-CZ" sz="2800" u="sng" smtClean="0"/>
              <a:t>další rozluštěná písma</a:t>
            </a:r>
          </a:p>
          <a:p>
            <a:pPr eaLnBrk="1" hangingPunct="1"/>
            <a:r>
              <a:rPr lang="cs-CZ" sz="2800" smtClean="0"/>
              <a:t>babylonské klínové písmo</a:t>
            </a:r>
          </a:p>
          <a:p>
            <a:pPr eaLnBrk="1" hangingPunct="1"/>
            <a:r>
              <a:rPr lang="cs-CZ" sz="2800" smtClean="0"/>
              <a:t>turecké runy</a:t>
            </a:r>
          </a:p>
          <a:p>
            <a:pPr eaLnBrk="1" hangingPunct="1"/>
            <a:r>
              <a:rPr lang="cs-CZ" sz="2800" smtClean="0"/>
              <a:t>indické slabičné písmo brahmí</a:t>
            </a:r>
          </a:p>
          <a:p>
            <a:pPr eaLnBrk="1" hangingPunct="1"/>
            <a:endParaRPr lang="cs-CZ" sz="2800" smtClean="0"/>
          </a:p>
          <a:p>
            <a:pPr eaLnBrk="1" hangingPunct="1">
              <a:buFont typeface="Arial" charset="0"/>
              <a:buNone/>
            </a:pPr>
            <a:r>
              <a:rPr lang="cs-CZ" sz="2800" smtClean="0"/>
              <a:t>	</a:t>
            </a:r>
            <a:r>
              <a:rPr lang="cs-CZ" sz="2800" u="sng" smtClean="0"/>
              <a:t>vybraná nerozluštěná písma</a:t>
            </a:r>
          </a:p>
          <a:p>
            <a:pPr eaLnBrk="1" hangingPunct="1"/>
            <a:r>
              <a:rPr lang="cs-CZ" sz="2800" smtClean="0"/>
              <a:t>Lineární písmo A </a:t>
            </a:r>
          </a:p>
          <a:p>
            <a:pPr eaLnBrk="1" hangingPunct="1"/>
            <a:r>
              <a:rPr lang="cs-CZ" sz="2800" smtClean="0"/>
              <a:t>písmo Etrusků</a:t>
            </a:r>
          </a:p>
          <a:p>
            <a:pPr eaLnBrk="1" hangingPunct="1"/>
            <a:r>
              <a:rPr lang="cs-CZ" sz="2800" smtClean="0"/>
              <a:t>Rongorongo (Velikonoční ostrov)</a:t>
            </a:r>
          </a:p>
          <a:p>
            <a:pPr eaLnBrk="1" hangingPunct="1"/>
            <a:endParaRPr lang="en-GB" sz="2800" smtClean="0"/>
          </a:p>
        </p:txBody>
      </p:sp>
      <p:sp>
        <p:nvSpPr>
          <p:cNvPr id="26627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26628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60463" y="404813"/>
            <a:ext cx="792162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400" smtClean="0"/>
              <a:t>1700 př.n. l.</a:t>
            </a:r>
            <a:endParaRPr lang="en-GB" sz="1400" smtClean="0"/>
          </a:p>
        </p:txBody>
      </p:sp>
      <p:sp>
        <p:nvSpPr>
          <p:cNvPr id="26629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291623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26630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399573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26631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500380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26632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08488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26633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716438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26634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4925" y="0"/>
            <a:ext cx="36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68313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cs-CZ" sz="3200" b="1" smtClean="0"/>
              <a:t>Steganografie</a:t>
            </a:r>
            <a:endParaRPr lang="en-GB" sz="3200" b="1" smtClean="0"/>
          </a:p>
        </p:txBody>
      </p:sp>
      <p:sp>
        <p:nvSpPr>
          <p:cNvPr id="52227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cs-CZ" sz="2800" smtClean="0"/>
              <a:t>ukrytí zprávy </a:t>
            </a:r>
          </a:p>
          <a:p>
            <a:pPr eaLnBrk="1" hangingPunct="1"/>
            <a:r>
              <a:rPr lang="cs-CZ" sz="2800" smtClean="0"/>
              <a:t>steganos = schovaný, </a:t>
            </a:r>
          </a:p>
          <a:p>
            <a:pPr eaLnBrk="1" hangingPunct="1"/>
            <a:r>
              <a:rPr lang="cs-CZ" sz="2800" smtClean="0"/>
              <a:t>graphein = psát</a:t>
            </a:r>
          </a:p>
          <a:p>
            <a:pPr eaLnBrk="1" hangingPunct="1"/>
            <a:r>
              <a:rPr lang="cs-CZ" sz="2800" smtClean="0"/>
              <a:t>psací destičky s voskem, </a:t>
            </a:r>
          </a:p>
          <a:p>
            <a:pPr eaLnBrk="1" hangingPunct="1">
              <a:buFont typeface="Arial" charset="0"/>
              <a:buNone/>
            </a:pPr>
            <a:r>
              <a:rPr lang="cs-CZ" sz="2800" smtClean="0"/>
              <a:t>	zpráva tetovaná na hlavě </a:t>
            </a:r>
          </a:p>
          <a:p>
            <a:pPr eaLnBrk="1" hangingPunct="1">
              <a:buFont typeface="Arial" charset="0"/>
              <a:buNone/>
            </a:pPr>
            <a:r>
              <a:rPr lang="cs-CZ" sz="2800" smtClean="0"/>
              <a:t>	otroka (Herodotos: Dějiny)</a:t>
            </a:r>
          </a:p>
          <a:p>
            <a:pPr eaLnBrk="1" hangingPunct="1">
              <a:buFont typeface="Arial" charset="0"/>
              <a:buNone/>
            </a:pPr>
            <a:endParaRPr lang="cs-CZ" sz="2800" smtClean="0"/>
          </a:p>
          <a:p>
            <a:pPr eaLnBrk="1" hangingPunct="1">
              <a:buFont typeface="Arial" charset="0"/>
              <a:buNone/>
            </a:pPr>
            <a:r>
              <a:rPr lang="cs-CZ" sz="2400" smtClean="0"/>
              <a:t>						</a:t>
            </a:r>
            <a:r>
              <a:rPr lang="cs-CZ" sz="2800" smtClean="0"/>
              <a:t>Čína – hedvábná kulička</a:t>
            </a:r>
          </a:p>
          <a:p>
            <a:pPr eaLnBrk="1" hangingPunct="1">
              <a:buFont typeface="Arial" charset="0"/>
              <a:buNone/>
            </a:pPr>
            <a:r>
              <a:rPr lang="cs-CZ" sz="2800" smtClean="0"/>
              <a:t>			                                        obrazce Nazca (?)</a:t>
            </a:r>
          </a:p>
          <a:p>
            <a:pPr eaLnBrk="1" hangingPunct="1">
              <a:buFont typeface="Arial" charset="0"/>
              <a:buNone/>
            </a:pPr>
            <a:endParaRPr lang="cs-CZ" sz="2800" smtClean="0"/>
          </a:p>
          <a:p>
            <a:endParaRPr lang="en-GB" smtClean="0"/>
          </a:p>
        </p:txBody>
      </p:sp>
      <p:sp>
        <p:nvSpPr>
          <p:cNvPr id="27651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sz="1600" smtClean="0"/>
          </a:p>
        </p:txBody>
      </p:sp>
      <p:sp>
        <p:nvSpPr>
          <p:cNvPr id="27652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87450" y="404813"/>
            <a:ext cx="792163" cy="360362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cs-CZ" sz="1400" smtClean="0"/>
              <a:t>1700 př.n.l.</a:t>
            </a:r>
            <a:endParaRPr lang="en-GB" sz="1400" smtClean="0"/>
          </a:p>
        </p:txBody>
      </p:sp>
      <p:sp>
        <p:nvSpPr>
          <p:cNvPr id="27653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76438" y="368300"/>
            <a:ext cx="719137" cy="3603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cs-CZ" sz="1400" smtClean="0"/>
              <a:t>500 př. n.l.</a:t>
            </a:r>
            <a:endParaRPr lang="en-GB" sz="1400" smtClean="0"/>
          </a:p>
        </p:txBody>
      </p:sp>
      <p:sp>
        <p:nvSpPr>
          <p:cNvPr id="27654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3995738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sz="1600" smtClean="0"/>
          </a:p>
        </p:txBody>
      </p:sp>
      <p:sp>
        <p:nvSpPr>
          <p:cNvPr id="27655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5003800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sz="1600" smtClean="0"/>
          </a:p>
        </p:txBody>
      </p:sp>
      <p:sp>
        <p:nvSpPr>
          <p:cNvPr id="27656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084888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sz="1600" smtClean="0"/>
          </a:p>
        </p:txBody>
      </p:sp>
      <p:sp>
        <p:nvSpPr>
          <p:cNvPr id="27657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7164388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sz="1600" smtClean="0"/>
          </a:p>
        </p:txBody>
      </p:sp>
      <p:pic>
        <p:nvPicPr>
          <p:cNvPr id="11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0"/>
            <a:ext cx="3667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1628775"/>
            <a:ext cx="32131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8" name="Picture 14" descr="181727-gallery1-n6rz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4868863"/>
            <a:ext cx="2873375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9433E-6 L 0.09028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395288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smtClean="0"/>
              <a:t>Steganografie – tajné inkousty</a:t>
            </a:r>
            <a:endParaRPr lang="en-GB" sz="3200" b="1" smtClean="0"/>
          </a:p>
        </p:txBody>
      </p:sp>
      <p:sp>
        <p:nvSpPr>
          <p:cNvPr id="43011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cs-CZ" sz="2800" smtClean="0"/>
              <a:t>Roztok - bezbarvý za normálních podmínek</a:t>
            </a:r>
          </a:p>
          <a:p>
            <a:endParaRPr lang="cs-CZ" sz="2800" smtClean="0"/>
          </a:p>
          <a:p>
            <a:r>
              <a:rPr lang="cs-CZ" sz="2800" smtClean="0"/>
              <a:t>Organické látky (moč, mléko, šťáva z citrusů či jiného ovocem ocet) – působením tepla zhnědnou</a:t>
            </a:r>
          </a:p>
          <a:p>
            <a:endParaRPr lang="cs-CZ" sz="2800" smtClean="0"/>
          </a:p>
          <a:p>
            <a:r>
              <a:rPr lang="cs-CZ" sz="2800" smtClean="0"/>
              <a:t>Chemické látky (jiné než organické) – teplem, chemickou reakcí, UV zářením či infračerveným světlem </a:t>
            </a:r>
          </a:p>
          <a:p>
            <a:pPr eaLnBrk="1" hangingPunct="1"/>
            <a:endParaRPr lang="cs-CZ" sz="2800" smtClean="0"/>
          </a:p>
          <a:p>
            <a:pPr eaLnBrk="1" hangingPunct="1"/>
            <a:endParaRPr lang="en-GB" smtClean="0"/>
          </a:p>
        </p:txBody>
      </p:sp>
      <p:sp>
        <p:nvSpPr>
          <p:cNvPr id="28675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28676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25888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28677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81200" y="404813"/>
            <a:ext cx="719138" cy="36036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400" smtClean="0"/>
              <a:t>500 př.n.l.</a:t>
            </a:r>
            <a:endParaRPr lang="en-GB" sz="1400" smtClean="0"/>
          </a:p>
        </p:txBody>
      </p:sp>
      <p:sp>
        <p:nvSpPr>
          <p:cNvPr id="28678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399573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28679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500380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28680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08488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28681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716438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28682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0"/>
            <a:ext cx="36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395288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smtClean="0"/>
              <a:t>Steganografie</a:t>
            </a:r>
            <a:endParaRPr lang="en-GB" sz="3200" b="1" smtClean="0"/>
          </a:p>
        </p:txBody>
      </p:sp>
      <p:sp>
        <p:nvSpPr>
          <p:cNvPr id="44035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mtClean="0"/>
              <a:t>	</a:t>
            </a:r>
            <a:r>
              <a:rPr lang="cs-CZ" sz="2800" u="sng" smtClean="0"/>
              <a:t>Moderní metody steganografie</a:t>
            </a:r>
          </a:p>
          <a:p>
            <a:r>
              <a:rPr lang="cs-CZ" sz="2800" smtClean="0"/>
              <a:t>Tajné inkousty (1. sv. válka)</a:t>
            </a:r>
          </a:p>
          <a:p>
            <a:r>
              <a:rPr lang="cs-CZ" sz="2800" smtClean="0"/>
              <a:t>Fotografické metody – zmenšování (2. sv. válka)</a:t>
            </a:r>
          </a:p>
          <a:p>
            <a:r>
              <a:rPr lang="cs-CZ" sz="2800" smtClean="0"/>
              <a:t>otevřené kódy</a:t>
            </a:r>
          </a:p>
          <a:p>
            <a:r>
              <a:rPr lang="cs-CZ" sz="2800" smtClean="0"/>
              <a:t>šumy ve zvukových souborech</a:t>
            </a:r>
          </a:p>
          <a:p>
            <a:endParaRPr lang="cs-CZ" sz="2800" smtClean="0"/>
          </a:p>
          <a:p>
            <a:pPr eaLnBrk="1" hangingPunct="1"/>
            <a:r>
              <a:rPr lang="en-GB" sz="1800" smtClean="0"/>
              <a:t>http://zpravy.idnes.cz/cia-odtajnila-recepty-na-neviditelny-inkoust-z-prvni-svetove-valky-11c-/Foto.aspx?r=zahranicni&amp;foto1=AHA3a9734_inkoust.JPG</a:t>
            </a:r>
          </a:p>
        </p:txBody>
      </p:sp>
      <p:sp>
        <p:nvSpPr>
          <p:cNvPr id="29699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29700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8745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29701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43100" y="404813"/>
            <a:ext cx="719138" cy="36036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400" smtClean="0"/>
              <a:t>500 př.n.l.</a:t>
            </a:r>
            <a:endParaRPr lang="en-GB" sz="1400" smtClean="0"/>
          </a:p>
        </p:txBody>
      </p:sp>
      <p:sp>
        <p:nvSpPr>
          <p:cNvPr id="29702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399573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29703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500380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29704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08488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29705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716438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29706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4288"/>
            <a:ext cx="36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3" descr="Zavřít popi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9048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68313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smtClean="0"/>
              <a:t>Steganografie </a:t>
            </a:r>
            <a:endParaRPr lang="en-GB" sz="3200" b="1" smtClean="0"/>
          </a:p>
        </p:txBody>
      </p:sp>
      <p:sp>
        <p:nvSpPr>
          <p:cNvPr id="47107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cs-CZ" sz="2800" smtClean="0"/>
              <a:t>Cardanova mřížka</a:t>
            </a:r>
          </a:p>
          <a:p>
            <a:pPr eaLnBrk="1" hangingPunct="1"/>
            <a:endParaRPr lang="cs-CZ" sz="2800" smtClean="0"/>
          </a:p>
          <a:p>
            <a:pPr eaLnBrk="1" hangingPunct="1"/>
            <a:endParaRPr lang="en-GB" smtClean="0"/>
          </a:p>
        </p:txBody>
      </p:sp>
      <p:sp>
        <p:nvSpPr>
          <p:cNvPr id="30723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30724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260475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30725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2032000" y="404813"/>
            <a:ext cx="719138" cy="36036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400" smtClean="0"/>
              <a:t>500 př.n.l.</a:t>
            </a:r>
            <a:endParaRPr lang="en-GB" sz="1400" smtClean="0"/>
          </a:p>
        </p:txBody>
      </p:sp>
      <p:sp>
        <p:nvSpPr>
          <p:cNvPr id="30726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399573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30727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500380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30728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08488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30729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716438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30730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4875" y="0"/>
            <a:ext cx="36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7159" name="Group 55"/>
          <p:cNvGraphicFramePr>
            <a:graphicFrameLocks noGrp="1"/>
          </p:cNvGraphicFramePr>
          <p:nvPr/>
        </p:nvGraphicFramePr>
        <p:xfrm>
          <a:off x="1619250" y="2420938"/>
          <a:ext cx="2232025" cy="1981200"/>
        </p:xfrm>
        <a:graphic>
          <a:graphicData uri="http://schemas.openxmlformats.org/drawingml/2006/table">
            <a:tbl>
              <a:tblPr/>
              <a:tblGrid>
                <a:gridCol w="446088"/>
                <a:gridCol w="446087"/>
                <a:gridCol w="447675"/>
                <a:gridCol w="446088"/>
                <a:gridCol w="446087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7250" name="Group 146"/>
          <p:cNvGraphicFramePr>
            <a:graphicFrameLocks noGrp="1"/>
          </p:cNvGraphicFramePr>
          <p:nvPr/>
        </p:nvGraphicFramePr>
        <p:xfrm>
          <a:off x="5076825" y="2420938"/>
          <a:ext cx="2232025" cy="1981835"/>
        </p:xfrm>
        <a:graphic>
          <a:graphicData uri="http://schemas.openxmlformats.org/drawingml/2006/table">
            <a:tbl>
              <a:tblPr/>
              <a:tblGrid>
                <a:gridCol w="446088"/>
                <a:gridCol w="446087"/>
                <a:gridCol w="447675"/>
                <a:gridCol w="446088"/>
                <a:gridCol w="446087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236" name="Group 132"/>
          <p:cNvGraphicFramePr>
            <a:graphicFrameLocks noGrp="1"/>
          </p:cNvGraphicFramePr>
          <p:nvPr/>
        </p:nvGraphicFramePr>
        <p:xfrm>
          <a:off x="1619250" y="4581525"/>
          <a:ext cx="2232025" cy="1981200"/>
        </p:xfrm>
        <a:graphic>
          <a:graphicData uri="http://schemas.openxmlformats.org/drawingml/2006/table">
            <a:tbl>
              <a:tblPr/>
              <a:tblGrid>
                <a:gridCol w="431800"/>
                <a:gridCol w="460375"/>
                <a:gridCol w="447675"/>
                <a:gridCol w="446088"/>
                <a:gridCol w="446087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Z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7251" name="Group 147"/>
          <p:cNvGraphicFramePr>
            <a:graphicFrameLocks noGrp="1"/>
          </p:cNvGraphicFramePr>
          <p:nvPr/>
        </p:nvGraphicFramePr>
        <p:xfrm>
          <a:off x="5076825" y="4581525"/>
          <a:ext cx="2232025" cy="1981835"/>
        </p:xfrm>
        <a:graphic>
          <a:graphicData uri="http://schemas.openxmlformats.org/drawingml/2006/table">
            <a:tbl>
              <a:tblPr/>
              <a:tblGrid>
                <a:gridCol w="446088"/>
                <a:gridCol w="446087"/>
                <a:gridCol w="447675"/>
                <a:gridCol w="446088"/>
                <a:gridCol w="446087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u="sng" smtClean="0"/>
              <a:t>O co se (ne)jedná</a:t>
            </a:r>
            <a:endParaRPr lang="en-GB" sz="3200" b="1" u="sng" smtClean="0"/>
          </a:p>
        </p:txBody>
      </p:sp>
      <p:pic>
        <p:nvPicPr>
          <p:cNvPr id="18435" name="Picture 5" descr="Soubor:QRkódverze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2060848"/>
            <a:ext cx="2952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611188" y="5373688"/>
            <a:ext cx="4084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0" dirty="0">
                <a:hlinkClick r:id="rId3"/>
              </a:rPr>
              <a:t>http://commons.wikimedia.org/wiki/Category:Quick_Response_Codes</a:t>
            </a:r>
            <a:endParaRPr lang="cs-CZ" sz="1000" b="0" dirty="0"/>
          </a:p>
          <a:p>
            <a:r>
              <a:rPr lang="en-GB" sz="1000" dirty="0" err="1"/>
              <a:t>Autor</a:t>
            </a:r>
            <a:r>
              <a:rPr lang="en-GB" sz="1000" b="0" dirty="0" err="1"/>
              <a:t>Scrawler</a:t>
            </a:r>
            <a:endParaRPr lang="en-GB" sz="1000" b="0" dirty="0"/>
          </a:p>
        </p:txBody>
      </p:sp>
      <p:pic>
        <p:nvPicPr>
          <p:cNvPr id="7" name="Picture 2" descr="http://www.math.umn.edu/%7Erogness/stereograms/stereogram_monkey_saddle_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865" y="2579960"/>
            <a:ext cx="28575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076056" y="5449014"/>
            <a:ext cx="31518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GB" sz="1000" b="0" dirty="0"/>
              <a:t>http://www.math.umn.edu/~rogness/visualization.shtml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68313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smtClean="0"/>
              <a:t>Transpozice</a:t>
            </a:r>
            <a:endParaRPr lang="en-GB" sz="3200" b="1" smtClean="0"/>
          </a:p>
        </p:txBody>
      </p:sp>
      <p:sp>
        <p:nvSpPr>
          <p:cNvPr id="45059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cs-CZ" sz="2800" smtClean="0"/>
              <a:t>permutace písmen otevřeného textu</a:t>
            </a:r>
          </a:p>
          <a:p>
            <a:r>
              <a:rPr lang="cs-CZ" sz="2800" smtClean="0"/>
              <a:t>Skytala (Sparta, 500 př. n. l.)</a:t>
            </a:r>
          </a:p>
          <a:p>
            <a:endParaRPr lang="cs-CZ" sz="2800" smtClean="0"/>
          </a:p>
          <a:p>
            <a:endParaRPr lang="cs-CZ" sz="2800" smtClean="0"/>
          </a:p>
          <a:p>
            <a:r>
              <a:rPr lang="cs-CZ" sz="2800" smtClean="0"/>
              <a:t>plot:  SAAPSRSLTKKLEOEPO</a:t>
            </a:r>
          </a:p>
          <a:p>
            <a:pPr>
              <a:buFont typeface="Arial" charset="0"/>
              <a:buNone/>
            </a:pPr>
            <a:r>
              <a:rPr lang="cs-CZ" sz="2800" smtClean="0"/>
              <a:t>		S A A P S R S L  T</a:t>
            </a:r>
          </a:p>
          <a:p>
            <a:pPr>
              <a:buFont typeface="Arial" charset="0"/>
              <a:buNone/>
            </a:pPr>
            <a:r>
              <a:rPr lang="cs-CZ" sz="2800" smtClean="0"/>
              <a:t>		K K  L E P E P O</a:t>
            </a:r>
          </a:p>
          <a:p>
            <a:r>
              <a:rPr lang="cs-CZ" sz="2800" smtClean="0"/>
              <a:t>přesmyčky </a:t>
            </a:r>
          </a:p>
          <a:p>
            <a:pPr>
              <a:buFont typeface="Arial" charset="0"/>
              <a:buNone/>
            </a:pPr>
            <a:r>
              <a:rPr lang="cs-CZ" sz="2800" smtClean="0"/>
              <a:t>	OT NINE LISPRI PEBEZCNA FRASI</a:t>
            </a:r>
          </a:p>
          <a:p>
            <a:pPr>
              <a:buFont typeface="Arial" charset="0"/>
              <a:buNone/>
            </a:pPr>
            <a:endParaRPr lang="cs-CZ" sz="2800" smtClean="0"/>
          </a:p>
          <a:p>
            <a:endParaRPr lang="cs-CZ" smtClean="0"/>
          </a:p>
        </p:txBody>
      </p:sp>
      <p:sp>
        <p:nvSpPr>
          <p:cNvPr id="31747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31748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8268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31749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08175" y="404813"/>
            <a:ext cx="719138" cy="36036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400" smtClean="0"/>
              <a:t>500 př.n.l.</a:t>
            </a:r>
            <a:endParaRPr lang="en-GB" sz="1400" smtClean="0"/>
          </a:p>
        </p:txBody>
      </p:sp>
      <p:sp>
        <p:nvSpPr>
          <p:cNvPr id="31750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399573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31751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500380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31752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08488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31753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716438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31754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0"/>
            <a:ext cx="36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2" descr="Zavřít popi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9048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9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2565400"/>
            <a:ext cx="38163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68313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smtClean="0"/>
              <a:t>Transpozice</a:t>
            </a:r>
            <a:endParaRPr lang="en-GB" sz="3200" b="1" smtClean="0"/>
          </a:p>
        </p:txBody>
      </p:sp>
      <p:sp>
        <p:nvSpPr>
          <p:cNvPr id="48131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cs-CZ" sz="2800" smtClean="0"/>
              <a:t>klíč </a:t>
            </a:r>
          </a:p>
          <a:p>
            <a:pPr>
              <a:buFont typeface="Arial" charset="0"/>
              <a:buNone/>
            </a:pPr>
            <a:r>
              <a:rPr lang="cs-CZ" sz="2800" smtClean="0"/>
              <a:t>	(tyč daného průměru, „obdva“, atd.)</a:t>
            </a:r>
          </a:p>
          <a:p>
            <a:pPr>
              <a:buFont typeface="Arial" charset="0"/>
              <a:buNone/>
            </a:pPr>
            <a:endParaRPr lang="cs-CZ" sz="2800" smtClean="0"/>
          </a:p>
          <a:p>
            <a:pPr>
              <a:buFontTx/>
              <a:buChar char="•"/>
            </a:pPr>
            <a:r>
              <a:rPr lang="cs-CZ" sz="2800" smtClean="0"/>
              <a:t>bezpečnost klíče </a:t>
            </a:r>
          </a:p>
          <a:p>
            <a:pPr>
              <a:buFontTx/>
              <a:buNone/>
            </a:pPr>
            <a:r>
              <a:rPr lang="cs-CZ" sz="2800" smtClean="0"/>
              <a:t>	počet možností seskupení zprávy = počet permutací</a:t>
            </a:r>
          </a:p>
          <a:p>
            <a:pPr>
              <a:buFontTx/>
              <a:buNone/>
            </a:pPr>
            <a:endParaRPr lang="cs-CZ" sz="2800" smtClean="0"/>
          </a:p>
          <a:p>
            <a:pPr>
              <a:buFontTx/>
              <a:buChar char="•"/>
            </a:pPr>
            <a:r>
              <a:rPr lang="cs-CZ" sz="2800" smtClean="0"/>
              <a:t>bezpečnost transpoziční šifry roste s délkou zprávy</a:t>
            </a:r>
          </a:p>
          <a:p>
            <a:pPr>
              <a:buFont typeface="Arial" charset="0"/>
              <a:buNone/>
            </a:pPr>
            <a:endParaRPr lang="cs-CZ" sz="2800" smtClean="0"/>
          </a:p>
          <a:p>
            <a:endParaRPr lang="cs-CZ" smtClean="0"/>
          </a:p>
        </p:txBody>
      </p:sp>
      <p:sp>
        <p:nvSpPr>
          <p:cNvPr id="32771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32772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22078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32773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47863" y="404813"/>
            <a:ext cx="719137" cy="36036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400" smtClean="0"/>
              <a:t>500 př.n.l.</a:t>
            </a:r>
            <a:endParaRPr lang="en-GB" sz="1400" smtClean="0"/>
          </a:p>
        </p:txBody>
      </p:sp>
      <p:sp>
        <p:nvSpPr>
          <p:cNvPr id="32774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399573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32775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500380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32776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08488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32777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716438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32778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7938"/>
            <a:ext cx="36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2" descr="Zavřít popi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9048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 bwMode="auto">
          <a:xfrm>
            <a:off x="468313" y="981075"/>
            <a:ext cx="8229600" cy="436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3200" b="1" smtClean="0"/>
              <a:t>Substituce</a:t>
            </a:r>
            <a:endParaRPr lang="en-GB" sz="3200" b="1" smtClean="0"/>
          </a:p>
        </p:txBody>
      </p:sp>
      <p:sp>
        <p:nvSpPr>
          <p:cNvPr id="26626" name="Zástupný symbol pro obsah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cs-CZ" sz="2800" smtClean="0"/>
              <a:t>substituce písmen abecedy otevřeného textu písmeny jiné abecedy (šifrová abeceda)</a:t>
            </a:r>
          </a:p>
          <a:p>
            <a:pPr eaLnBrk="1" hangingPunct="1"/>
            <a:r>
              <a:rPr lang="cs-CZ" sz="2800" b="1" smtClean="0"/>
              <a:t>Kámasútra</a:t>
            </a:r>
            <a:r>
              <a:rPr lang="cs-CZ" sz="2800" smtClean="0"/>
              <a:t> (400 př. n. l.)</a:t>
            </a:r>
          </a:p>
          <a:p>
            <a:pPr eaLnBrk="1" hangingPunct="1">
              <a:buFont typeface="Arial" charset="0"/>
              <a:buNone/>
            </a:pPr>
            <a:r>
              <a:rPr lang="cs-CZ" sz="2800" smtClean="0"/>
              <a:t>	umění Mlecchita – Vikalpa</a:t>
            </a:r>
          </a:p>
          <a:p>
            <a:pPr eaLnBrk="1" hangingPunct="1">
              <a:buFont typeface="Arial" charset="0"/>
              <a:buNone/>
            </a:pPr>
            <a:endParaRPr lang="cs-CZ" sz="2800" smtClean="0"/>
          </a:p>
          <a:p>
            <a:pPr eaLnBrk="1" hangingPunct="1">
              <a:buFont typeface="Arial" charset="0"/>
              <a:buNone/>
            </a:pPr>
            <a:endParaRPr lang="cs-CZ" smtClean="0"/>
          </a:p>
          <a:p>
            <a:pPr eaLnBrk="1" hangingPunct="1">
              <a:buFont typeface="Arial" charset="0"/>
              <a:buNone/>
            </a:pPr>
            <a:endParaRPr lang="cs-CZ" sz="2400" smtClean="0"/>
          </a:p>
          <a:p>
            <a:pPr eaLnBrk="1" hangingPunct="1">
              <a:buFont typeface="Arial" charset="0"/>
              <a:buNone/>
            </a:pPr>
            <a:r>
              <a:rPr lang="cs-CZ" sz="2400" smtClean="0"/>
              <a:t>SEJDEME SE V ZAHRADE ZA SOUMRAKU. BUDE BEZPECNO.</a:t>
            </a:r>
          </a:p>
          <a:p>
            <a:pPr eaLnBrk="1" hangingPunct="1">
              <a:buFont typeface="Arial" charset="0"/>
              <a:buNone/>
            </a:pPr>
            <a:r>
              <a:rPr lang="cs-CZ" sz="2400" smtClean="0"/>
              <a:t>KZQBZEZKZNUXPJXBZUXKGMEJXVMAMBZAZUHZYFG</a:t>
            </a:r>
          </a:p>
          <a:p>
            <a:pPr eaLnBrk="1" hangingPunct="1">
              <a:buFont typeface="Arial" charset="0"/>
              <a:buNone/>
            </a:pPr>
            <a:endParaRPr lang="cs-CZ" sz="2400" smtClean="0"/>
          </a:p>
          <a:p>
            <a:pPr eaLnBrk="1" hangingPunct="1">
              <a:buFont typeface="Arial" charset="0"/>
              <a:buNone/>
            </a:pPr>
            <a:endParaRPr lang="en-GB" sz="2400" smtClean="0"/>
          </a:p>
        </p:txBody>
      </p:sp>
      <p:sp>
        <p:nvSpPr>
          <p:cNvPr id="33795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3796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1187450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3797" name="Zástupný symbol pro text 5"/>
          <p:cNvSpPr>
            <a:spLocks noGrp="1"/>
          </p:cNvSpPr>
          <p:nvPr>
            <p:ph type="body" sz="quarter" idx="15"/>
          </p:nvPr>
        </p:nvSpPr>
        <p:spPr>
          <a:xfrm>
            <a:off x="1979613" y="404813"/>
            <a:ext cx="792162" cy="431800"/>
          </a:xfrm>
        </p:spPr>
        <p:txBody>
          <a:bodyPr/>
          <a:lstStyle/>
          <a:p>
            <a:pPr eaLnBrk="1" hangingPunct="1"/>
            <a:r>
              <a:rPr lang="cs-CZ" smtClean="0"/>
              <a:t>500 př.n.l.</a:t>
            </a:r>
            <a:endParaRPr lang="en-GB" smtClean="0"/>
          </a:p>
        </p:txBody>
      </p:sp>
      <p:sp>
        <p:nvSpPr>
          <p:cNvPr id="33798" name="Zástupný symbol pro text 6"/>
          <p:cNvSpPr>
            <a:spLocks noGrp="1"/>
          </p:cNvSpPr>
          <p:nvPr>
            <p:ph type="body" sz="quarter" idx="16"/>
          </p:nvPr>
        </p:nvSpPr>
        <p:spPr>
          <a:xfrm>
            <a:off x="2771775" y="404813"/>
            <a:ext cx="720725" cy="360362"/>
          </a:xfrm>
        </p:spPr>
        <p:txBody>
          <a:bodyPr/>
          <a:lstStyle/>
          <a:p>
            <a:pPr eaLnBrk="1" hangingPunct="1"/>
            <a:r>
              <a:rPr lang="cs-CZ" smtClean="0"/>
              <a:t>400 př.n.l.</a:t>
            </a:r>
            <a:endParaRPr lang="en-GB" smtClean="0"/>
          </a:p>
        </p:txBody>
      </p:sp>
      <p:sp>
        <p:nvSpPr>
          <p:cNvPr id="33799" name="Zástupný symbol pro text 7"/>
          <p:cNvSpPr>
            <a:spLocks noGrp="1"/>
          </p:cNvSpPr>
          <p:nvPr>
            <p:ph type="body" sz="quarter" idx="17"/>
          </p:nvPr>
        </p:nvSpPr>
        <p:spPr>
          <a:xfrm>
            <a:off x="5003800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3800" name="Zástupný symbol pro text 8"/>
          <p:cNvSpPr>
            <a:spLocks noGrp="1"/>
          </p:cNvSpPr>
          <p:nvPr>
            <p:ph type="body" sz="quarter" idx="18"/>
          </p:nvPr>
        </p:nvSpPr>
        <p:spPr>
          <a:xfrm>
            <a:off x="6084888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3801" name="Zástupný symbol pro text 9"/>
          <p:cNvSpPr>
            <a:spLocks noGrp="1"/>
          </p:cNvSpPr>
          <p:nvPr>
            <p:ph type="body" sz="quarter" idx="19"/>
          </p:nvPr>
        </p:nvSpPr>
        <p:spPr>
          <a:xfrm>
            <a:off x="7164388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1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-4763"/>
            <a:ext cx="366712" cy="54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637" name="Group 13"/>
          <p:cNvGraphicFramePr>
            <a:graphicFrameLocks noGrp="1"/>
          </p:cNvGraphicFramePr>
          <p:nvPr/>
        </p:nvGraphicFramePr>
        <p:xfrm>
          <a:off x="684213" y="3933825"/>
          <a:ext cx="7920037" cy="731520"/>
        </p:xfrm>
        <a:graphic>
          <a:graphicData uri="http://schemas.openxmlformats.org/drawingml/2006/table">
            <a:tbl>
              <a:tblPr/>
              <a:tblGrid>
                <a:gridCol w="315912"/>
                <a:gridCol w="317500"/>
                <a:gridCol w="317500"/>
                <a:gridCol w="315913"/>
                <a:gridCol w="317500"/>
                <a:gridCol w="315912"/>
                <a:gridCol w="317500"/>
                <a:gridCol w="317500"/>
                <a:gridCol w="315913"/>
                <a:gridCol w="315912"/>
                <a:gridCol w="319088"/>
                <a:gridCol w="315912"/>
                <a:gridCol w="315913"/>
                <a:gridCol w="315912"/>
                <a:gridCol w="319088"/>
                <a:gridCol w="315912"/>
                <a:gridCol w="315913"/>
                <a:gridCol w="317500"/>
                <a:gridCol w="317500"/>
                <a:gridCol w="315912"/>
                <a:gridCol w="317500"/>
                <a:gridCol w="315913"/>
                <a:gridCol w="317500"/>
                <a:gridCol w="317500"/>
                <a:gridCol w="315912"/>
              </a:tblGrid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54314E-6 L 0.08246 -0.001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68313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cs-CZ" sz="3200" b="1" smtClean="0"/>
              <a:t>Polybiův čtverec</a:t>
            </a:r>
            <a:endParaRPr lang="en-GB" sz="3200" b="1" smtClean="0"/>
          </a:p>
        </p:txBody>
      </p:sp>
      <p:sp>
        <p:nvSpPr>
          <p:cNvPr id="96259" name="Zástupný symbol pro obsah 2"/>
          <p:cNvSpPr>
            <a:spLocks noGrp="1"/>
          </p:cNvSpPr>
          <p:nvPr>
            <p:ph idx="4294967295"/>
          </p:nvPr>
        </p:nvSpPr>
        <p:spPr>
          <a:xfrm>
            <a:off x="323850" y="1628775"/>
            <a:ext cx="8229600" cy="4525963"/>
          </a:xfrm>
        </p:spPr>
        <p:txBody>
          <a:bodyPr/>
          <a:lstStyle/>
          <a:p>
            <a:r>
              <a:rPr lang="cs-CZ" sz="2800" dirty="0" smtClean="0"/>
              <a:t>řecký politik </a:t>
            </a:r>
            <a:r>
              <a:rPr lang="cs-CZ" sz="2800" b="1" dirty="0" err="1" smtClean="0"/>
              <a:t>Polybios</a:t>
            </a:r>
            <a:r>
              <a:rPr lang="cs-CZ" sz="2800" dirty="0" smtClean="0"/>
              <a:t> (cca 200 př.n.l.)  </a:t>
            </a:r>
          </a:p>
          <a:p>
            <a:pPr>
              <a:buFont typeface="Arial" charset="0"/>
              <a:buNone/>
            </a:pPr>
            <a:r>
              <a:rPr lang="cs-CZ" sz="2800" dirty="0" smtClean="0"/>
              <a:t>	dílo -  </a:t>
            </a:r>
            <a:r>
              <a:rPr lang="cs-CZ" sz="2800" dirty="0" err="1" smtClean="0"/>
              <a:t>Historiai</a:t>
            </a:r>
            <a:r>
              <a:rPr lang="cs-CZ" sz="2800" dirty="0" smtClean="0"/>
              <a:t> (Dějiny)</a:t>
            </a:r>
          </a:p>
          <a:p>
            <a:pPr>
              <a:buFont typeface="Arial" charset="0"/>
              <a:buNone/>
            </a:pPr>
            <a:r>
              <a:rPr lang="cs-CZ" dirty="0" smtClean="0"/>
              <a:t>	</a:t>
            </a:r>
          </a:p>
          <a:p>
            <a:pPr>
              <a:buFont typeface="Arial" charset="0"/>
              <a:buNone/>
            </a:pPr>
            <a:endParaRPr lang="cs-CZ" dirty="0" smtClean="0"/>
          </a:p>
          <a:p>
            <a:pPr>
              <a:buFont typeface="Arial" charset="0"/>
              <a:buNone/>
            </a:pPr>
            <a:endParaRPr lang="cs-CZ" dirty="0" smtClean="0"/>
          </a:p>
          <a:p>
            <a:pPr>
              <a:buFont typeface="Arial" charset="0"/>
              <a:buNone/>
            </a:pPr>
            <a:endParaRPr lang="cs-CZ" dirty="0" smtClean="0"/>
          </a:p>
          <a:p>
            <a:pPr>
              <a:buFont typeface="Arial" charset="0"/>
              <a:buNone/>
            </a:pPr>
            <a:r>
              <a:rPr lang="cs-CZ" dirty="0" smtClean="0"/>
              <a:t>	</a:t>
            </a:r>
          </a:p>
          <a:p>
            <a:pPr>
              <a:buFont typeface="Arial" charset="0"/>
              <a:buNone/>
            </a:pPr>
            <a:r>
              <a:rPr lang="cs-CZ" sz="2800" b="1" dirty="0" smtClean="0"/>
              <a:t>			</a:t>
            </a:r>
          </a:p>
          <a:p>
            <a:pPr>
              <a:buFont typeface="Arial" charset="0"/>
              <a:buNone/>
            </a:pPr>
            <a:r>
              <a:rPr lang="cs-CZ" sz="2800" b="1" dirty="0" smtClean="0"/>
              <a:t>				AHOJ</a:t>
            </a:r>
            <a:r>
              <a:rPr lang="cs-CZ" sz="2800" dirty="0" smtClean="0"/>
              <a:t> →→ </a:t>
            </a:r>
            <a:r>
              <a:rPr lang="cs-CZ" sz="2800" b="1" dirty="0" smtClean="0"/>
              <a:t>11233424</a:t>
            </a:r>
            <a:endParaRPr lang="cs-CZ" sz="2800" dirty="0" smtClean="0"/>
          </a:p>
          <a:p>
            <a:pPr>
              <a:buFont typeface="Arial" charset="0"/>
              <a:buNone/>
            </a:pPr>
            <a:endParaRPr lang="cs-CZ" sz="2800" dirty="0" smtClean="0"/>
          </a:p>
          <a:p>
            <a:endParaRPr lang="en-GB" sz="2800" dirty="0" smtClean="0"/>
          </a:p>
        </p:txBody>
      </p:sp>
      <p:sp>
        <p:nvSpPr>
          <p:cNvPr id="34819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sz="1600" smtClean="0"/>
          </a:p>
        </p:txBody>
      </p:sp>
      <p:sp>
        <p:nvSpPr>
          <p:cNvPr id="34820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763713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sz="1600" smtClean="0"/>
          </a:p>
        </p:txBody>
      </p:sp>
      <p:sp>
        <p:nvSpPr>
          <p:cNvPr id="34821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692275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cs-CZ" sz="1600" smtClean="0">
                <a:latin typeface="Arial" charset="0"/>
              </a:rPr>
              <a:t>400 př. n.l.</a:t>
            </a:r>
            <a:endParaRPr lang="en-GB" sz="1600" smtClean="0">
              <a:latin typeface="Arial" charset="0"/>
            </a:endParaRPr>
          </a:p>
        </p:txBody>
      </p:sp>
      <p:sp>
        <p:nvSpPr>
          <p:cNvPr id="34822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2484438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cs-CZ" sz="1600" smtClean="0"/>
              <a:t>200 př. n.l.</a:t>
            </a:r>
            <a:endParaRPr lang="en-GB" sz="1600" smtClean="0"/>
          </a:p>
        </p:txBody>
      </p:sp>
      <p:sp>
        <p:nvSpPr>
          <p:cNvPr id="34823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5003800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sz="1600" smtClean="0"/>
          </a:p>
        </p:txBody>
      </p:sp>
      <p:sp>
        <p:nvSpPr>
          <p:cNvPr id="34824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084888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sz="1600" smtClean="0"/>
          </a:p>
        </p:txBody>
      </p:sp>
      <p:sp>
        <p:nvSpPr>
          <p:cNvPr id="34825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7164388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sz="1600" smtClean="0"/>
          </a:p>
        </p:txBody>
      </p:sp>
      <p:pic>
        <p:nvPicPr>
          <p:cNvPr id="11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0"/>
            <a:ext cx="36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6319" name="Group 63"/>
          <p:cNvGraphicFramePr>
            <a:graphicFrameLocks noGrp="1"/>
          </p:cNvGraphicFramePr>
          <p:nvPr/>
        </p:nvGraphicFramePr>
        <p:xfrm>
          <a:off x="2987675" y="2924175"/>
          <a:ext cx="3671888" cy="2873376"/>
        </p:xfrm>
        <a:graphic>
          <a:graphicData uri="http://schemas.openxmlformats.org/drawingml/2006/table">
            <a:tbl>
              <a:tblPr/>
              <a:tblGrid>
                <a:gridCol w="612775"/>
                <a:gridCol w="611188"/>
                <a:gridCol w="612775"/>
                <a:gridCol w="611187"/>
                <a:gridCol w="612775"/>
                <a:gridCol w="611188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H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I,J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Q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W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Z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6.93889E-18 L 0.06667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6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57200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cs-CZ" sz="3200" b="1" smtClean="0"/>
              <a:t>Polybiův čtverec</a:t>
            </a:r>
            <a:endParaRPr lang="en-GB" sz="3200" b="1" smtClean="0"/>
          </a:p>
        </p:txBody>
      </p:sp>
      <p:sp>
        <p:nvSpPr>
          <p:cNvPr id="98307" name="Zástupný symbol pro obsah 2"/>
          <p:cNvSpPr>
            <a:spLocks noGrp="1"/>
          </p:cNvSpPr>
          <p:nvPr>
            <p:ph idx="4294967295"/>
          </p:nvPr>
        </p:nvSpPr>
        <p:spPr>
          <a:xfrm>
            <a:off x="323850" y="1628775"/>
            <a:ext cx="82296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smtClean="0"/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sz="2800" u="sng" smtClean="0"/>
              <a:t>Možnosti vysílání Polybiova čtverce: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sz="2800" u="sng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cs-CZ" sz="2800" smtClean="0"/>
              <a:t>hořící louče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cs-CZ" sz="2800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cs-CZ" sz="2800" smtClean="0"/>
              <a:t>vlajková signalizace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cs-CZ" sz="2800" smtClean="0"/>
          </a:p>
          <a:p>
            <a:endParaRPr lang="en-GB" sz="2800" smtClean="0"/>
          </a:p>
        </p:txBody>
      </p:sp>
      <p:sp>
        <p:nvSpPr>
          <p:cNvPr id="35843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sz="1600" smtClean="0"/>
          </a:p>
        </p:txBody>
      </p:sp>
      <p:sp>
        <p:nvSpPr>
          <p:cNvPr id="35844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763713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sz="1600" smtClean="0"/>
          </a:p>
        </p:txBody>
      </p:sp>
      <p:sp>
        <p:nvSpPr>
          <p:cNvPr id="35845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2484438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cs-CZ" sz="1600" smtClean="0"/>
              <a:t>200 př. n.l.</a:t>
            </a:r>
            <a:endParaRPr lang="en-GB" sz="1600" smtClean="0"/>
          </a:p>
        </p:txBody>
      </p:sp>
      <p:sp>
        <p:nvSpPr>
          <p:cNvPr id="35846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5003800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sz="1600" smtClean="0"/>
          </a:p>
        </p:txBody>
      </p:sp>
      <p:sp>
        <p:nvSpPr>
          <p:cNvPr id="35847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084888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sz="1600" smtClean="0"/>
          </a:p>
        </p:txBody>
      </p:sp>
      <p:sp>
        <p:nvSpPr>
          <p:cNvPr id="35848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7164388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sz="1600" smtClean="0"/>
          </a:p>
        </p:txBody>
      </p:sp>
      <p:pic>
        <p:nvPicPr>
          <p:cNvPr id="35849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0"/>
            <a:ext cx="3667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57200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cs-CZ" sz="3200" b="1" smtClean="0"/>
              <a:t>Polybiův čtverec</a:t>
            </a:r>
            <a:endParaRPr lang="en-GB" sz="3200" b="1" smtClean="0"/>
          </a:p>
        </p:txBody>
      </p:sp>
      <p:sp>
        <p:nvSpPr>
          <p:cNvPr id="36866" name="Zástupný symbol pro obsah 2"/>
          <p:cNvSpPr>
            <a:spLocks noGrp="1"/>
          </p:cNvSpPr>
          <p:nvPr>
            <p:ph idx="4294967295"/>
          </p:nvPr>
        </p:nvSpPr>
        <p:spPr>
          <a:xfrm>
            <a:off x="323850" y="1628775"/>
            <a:ext cx="82296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smtClean="0"/>
              <a:t>	</a:t>
            </a:r>
            <a:r>
              <a:rPr lang="cs-CZ" sz="2800" smtClean="0"/>
              <a:t>V každé ruce máme jinou vlajku (pro lepší rozlišitelnost na dálku). Na každé straně můžeme mít 5 poloh ruky = vlajky.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cs-CZ" sz="2800" smtClean="0"/>
          </a:p>
          <a:p>
            <a:endParaRPr lang="en-GB" sz="2800" smtClean="0"/>
          </a:p>
        </p:txBody>
      </p:sp>
      <p:sp>
        <p:nvSpPr>
          <p:cNvPr id="36867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sz="1600" smtClean="0"/>
          </a:p>
        </p:txBody>
      </p:sp>
      <p:sp>
        <p:nvSpPr>
          <p:cNvPr id="36868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763713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sz="1600" smtClean="0"/>
          </a:p>
        </p:txBody>
      </p:sp>
      <p:sp>
        <p:nvSpPr>
          <p:cNvPr id="36869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2484438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cs-CZ" sz="1600" smtClean="0"/>
              <a:t>200 př. n.l.</a:t>
            </a:r>
            <a:endParaRPr lang="en-GB" sz="1600" smtClean="0"/>
          </a:p>
        </p:txBody>
      </p:sp>
      <p:sp>
        <p:nvSpPr>
          <p:cNvPr id="36870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5003800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sz="1600" smtClean="0"/>
          </a:p>
        </p:txBody>
      </p:sp>
      <p:sp>
        <p:nvSpPr>
          <p:cNvPr id="36871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084888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sz="1600" smtClean="0"/>
          </a:p>
        </p:txBody>
      </p:sp>
      <p:sp>
        <p:nvSpPr>
          <p:cNvPr id="36872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7164388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sz="1600" smtClean="0"/>
          </a:p>
        </p:txBody>
      </p:sp>
      <p:pic>
        <p:nvPicPr>
          <p:cNvPr id="36873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0"/>
            <a:ext cx="3667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874" name="Group 4"/>
          <p:cNvGrpSpPr>
            <a:grpSpLocks noChangeAspect="1"/>
          </p:cNvGrpSpPr>
          <p:nvPr/>
        </p:nvGrpSpPr>
        <p:grpSpPr bwMode="auto">
          <a:xfrm>
            <a:off x="1042988" y="3933825"/>
            <a:ext cx="1296987" cy="2159000"/>
            <a:chOff x="2781" y="1638"/>
            <a:chExt cx="1152" cy="2160"/>
          </a:xfrm>
        </p:grpSpPr>
        <p:sp>
          <p:nvSpPr>
            <p:cNvPr id="36919" name="AutoShape 5"/>
            <p:cNvSpPr>
              <a:spLocks noChangeAspect="1" noChangeArrowheads="1" noTextEdit="1"/>
            </p:cNvSpPr>
            <p:nvPr/>
          </p:nvSpPr>
          <p:spPr bwMode="auto">
            <a:xfrm>
              <a:off x="2781" y="1638"/>
              <a:ext cx="1152" cy="21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20" name="Line 6"/>
            <p:cNvSpPr>
              <a:spLocks noChangeShapeType="1"/>
            </p:cNvSpPr>
            <p:nvPr/>
          </p:nvSpPr>
          <p:spPr bwMode="auto">
            <a:xfrm>
              <a:off x="3357" y="2790"/>
              <a:ext cx="1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21" name="Oval 7"/>
            <p:cNvSpPr>
              <a:spLocks noChangeArrowheads="1"/>
            </p:cNvSpPr>
            <p:nvPr/>
          </p:nvSpPr>
          <p:spPr bwMode="auto">
            <a:xfrm>
              <a:off x="3213" y="2502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22" name="Line 8"/>
            <p:cNvSpPr>
              <a:spLocks noChangeShapeType="1"/>
            </p:cNvSpPr>
            <p:nvPr/>
          </p:nvSpPr>
          <p:spPr bwMode="auto">
            <a:xfrm flipH="1">
              <a:off x="3213" y="3222"/>
              <a:ext cx="144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23" name="Line 9"/>
            <p:cNvSpPr>
              <a:spLocks noChangeShapeType="1"/>
            </p:cNvSpPr>
            <p:nvPr/>
          </p:nvSpPr>
          <p:spPr bwMode="auto">
            <a:xfrm flipH="1">
              <a:off x="3069" y="3654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24" name="Line 10"/>
            <p:cNvSpPr>
              <a:spLocks noChangeShapeType="1"/>
            </p:cNvSpPr>
            <p:nvPr/>
          </p:nvSpPr>
          <p:spPr bwMode="auto">
            <a:xfrm>
              <a:off x="3357" y="3222"/>
              <a:ext cx="144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25" name="Line 11"/>
            <p:cNvSpPr>
              <a:spLocks noChangeShapeType="1"/>
            </p:cNvSpPr>
            <p:nvPr/>
          </p:nvSpPr>
          <p:spPr bwMode="auto">
            <a:xfrm>
              <a:off x="3501" y="3654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26" name="Freeform 12"/>
            <p:cNvSpPr>
              <a:spLocks/>
            </p:cNvSpPr>
            <p:nvPr/>
          </p:nvSpPr>
          <p:spPr bwMode="auto">
            <a:xfrm>
              <a:off x="3213" y="2931"/>
              <a:ext cx="138" cy="579"/>
            </a:xfrm>
            <a:custGeom>
              <a:avLst/>
              <a:gdLst>
                <a:gd name="T0" fmla="*/ 19 w 172"/>
                <a:gd name="T1" fmla="*/ 0 h 724"/>
                <a:gd name="T2" fmla="*/ 0 w 172"/>
                <a:gd name="T3" fmla="*/ 78 h 724"/>
                <a:gd name="T4" fmla="*/ 0 60000 65536"/>
                <a:gd name="T5" fmla="*/ 0 60000 65536"/>
                <a:gd name="T6" fmla="*/ 0 w 172"/>
                <a:gd name="T7" fmla="*/ 0 h 724"/>
                <a:gd name="T8" fmla="*/ 172 w 172"/>
                <a:gd name="T9" fmla="*/ 724 h 7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2" h="724">
                  <a:moveTo>
                    <a:pt x="172" y="0"/>
                  </a:moveTo>
                  <a:lnTo>
                    <a:pt x="0" y="72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27" name="Rectangle 13"/>
            <p:cNvSpPr>
              <a:spLocks noChangeArrowheads="1"/>
            </p:cNvSpPr>
            <p:nvPr/>
          </p:nvSpPr>
          <p:spPr bwMode="auto">
            <a:xfrm>
              <a:off x="3069" y="3420"/>
              <a:ext cx="144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28" name="Text Box 14"/>
            <p:cNvSpPr txBox="1">
              <a:spLocks noChangeArrowheads="1"/>
            </p:cNvSpPr>
            <p:nvPr/>
          </p:nvSpPr>
          <p:spPr bwMode="auto">
            <a:xfrm>
              <a:off x="2912" y="1712"/>
              <a:ext cx="1008" cy="4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cs-CZ" sz="1200" b="0">
                  <a:latin typeface="Calibri" pitchFamily="34" charset="0"/>
                  <a:cs typeface="Times New Roman" pitchFamily="18" charset="0"/>
                </a:rPr>
                <a:t>pozice 1</a:t>
              </a:r>
              <a:endParaRPr lang="cs-CZ" b="0"/>
            </a:p>
          </p:txBody>
        </p:sp>
      </p:grpSp>
      <p:grpSp>
        <p:nvGrpSpPr>
          <p:cNvPr id="36875" name="Group 15"/>
          <p:cNvGrpSpPr>
            <a:grpSpLocks noChangeAspect="1"/>
          </p:cNvGrpSpPr>
          <p:nvPr/>
        </p:nvGrpSpPr>
        <p:grpSpPr bwMode="auto">
          <a:xfrm>
            <a:off x="2411413" y="3933825"/>
            <a:ext cx="1273175" cy="2159000"/>
            <a:chOff x="2781" y="1638"/>
            <a:chExt cx="1152" cy="2160"/>
          </a:xfrm>
        </p:grpSpPr>
        <p:sp>
          <p:nvSpPr>
            <p:cNvPr id="36909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781" y="1638"/>
              <a:ext cx="1152" cy="21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10" name="Line 17"/>
            <p:cNvSpPr>
              <a:spLocks noChangeShapeType="1"/>
            </p:cNvSpPr>
            <p:nvPr/>
          </p:nvSpPr>
          <p:spPr bwMode="auto">
            <a:xfrm>
              <a:off x="3357" y="2790"/>
              <a:ext cx="1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11" name="Oval 18"/>
            <p:cNvSpPr>
              <a:spLocks noChangeArrowheads="1"/>
            </p:cNvSpPr>
            <p:nvPr/>
          </p:nvSpPr>
          <p:spPr bwMode="auto">
            <a:xfrm>
              <a:off x="3213" y="2502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12" name="Line 19"/>
            <p:cNvSpPr>
              <a:spLocks noChangeShapeType="1"/>
            </p:cNvSpPr>
            <p:nvPr/>
          </p:nvSpPr>
          <p:spPr bwMode="auto">
            <a:xfrm flipH="1">
              <a:off x="3213" y="3222"/>
              <a:ext cx="144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13" name="Line 20"/>
            <p:cNvSpPr>
              <a:spLocks noChangeShapeType="1"/>
            </p:cNvSpPr>
            <p:nvPr/>
          </p:nvSpPr>
          <p:spPr bwMode="auto">
            <a:xfrm flipH="1">
              <a:off x="3069" y="3654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14" name="Line 21"/>
            <p:cNvSpPr>
              <a:spLocks noChangeShapeType="1"/>
            </p:cNvSpPr>
            <p:nvPr/>
          </p:nvSpPr>
          <p:spPr bwMode="auto">
            <a:xfrm>
              <a:off x="3357" y="3222"/>
              <a:ext cx="144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15" name="Line 22"/>
            <p:cNvSpPr>
              <a:spLocks noChangeShapeType="1"/>
            </p:cNvSpPr>
            <p:nvPr/>
          </p:nvSpPr>
          <p:spPr bwMode="auto">
            <a:xfrm>
              <a:off x="3501" y="3654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16" name="Freeform 23"/>
            <p:cNvSpPr>
              <a:spLocks/>
            </p:cNvSpPr>
            <p:nvPr/>
          </p:nvSpPr>
          <p:spPr bwMode="auto">
            <a:xfrm>
              <a:off x="3069" y="2934"/>
              <a:ext cx="288" cy="288"/>
            </a:xfrm>
            <a:custGeom>
              <a:avLst/>
              <a:gdLst>
                <a:gd name="T0" fmla="*/ 14053 w 187"/>
                <a:gd name="T1" fmla="*/ 0 h 616"/>
                <a:gd name="T2" fmla="*/ 0 w 187"/>
                <a:gd name="T3" fmla="*/ 0 h 616"/>
                <a:gd name="T4" fmla="*/ 0 60000 65536"/>
                <a:gd name="T5" fmla="*/ 0 60000 65536"/>
                <a:gd name="T6" fmla="*/ 0 w 187"/>
                <a:gd name="T7" fmla="*/ 0 h 616"/>
                <a:gd name="T8" fmla="*/ 187 w 187"/>
                <a:gd name="T9" fmla="*/ 616 h 6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7" h="616">
                  <a:moveTo>
                    <a:pt x="187" y="0"/>
                  </a:moveTo>
                  <a:lnTo>
                    <a:pt x="0" y="61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17" name="Rectangle 24"/>
            <p:cNvSpPr>
              <a:spLocks noChangeArrowheads="1"/>
            </p:cNvSpPr>
            <p:nvPr/>
          </p:nvSpPr>
          <p:spPr bwMode="auto">
            <a:xfrm>
              <a:off x="2925" y="3222"/>
              <a:ext cx="144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18" name="Text Box 25"/>
            <p:cNvSpPr txBox="1">
              <a:spLocks noChangeArrowheads="1"/>
            </p:cNvSpPr>
            <p:nvPr/>
          </p:nvSpPr>
          <p:spPr bwMode="auto">
            <a:xfrm>
              <a:off x="2912" y="1712"/>
              <a:ext cx="1008" cy="4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cs-CZ" sz="1200" b="0">
                  <a:latin typeface="Calibri" pitchFamily="34" charset="0"/>
                  <a:cs typeface="Times New Roman" pitchFamily="18" charset="0"/>
                </a:rPr>
                <a:t>pozice 2</a:t>
              </a:r>
              <a:endParaRPr lang="cs-CZ" b="0"/>
            </a:p>
          </p:txBody>
        </p:sp>
      </p:grpSp>
      <p:grpSp>
        <p:nvGrpSpPr>
          <p:cNvPr id="36876" name="Group 26"/>
          <p:cNvGrpSpPr>
            <a:grpSpLocks noChangeAspect="1"/>
          </p:cNvGrpSpPr>
          <p:nvPr/>
        </p:nvGrpSpPr>
        <p:grpSpPr bwMode="auto">
          <a:xfrm>
            <a:off x="3779838" y="3933825"/>
            <a:ext cx="1223962" cy="2159000"/>
            <a:chOff x="2781" y="1638"/>
            <a:chExt cx="1152" cy="2160"/>
          </a:xfrm>
        </p:grpSpPr>
        <p:sp>
          <p:nvSpPr>
            <p:cNvPr id="36899" name="AutoShape 27"/>
            <p:cNvSpPr>
              <a:spLocks noChangeAspect="1" noChangeArrowheads="1" noTextEdit="1"/>
            </p:cNvSpPr>
            <p:nvPr/>
          </p:nvSpPr>
          <p:spPr bwMode="auto">
            <a:xfrm>
              <a:off x="2781" y="1638"/>
              <a:ext cx="1152" cy="21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00" name="Line 28"/>
            <p:cNvSpPr>
              <a:spLocks noChangeShapeType="1"/>
            </p:cNvSpPr>
            <p:nvPr/>
          </p:nvSpPr>
          <p:spPr bwMode="auto">
            <a:xfrm>
              <a:off x="3357" y="2790"/>
              <a:ext cx="1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01" name="Oval 29"/>
            <p:cNvSpPr>
              <a:spLocks noChangeArrowheads="1"/>
            </p:cNvSpPr>
            <p:nvPr/>
          </p:nvSpPr>
          <p:spPr bwMode="auto">
            <a:xfrm>
              <a:off x="3213" y="2502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02" name="Line 30"/>
            <p:cNvSpPr>
              <a:spLocks noChangeShapeType="1"/>
            </p:cNvSpPr>
            <p:nvPr/>
          </p:nvSpPr>
          <p:spPr bwMode="auto">
            <a:xfrm flipH="1">
              <a:off x="3213" y="3222"/>
              <a:ext cx="144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03" name="Line 31"/>
            <p:cNvSpPr>
              <a:spLocks noChangeShapeType="1"/>
            </p:cNvSpPr>
            <p:nvPr/>
          </p:nvSpPr>
          <p:spPr bwMode="auto">
            <a:xfrm flipH="1">
              <a:off x="3069" y="3654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04" name="Line 32"/>
            <p:cNvSpPr>
              <a:spLocks noChangeShapeType="1"/>
            </p:cNvSpPr>
            <p:nvPr/>
          </p:nvSpPr>
          <p:spPr bwMode="auto">
            <a:xfrm>
              <a:off x="3357" y="3222"/>
              <a:ext cx="144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05" name="Line 33"/>
            <p:cNvSpPr>
              <a:spLocks noChangeShapeType="1"/>
            </p:cNvSpPr>
            <p:nvPr/>
          </p:nvSpPr>
          <p:spPr bwMode="auto">
            <a:xfrm>
              <a:off x="3501" y="3654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06" name="Freeform 34"/>
            <p:cNvSpPr>
              <a:spLocks/>
            </p:cNvSpPr>
            <p:nvPr/>
          </p:nvSpPr>
          <p:spPr bwMode="auto">
            <a:xfrm>
              <a:off x="3023" y="2934"/>
              <a:ext cx="334" cy="9"/>
            </a:xfrm>
            <a:custGeom>
              <a:avLst/>
              <a:gdLst>
                <a:gd name="T0" fmla="*/ 45 w 418"/>
                <a:gd name="T1" fmla="*/ 0 h 11"/>
                <a:gd name="T2" fmla="*/ 0 w 418"/>
                <a:gd name="T3" fmla="*/ 2 h 11"/>
                <a:gd name="T4" fmla="*/ 0 60000 65536"/>
                <a:gd name="T5" fmla="*/ 0 60000 65536"/>
                <a:gd name="T6" fmla="*/ 0 w 418"/>
                <a:gd name="T7" fmla="*/ 0 h 11"/>
                <a:gd name="T8" fmla="*/ 418 w 418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18" h="11">
                  <a:moveTo>
                    <a:pt x="418" y="0"/>
                  </a:moveTo>
                  <a:lnTo>
                    <a:pt x="0" y="1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07" name="Rectangle 35"/>
            <p:cNvSpPr>
              <a:spLocks noChangeArrowheads="1"/>
            </p:cNvSpPr>
            <p:nvPr/>
          </p:nvSpPr>
          <p:spPr bwMode="auto">
            <a:xfrm>
              <a:off x="2925" y="2934"/>
              <a:ext cx="144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08" name="Text Box 36"/>
            <p:cNvSpPr txBox="1">
              <a:spLocks noChangeArrowheads="1"/>
            </p:cNvSpPr>
            <p:nvPr/>
          </p:nvSpPr>
          <p:spPr bwMode="auto">
            <a:xfrm>
              <a:off x="2912" y="1712"/>
              <a:ext cx="1008" cy="4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cs-CZ" sz="1200" b="0">
                  <a:latin typeface="Calibri" pitchFamily="34" charset="0"/>
                  <a:cs typeface="Times New Roman" pitchFamily="18" charset="0"/>
                </a:rPr>
                <a:t>pozice 3</a:t>
              </a:r>
              <a:endParaRPr lang="cs-CZ" b="0"/>
            </a:p>
          </p:txBody>
        </p:sp>
      </p:grpSp>
      <p:grpSp>
        <p:nvGrpSpPr>
          <p:cNvPr id="36877" name="Group 37"/>
          <p:cNvGrpSpPr>
            <a:grpSpLocks noChangeAspect="1"/>
          </p:cNvGrpSpPr>
          <p:nvPr/>
        </p:nvGrpSpPr>
        <p:grpSpPr bwMode="auto">
          <a:xfrm>
            <a:off x="5076825" y="3933825"/>
            <a:ext cx="1368425" cy="2159000"/>
            <a:chOff x="2637" y="1638"/>
            <a:chExt cx="1296" cy="2160"/>
          </a:xfrm>
        </p:grpSpPr>
        <p:sp>
          <p:nvSpPr>
            <p:cNvPr id="36889" name="AutoShape 38"/>
            <p:cNvSpPr>
              <a:spLocks noChangeAspect="1" noChangeArrowheads="1" noTextEdit="1"/>
            </p:cNvSpPr>
            <p:nvPr/>
          </p:nvSpPr>
          <p:spPr bwMode="auto">
            <a:xfrm>
              <a:off x="2637" y="1638"/>
              <a:ext cx="1296" cy="21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90" name="Line 39"/>
            <p:cNvSpPr>
              <a:spLocks noChangeShapeType="1"/>
            </p:cNvSpPr>
            <p:nvPr/>
          </p:nvSpPr>
          <p:spPr bwMode="auto">
            <a:xfrm>
              <a:off x="3357" y="2790"/>
              <a:ext cx="1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91" name="Oval 40"/>
            <p:cNvSpPr>
              <a:spLocks noChangeArrowheads="1"/>
            </p:cNvSpPr>
            <p:nvPr/>
          </p:nvSpPr>
          <p:spPr bwMode="auto">
            <a:xfrm>
              <a:off x="3213" y="2502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92" name="Line 41"/>
            <p:cNvSpPr>
              <a:spLocks noChangeShapeType="1"/>
            </p:cNvSpPr>
            <p:nvPr/>
          </p:nvSpPr>
          <p:spPr bwMode="auto">
            <a:xfrm flipH="1">
              <a:off x="3213" y="3222"/>
              <a:ext cx="144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93" name="Line 42"/>
            <p:cNvSpPr>
              <a:spLocks noChangeShapeType="1"/>
            </p:cNvSpPr>
            <p:nvPr/>
          </p:nvSpPr>
          <p:spPr bwMode="auto">
            <a:xfrm flipH="1">
              <a:off x="3069" y="3654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94" name="Line 43"/>
            <p:cNvSpPr>
              <a:spLocks noChangeShapeType="1"/>
            </p:cNvSpPr>
            <p:nvPr/>
          </p:nvSpPr>
          <p:spPr bwMode="auto">
            <a:xfrm>
              <a:off x="3357" y="3222"/>
              <a:ext cx="144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95" name="Line 44"/>
            <p:cNvSpPr>
              <a:spLocks noChangeShapeType="1"/>
            </p:cNvSpPr>
            <p:nvPr/>
          </p:nvSpPr>
          <p:spPr bwMode="auto">
            <a:xfrm>
              <a:off x="3501" y="3654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96" name="Freeform 45"/>
            <p:cNvSpPr>
              <a:spLocks/>
            </p:cNvSpPr>
            <p:nvPr/>
          </p:nvSpPr>
          <p:spPr bwMode="auto">
            <a:xfrm>
              <a:off x="2925" y="2646"/>
              <a:ext cx="432" cy="288"/>
            </a:xfrm>
            <a:custGeom>
              <a:avLst/>
              <a:gdLst>
                <a:gd name="T0" fmla="*/ 223 w 465"/>
                <a:gd name="T1" fmla="*/ 279 h 289"/>
                <a:gd name="T2" fmla="*/ 0 w 465"/>
                <a:gd name="T3" fmla="*/ 0 h 289"/>
                <a:gd name="T4" fmla="*/ 0 60000 65536"/>
                <a:gd name="T5" fmla="*/ 0 60000 65536"/>
                <a:gd name="T6" fmla="*/ 0 w 465"/>
                <a:gd name="T7" fmla="*/ 0 h 289"/>
                <a:gd name="T8" fmla="*/ 465 w 465"/>
                <a:gd name="T9" fmla="*/ 289 h 2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5" h="289">
                  <a:moveTo>
                    <a:pt x="465" y="28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97" name="Rectangle 46"/>
            <p:cNvSpPr>
              <a:spLocks noChangeArrowheads="1"/>
            </p:cNvSpPr>
            <p:nvPr/>
          </p:nvSpPr>
          <p:spPr bwMode="auto">
            <a:xfrm>
              <a:off x="2781" y="2502"/>
              <a:ext cx="144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98" name="Text Box 47"/>
            <p:cNvSpPr txBox="1">
              <a:spLocks noChangeArrowheads="1"/>
            </p:cNvSpPr>
            <p:nvPr/>
          </p:nvSpPr>
          <p:spPr bwMode="auto">
            <a:xfrm>
              <a:off x="2912" y="1712"/>
              <a:ext cx="1008" cy="4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cs-CZ" sz="1200" b="0">
                  <a:latin typeface="Calibri" pitchFamily="34" charset="0"/>
                  <a:cs typeface="Times New Roman" pitchFamily="18" charset="0"/>
                </a:rPr>
                <a:t>pozice 4</a:t>
              </a:r>
              <a:endParaRPr lang="cs-CZ" b="0"/>
            </a:p>
          </p:txBody>
        </p:sp>
      </p:grpSp>
      <p:grpSp>
        <p:nvGrpSpPr>
          <p:cNvPr id="36878" name="Group 48"/>
          <p:cNvGrpSpPr>
            <a:grpSpLocks noChangeAspect="1"/>
          </p:cNvGrpSpPr>
          <p:nvPr/>
        </p:nvGrpSpPr>
        <p:grpSpPr bwMode="auto">
          <a:xfrm>
            <a:off x="6516688" y="3933825"/>
            <a:ext cx="1296987" cy="2159000"/>
            <a:chOff x="2781" y="1638"/>
            <a:chExt cx="1152" cy="2160"/>
          </a:xfrm>
        </p:grpSpPr>
        <p:sp>
          <p:nvSpPr>
            <p:cNvPr id="36879" name="AutoShape 49"/>
            <p:cNvSpPr>
              <a:spLocks noChangeAspect="1" noChangeArrowheads="1" noTextEdit="1"/>
            </p:cNvSpPr>
            <p:nvPr/>
          </p:nvSpPr>
          <p:spPr bwMode="auto">
            <a:xfrm>
              <a:off x="2781" y="1638"/>
              <a:ext cx="1152" cy="21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80" name="Line 50"/>
            <p:cNvSpPr>
              <a:spLocks noChangeShapeType="1"/>
            </p:cNvSpPr>
            <p:nvPr/>
          </p:nvSpPr>
          <p:spPr bwMode="auto">
            <a:xfrm>
              <a:off x="3357" y="2790"/>
              <a:ext cx="1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81" name="Oval 51"/>
            <p:cNvSpPr>
              <a:spLocks noChangeArrowheads="1"/>
            </p:cNvSpPr>
            <p:nvPr/>
          </p:nvSpPr>
          <p:spPr bwMode="auto">
            <a:xfrm>
              <a:off x="3213" y="2502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2" name="Line 52"/>
            <p:cNvSpPr>
              <a:spLocks noChangeShapeType="1"/>
            </p:cNvSpPr>
            <p:nvPr/>
          </p:nvSpPr>
          <p:spPr bwMode="auto">
            <a:xfrm flipH="1">
              <a:off x="3213" y="3222"/>
              <a:ext cx="144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83" name="Line 53"/>
            <p:cNvSpPr>
              <a:spLocks noChangeShapeType="1"/>
            </p:cNvSpPr>
            <p:nvPr/>
          </p:nvSpPr>
          <p:spPr bwMode="auto">
            <a:xfrm flipH="1">
              <a:off x="3069" y="3654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84" name="Line 54"/>
            <p:cNvSpPr>
              <a:spLocks noChangeShapeType="1"/>
            </p:cNvSpPr>
            <p:nvPr/>
          </p:nvSpPr>
          <p:spPr bwMode="auto">
            <a:xfrm>
              <a:off x="3357" y="3222"/>
              <a:ext cx="144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85" name="Line 55"/>
            <p:cNvSpPr>
              <a:spLocks noChangeShapeType="1"/>
            </p:cNvSpPr>
            <p:nvPr/>
          </p:nvSpPr>
          <p:spPr bwMode="auto">
            <a:xfrm>
              <a:off x="3501" y="3654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86" name="Freeform 56"/>
            <p:cNvSpPr>
              <a:spLocks/>
            </p:cNvSpPr>
            <p:nvPr/>
          </p:nvSpPr>
          <p:spPr bwMode="auto">
            <a:xfrm flipV="1">
              <a:off x="3213" y="2358"/>
              <a:ext cx="144" cy="576"/>
            </a:xfrm>
            <a:custGeom>
              <a:avLst/>
              <a:gdLst>
                <a:gd name="T0" fmla="*/ 14 w 187"/>
                <a:gd name="T1" fmla="*/ 0 h 616"/>
                <a:gd name="T2" fmla="*/ 0 w 187"/>
                <a:gd name="T3" fmla="*/ 314 h 616"/>
                <a:gd name="T4" fmla="*/ 0 60000 65536"/>
                <a:gd name="T5" fmla="*/ 0 60000 65536"/>
                <a:gd name="T6" fmla="*/ 0 w 187"/>
                <a:gd name="T7" fmla="*/ 0 h 616"/>
                <a:gd name="T8" fmla="*/ 187 w 187"/>
                <a:gd name="T9" fmla="*/ 616 h 6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7" h="616">
                  <a:moveTo>
                    <a:pt x="187" y="0"/>
                  </a:moveTo>
                  <a:lnTo>
                    <a:pt x="0" y="61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87" name="Rectangle 57"/>
            <p:cNvSpPr>
              <a:spLocks noChangeArrowheads="1"/>
            </p:cNvSpPr>
            <p:nvPr/>
          </p:nvSpPr>
          <p:spPr bwMode="auto">
            <a:xfrm>
              <a:off x="3069" y="2214"/>
              <a:ext cx="144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8" name="Text Box 58"/>
            <p:cNvSpPr txBox="1">
              <a:spLocks noChangeArrowheads="1"/>
            </p:cNvSpPr>
            <p:nvPr/>
          </p:nvSpPr>
          <p:spPr bwMode="auto">
            <a:xfrm>
              <a:off x="2912" y="1712"/>
              <a:ext cx="1008" cy="4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cs-CZ" sz="1200" b="0">
                  <a:latin typeface="Calibri" pitchFamily="34" charset="0"/>
                  <a:cs typeface="Times New Roman" pitchFamily="18" charset="0"/>
                </a:rPr>
                <a:t>pozice 5</a:t>
              </a:r>
              <a:endParaRPr lang="cs-CZ" b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57200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cs-CZ" sz="3200" b="1" smtClean="0"/>
              <a:t>Polybiův čtverec</a:t>
            </a:r>
            <a:endParaRPr lang="en-GB" sz="3200" b="1" smtClean="0"/>
          </a:p>
        </p:txBody>
      </p:sp>
      <p:sp>
        <p:nvSpPr>
          <p:cNvPr id="37890" name="Zástupný symbol pro obsah 2"/>
          <p:cNvSpPr>
            <a:spLocks noGrp="1"/>
          </p:cNvSpPr>
          <p:nvPr>
            <p:ph idx="4294967295"/>
          </p:nvPr>
        </p:nvSpPr>
        <p:spPr>
          <a:xfrm>
            <a:off x="323850" y="1628775"/>
            <a:ext cx="82296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smtClean="0"/>
              <a:t>	</a:t>
            </a:r>
            <a:r>
              <a:rPr lang="cs-CZ" sz="2800" smtClean="0"/>
              <a:t>Například zpráva </a:t>
            </a:r>
            <a:r>
              <a:rPr lang="cs-CZ" sz="2800" b="1" smtClean="0"/>
              <a:t>AHOJ</a:t>
            </a:r>
            <a:r>
              <a:rPr lang="cs-CZ" sz="2800" smtClean="0"/>
              <a:t> by byla vysílána následovně: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sz="2800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cs-CZ" sz="2800" smtClean="0"/>
          </a:p>
          <a:p>
            <a:endParaRPr lang="en-GB" sz="2800" smtClean="0"/>
          </a:p>
        </p:txBody>
      </p:sp>
      <p:sp>
        <p:nvSpPr>
          <p:cNvPr id="37891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sz="1600" smtClean="0"/>
          </a:p>
        </p:txBody>
      </p:sp>
      <p:sp>
        <p:nvSpPr>
          <p:cNvPr id="37892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763713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sz="1600" smtClean="0"/>
          </a:p>
        </p:txBody>
      </p:sp>
      <p:sp>
        <p:nvSpPr>
          <p:cNvPr id="37893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2484438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cs-CZ" sz="1600" smtClean="0"/>
              <a:t>200 př. n.l.</a:t>
            </a:r>
            <a:endParaRPr lang="en-GB" sz="1600" smtClean="0"/>
          </a:p>
        </p:txBody>
      </p:sp>
      <p:sp>
        <p:nvSpPr>
          <p:cNvPr id="37894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5003800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sz="1600" smtClean="0"/>
          </a:p>
        </p:txBody>
      </p:sp>
      <p:sp>
        <p:nvSpPr>
          <p:cNvPr id="37895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084888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sz="1600" smtClean="0"/>
          </a:p>
        </p:txBody>
      </p:sp>
      <p:sp>
        <p:nvSpPr>
          <p:cNvPr id="37896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7164388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sz="1600" smtClean="0"/>
          </a:p>
        </p:txBody>
      </p:sp>
      <p:pic>
        <p:nvPicPr>
          <p:cNvPr id="37897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0"/>
            <a:ext cx="3667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898" name="Group 4"/>
          <p:cNvGrpSpPr>
            <a:grpSpLocks noChangeAspect="1"/>
          </p:cNvGrpSpPr>
          <p:nvPr/>
        </p:nvGrpSpPr>
        <p:grpSpPr bwMode="auto">
          <a:xfrm>
            <a:off x="1116013" y="3644900"/>
            <a:ext cx="1584325" cy="2592388"/>
            <a:chOff x="2781" y="1638"/>
            <a:chExt cx="1296" cy="2160"/>
          </a:xfrm>
        </p:grpSpPr>
        <p:sp>
          <p:nvSpPr>
            <p:cNvPr id="37938" name="AutoShape 5"/>
            <p:cNvSpPr>
              <a:spLocks noChangeAspect="1" noChangeArrowheads="1" noTextEdit="1"/>
            </p:cNvSpPr>
            <p:nvPr/>
          </p:nvSpPr>
          <p:spPr bwMode="auto">
            <a:xfrm>
              <a:off x="2781" y="1638"/>
              <a:ext cx="1296" cy="21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39" name="Line 6"/>
            <p:cNvSpPr>
              <a:spLocks noChangeShapeType="1"/>
            </p:cNvSpPr>
            <p:nvPr/>
          </p:nvSpPr>
          <p:spPr bwMode="auto">
            <a:xfrm>
              <a:off x="3357" y="2790"/>
              <a:ext cx="1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40" name="Oval 7"/>
            <p:cNvSpPr>
              <a:spLocks noChangeArrowheads="1"/>
            </p:cNvSpPr>
            <p:nvPr/>
          </p:nvSpPr>
          <p:spPr bwMode="auto">
            <a:xfrm>
              <a:off x="3213" y="2502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41" name="Line 8"/>
            <p:cNvSpPr>
              <a:spLocks noChangeShapeType="1"/>
            </p:cNvSpPr>
            <p:nvPr/>
          </p:nvSpPr>
          <p:spPr bwMode="auto">
            <a:xfrm flipH="1">
              <a:off x="3213" y="3222"/>
              <a:ext cx="144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42" name="Line 9"/>
            <p:cNvSpPr>
              <a:spLocks noChangeShapeType="1"/>
            </p:cNvSpPr>
            <p:nvPr/>
          </p:nvSpPr>
          <p:spPr bwMode="auto">
            <a:xfrm flipH="1">
              <a:off x="3069" y="3654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43" name="Line 10"/>
            <p:cNvSpPr>
              <a:spLocks noChangeShapeType="1"/>
            </p:cNvSpPr>
            <p:nvPr/>
          </p:nvSpPr>
          <p:spPr bwMode="auto">
            <a:xfrm>
              <a:off x="3357" y="3222"/>
              <a:ext cx="144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44" name="Line 11"/>
            <p:cNvSpPr>
              <a:spLocks noChangeShapeType="1"/>
            </p:cNvSpPr>
            <p:nvPr/>
          </p:nvSpPr>
          <p:spPr bwMode="auto">
            <a:xfrm>
              <a:off x="3501" y="3654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45" name="Freeform 12"/>
            <p:cNvSpPr>
              <a:spLocks/>
            </p:cNvSpPr>
            <p:nvPr/>
          </p:nvSpPr>
          <p:spPr bwMode="auto">
            <a:xfrm>
              <a:off x="3203" y="2931"/>
              <a:ext cx="148" cy="431"/>
            </a:xfrm>
            <a:custGeom>
              <a:avLst/>
              <a:gdLst>
                <a:gd name="T0" fmla="*/ 19 w 186"/>
                <a:gd name="T1" fmla="*/ 0 h 539"/>
                <a:gd name="T2" fmla="*/ 0 w 186"/>
                <a:gd name="T3" fmla="*/ 58 h 539"/>
                <a:gd name="T4" fmla="*/ 0 60000 65536"/>
                <a:gd name="T5" fmla="*/ 0 60000 65536"/>
                <a:gd name="T6" fmla="*/ 0 w 186"/>
                <a:gd name="T7" fmla="*/ 0 h 539"/>
                <a:gd name="T8" fmla="*/ 186 w 186"/>
                <a:gd name="T9" fmla="*/ 539 h 5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6" h="539">
                  <a:moveTo>
                    <a:pt x="186" y="0"/>
                  </a:moveTo>
                  <a:lnTo>
                    <a:pt x="0" y="53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46" name="Rectangle 13"/>
            <p:cNvSpPr>
              <a:spLocks noChangeArrowheads="1"/>
            </p:cNvSpPr>
            <p:nvPr/>
          </p:nvSpPr>
          <p:spPr bwMode="auto">
            <a:xfrm>
              <a:off x="3069" y="3366"/>
              <a:ext cx="144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47" name="Text Box 14"/>
            <p:cNvSpPr txBox="1">
              <a:spLocks noChangeArrowheads="1"/>
            </p:cNvSpPr>
            <p:nvPr/>
          </p:nvSpPr>
          <p:spPr bwMode="auto">
            <a:xfrm>
              <a:off x="2912" y="1712"/>
              <a:ext cx="1008" cy="4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cs-CZ" sz="1200" b="0">
                  <a:latin typeface="Calibri" pitchFamily="34" charset="0"/>
                  <a:cs typeface="Times New Roman" pitchFamily="18" charset="0"/>
                </a:rPr>
                <a:t>A=11</a:t>
              </a:r>
              <a:endParaRPr lang="cs-CZ" b="0"/>
            </a:p>
          </p:txBody>
        </p:sp>
        <p:sp>
          <p:nvSpPr>
            <p:cNvPr id="37948" name="Freeform 15"/>
            <p:cNvSpPr>
              <a:spLocks/>
            </p:cNvSpPr>
            <p:nvPr/>
          </p:nvSpPr>
          <p:spPr bwMode="auto">
            <a:xfrm>
              <a:off x="3359" y="2954"/>
              <a:ext cx="168" cy="516"/>
            </a:xfrm>
            <a:custGeom>
              <a:avLst/>
              <a:gdLst>
                <a:gd name="T0" fmla="*/ 0 w 209"/>
                <a:gd name="T1" fmla="*/ 0 h 645"/>
                <a:gd name="T2" fmla="*/ 24 w 209"/>
                <a:gd name="T3" fmla="*/ 69 h 645"/>
                <a:gd name="T4" fmla="*/ 0 60000 65536"/>
                <a:gd name="T5" fmla="*/ 0 60000 65536"/>
                <a:gd name="T6" fmla="*/ 0 w 209"/>
                <a:gd name="T7" fmla="*/ 0 h 645"/>
                <a:gd name="T8" fmla="*/ 209 w 209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9" h="645">
                  <a:moveTo>
                    <a:pt x="0" y="0"/>
                  </a:moveTo>
                  <a:lnTo>
                    <a:pt x="209" y="64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49" name="Rectangle 16"/>
            <p:cNvSpPr>
              <a:spLocks noChangeArrowheads="1"/>
            </p:cNvSpPr>
            <p:nvPr/>
          </p:nvSpPr>
          <p:spPr bwMode="auto">
            <a:xfrm>
              <a:off x="3501" y="3366"/>
              <a:ext cx="144" cy="1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7899" name="Group 17"/>
          <p:cNvGrpSpPr>
            <a:grpSpLocks noChangeAspect="1"/>
          </p:cNvGrpSpPr>
          <p:nvPr/>
        </p:nvGrpSpPr>
        <p:grpSpPr bwMode="auto">
          <a:xfrm>
            <a:off x="2771775" y="3644900"/>
            <a:ext cx="1512888" cy="2592388"/>
            <a:chOff x="2781" y="1638"/>
            <a:chExt cx="1296" cy="2160"/>
          </a:xfrm>
        </p:grpSpPr>
        <p:sp>
          <p:nvSpPr>
            <p:cNvPr id="37926" name="AutoShape 18"/>
            <p:cNvSpPr>
              <a:spLocks noChangeAspect="1" noChangeArrowheads="1" noTextEdit="1"/>
            </p:cNvSpPr>
            <p:nvPr/>
          </p:nvSpPr>
          <p:spPr bwMode="auto">
            <a:xfrm>
              <a:off x="2781" y="1638"/>
              <a:ext cx="1296" cy="21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27" name="Line 19"/>
            <p:cNvSpPr>
              <a:spLocks noChangeShapeType="1"/>
            </p:cNvSpPr>
            <p:nvPr/>
          </p:nvSpPr>
          <p:spPr bwMode="auto">
            <a:xfrm>
              <a:off x="3357" y="2790"/>
              <a:ext cx="1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28" name="Oval 20"/>
            <p:cNvSpPr>
              <a:spLocks noChangeArrowheads="1"/>
            </p:cNvSpPr>
            <p:nvPr/>
          </p:nvSpPr>
          <p:spPr bwMode="auto">
            <a:xfrm>
              <a:off x="3213" y="2502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29" name="Line 21"/>
            <p:cNvSpPr>
              <a:spLocks noChangeShapeType="1"/>
            </p:cNvSpPr>
            <p:nvPr/>
          </p:nvSpPr>
          <p:spPr bwMode="auto">
            <a:xfrm flipH="1">
              <a:off x="3213" y="3222"/>
              <a:ext cx="144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30" name="Line 22"/>
            <p:cNvSpPr>
              <a:spLocks noChangeShapeType="1"/>
            </p:cNvSpPr>
            <p:nvPr/>
          </p:nvSpPr>
          <p:spPr bwMode="auto">
            <a:xfrm flipH="1">
              <a:off x="3069" y="3654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31" name="Line 23"/>
            <p:cNvSpPr>
              <a:spLocks noChangeShapeType="1"/>
            </p:cNvSpPr>
            <p:nvPr/>
          </p:nvSpPr>
          <p:spPr bwMode="auto">
            <a:xfrm>
              <a:off x="3357" y="3222"/>
              <a:ext cx="144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32" name="Line 24"/>
            <p:cNvSpPr>
              <a:spLocks noChangeShapeType="1"/>
            </p:cNvSpPr>
            <p:nvPr/>
          </p:nvSpPr>
          <p:spPr bwMode="auto">
            <a:xfrm>
              <a:off x="3501" y="3654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33" name="Freeform 25"/>
            <p:cNvSpPr>
              <a:spLocks/>
            </p:cNvSpPr>
            <p:nvPr/>
          </p:nvSpPr>
          <p:spPr bwMode="auto">
            <a:xfrm>
              <a:off x="3071" y="2931"/>
              <a:ext cx="280" cy="287"/>
            </a:xfrm>
            <a:custGeom>
              <a:avLst/>
              <a:gdLst>
                <a:gd name="T0" fmla="*/ 36 w 351"/>
                <a:gd name="T1" fmla="*/ 0 h 359"/>
                <a:gd name="T2" fmla="*/ 0 w 351"/>
                <a:gd name="T3" fmla="*/ 38 h 359"/>
                <a:gd name="T4" fmla="*/ 0 60000 65536"/>
                <a:gd name="T5" fmla="*/ 0 60000 65536"/>
                <a:gd name="T6" fmla="*/ 0 w 351"/>
                <a:gd name="T7" fmla="*/ 0 h 359"/>
                <a:gd name="T8" fmla="*/ 351 w 351"/>
                <a:gd name="T9" fmla="*/ 359 h 35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51" h="359">
                  <a:moveTo>
                    <a:pt x="351" y="0"/>
                  </a:moveTo>
                  <a:lnTo>
                    <a:pt x="0" y="35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34" name="Rectangle 26"/>
            <p:cNvSpPr>
              <a:spLocks noChangeArrowheads="1"/>
            </p:cNvSpPr>
            <p:nvPr/>
          </p:nvSpPr>
          <p:spPr bwMode="auto">
            <a:xfrm>
              <a:off x="2925" y="3222"/>
              <a:ext cx="144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35" name="Text Box 27"/>
            <p:cNvSpPr txBox="1">
              <a:spLocks noChangeArrowheads="1"/>
            </p:cNvSpPr>
            <p:nvPr/>
          </p:nvSpPr>
          <p:spPr bwMode="auto">
            <a:xfrm>
              <a:off x="2912" y="1712"/>
              <a:ext cx="1008" cy="4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cs-CZ" sz="1200" b="0">
                  <a:latin typeface="Calibri" pitchFamily="34" charset="0"/>
                  <a:cs typeface="Times New Roman" pitchFamily="18" charset="0"/>
                </a:rPr>
                <a:t>H=23</a:t>
              </a:r>
              <a:endParaRPr lang="cs-CZ" b="0"/>
            </a:p>
          </p:txBody>
        </p:sp>
        <p:sp>
          <p:nvSpPr>
            <p:cNvPr id="37936" name="Freeform 28"/>
            <p:cNvSpPr>
              <a:spLocks/>
            </p:cNvSpPr>
            <p:nvPr/>
          </p:nvSpPr>
          <p:spPr bwMode="auto">
            <a:xfrm>
              <a:off x="3359" y="2954"/>
              <a:ext cx="408" cy="12"/>
            </a:xfrm>
            <a:custGeom>
              <a:avLst/>
              <a:gdLst>
                <a:gd name="T0" fmla="*/ 0 w 509"/>
                <a:gd name="T1" fmla="*/ 0 h 15"/>
                <a:gd name="T2" fmla="*/ 56 w 509"/>
                <a:gd name="T3" fmla="*/ 2 h 15"/>
                <a:gd name="T4" fmla="*/ 0 60000 65536"/>
                <a:gd name="T5" fmla="*/ 0 60000 65536"/>
                <a:gd name="T6" fmla="*/ 0 w 509"/>
                <a:gd name="T7" fmla="*/ 0 h 15"/>
                <a:gd name="T8" fmla="*/ 509 w 509"/>
                <a:gd name="T9" fmla="*/ 15 h 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9" h="15">
                  <a:moveTo>
                    <a:pt x="0" y="0"/>
                  </a:moveTo>
                  <a:lnTo>
                    <a:pt x="509" y="1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37" name="Rectangle 29"/>
            <p:cNvSpPr>
              <a:spLocks noChangeArrowheads="1"/>
            </p:cNvSpPr>
            <p:nvPr/>
          </p:nvSpPr>
          <p:spPr bwMode="auto">
            <a:xfrm>
              <a:off x="3789" y="2934"/>
              <a:ext cx="144" cy="1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7900" name="Group 30"/>
          <p:cNvGrpSpPr>
            <a:grpSpLocks noChangeAspect="1"/>
          </p:cNvGrpSpPr>
          <p:nvPr/>
        </p:nvGrpSpPr>
        <p:grpSpPr bwMode="auto">
          <a:xfrm>
            <a:off x="4356100" y="3644900"/>
            <a:ext cx="1655763" cy="2592388"/>
            <a:chOff x="2637" y="1638"/>
            <a:chExt cx="1440" cy="2160"/>
          </a:xfrm>
        </p:grpSpPr>
        <p:sp>
          <p:nvSpPr>
            <p:cNvPr id="37914" name="AutoShape 31"/>
            <p:cNvSpPr>
              <a:spLocks noChangeAspect="1" noChangeArrowheads="1" noTextEdit="1"/>
            </p:cNvSpPr>
            <p:nvPr/>
          </p:nvSpPr>
          <p:spPr bwMode="auto">
            <a:xfrm>
              <a:off x="2637" y="1638"/>
              <a:ext cx="1440" cy="21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15" name="Line 32"/>
            <p:cNvSpPr>
              <a:spLocks noChangeShapeType="1"/>
            </p:cNvSpPr>
            <p:nvPr/>
          </p:nvSpPr>
          <p:spPr bwMode="auto">
            <a:xfrm>
              <a:off x="3357" y="2790"/>
              <a:ext cx="1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16" name="Oval 33"/>
            <p:cNvSpPr>
              <a:spLocks noChangeArrowheads="1"/>
            </p:cNvSpPr>
            <p:nvPr/>
          </p:nvSpPr>
          <p:spPr bwMode="auto">
            <a:xfrm>
              <a:off x="3213" y="2502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17" name="Line 34"/>
            <p:cNvSpPr>
              <a:spLocks noChangeShapeType="1"/>
            </p:cNvSpPr>
            <p:nvPr/>
          </p:nvSpPr>
          <p:spPr bwMode="auto">
            <a:xfrm flipH="1">
              <a:off x="3213" y="3222"/>
              <a:ext cx="144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18" name="Line 35"/>
            <p:cNvSpPr>
              <a:spLocks noChangeShapeType="1"/>
            </p:cNvSpPr>
            <p:nvPr/>
          </p:nvSpPr>
          <p:spPr bwMode="auto">
            <a:xfrm flipH="1">
              <a:off x="3069" y="3654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19" name="Line 36"/>
            <p:cNvSpPr>
              <a:spLocks noChangeShapeType="1"/>
            </p:cNvSpPr>
            <p:nvPr/>
          </p:nvSpPr>
          <p:spPr bwMode="auto">
            <a:xfrm>
              <a:off x="3357" y="3222"/>
              <a:ext cx="144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20" name="Line 37"/>
            <p:cNvSpPr>
              <a:spLocks noChangeShapeType="1"/>
            </p:cNvSpPr>
            <p:nvPr/>
          </p:nvSpPr>
          <p:spPr bwMode="auto">
            <a:xfrm>
              <a:off x="3501" y="3654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21" name="Freeform 38"/>
            <p:cNvSpPr>
              <a:spLocks/>
            </p:cNvSpPr>
            <p:nvPr/>
          </p:nvSpPr>
          <p:spPr bwMode="auto">
            <a:xfrm>
              <a:off x="2925" y="2931"/>
              <a:ext cx="426" cy="35"/>
            </a:xfrm>
            <a:custGeom>
              <a:avLst/>
              <a:gdLst>
                <a:gd name="T0" fmla="*/ 56 w 533"/>
                <a:gd name="T1" fmla="*/ 0 h 44"/>
                <a:gd name="T2" fmla="*/ 0 w 533"/>
                <a:gd name="T3" fmla="*/ 5 h 44"/>
                <a:gd name="T4" fmla="*/ 0 60000 65536"/>
                <a:gd name="T5" fmla="*/ 0 60000 65536"/>
                <a:gd name="T6" fmla="*/ 0 w 533"/>
                <a:gd name="T7" fmla="*/ 0 h 44"/>
                <a:gd name="T8" fmla="*/ 533 w 533"/>
                <a:gd name="T9" fmla="*/ 44 h 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33" h="44">
                  <a:moveTo>
                    <a:pt x="533" y="0"/>
                  </a:moveTo>
                  <a:lnTo>
                    <a:pt x="0" y="4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22" name="Rectangle 39"/>
            <p:cNvSpPr>
              <a:spLocks noChangeArrowheads="1"/>
            </p:cNvSpPr>
            <p:nvPr/>
          </p:nvSpPr>
          <p:spPr bwMode="auto">
            <a:xfrm>
              <a:off x="2781" y="2934"/>
              <a:ext cx="144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23" name="Text Box 40"/>
            <p:cNvSpPr txBox="1">
              <a:spLocks noChangeArrowheads="1"/>
            </p:cNvSpPr>
            <p:nvPr/>
          </p:nvSpPr>
          <p:spPr bwMode="auto">
            <a:xfrm>
              <a:off x="2912" y="1712"/>
              <a:ext cx="1008" cy="4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cs-CZ" sz="1200" b="0">
                  <a:latin typeface="Calibri" pitchFamily="34" charset="0"/>
                  <a:cs typeface="Times New Roman" pitchFamily="18" charset="0"/>
                </a:rPr>
                <a:t>O=34</a:t>
              </a:r>
              <a:endParaRPr lang="cs-CZ" b="0"/>
            </a:p>
          </p:txBody>
        </p:sp>
        <p:sp>
          <p:nvSpPr>
            <p:cNvPr id="37924" name="Freeform 41"/>
            <p:cNvSpPr>
              <a:spLocks/>
            </p:cNvSpPr>
            <p:nvPr/>
          </p:nvSpPr>
          <p:spPr bwMode="auto">
            <a:xfrm flipV="1">
              <a:off x="3359" y="2646"/>
              <a:ext cx="430" cy="308"/>
            </a:xfrm>
            <a:custGeom>
              <a:avLst/>
              <a:gdLst>
                <a:gd name="T0" fmla="*/ 0 w 209"/>
                <a:gd name="T1" fmla="*/ 0 h 645"/>
                <a:gd name="T2" fmla="*/ 284201 w 209"/>
                <a:gd name="T3" fmla="*/ 0 h 645"/>
                <a:gd name="T4" fmla="*/ 0 60000 65536"/>
                <a:gd name="T5" fmla="*/ 0 60000 65536"/>
                <a:gd name="T6" fmla="*/ 0 w 209"/>
                <a:gd name="T7" fmla="*/ 0 h 645"/>
                <a:gd name="T8" fmla="*/ 209 w 209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9" h="645">
                  <a:moveTo>
                    <a:pt x="0" y="0"/>
                  </a:moveTo>
                  <a:lnTo>
                    <a:pt x="209" y="64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25" name="Rectangle 42"/>
            <p:cNvSpPr>
              <a:spLocks noChangeArrowheads="1"/>
            </p:cNvSpPr>
            <p:nvPr/>
          </p:nvSpPr>
          <p:spPr bwMode="auto">
            <a:xfrm>
              <a:off x="3789" y="2502"/>
              <a:ext cx="144" cy="1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7901" name="Group 43"/>
          <p:cNvGrpSpPr>
            <a:grpSpLocks noChangeAspect="1"/>
          </p:cNvGrpSpPr>
          <p:nvPr/>
        </p:nvGrpSpPr>
        <p:grpSpPr bwMode="auto">
          <a:xfrm>
            <a:off x="6084888" y="3644900"/>
            <a:ext cx="1655762" cy="2592388"/>
            <a:chOff x="2637" y="1638"/>
            <a:chExt cx="1440" cy="2160"/>
          </a:xfrm>
        </p:grpSpPr>
        <p:sp>
          <p:nvSpPr>
            <p:cNvPr id="37902" name="AutoShape 44"/>
            <p:cNvSpPr>
              <a:spLocks noChangeAspect="1" noChangeArrowheads="1" noTextEdit="1"/>
            </p:cNvSpPr>
            <p:nvPr/>
          </p:nvSpPr>
          <p:spPr bwMode="auto">
            <a:xfrm>
              <a:off x="2637" y="1638"/>
              <a:ext cx="1440" cy="21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03" name="Line 45"/>
            <p:cNvSpPr>
              <a:spLocks noChangeShapeType="1"/>
            </p:cNvSpPr>
            <p:nvPr/>
          </p:nvSpPr>
          <p:spPr bwMode="auto">
            <a:xfrm>
              <a:off x="3357" y="2790"/>
              <a:ext cx="1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04" name="Oval 46"/>
            <p:cNvSpPr>
              <a:spLocks noChangeArrowheads="1"/>
            </p:cNvSpPr>
            <p:nvPr/>
          </p:nvSpPr>
          <p:spPr bwMode="auto">
            <a:xfrm>
              <a:off x="3213" y="2502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05" name="Line 47"/>
            <p:cNvSpPr>
              <a:spLocks noChangeShapeType="1"/>
            </p:cNvSpPr>
            <p:nvPr/>
          </p:nvSpPr>
          <p:spPr bwMode="auto">
            <a:xfrm flipH="1">
              <a:off x="3213" y="3222"/>
              <a:ext cx="144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06" name="Line 48"/>
            <p:cNvSpPr>
              <a:spLocks noChangeShapeType="1"/>
            </p:cNvSpPr>
            <p:nvPr/>
          </p:nvSpPr>
          <p:spPr bwMode="auto">
            <a:xfrm flipH="1">
              <a:off x="3069" y="3654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07" name="Line 49"/>
            <p:cNvSpPr>
              <a:spLocks noChangeShapeType="1"/>
            </p:cNvSpPr>
            <p:nvPr/>
          </p:nvSpPr>
          <p:spPr bwMode="auto">
            <a:xfrm>
              <a:off x="3357" y="3222"/>
              <a:ext cx="144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08" name="Line 50"/>
            <p:cNvSpPr>
              <a:spLocks noChangeShapeType="1"/>
            </p:cNvSpPr>
            <p:nvPr/>
          </p:nvSpPr>
          <p:spPr bwMode="auto">
            <a:xfrm>
              <a:off x="3501" y="3654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09" name="Freeform 51"/>
            <p:cNvSpPr>
              <a:spLocks/>
            </p:cNvSpPr>
            <p:nvPr/>
          </p:nvSpPr>
          <p:spPr bwMode="auto">
            <a:xfrm>
              <a:off x="2925" y="2931"/>
              <a:ext cx="426" cy="291"/>
            </a:xfrm>
            <a:custGeom>
              <a:avLst/>
              <a:gdLst>
                <a:gd name="T0" fmla="*/ 738865 w 186"/>
                <a:gd name="T1" fmla="*/ 0 h 539"/>
                <a:gd name="T2" fmla="*/ 0 w 186"/>
                <a:gd name="T3" fmla="*/ 1 h 539"/>
                <a:gd name="T4" fmla="*/ 0 60000 65536"/>
                <a:gd name="T5" fmla="*/ 0 60000 65536"/>
                <a:gd name="T6" fmla="*/ 0 w 186"/>
                <a:gd name="T7" fmla="*/ 0 h 539"/>
                <a:gd name="T8" fmla="*/ 186 w 186"/>
                <a:gd name="T9" fmla="*/ 539 h 5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6" h="539">
                  <a:moveTo>
                    <a:pt x="186" y="0"/>
                  </a:moveTo>
                  <a:lnTo>
                    <a:pt x="0" y="53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10" name="Rectangle 52"/>
            <p:cNvSpPr>
              <a:spLocks noChangeArrowheads="1"/>
            </p:cNvSpPr>
            <p:nvPr/>
          </p:nvSpPr>
          <p:spPr bwMode="auto">
            <a:xfrm>
              <a:off x="2781" y="3222"/>
              <a:ext cx="144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11" name="Text Box 53"/>
            <p:cNvSpPr txBox="1">
              <a:spLocks noChangeArrowheads="1"/>
            </p:cNvSpPr>
            <p:nvPr/>
          </p:nvSpPr>
          <p:spPr bwMode="auto">
            <a:xfrm>
              <a:off x="2912" y="1712"/>
              <a:ext cx="1008" cy="4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cs-CZ" sz="1200" b="0">
                  <a:latin typeface="Calibri" pitchFamily="34" charset="0"/>
                  <a:cs typeface="Times New Roman" pitchFamily="18" charset="0"/>
                </a:rPr>
                <a:t>J=24</a:t>
              </a:r>
              <a:endParaRPr lang="cs-CZ" b="0"/>
            </a:p>
          </p:txBody>
        </p:sp>
        <p:sp>
          <p:nvSpPr>
            <p:cNvPr id="37912" name="Freeform 54"/>
            <p:cNvSpPr>
              <a:spLocks/>
            </p:cNvSpPr>
            <p:nvPr/>
          </p:nvSpPr>
          <p:spPr bwMode="auto">
            <a:xfrm flipV="1">
              <a:off x="3359" y="2646"/>
              <a:ext cx="430" cy="308"/>
            </a:xfrm>
            <a:custGeom>
              <a:avLst/>
              <a:gdLst>
                <a:gd name="T0" fmla="*/ 0 w 209"/>
                <a:gd name="T1" fmla="*/ 0 h 645"/>
                <a:gd name="T2" fmla="*/ 284201 w 209"/>
                <a:gd name="T3" fmla="*/ 0 h 645"/>
                <a:gd name="T4" fmla="*/ 0 60000 65536"/>
                <a:gd name="T5" fmla="*/ 0 60000 65536"/>
                <a:gd name="T6" fmla="*/ 0 w 209"/>
                <a:gd name="T7" fmla="*/ 0 h 645"/>
                <a:gd name="T8" fmla="*/ 209 w 209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9" h="645">
                  <a:moveTo>
                    <a:pt x="0" y="0"/>
                  </a:moveTo>
                  <a:lnTo>
                    <a:pt x="209" y="64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13" name="Rectangle 55"/>
            <p:cNvSpPr>
              <a:spLocks noChangeArrowheads="1"/>
            </p:cNvSpPr>
            <p:nvPr/>
          </p:nvSpPr>
          <p:spPr bwMode="auto">
            <a:xfrm>
              <a:off x="3789" y="2502"/>
              <a:ext cx="144" cy="1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/>
          </p:nvPr>
        </p:nvSpPr>
        <p:spPr bwMode="auto">
          <a:xfrm>
            <a:off x="468313" y="981075"/>
            <a:ext cx="8229600" cy="436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3200" b="1" smtClean="0"/>
              <a:t>Substituce</a:t>
            </a:r>
            <a:endParaRPr lang="en-GB" sz="3200" b="1" smtClean="0"/>
          </a:p>
        </p:txBody>
      </p:sp>
      <p:sp>
        <p:nvSpPr>
          <p:cNvPr id="28674" name="Zástupný symbol pro obsah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eaLnBrk="1" hangingPunct="1"/>
            <a:r>
              <a:rPr lang="cs-CZ" b="1" smtClean="0"/>
              <a:t>Caesarova šifra </a:t>
            </a:r>
            <a:r>
              <a:rPr lang="cs-CZ" smtClean="0"/>
              <a:t>(50 n.l.)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	</a:t>
            </a:r>
          </a:p>
          <a:p>
            <a:pPr eaLnBrk="1" hangingPunct="1">
              <a:buFont typeface="Arial" charset="0"/>
              <a:buNone/>
            </a:pPr>
            <a:endParaRPr lang="cs-CZ" smtClean="0"/>
          </a:p>
          <a:p>
            <a:pPr eaLnBrk="1" hangingPunct="1">
              <a:buFont typeface="Arial" charset="0"/>
              <a:buNone/>
            </a:pPr>
            <a:endParaRPr lang="cs-CZ" smtClean="0"/>
          </a:p>
          <a:p>
            <a:pPr eaLnBrk="1" hangingPunct="1">
              <a:buFont typeface="Arial" charset="0"/>
              <a:buNone/>
            </a:pPr>
            <a:r>
              <a:rPr lang="cs-CZ" smtClean="0"/>
              <a:t>	MYOLYVFDHVDYCDSLVNBRZDOFHJDOVNH</a:t>
            </a:r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  <a:p>
            <a:pPr eaLnBrk="1" hangingPunct="1">
              <a:buFont typeface="Arial" charset="0"/>
              <a:buNone/>
            </a:pPr>
            <a:r>
              <a:rPr lang="cs-CZ" b="1" smtClean="0"/>
              <a:t>	</a:t>
            </a:r>
            <a:r>
              <a:rPr lang="cs-CZ" smtClean="0"/>
              <a:t>JULIUSCAESARZAPISKYOVALCEGALSKE</a:t>
            </a:r>
            <a:endParaRPr lang="en-GB" smtClean="0"/>
          </a:p>
        </p:txBody>
      </p:sp>
      <p:sp>
        <p:nvSpPr>
          <p:cNvPr id="38915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8916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1187450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8917" name="Zástupný symbol pro text 5"/>
          <p:cNvSpPr>
            <a:spLocks noGrp="1"/>
          </p:cNvSpPr>
          <p:nvPr>
            <p:ph type="body" sz="quarter" idx="15"/>
          </p:nvPr>
        </p:nvSpPr>
        <p:spPr>
          <a:xfrm>
            <a:off x="1908175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8918" name="Zástupný symbol pro text 6"/>
          <p:cNvSpPr>
            <a:spLocks noGrp="1"/>
          </p:cNvSpPr>
          <p:nvPr>
            <p:ph type="body" sz="quarter" idx="16"/>
          </p:nvPr>
        </p:nvSpPr>
        <p:spPr>
          <a:xfrm>
            <a:off x="2627313" y="387350"/>
            <a:ext cx="720725" cy="431800"/>
          </a:xfrm>
        </p:spPr>
        <p:txBody>
          <a:bodyPr/>
          <a:lstStyle/>
          <a:p>
            <a:pPr eaLnBrk="1" hangingPunct="1"/>
            <a:r>
              <a:rPr lang="cs-CZ" smtClean="0"/>
              <a:t>200 př.n.l.</a:t>
            </a:r>
            <a:endParaRPr lang="en-GB" smtClean="0"/>
          </a:p>
        </p:txBody>
      </p:sp>
      <p:sp>
        <p:nvSpPr>
          <p:cNvPr id="38919" name="Zástupný symbol pro text 7"/>
          <p:cNvSpPr>
            <a:spLocks noGrp="1"/>
          </p:cNvSpPr>
          <p:nvPr>
            <p:ph type="body" sz="quarter" idx="17"/>
          </p:nvPr>
        </p:nvSpPr>
        <p:spPr>
          <a:xfrm>
            <a:off x="3276600" y="404813"/>
            <a:ext cx="647700" cy="287337"/>
          </a:xfrm>
        </p:spPr>
        <p:txBody>
          <a:bodyPr/>
          <a:lstStyle/>
          <a:p>
            <a:pPr eaLnBrk="1" hangingPunct="1"/>
            <a:r>
              <a:rPr lang="cs-CZ" smtClean="0"/>
              <a:t>50 n.l.</a:t>
            </a:r>
            <a:endParaRPr lang="en-GB" smtClean="0"/>
          </a:p>
        </p:txBody>
      </p:sp>
      <p:sp>
        <p:nvSpPr>
          <p:cNvPr id="38920" name="Zástupný symbol pro text 8"/>
          <p:cNvSpPr>
            <a:spLocks noGrp="1"/>
          </p:cNvSpPr>
          <p:nvPr>
            <p:ph type="body" sz="quarter" idx="18"/>
          </p:nvPr>
        </p:nvSpPr>
        <p:spPr>
          <a:xfrm>
            <a:off x="6084888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8921" name="Zástupný symbol pro text 9"/>
          <p:cNvSpPr>
            <a:spLocks noGrp="1"/>
          </p:cNvSpPr>
          <p:nvPr>
            <p:ph type="body" sz="quarter" idx="19"/>
          </p:nvPr>
        </p:nvSpPr>
        <p:spPr>
          <a:xfrm>
            <a:off x="7164388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1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0"/>
            <a:ext cx="3651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767" name="Group 95"/>
          <p:cNvGraphicFramePr>
            <a:graphicFrameLocks noGrp="1"/>
          </p:cNvGraphicFramePr>
          <p:nvPr/>
        </p:nvGraphicFramePr>
        <p:xfrm>
          <a:off x="611188" y="4724400"/>
          <a:ext cx="7920037" cy="731520"/>
        </p:xfrm>
        <a:graphic>
          <a:graphicData uri="http://schemas.openxmlformats.org/drawingml/2006/table">
            <a:tbl>
              <a:tblPr/>
              <a:tblGrid>
                <a:gridCol w="315912"/>
                <a:gridCol w="317500"/>
                <a:gridCol w="317500"/>
                <a:gridCol w="315913"/>
                <a:gridCol w="317500"/>
                <a:gridCol w="315912"/>
                <a:gridCol w="317500"/>
                <a:gridCol w="317500"/>
                <a:gridCol w="315913"/>
                <a:gridCol w="315912"/>
                <a:gridCol w="319088"/>
                <a:gridCol w="315912"/>
                <a:gridCol w="315913"/>
                <a:gridCol w="315912"/>
                <a:gridCol w="319088"/>
                <a:gridCol w="315912"/>
                <a:gridCol w="315913"/>
                <a:gridCol w="317500"/>
                <a:gridCol w="317500"/>
                <a:gridCol w="315912"/>
                <a:gridCol w="317500"/>
                <a:gridCol w="315913"/>
                <a:gridCol w="317500"/>
                <a:gridCol w="317500"/>
                <a:gridCol w="315912"/>
              </a:tblGrid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8765" name="Picture 93" descr="330px-Caesar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2276475"/>
            <a:ext cx="3143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6.93889E-18 L 0.07448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Nadpis 1"/>
          <p:cNvSpPr>
            <a:spLocks noGrp="1"/>
          </p:cNvSpPr>
          <p:nvPr>
            <p:ph type="title"/>
          </p:nvPr>
        </p:nvSpPr>
        <p:spPr bwMode="auto">
          <a:xfrm>
            <a:off x="468313" y="981075"/>
            <a:ext cx="8229600" cy="436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3200" b="1" smtClean="0"/>
              <a:t>Substituce</a:t>
            </a:r>
            <a:endParaRPr lang="en-GB" sz="3200" b="1" smtClean="0"/>
          </a:p>
        </p:txBody>
      </p:sp>
      <p:sp>
        <p:nvSpPr>
          <p:cNvPr id="29698" name="Zástupný symbol pro obsah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cs-CZ" sz="2800" smtClean="0"/>
              <a:t>bezpečnost šifry = počet klíčů</a:t>
            </a:r>
          </a:p>
          <a:p>
            <a:pPr eaLnBrk="1" hangingPunct="1"/>
            <a:endParaRPr lang="cs-CZ" sz="2800" smtClean="0"/>
          </a:p>
          <a:p>
            <a:pPr eaLnBrk="1" hangingPunct="1"/>
            <a:r>
              <a:rPr lang="cs-CZ" sz="2800" smtClean="0"/>
              <a:t>Caesarova šifra 26 klíčů</a:t>
            </a:r>
          </a:p>
          <a:p>
            <a:pPr eaLnBrk="1" hangingPunct="1"/>
            <a:endParaRPr lang="cs-CZ" sz="2800" smtClean="0"/>
          </a:p>
          <a:p>
            <a:pPr eaLnBrk="1" hangingPunct="1"/>
            <a:r>
              <a:rPr lang="cs-CZ" sz="2800" smtClean="0"/>
              <a:t>Obecná substituční šifra 26! klíčů</a:t>
            </a:r>
          </a:p>
          <a:p>
            <a:pPr eaLnBrk="1" hangingPunct="1"/>
            <a:endParaRPr lang="en-GB" sz="2800" smtClean="0"/>
          </a:p>
        </p:txBody>
      </p:sp>
      <p:sp>
        <p:nvSpPr>
          <p:cNvPr id="39939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9940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1187450" y="382588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9941" name="Zástupný symbol pro text 5"/>
          <p:cNvSpPr>
            <a:spLocks noGrp="1"/>
          </p:cNvSpPr>
          <p:nvPr>
            <p:ph type="body" sz="quarter" idx="15"/>
          </p:nvPr>
        </p:nvSpPr>
        <p:spPr>
          <a:xfrm>
            <a:off x="1979613" y="382588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9942" name="Zástupný symbol pro text 6"/>
          <p:cNvSpPr>
            <a:spLocks noGrp="1"/>
          </p:cNvSpPr>
          <p:nvPr>
            <p:ph type="body" sz="quarter" idx="16"/>
          </p:nvPr>
        </p:nvSpPr>
        <p:spPr>
          <a:xfrm>
            <a:off x="2700338" y="382588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9943" name="Zástupný symbol pro text 7"/>
          <p:cNvSpPr>
            <a:spLocks noGrp="1"/>
          </p:cNvSpPr>
          <p:nvPr>
            <p:ph type="body" sz="quarter" idx="17"/>
          </p:nvPr>
        </p:nvSpPr>
        <p:spPr>
          <a:xfrm>
            <a:off x="3419475" y="387350"/>
            <a:ext cx="647700" cy="287338"/>
          </a:xfrm>
        </p:spPr>
        <p:txBody>
          <a:bodyPr/>
          <a:lstStyle/>
          <a:p>
            <a:pPr eaLnBrk="1" hangingPunct="1"/>
            <a:r>
              <a:rPr lang="cs-CZ" smtClean="0"/>
              <a:t>50 n.l.</a:t>
            </a:r>
            <a:endParaRPr lang="en-GB" smtClean="0"/>
          </a:p>
        </p:txBody>
      </p:sp>
      <p:sp>
        <p:nvSpPr>
          <p:cNvPr id="39944" name="Zástupný symbol pro text 8"/>
          <p:cNvSpPr>
            <a:spLocks noGrp="1"/>
          </p:cNvSpPr>
          <p:nvPr>
            <p:ph type="body" sz="quarter" idx="18"/>
          </p:nvPr>
        </p:nvSpPr>
        <p:spPr>
          <a:xfrm>
            <a:off x="6084888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9945" name="Zástupný symbol pro text 9"/>
          <p:cNvSpPr>
            <a:spLocks noGrp="1"/>
          </p:cNvSpPr>
          <p:nvPr>
            <p:ph type="body" sz="quarter" idx="19"/>
          </p:nvPr>
        </p:nvSpPr>
        <p:spPr>
          <a:xfrm>
            <a:off x="7164388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39946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-39688"/>
            <a:ext cx="365125" cy="54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dpis 1"/>
          <p:cNvSpPr>
            <a:spLocks noGrp="1"/>
          </p:cNvSpPr>
          <p:nvPr>
            <p:ph type="title"/>
          </p:nvPr>
        </p:nvSpPr>
        <p:spPr bwMode="auto">
          <a:xfrm>
            <a:off x="457200" y="981075"/>
            <a:ext cx="8229600" cy="436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3200" b="1" smtClean="0"/>
              <a:t>Frekvenční kryptoanalýza</a:t>
            </a:r>
            <a:endParaRPr lang="en-GB" sz="3200" b="1" smtClean="0"/>
          </a:p>
        </p:txBody>
      </p:sp>
      <p:sp>
        <p:nvSpPr>
          <p:cNvPr id="30722" name="Zástupný symbol pro obsah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cs-CZ" sz="2800" smtClean="0"/>
              <a:t>zlatý věk islámské civilizace (po roce 750 n.l.)</a:t>
            </a:r>
          </a:p>
          <a:p>
            <a:pPr eaLnBrk="1" hangingPunct="1"/>
            <a:r>
              <a:rPr lang="cs-CZ" sz="2800" smtClean="0"/>
              <a:t>časté používání šifer</a:t>
            </a:r>
          </a:p>
          <a:p>
            <a:pPr eaLnBrk="1" hangingPunct="1"/>
            <a:r>
              <a:rPr lang="cs-CZ" sz="2800" smtClean="0"/>
              <a:t>našli mechanismus na rozluštění zprávy bez znalosti klíče = jsou zakladateli kryptoanalýzy</a:t>
            </a:r>
          </a:p>
          <a:p>
            <a:pPr eaLnBrk="1" hangingPunct="1"/>
            <a:r>
              <a:rPr lang="cs-CZ" sz="2800" smtClean="0"/>
              <a:t>metody matematiky, statistiky a lingvistiky</a:t>
            </a:r>
          </a:p>
          <a:p>
            <a:pPr eaLnBrk="1" hangingPunct="1"/>
            <a:endParaRPr lang="cs-CZ" sz="2800" smtClean="0"/>
          </a:p>
          <a:p>
            <a:pPr eaLnBrk="1" hangingPunct="1"/>
            <a:r>
              <a:rPr lang="cs-CZ" sz="2800" smtClean="0"/>
              <a:t>vychází z relativní četnosti znaků v šifře a porovnává ji s četnostmi znaků otevřených textů daného jazyka</a:t>
            </a:r>
          </a:p>
          <a:p>
            <a:pPr eaLnBrk="1" hangingPunct="1"/>
            <a:endParaRPr lang="cs-CZ" sz="2800" smtClean="0"/>
          </a:p>
          <a:p>
            <a:pPr eaLnBrk="1" hangingPunct="1"/>
            <a:endParaRPr lang="en-GB" sz="2400" smtClean="0"/>
          </a:p>
        </p:txBody>
      </p:sp>
      <p:sp>
        <p:nvSpPr>
          <p:cNvPr id="40963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0964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1187450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0965" name="Zástupný symbol pro text 5"/>
          <p:cNvSpPr>
            <a:spLocks noGrp="1"/>
          </p:cNvSpPr>
          <p:nvPr>
            <p:ph type="body" sz="quarter" idx="15"/>
          </p:nvPr>
        </p:nvSpPr>
        <p:spPr>
          <a:xfrm>
            <a:off x="1908175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0966" name="Zástupný symbol pro text 6"/>
          <p:cNvSpPr>
            <a:spLocks noGrp="1"/>
          </p:cNvSpPr>
          <p:nvPr>
            <p:ph type="body" sz="quarter" idx="16"/>
          </p:nvPr>
        </p:nvSpPr>
        <p:spPr>
          <a:xfrm>
            <a:off x="2627313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0967" name="Zástupný symbol pro text 7"/>
          <p:cNvSpPr>
            <a:spLocks noGrp="1"/>
          </p:cNvSpPr>
          <p:nvPr>
            <p:ph type="body" sz="quarter" idx="17"/>
          </p:nvPr>
        </p:nvSpPr>
        <p:spPr>
          <a:xfrm>
            <a:off x="3348038" y="404813"/>
            <a:ext cx="647700" cy="287337"/>
          </a:xfrm>
        </p:spPr>
        <p:txBody>
          <a:bodyPr/>
          <a:lstStyle/>
          <a:p>
            <a:pPr eaLnBrk="1" hangingPunct="1"/>
            <a:r>
              <a:rPr lang="cs-CZ" smtClean="0"/>
              <a:t>50. n.l.</a:t>
            </a:r>
            <a:endParaRPr lang="en-GB" smtClean="0"/>
          </a:p>
        </p:txBody>
      </p:sp>
      <p:sp>
        <p:nvSpPr>
          <p:cNvPr id="40968" name="Zástupný symbol pro text 8"/>
          <p:cNvSpPr>
            <a:spLocks noGrp="1"/>
          </p:cNvSpPr>
          <p:nvPr>
            <p:ph type="body" sz="quarter" idx="18"/>
          </p:nvPr>
        </p:nvSpPr>
        <p:spPr>
          <a:xfrm>
            <a:off x="4067175" y="404813"/>
            <a:ext cx="647700" cy="287337"/>
          </a:xfrm>
        </p:spPr>
        <p:txBody>
          <a:bodyPr/>
          <a:lstStyle/>
          <a:p>
            <a:pPr eaLnBrk="1" hangingPunct="1"/>
            <a:r>
              <a:rPr lang="cs-CZ" smtClean="0"/>
              <a:t>9. st. n.l.</a:t>
            </a:r>
            <a:endParaRPr lang="en-GB" smtClean="0"/>
          </a:p>
        </p:txBody>
      </p:sp>
      <p:sp>
        <p:nvSpPr>
          <p:cNvPr id="40969" name="Zástupný symbol pro text 9"/>
          <p:cNvSpPr>
            <a:spLocks noGrp="1"/>
          </p:cNvSpPr>
          <p:nvPr>
            <p:ph type="body" sz="quarter" idx="19"/>
          </p:nvPr>
        </p:nvSpPr>
        <p:spPr>
          <a:xfrm>
            <a:off x="7164388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1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0"/>
            <a:ext cx="3651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9433E-6 L 0.07448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u="sng" smtClean="0"/>
              <a:t>O co se (ne)jedná</a:t>
            </a:r>
            <a:endParaRPr lang="en-GB" sz="3200" b="1" u="sng" smtClean="0"/>
          </a:p>
        </p:txBody>
      </p:sp>
      <p:pic>
        <p:nvPicPr>
          <p:cNvPr id="7" name="Picture 15" descr="hlinena%20tabul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2420888"/>
            <a:ext cx="280828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3012280"/>
            <a:ext cx="2289423" cy="2216919"/>
          </a:xfrm>
          <a:prstGeom prst="rect">
            <a:avLst/>
          </a:prstGeom>
        </p:spPr>
      </p:pic>
      <p:sp>
        <p:nvSpPr>
          <p:cNvPr id="3" name="AutoShape 4" descr="data:image/jpeg;base64,/9j/4AAQSkZJRgABAQAAAQABAAD/2wCEAAkGBhQSERUUEBQVFRUUFx8WGRcUFx8WHhweIB0jFx8dHRwaHSYfHBwjHB0cIS8iLygqLS0sHR4xNzAqQSYrLCkBCQoKCAYGDQ4ODSkYEhgpKSkpKSkpKSkpKSkpKSkpKSkpKSkpKSkpKSkpKSkpKSkpKSkpKSkpKSkpKSkpKSkpKf/AABEIAJQAwwMBIgACEQEDEQH/xAAcAAACAwEBAQEAAAAAAAAAAAAFBgAEBwMBAgj/xABQEAACAQIEAwMEDAsHAgUFAAABAgMEEQAFEiEGBzETIkEUUXSzFRcyNTZTVGGTsdHTFiM0cXJzgZGUstIkQlVlg8PiJaEzUpKj8UNEVmLw/8QAFAEBAAAAAAAAAAAAAAAAAAAAAP/EABQRAQAAAAAAAAAAAAAAAAAAAAD/2gAMAwEAAhEDEQA/AG7hblflstFTSSUkbO8EbsxLbkorE+68ScfOc8GZJSy08U1JEHqpOzjF2G4FySS4AAuo85LKADfDXwX73Ufo0Pq1wvZ9y/kqZ5qoyL5QrR+SqXdYlSNllAlVRdtUmokbj3NrHAXPalyr5FF+9v6sI+WcBULcQVVM1MhgSlR1j71gxKXPur33ONnxm+T/AAprPQo/rjwBn2pcq+RRfvb+rCvwnk2SV7BEy4xO0XbqsoPej1dnrBSRhbVcWvfY7Y1fGb8tuW9Rl8oeWSBFWPQUptf44k31zGTxX+7pA903TcMFLmXy4y+nyupmgpY0kRAVYFrg61Hi3mOCnDPK7LJKOmeSkjZ3gjZiS25KAk+68ScEOb3vNWfqx/OuDPB/vfSejRerXAInEHD2T00jRJlclVJGiySJSo0hRWJVSxLgXJGy9bb2tc4ZPalyr5FF+9v6scpOF62GpqGoZaWOOrk7WSWWJnmRtIXSoBCOg03Goixd/wBrpgMXyrgKhbiCrpmpkMEdMjrH3rBjoufdX8Th59qXKvkUX72/qwGyT4UV3okf+3jSMBmeR8L5JVSNGtCI3DSBRIGXX2bmJyhDkMAw3F7i63AvipzN5c5fTZXUzQUsaSIqlWBa4u6jxbzE4OZRwRVJVRmaWHyanqJqmIRq3aM8pbaTV3QFEjDu9dv2WOcXvNV/oL6xMBT4c5W5ZJSU7vRxlnhjZiS25KAk+685wMzDIsiiqJKc0EkkkQUuIYJpQusaluUv1H1HzYfOE/yGl9Hi9WuEfiLhCr9kaiohheaOdYrdjXtRFSilCGCqdfnHmH5zYD/tS5V8ii/e39WEfJ+AqF8/raZqZDDHTxukfesrEJcjvX3ucbMMZxkHwnzD0WL6o8BezflvlFPBLO9ChWGNpWC6rkIpcgXcC9hilw3wPllWhc5S0C2VlM9u+GBN10St0AF726j58OvEmWtUUdRAhAaaCSJS3QF0KAmwJtc4pcIcHQUEQWGJEd0QSsl++yi19/nLebrgEbmhy6y+myqpmp6WNJEVSrDVcXkVT1a3QnBrIOVuWSUsDvRxlnhRmN23JQEn3XnxZ5y+8tX+inrUwxcL/kVN+oj/AJBgELiHhnJ6WUQrlj1MvZmYx0ysxWMEjUdTgbkEAC5JHTB6n5V5U6KwokAYBgGDqRcX3Ba4PzeGBvEnAVbLV1ElLURxRVfZF21zRyxmNDFdeyYLILHVZiATYG1rl2yTLjT08ULSPKY0CmSQ3ZiOpO53P58B+aeZWQQU+ZzxQRKka6NKi9heJGPU+ck4mCHN333qf9P1KY8wGgcN8D5m9HTvHnUkaNBGyoKZW0AoCFv2m9htf5sEfwBzX/HZf4VfvcW14yiy7KKJ5AXkkp4UhhT3cr9moCqNza5FzY2uOpIBQ4a2hqo55s0zJY66dQo7F2ZKYJJ2iLHpFjpYKT3jcg2bctgHH8AM1/x2X+FT73Cbl3Ctcc9qYVzR1nWmVmqOwUl1JSyaNdgBcb38MOHLjmR25WjrZENRa8UyH8XUoLjUhsO/sbrYHY7AggfOT/Cms9Cj+uPAVMwyCsgYLPxIImIuFkhiQkdLgNMDa4O/zY4Q5dUuwVOKI2ZiFCrHCSSdgABPcknwxc5jZjkiVOnMo/7QYwQ4iZjbcKbjutY3636W+bCrwzmGQKUSoEVROZBpaOlkVNyNC6N7+FwQdyRuLYAlzC4OzGHLqiSfN5J41UFojTqgYagLahIbbkHp4YJcPcD5m9JTtHnUkaNDGyoKZTpBQELftN7Da/zYY+b3vNWfoD+dcGuD/wAgpPRovVrgEObh6uSQxtxEwcFFKmmS4MlxGD+M2LaWsPH9ovf/AAAzX/HZf4VPvcAsx8l/CGs9kNPYdjT/APie416o9Gvw06ut9ul9sbDgMJyzhWubPKqFc0dZ0p0ZqjsFJdToshTXYWuN7+GGjMOFa+BQ0/ERiUmwMkEaAnrYFphvbHbJPhRXeiR/7ePrmvNSpNRPmQRqUCUMGiaQljoK6Clih2a9zYjwOxUBXsfU6HccToViXW5WKJ9K9LnTMT1IH5yB44ocf8KV8eWTzS5u9TCEVjH2Cqrgstu+JDtuDex6YpZtmeRyUNYMsh0yiFS5COh7PtY9QDuGCk7Dp+w9MN3GnwXPokH+3gKuQ8D5m9LAyZ1IitCjKnkynSCgIW/ab2G18VfJJ/8A8pi/9EH3+NByHR7GQdqA0fkqa1K67r2QuNIB1XF9rG/TGU+z3Cvyf/2pftwDPRcHZjMgeHiBpEPRo6eNwbbGxWUjrhUyrhWubPKuFc0dZkgRnqOwUl1ISylNdha43uemNS4AqKF6MNlaBIC7bBGS7dCTq3bwF7noB4WC3kHwnzD0WL6o8ByzLhDM4IZJpM9l0RI0jWpFJ0qpY2Ha7mwOA/C8FdXllhzypDLHHKQ9Eg7siB13EpF+ote91NrjfGl8aoDl1YGYKDSzAsQSAOzbcgAkgddhfC1ygpahaRHdk8neGExKF7+oRqrsWFtriwBuduoFgQVuY/B+YQ5bUSVGbSVEahdURp1QN31A7wkJFiQenhgvknA2ZtTQsmdSIrRIVTyZTpBUELftN7Da+DnOX3lq/wBFPWphh4YH9ipv1Ef8gwGcSZfUKSrcURgg2IKQggjYggz7HFvLuGa6ov5PxH2um2rsoIntfpfTMbXsf3YuVPC/D2ttYoFbUbjt1WxvuNPaC1j4W2xY5fZdTx1db5HFSLABEI3ppBKWBDltbaiVNwO7YDpbVucBiHMHKp4cxmjnqmnkXRqlMYQteNSO6GNrAgdfDHmDHN333qf9P1KY8wD3kHF2YCkpFGRtMsUUfZyGoTe0YUOoMRKkqfPexIviTZjUuxZ+F42ZiSS0kJJJ3JJMFySfHGgcF+91H6ND6tcJ3EfGFTBU5rHGlRKsdNG0bRBNMDGKQl21sDYkBuje4O3gQ+IeKq9NGjh0r2QIj0zxjQG90FtD3QbC4Fr2wr5dxVXDPamZcrdp2plVqft1BRQUs+vRYg2G1vHGxcLVLSUVNJIxZ3gjZmPUkopJ285N8JeT/Cms9Cj+uPAdPw+zX/Apf4tfu8T8Ps1/wKX+LX7vD/Vwl0ZQzIWUqHS2pbi2oXBFx1FwRthW5c9s0Uzz1M058oliAl090RSPGCNKruwtf5wLWwCPzC4xzGbLqiOfKJII2UBpTUK4Uagb6RGL7gDr44JcPccZmlJTrHkskiLDGquKlV1AIAGt2e1xvb58MfN73mrP1Y/nXBng/wDIKT0aL1a4BCmz2teXtn4cJlOg6zUpfuElN+y30k3Hzhf/ACixH8P81/wKX+KT7rFvj+WTXEaaulibt6enkiiaM6RLJp1kMjMGKk2ubHSNjvh0pYSiKpZnKqAXa12sLajYAXPU2AGAw7LOKq5c8qplyt2nenRWp+3UFFGizl9Fjew2t44cvw+zX/Apf4pfusc8k+FFd6JH/t4ceLqt4qCrkjbS8dPK6sPBljZgd/MQDgE+bjjM3Uq+QyMrAqVaqQgg7EEGKxBHhhf5icYZhNltRHPlMlPGygNKahXC99TfSIwTcgDr44a+WObVFYpqKmoUns0jFKpBKWH/AIk3dDCWQgkCwXT0v/ds84vear/QX1iYBfyHjnM0pYFTJZHVYUCuKlRqAQANbs9rje2L/wCH2a/4FL/Fr93hu4T/ACGl9Hi9WuKea5jIuZ0USsRHJFUM6joxTstJPjtqP78Au/h/mv8AgUv8Uv3WE3KuKq5c8q5lyt2meBFen7dQUUBLMX0WN7Daw643bGb5B8J8w9Fi+qPAez8cZm6sj5C7KwKsrVKEEEWIIMViCNrY+KLjLMoY1jiyB0RAFVVqkAAGwA/FYbOOs+NFl9TUJ7uOM6LAGzt3EJB2IDMCfmB64XOC+P3rauNLjsmo1PRe9ULoeWxUm2lJUuptYnALHMfjDMJstqI6jKZKeNguqU1CuF76kd0Rgm5AHXxwXyTjjM1poVTJZHURIobylRqAUAG3Z7XG9sHOcvvLV/op61MMXC/5FTfqI/5BgMjkygsSTwqLk32qgB+wBLD82CeQ11TRFjScNmIuAGK1SkkDwuYybfNhmp+M5FzWrpptPYJ2KRPdV0ySRFwhvuxkINj51A/vDBvgnNHqcvpp5iDJLErsQLC5+YdMB+b+YOazzZjNJPStBI2jVEZA5W0agd4KL3AB6eOPMGObvvvU/wCn6lMeYDUuFuaGWxUVNHJVxq6QRoykNsQiqR7nwIx1l49yNjOzVEJNSgjmNn76hSgB26BWYftxe4R4RonoKRnpKZmaniJLQRkkmNSSSVuST44DcVZjl9FUin9i4ZWMBn7kMQuO0EYVRoJZj3rDbfSP7xKgVpOaGURIscdXEqIoRVAfYAWA9z4AYS8s49oV4gqqlqlBA9KkayWaxYFLj3N77HGmQ8IULKG8hphcA2anjBF97EadjhCyrhylPElXEaaAxLSIwjMSFQSY9wumwO53t44BlrOaGUSxvHJVxMkilGUh7FWGkg93xBIwNyDi3IKLX5HNBF2ltenXvpva9wemo/vw2/gXQ/I6X+Hj/pwucGU1FXCqLZfSJ5NVSUwtDGdQS1mN02JvgA3MrmPl9RldTDBVRvI6AKoDXJ1qfFfMMFOGeaOWR0dMklXGrpBGrAhtiEAI9z4EY+OafC9JFlNU8VLTo6oCGSFFI76jYhbjBbhXhGiehpWekpmZqeIkmCMkkxqSSSu5JwATMeKshnqEqJKpO0RlbutIocobxmRVADlDcre9r4Ne23lXy2L9zf04LfgXQ/I6X+Hj/pxPwLofkdL/AA8f9OAzDKuPaFeIKupapQQSUyIslmsWGi49zfwOHOs5n5RLG8ctXEySKUZSHsVYaSPc+IJGFvJ+HKU8SVsRp4DGtLGyxmJCoJ7O5C6bA7ne3jh3zDhzLYInlmpaNI0GpmaCMAD/ANP/AM4ADRccZFDL2sU8CSdksOpQ4OhbaVPd3tYfPsPNgRzN5jZfU5XUwwVUbyOqhVAa5s6nxW3QHBPgukhzAyT+xtFHRElYC1Oolktb8YRp0CM963jcftx881+F6SLKKp4qWnR1VbMkKKR+MUbELcbHAduHOaWWR0lOj1cYZIY1YENsQgBHufOMcc/4tyCt0eWTQS9nfTqD7arXtYDrYfuwa4Y4QomoqZmpKYs0EZJMEZJJQEkkrub4H8X01FRPRquX0j+VVSUxvDGNIfbULJuQbf8A90CzTc0sojRUSriVUUKoAfYAWA9z4AYSsn49oUz+tqWqUEMlPGiSWaxYBLgd2+1jjTvwLofkdL/Dx/04QMk4cpW4jromp4DGtNGyoYkKgkJchdNgTc728cAdzTmHk1QIxLWRkRSpMttY76HUp2XcX8MUct4pyGCRJIqmNXQysD39zMwaQt3e8TpUAnoAB4Yu5/T0VPXUNKMvpGFZ2t2MMYK9mgYWGje5OF/h7P6SpOWA5XRL7INUBrRIdHY9Ldze/jgOvNDmLl9TlVTDT1UbyOqhVAa5tIrHqtugODWQc08sjpYEesjDJCisLNsQgBHufPirzZ4YpIsoqnipadHVVsyQorD8Yg2IW42Jwd4d4Qomo6dmo6ZmMMZJMEZJJQEkkr1JwAOXi3IXepaSpifywIsyvrZWEa6FsNNlsD1HjY9Ri7lHMbJ6aCOCGsjEcShVB1k2Hzld8JOccc09NLNFNkFOrxL2ltUB7mrRqbTCdN7iw717jwIOHfgvL6atpxNNlVNT6rFRoilDKRcEMI18N+ltxvcEAMU5lZ/BUZnPLBKrxto0sL2NokU9R5wRiY780suiizWoSKONEHZ2VEVQLxITYAWG5JxMB+hOC/e6j9Gh9WuFzMsomPEdLOI3MK0boZAO6G1NsT4HvLt43+Y2EcNcrO1o6aT2SzNNcEb6UqLKt0Bso07KL2A82CXtRf5pmv8AE/8AHAaDjN8n+FNZ6En1x47+1F/mma/xP/HCZl3L/VntTTeXVw7OmWTthNaVrlO6z23UX6fMMBumE/lxkE1KK7yhdPbV0sybg3RtNjt0vY7YHe1F/mua/wAT/wAcVsv5bRTqWgznMZVB0lo6xXANr2uoIvYg2+cYAzze95qz9WP51wa4P/IKT0aL1a4zPmHy28my2om9kMwl0ID2c0+tG7yizLp3G98EuHeVnaUlPJ7JZmmuGNtKVFlW6A2UadlF7AebAajiYyXNeFaKmkWKoz7MI5GNgrVgvva2ru90bjc2H7jgvFynDKGXNs0ZWAIIqrgg7gghdwRgOWSfCiu9Ej/28O3EWUGqppYA/ZmRbB9CyWNwQSjgqwuNx5uhBsRjuWcAas9qqby6uXs6dH7ZZrStfR3We26i+w+YYc/ai/zXNf4n/jgC/AdZWCM0+YQaJIO4s0enspVGwZQttJt/d0geItuBW5xe81X+gvrEwIy/lrFOpaDOcxlUHSWjrA4BsDa6gi9iDb5xgJzG5b+TZbUTeyGYTaFB7OafWjXdR3l079b/AJwMBqHCf5DS+jxerXAXmBkk9Q9AadA3Y1kcsl9PdRTqJ735h03/AH4Xsg5V9pSwP7J5muuFG0pUWVboDZRp2AvYDFiq5Yxx6RLnGZIZGCJrqwupj0Vbjdj5hvgHThiaoakhauRUqCg7RUNwD+7Y+cC4BuAThLyD4T5h6LF9UeO/tRf5rmv8T/xwmZTwBrzyrpvLq5eygjftlmtK1wndZrbqL7D5hgND4q4fmmzTLJ4kvFT9v2jXA064wq7Hc3I8MKfCPAdZAcl7WLT5I1UZu8p09pfR0O9/mvgvV8rkiQvLm+ZxovVnqwqje25KgDc4q5fwDTzkrT55XykC5EVcrkDpchQbDAG+cvvLV/op61MWpJKsZTB7HIj1BgiVe0YKFugu2+zEeb67WKJzI5ceTZbUTeyGYTaFU9nNPrRruq95dO/W/wCcDBjI+VXaU0D+yeZrriRtKVFlF1BsBp2A6DAMvCHAsdJA6zN5RNPqNRJL3tZcAOLNsENgCPEAXvYWHcOcJ1WW1pjpSJMtm1N2btZqd+vcv7pGPh85vuLsO9raLtjB7L5p2oj7Up5TvoLFNXubW1Aj9mPrL+WUc8SSw5vmjxyDUrCp2IPjuuAzTm7771P+n6lMeYE8wuH/ACfMZou3nl0aO/M+tzeNW3Nt7XsPmAxMB+kuC/e6j9Gh9WuETjSrpPZKQZ4ziljhV6WNg3ZSNY9q3cHflU6QATsGO24OOXDmaZ+KSnEFJRNEIYwhaRgSugaSfxo3K2vgj7K8R/I6D6RvvcAw8t6aWOgRZllQanMSTG7pCWJiVvMRHpFvDpheyf4U1noUf1x4nstxH8joPpG+9wn5fX5x7OVDJT0pqzTKJIy50BLpYg9pfV7nx8+A3c4z7k3wi1JSdtLcS1CRhozEIdAj1AAjqznUSWNr7beJ4+y3EfyOg+kb73E9luI/kdB9I33uAL83veas/Vj+dcGuD/yCk9Gi9WuMt5gZjnbZdUCspaNICo1tG5LAah0BkPjbwwR4fzTPxS04hpKJoxCgQtI1yugaSfxvUi2A9fNBlvlkNZQTSieWWSaeJWkWSB1kZdThdig/FFGKhQdV7Xw7cvqcpllIrSLKRCo1o2tT+Zj1AG37MLHstxH8joPpG+9xzpq3iCNQkdBlyIosFRyoA8wAlsMB0yT4UV3okf8At40dumMHy2vzgZ3VMlPSmrNOgkjLnQE7lip7S5PufHz4cfZbiP5HQfSN97gKXJ3h2WnfXURNC0lKiqqRsiOFbdptX/3ILBbEL3dxqu2li5xe81X+gvrEwK9luI/kdB9I33uF3mFmOdtl1QK2lo0gKjW0bksBrW1gZD428MBqvCf5DS+jxerXGe8y4ZJKzVDDUPLHCI40koVrIJCzagUZm0wMG7rs29lWwNt/cizTiAUsAhpKExiJAhaRrldI0k/jetrYvey3EfyOg+kb73AaDQs5iQzALIVBcLuA1u8B8174z7IPhPmHosX1R4nstxH8joPpG+9wn5VX5wM7q2jp6U1ZgQSoXOgJZNJU9pcn3PicBuVXRpKhSVFkRuquoZTvfcEEHcYVuW+QpBTs3YLFIZ5wT2QjYp27lBfSCV06beFrW8MBvZbiP5HQfSN97iey3EfyOg+kb73AE+cvvLV/op61MMXC/wCRU36iP+QYybmLmOdtltQK2mpEgIXW0bksBrW1gZD/AHreGC+S5pxAKaERUlCYxEmgtI1yukWJ/G9bWwB7iOkq4cwNVS0/lAmo/JRZgOzkEjSK0gJW8R1AEg3Fjt0uycMZP5JSQU99XYxql/OQN/AbX+bCV7LcR/I6D6RvvcT2W4j+R0H0jfe4DM+bvvvU/wCn6lMeYEcfz1jZhMayOJJjo1rGxKj8WumxLH+7Y9et8eYDfaXKZajJaaOnmaCXyaFkdSR3hGpXVp303tcf9juCg5ZAtTJULmmY5hQ1cF3miWp0RaR/9SLYjQdjpF7XFtrYM8N87Msho6eKSSQPHBGjARMd1QKd/HcY+M25oZBVNqqAZG0GO5he+ljcrcWNri/zb26nAfXLmkqqqSOVJ6oZfTyO8TVEhaWpJGnv9AIVsSBbqT16reyf4U1noUf1x4+oeeeUooVJHVVAAAhYAAbAAAWAA8MJ+Xc06FM9qaxnfsJaZYlPZtfUChPd6j3J3wGkc2ZCuT1hUkHs7XBtsWUEbeBBIPzE47cvs1mmplE8bKI0jVJWN+2BiVi251XDEgt0PUHrZT4h5uZNWU0tNNNMElXSSkTAjxBG3UEA+bFmg52ZRDEkUcsoSNFRbxOTZQFG567DAGub3vNWfqx/OuDPB/vfSejRerXGZcwub+XVeXVFPBJIZJFAUGNlF9QPU9Nhgjw7ztyyGkp4pJJA8cMaMBEx3VAp38dxgPo8d5tJJPFTwULvTu/aASSNpS9lBHdOrZvnbayixu18A8RVFbA0tQkCi4CNA7sG7o1HvqNr9CCfEeFyATnnlALESOCxuxELC5sFudtzYAfmAxIueeUKLLI6jc2ELAbm52A8SScB85J8KK70SP8A28OPF1W0VBVyRsVdKeV1YdQyxswI+cEA4yDLOadCmeVVYzv2EtOkans2vqGi/d6j3Jwz5vznymoglgeaYLNG0RKwtcB1KEi4texwHPhngGSto6eomzLMUkkiUssVT3dha42PUAE73ve+98F+aFF2OQVEet5NESLrlbU7WkQXY+JPnwE4Y5u5TR0kNMs8riFAmowsL+c2HTfw3/OeuB/MXm9l9ZltRTwSOZJFAUGNlGzq3U9NgcBqXCf5DS+jxerXCnzTrCJsrRHKscxg1BWsdLFlGoA9DZhv1sw8+B2Qc7ssipYI3lkDRwojWiY7qgU7/nGA9TxvkL1flRmqRIZopyOzYrriV0XZlNgQ+4FraQRbe4avwzkvklLDT9o8vZIF1ydTb6gOgG9hYXNsJWQfCfMPRYvqjx19vnKvjZPoW+zCZlXNOhjzyrrGd+xmgjjQ9m1yyhL3HUe5OA3bExnnt85V8bJ9C32Ynt85V8bJ9C32YC9zl95av9FPWphi4Y/Iqb9RH/IMZVzH5u5fWZbUU9PI5kkChQY2UbOrHc9NgcF8k535ZFTQxvLIGSJEb8Ux3CgH/uMAS5PVLPDXa2ZrZjOBqJNhZDYX8Lkn9pxOTtSzw12tma2YzgaiTYWQ2F/C5J/OThQpuMsijFo6mtQGpeqbQZU1M9ro2i107q7dduu5uU4c5p5LRLKsEs9ppnqG1xse89r222AAAH5sAi83ffep/wBP1KY8wJ5g8VQVeYzTwMxjfRpJUqe7GqHY/ODjzAfpLgsf9Oo/RofVrgJnnHxo6msjnjBSGkWqiKk3YauyZXNzpvIVAOnYaifDBvgs/wDTqP0aH1a4+eIeEIK2SmkmDaqSXtYyptvsdJ29ySqk+PdG/W4XMhlmemiarVUmZAZES9lY76dyTt0O53vhHyf4U1noSfXHjR74zjJ/hTWehJ9ceAbOMM8ajpjUKFKxuna6rm0ZcK7AAi7BTsPPhcj5jNMKhKYRtOKtaemDB9LKy6hKxB7ydyY6lO4juAfFxzrKkqqeWCW+iVGQkAEi4tcagRcdRt1AwFyfl7T008M0RkBggWALcBW06h2jgAapLOwvewBNgMBW5uj/AKNWfoD+dcGeDx/YKT0aL1a4Dc3j/wBGrP1Y/nXBng8/2Ck9Gi9WuApcTcZrQSqaqJhSshPlKkuFkFyI2QC41KO619ybWHXBPh/MZKiBZZoGp2e5Ebtdgt+6WsBpYrYlfC9t7YHcRcHrXTRmqkL0sa/koUqryXNndg12AB2Swsd7+GCOQZdJTwLFNO1QyXAkdbMVv3Q1idTBbAt42vtfAJOSfCiu9Ej/ANvGg1jssbtGutwpKoW0BmAuF1WOm5sL2NsZ9knworvRI/8Abxo98Aq8OcdrWyRRxREEwmWe7/8AgNq0LG1hYuWD90lSAtyN9q/OH3mq/wBBfWJgrw3wstLJUylu0lq5jK76dGw2RAATsoJ36klj42ArnD7zVf6C+sTAHeEx/YaX0eL1a4C8cZzXUxVqPyRlYBFjm7UyySksdEYjOkjSBubWsxJAF8GuEz/YaX0eL1a4p5/wkameOZauqgaJSqrCU097q1njbvEWF/MPnNwMZYJeyTynR2tu/wBlq0X/AP11d6358IOQ/CfMPRYvqjw/5fTGONUaR5SosXktqb5zpAF/zAYQMh+E+YeixfVHgNHtjnT1KSDVGyuLlbqwYXB0kXB6gggjwIx0vjnT0yRjTGqoLlrKoUXJ1E2A6kkknxJwCfzk95av9FPWphh4YH9ipv1Ef8gwvc5PeWr/AEU9amGHhg/2Km/UR/yDAAuOuJqujZHgjpmhABIllYSzOWt2MCL1k07jZrlhttu2U8hZFYqylgCVbqLi9jYkXHTqccKzLhJJC5YgwsXACqb3UpuWUkbH+6Qf2bYt3wH5s5u++9T/AKfqUx5j3m7771P+n6lMeYDQOG+SeWTUdPLJHIXkgjdiJWG7IGO3hucEvaGyr4qT6Zvtw08F+91H6ND6tcJfEPAjQsGWpzqft30jsKlbREnUCQxWy2uL7geNtsBb9obKvipPpm+3CZl3KyhfPamjZH7CKmWVR2jX1EoD3up90dsa1wrwv5Ejr5TVVGtg16qTtCthay7Cwwp5P8Kaz0KP648B8JyWyYymIAmVRqMYqCWAPQlb3A3G9vHHKk5QZHLI0cRDyJfUiVOplsdJuoa4sdvz4P8AHPBbzlKqgYQ10F2RwABILAGOQ27ykCwvcD8xOADzVdWqw0tM1BUVi662p7Jho06oiEY6dTXQW71wsgK6rswAFxvyvyqHLaqoo7tJB3brOZArhlBVgCbMAeh3wZ4e5JZZNSU8skcheSGN2IlYbsgY7eG5xd424YgoOHqqnplsqxgkn3TtrW7MR1Y/YBYADDhwf+QUno0Xq1wGfwcrMiepalUSGdBqaPtJLgbG52tbcb33uMdsn5QZJVRCamDyRsSAyyvY2Nj1t44tcX5PVZhUyQvDJFRRaNfZ6BJWWJIQPq7saseh2F3YkGww5cMEeSRAU7UulQvYNbuW2sCuxHmPj1NsBj2WcrKF88qqNkfsIqdJFHaNcMdF+91Pujhy9obKvipPpm+3HPJPhRXeiR/7eHrPII3p5VnRnjKNrRAxLKBcqAnea4FtI63t44BCbkrkwVXIIVyoRjUGzFvchTexLXFrdfDAPmJyhy+jy2oqII3EkagqTIzDd1XoeuxOCvB3B8lXLFU1UTU1JTPqoqElgVIa4llBNw19wv1D3R/nF7zVf6C+sTAAMg5I5ZLSwSPFIWkhR2tKw3ZAx2/OcX/aGyr4qT6Zvtw3cJ/kNL6PF6tcFcBnntDZV8VJ9M324TMq5WUMmeVdGyP2MMEciDtGuGYJe56n3Rxu2M3yD4T5h6LF9UeA6+0NlXxUn0zfbie0NlXxUn0zfbjQ8CuHMtmghKVExmYyO4J/uqzFlQE7sFG1zv8AsAADLOY/KLL6PLaiop43EkYUqTIzDd1U7HrsTgvkfJDLJaaGR4pNTxI7fjWG5UE/9zg5zl95av8ART1qYP8ADjWoac+anjP/ALYwCl7Q2VfFSfTN9uKS8n8lNQadVcyqmtlEzEqLqO9Y90nUCAeovbpj5yPh3NK2njqVzeohEw1iOSkS6g72uHAI8xsLixsL2w08KcJz00jy1lZ5ZIV0K7QLEyrfUVLBmLLcAgdAS3/mwH595g8KwUmYzQQKwjTRpBYse9Grnc/OTjzBjm7771P+n6lMeYAbQc68yhijijkjCRoqKDEp2UBRvbfYY7+3zmvxsX0K/ZiYmAnt85r8bF9Cv2YFQc065KySsV07eWMRMezW2kWI7vQHujfExMAV9vnNfjYvoV+zE9vnNfjYvoV+zExMBRzvm/mFXA8E8kZjkFmAiVTa4PUDbcY70POzM4YkijkjCRoEW8SnZRpG9t9hj3EwHb2+M1+Ni+hX7MT2+M1+Ni+hX7MTEwAqn5p1yVklYrp28qCNj2a20i1u70HuRgr7fOa/GxfQr9mJiYCe3zmvxsX0K/ZihnvN7MKuB6ed4zHIAGAjVTsQ3UdNwMe4mAsUXO3M4o0jSSMLGoRbxKdlGkeHmGO3t85r8bF9Cv2YmJgJ7fOa/GxfQr9mBVNzTro6yWsV07aZBG57NbaVtaw6D3IxMTAFfb5zX42L6FfsxPb5zX42L6FfsxMTAUM+5u5hWU709Q8ZjkADARqp2IYbjpuBi1Sc78zijSNJIwqKEX8Up2AsPDzDExMB19vnNfjYvoV+zE9vnNfjYvoV+zExMAqZ3xVPVzvPOVMj21EKFGyhBsPmAx5iYmA//9k="/>
          <p:cNvSpPr>
            <a:spLocks noGrp="1" noChangeAspect="1" noChangeArrowheads="1"/>
          </p:cNvSpPr>
          <p:nvPr>
            <p:ph type="body" idx="4294967295"/>
          </p:nvPr>
        </p:nvSpPr>
        <p:spPr bwMode="auto">
          <a:xfrm>
            <a:off x="395288" y="1412875"/>
            <a:ext cx="8229600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20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Nadpis 1"/>
          <p:cNvSpPr>
            <a:spLocks noGrp="1"/>
          </p:cNvSpPr>
          <p:nvPr>
            <p:ph type="title"/>
          </p:nvPr>
        </p:nvSpPr>
        <p:spPr bwMode="auto">
          <a:xfrm>
            <a:off x="457200" y="981075"/>
            <a:ext cx="8229600" cy="436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3200" b="1" smtClean="0"/>
              <a:t>Charakteristika českého jazyka</a:t>
            </a:r>
            <a:endParaRPr lang="en-GB" sz="3200" b="1" smtClean="0"/>
          </a:p>
        </p:txBody>
      </p:sp>
      <p:sp>
        <p:nvSpPr>
          <p:cNvPr id="41986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1987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1187450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1988" name="Zástupný symbol pro text 5"/>
          <p:cNvSpPr>
            <a:spLocks noGrp="1"/>
          </p:cNvSpPr>
          <p:nvPr>
            <p:ph type="body" sz="quarter" idx="15"/>
          </p:nvPr>
        </p:nvSpPr>
        <p:spPr>
          <a:xfrm>
            <a:off x="1908175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1989" name="Zástupný symbol pro text 6"/>
          <p:cNvSpPr>
            <a:spLocks noGrp="1"/>
          </p:cNvSpPr>
          <p:nvPr>
            <p:ph type="body" sz="quarter" idx="16"/>
          </p:nvPr>
        </p:nvSpPr>
        <p:spPr>
          <a:xfrm>
            <a:off x="2627313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1990" name="Zástupný symbol pro text 7"/>
          <p:cNvSpPr>
            <a:spLocks noGrp="1"/>
          </p:cNvSpPr>
          <p:nvPr>
            <p:ph type="body" sz="quarter" idx="17"/>
          </p:nvPr>
        </p:nvSpPr>
        <p:spPr>
          <a:xfrm>
            <a:off x="3348038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1991" name="Zástupný symbol pro text 8"/>
          <p:cNvSpPr>
            <a:spLocks noGrp="1"/>
          </p:cNvSpPr>
          <p:nvPr>
            <p:ph type="body" sz="quarter" idx="18"/>
          </p:nvPr>
        </p:nvSpPr>
        <p:spPr>
          <a:xfrm>
            <a:off x="4068763" y="404813"/>
            <a:ext cx="647700" cy="287337"/>
          </a:xfrm>
        </p:spPr>
        <p:txBody>
          <a:bodyPr/>
          <a:lstStyle/>
          <a:p>
            <a:pPr eaLnBrk="1" hangingPunct="1"/>
            <a:r>
              <a:rPr lang="cs-CZ" smtClean="0"/>
              <a:t>9. st. n.l.</a:t>
            </a:r>
            <a:endParaRPr lang="en-GB" smtClean="0"/>
          </a:p>
        </p:txBody>
      </p:sp>
      <p:sp>
        <p:nvSpPr>
          <p:cNvPr id="41992" name="Zástupný symbol pro text 9"/>
          <p:cNvSpPr>
            <a:spLocks noGrp="1"/>
          </p:cNvSpPr>
          <p:nvPr>
            <p:ph type="body" sz="quarter" idx="19"/>
          </p:nvPr>
        </p:nvSpPr>
        <p:spPr>
          <a:xfrm>
            <a:off x="7164388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41993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0"/>
            <a:ext cx="3667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833" name="Group 89"/>
          <p:cNvGraphicFramePr>
            <a:graphicFrameLocks noGrp="1"/>
          </p:cNvGraphicFramePr>
          <p:nvPr>
            <p:ph idx="4294967295"/>
          </p:nvPr>
        </p:nvGraphicFramePr>
        <p:xfrm>
          <a:off x="468313" y="1628775"/>
          <a:ext cx="8229600" cy="5120640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písmeno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frekvence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písmeno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frekvence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68313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smtClean="0"/>
              <a:t>Frekvenční kryptoanalýza</a:t>
            </a:r>
            <a:endParaRPr lang="en-GB" sz="3200" b="1" smtClean="0"/>
          </a:p>
        </p:txBody>
      </p:sp>
      <p:sp>
        <p:nvSpPr>
          <p:cNvPr id="43010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3011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8745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3012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08175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3013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2627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3014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334803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3015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4067175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600" smtClean="0"/>
              <a:t>9. st. n.l.</a:t>
            </a:r>
            <a:endParaRPr lang="en-GB" sz="1600" smtClean="0"/>
          </a:p>
        </p:txBody>
      </p:sp>
      <p:sp>
        <p:nvSpPr>
          <p:cNvPr id="43016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716438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43017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0"/>
            <a:ext cx="36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240" name="Zástupný symbol pro obsah 2"/>
          <p:cNvSpPr>
            <a:spLocks/>
          </p:cNvSpPr>
          <p:nvPr/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cs-CZ" sz="3200" b="0">
                <a:latin typeface="Calibri" pitchFamily="34" charset="0"/>
              </a:rPr>
              <a:t> MYOLYVFDHVDYCDSLVNBRZDOFHJDOVNH</a:t>
            </a:r>
            <a:endParaRPr lang="en-US" sz="3200" b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200" b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200" b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cs-CZ" sz="2600" b="0"/>
              <a:t>	 Nejčetnější písmeno v šif</a:t>
            </a:r>
            <a:r>
              <a:rPr lang="en-US" sz="2600" b="0"/>
              <a:t>ř</a:t>
            </a:r>
            <a:r>
              <a:rPr lang="cs-CZ" sz="2600" b="0"/>
              <a:t>e je D, v </a:t>
            </a:r>
            <a:r>
              <a:rPr lang="en-US" sz="2600" b="0"/>
              <a:t>č</a:t>
            </a:r>
            <a:r>
              <a:rPr lang="cs-CZ" sz="2600" b="0"/>
              <a:t>eském jazyce by mu m</a:t>
            </a:r>
            <a:r>
              <a:rPr lang="en-US" sz="2600" b="0"/>
              <a:t>ě</a:t>
            </a:r>
            <a:r>
              <a:rPr lang="cs-CZ" sz="2600" b="0"/>
              <a:t>lo odpovídat písmeno E. Provedeme-li posun, dostaneme nesmyslnou zprávu NZPM...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cs-CZ" sz="2600" b="0"/>
              <a:t>	Zkusíme tedy další písmeno s nejvyšší </a:t>
            </a:r>
            <a:r>
              <a:rPr lang="en-US" sz="2600" b="0"/>
              <a:t>č</a:t>
            </a:r>
            <a:r>
              <a:rPr lang="cs-CZ" sz="2600" b="0"/>
              <a:t>etností jako náhradu za E to je A, potom provedeme posun a získáme p</a:t>
            </a:r>
            <a:r>
              <a:rPr lang="en-US" sz="2600" b="0"/>
              <a:t>ů</a:t>
            </a:r>
            <a:r>
              <a:rPr lang="cs-CZ" sz="2600" b="0"/>
              <a:t>vodní zprávu.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cs-CZ" sz="2600" b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400" b="0">
              <a:latin typeface="Calibri" pitchFamily="34" charset="0"/>
            </a:endParaRPr>
          </a:p>
        </p:txBody>
      </p:sp>
      <p:graphicFrame>
        <p:nvGraphicFramePr>
          <p:cNvPr id="49326" name="Group 174"/>
          <p:cNvGraphicFramePr>
            <a:graphicFrameLocks noGrp="1"/>
          </p:cNvGraphicFramePr>
          <p:nvPr/>
        </p:nvGraphicFramePr>
        <p:xfrm>
          <a:off x="323850" y="2420938"/>
          <a:ext cx="8604250" cy="914400"/>
        </p:xfrm>
        <a:graphic>
          <a:graphicData uri="http://schemas.openxmlformats.org/drawingml/2006/table">
            <a:tbl>
              <a:tblPr/>
              <a:tblGrid>
                <a:gridCol w="344488"/>
                <a:gridCol w="344487"/>
                <a:gridCol w="344488"/>
                <a:gridCol w="342900"/>
                <a:gridCol w="344487"/>
                <a:gridCol w="344488"/>
                <a:gridCol w="344487"/>
                <a:gridCol w="344488"/>
                <a:gridCol w="342900"/>
                <a:gridCol w="344487"/>
                <a:gridCol w="344488"/>
                <a:gridCol w="344487"/>
                <a:gridCol w="344488"/>
                <a:gridCol w="342900"/>
                <a:gridCol w="344487"/>
                <a:gridCol w="344488"/>
                <a:gridCol w="344487"/>
                <a:gridCol w="344488"/>
                <a:gridCol w="342900"/>
                <a:gridCol w="344487"/>
                <a:gridCol w="344488"/>
                <a:gridCol w="344487"/>
                <a:gridCol w="344488"/>
                <a:gridCol w="342900"/>
                <a:gridCol w="344487"/>
              </a:tblGrid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X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Y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Z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57200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smtClean="0"/>
              <a:t>Frekvenční kryptoanalýza</a:t>
            </a:r>
            <a:endParaRPr lang="en-GB" sz="3200" b="1" smtClean="0"/>
          </a:p>
        </p:txBody>
      </p:sp>
      <p:sp>
        <p:nvSpPr>
          <p:cNvPr id="44034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4035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8745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4036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08175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4037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2627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4038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334803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4039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4073525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600" smtClean="0"/>
              <a:t>9. st. n.l.</a:t>
            </a:r>
            <a:endParaRPr lang="en-GB" sz="1600" smtClean="0"/>
          </a:p>
        </p:txBody>
      </p:sp>
      <p:sp>
        <p:nvSpPr>
          <p:cNvPr id="44040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716438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44041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6400" y="0"/>
            <a:ext cx="36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7" name="Zástupný symbol pro obsah 2"/>
          <p:cNvSpPr>
            <a:spLocks/>
          </p:cNvSpPr>
          <p:nvPr/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cs-CZ" sz="3200" b="0">
                <a:latin typeface="Calibri" pitchFamily="34" charset="0"/>
              </a:rPr>
              <a:t> 	</a:t>
            </a:r>
            <a:r>
              <a:rPr lang="cs-CZ" sz="2800" b="0" u="sng">
                <a:latin typeface="Calibri" pitchFamily="34" charset="0"/>
              </a:rPr>
              <a:t>Význam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cs-CZ" sz="2800" b="0">
                <a:latin typeface="Calibri" pitchFamily="34" charset="0"/>
              </a:rPr>
              <a:t>	Všechny doposud známé šifry byly od objevení metody kryptoanalýzy rozluštitelné.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cs-CZ" sz="2800" b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cs-CZ" sz="2800" b="0">
                <a:latin typeface="Calibri" pitchFamily="34" charset="0"/>
              </a:rPr>
              <a:t>	Byla prolomena transpozi</a:t>
            </a:r>
            <a:r>
              <a:rPr lang="cs-CZ" sz="2400" b="0"/>
              <a:t>č</a:t>
            </a:r>
            <a:r>
              <a:rPr lang="cs-CZ" sz="2800" b="0">
                <a:latin typeface="Calibri" pitchFamily="34" charset="0"/>
              </a:rPr>
              <a:t>ní i </a:t>
            </a:r>
            <a:r>
              <a:rPr lang="cs-CZ" sz="2800">
                <a:latin typeface="Calibri" pitchFamily="34" charset="0"/>
              </a:rPr>
              <a:t>monoalfabetická substitu</a:t>
            </a:r>
            <a:r>
              <a:rPr lang="cs-CZ" sz="2400"/>
              <a:t>č</a:t>
            </a:r>
            <a:r>
              <a:rPr lang="cs-CZ" sz="2800">
                <a:latin typeface="Calibri" pitchFamily="34" charset="0"/>
              </a:rPr>
              <a:t>ní šifra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cs-CZ" sz="2800" b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cs-CZ" sz="3200" b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cs-CZ" sz="3200" b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cs-CZ" sz="3200" b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cs-CZ" sz="2400" b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400" b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0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57200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smtClean="0"/>
              <a:t>Frekvenční kryptoanalýza</a:t>
            </a:r>
            <a:endParaRPr lang="en-GB" sz="3200" b="1" smtClean="0"/>
          </a:p>
        </p:txBody>
      </p:sp>
      <p:sp>
        <p:nvSpPr>
          <p:cNvPr id="45058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5059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8745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5060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08175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5061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2627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5062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334803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5063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4073525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600" smtClean="0"/>
              <a:t>9. st. n.l.</a:t>
            </a:r>
            <a:endParaRPr lang="en-GB" sz="1600" smtClean="0"/>
          </a:p>
        </p:txBody>
      </p:sp>
      <p:sp>
        <p:nvSpPr>
          <p:cNvPr id="45064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716438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45065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6400" y="0"/>
            <a:ext cx="36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1" name="Zástupný symbol pro obsah 2"/>
          <p:cNvSpPr>
            <a:spLocks/>
          </p:cNvSpPr>
          <p:nvPr/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3200" b="0">
                <a:latin typeface="Calibri" pitchFamily="34" charset="0"/>
              </a:rPr>
              <a:t> </a:t>
            </a:r>
            <a:r>
              <a:rPr lang="cs-CZ" sz="2800">
                <a:latin typeface="Calibri" pitchFamily="34" charset="0"/>
              </a:rPr>
              <a:t>klama</a:t>
            </a:r>
            <a:r>
              <a:rPr lang="cs-CZ" sz="2400"/>
              <a:t>č</a:t>
            </a:r>
            <a:r>
              <a:rPr lang="cs-CZ" sz="2800" b="0">
                <a:latin typeface="Calibri" pitchFamily="34" charset="0"/>
              </a:rPr>
              <a:t> – bezvýznamná vsuvka, symbol slou</a:t>
            </a:r>
            <a:r>
              <a:rPr lang="cs-CZ" sz="2400" b="0">
                <a:latin typeface="Calibri" pitchFamily="34" charset="0"/>
              </a:rPr>
              <a:t>ž</a:t>
            </a:r>
            <a:r>
              <a:rPr lang="cs-CZ" sz="2800" b="0">
                <a:latin typeface="Calibri" pitchFamily="34" charset="0"/>
              </a:rPr>
              <a:t>ící pro zmatení kryptoanalytika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cs-CZ" sz="2800" b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cs-CZ" sz="2800">
                <a:latin typeface="Calibri" pitchFamily="34" charset="0"/>
              </a:rPr>
              <a:t>nomenklátor </a:t>
            </a:r>
            <a:r>
              <a:rPr lang="cs-CZ" sz="2800" b="0">
                <a:latin typeface="Calibri" pitchFamily="34" charset="0"/>
              </a:rPr>
              <a:t>– kombinace pou</a:t>
            </a:r>
            <a:r>
              <a:rPr lang="cs-CZ" sz="2400" b="0"/>
              <a:t>ž</a:t>
            </a:r>
            <a:r>
              <a:rPr lang="cs-CZ" sz="2800" b="0">
                <a:latin typeface="Calibri" pitchFamily="34" charset="0"/>
              </a:rPr>
              <a:t>ití šifrové abecedy a kódových slov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cs-CZ" sz="2800" b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cs-CZ" sz="2800">
                <a:latin typeface="Calibri" pitchFamily="34" charset="0"/>
              </a:rPr>
              <a:t>homofonní substitu</a:t>
            </a:r>
            <a:r>
              <a:rPr lang="cs-CZ" sz="2400"/>
              <a:t>č</a:t>
            </a:r>
            <a:r>
              <a:rPr lang="cs-CZ" sz="2800">
                <a:latin typeface="Calibri" pitchFamily="34" charset="0"/>
              </a:rPr>
              <a:t>ní šifra</a:t>
            </a:r>
            <a:r>
              <a:rPr lang="cs-CZ" sz="2800" b="0">
                <a:latin typeface="Calibri" pitchFamily="34" charset="0"/>
              </a:rPr>
              <a:t> – ka</a:t>
            </a:r>
            <a:r>
              <a:rPr lang="cs-CZ" sz="2400" b="0"/>
              <a:t>ž</a:t>
            </a:r>
            <a:r>
              <a:rPr lang="cs-CZ" sz="2800" b="0">
                <a:latin typeface="Calibri" pitchFamily="34" charset="0"/>
              </a:rPr>
              <a:t>dé písmeno nahrazeno systémem reprezentant</a:t>
            </a:r>
            <a:r>
              <a:rPr lang="en-US" sz="2400" b="0">
                <a:latin typeface="Calibri" pitchFamily="34" charset="0"/>
              </a:rPr>
              <a:t>ů</a:t>
            </a:r>
            <a:r>
              <a:rPr lang="cs-CZ" sz="2800" b="0">
                <a:latin typeface="Calibri" pitchFamily="34" charset="0"/>
              </a:rPr>
              <a:t>, jejich</a:t>
            </a:r>
            <a:r>
              <a:rPr lang="en-US" sz="2400" b="0">
                <a:latin typeface="Calibri" pitchFamily="34" charset="0"/>
              </a:rPr>
              <a:t>ž</a:t>
            </a:r>
            <a:r>
              <a:rPr lang="cs-CZ" sz="2800" b="0">
                <a:latin typeface="Calibri" pitchFamily="34" charset="0"/>
              </a:rPr>
              <a:t> po</a:t>
            </a:r>
            <a:r>
              <a:rPr lang="cs-CZ" sz="2400" b="0"/>
              <a:t>č</a:t>
            </a:r>
            <a:r>
              <a:rPr lang="cs-CZ" sz="2800" b="0">
                <a:latin typeface="Calibri" pitchFamily="34" charset="0"/>
              </a:rPr>
              <a:t>et odpovídá frekvenci výskytu písmene v otev</a:t>
            </a:r>
            <a:r>
              <a:rPr lang="en-US" sz="2400" b="0">
                <a:latin typeface="Calibri" pitchFamily="34" charset="0"/>
              </a:rPr>
              <a:t>ř</a:t>
            </a:r>
            <a:r>
              <a:rPr lang="cs-CZ" sz="2800" b="0">
                <a:latin typeface="Calibri" pitchFamily="34" charset="0"/>
              </a:rPr>
              <a:t>eném textu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cs-CZ" sz="2800" b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cs-CZ" sz="3200" b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cs-CZ" sz="3200" b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cs-CZ" sz="3200" b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cs-CZ" sz="2400" b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400" b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Nadpis 1"/>
          <p:cNvSpPr>
            <a:spLocks noGrp="1"/>
          </p:cNvSpPr>
          <p:nvPr>
            <p:ph type="title"/>
          </p:nvPr>
        </p:nvSpPr>
        <p:spPr bwMode="auto">
          <a:xfrm>
            <a:off x="457200" y="981075"/>
            <a:ext cx="8229600" cy="436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3200" smtClean="0"/>
              <a:t>Šifra Marie Stuartovny</a:t>
            </a:r>
            <a:endParaRPr lang="en-GB" sz="3200" smtClean="0"/>
          </a:p>
        </p:txBody>
      </p:sp>
      <p:sp>
        <p:nvSpPr>
          <p:cNvPr id="46082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6083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1187450" y="382588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6084" name="Zástupný symbol pro text 5"/>
          <p:cNvSpPr>
            <a:spLocks noGrp="1"/>
          </p:cNvSpPr>
          <p:nvPr>
            <p:ph type="body" sz="quarter" idx="15"/>
          </p:nvPr>
        </p:nvSpPr>
        <p:spPr>
          <a:xfrm>
            <a:off x="1908175" y="382588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6085" name="Zástupný symbol pro text 6"/>
          <p:cNvSpPr>
            <a:spLocks noGrp="1"/>
          </p:cNvSpPr>
          <p:nvPr>
            <p:ph type="body" sz="quarter" idx="16"/>
          </p:nvPr>
        </p:nvSpPr>
        <p:spPr>
          <a:xfrm>
            <a:off x="2627313" y="382588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6086" name="Zástupný symbol pro text 7"/>
          <p:cNvSpPr>
            <a:spLocks noGrp="1"/>
          </p:cNvSpPr>
          <p:nvPr>
            <p:ph type="body" sz="quarter" idx="17"/>
          </p:nvPr>
        </p:nvSpPr>
        <p:spPr>
          <a:xfrm>
            <a:off x="3348038" y="382588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6087" name="Zástupný symbol pro text 8"/>
          <p:cNvSpPr>
            <a:spLocks noGrp="1"/>
          </p:cNvSpPr>
          <p:nvPr>
            <p:ph type="body" sz="quarter" idx="18"/>
          </p:nvPr>
        </p:nvSpPr>
        <p:spPr>
          <a:xfrm>
            <a:off x="4068763" y="404813"/>
            <a:ext cx="647700" cy="287337"/>
          </a:xfrm>
        </p:spPr>
        <p:txBody>
          <a:bodyPr/>
          <a:lstStyle/>
          <a:p>
            <a:pPr eaLnBrk="1" hangingPunct="1"/>
            <a:r>
              <a:rPr lang="cs-CZ" smtClean="0"/>
              <a:t>9. st. n.l.</a:t>
            </a:r>
            <a:endParaRPr lang="en-GB" smtClean="0"/>
          </a:p>
        </p:txBody>
      </p:sp>
      <p:sp>
        <p:nvSpPr>
          <p:cNvPr id="46088" name="Zástupný symbol pro text 9"/>
          <p:cNvSpPr>
            <a:spLocks noGrp="1"/>
          </p:cNvSpPr>
          <p:nvPr>
            <p:ph type="body" sz="quarter" idx="19"/>
          </p:nvPr>
        </p:nvSpPr>
        <p:spPr>
          <a:xfrm>
            <a:off x="4787900" y="382588"/>
            <a:ext cx="863600" cy="287337"/>
          </a:xfrm>
        </p:spPr>
        <p:txBody>
          <a:bodyPr/>
          <a:lstStyle/>
          <a:p>
            <a:pPr eaLnBrk="1" hangingPunct="1"/>
            <a:r>
              <a:rPr lang="cs-CZ" smtClean="0"/>
              <a:t>16. st. n.l.</a:t>
            </a:r>
            <a:endParaRPr lang="en-GB" smtClean="0"/>
          </a:p>
        </p:txBody>
      </p:sp>
      <p:pic>
        <p:nvPicPr>
          <p:cNvPr id="11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-22225"/>
            <a:ext cx="3667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12" descr="stuat_Pic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900113" y="1916113"/>
            <a:ext cx="7200900" cy="41052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38793E-8 L 0.08246 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Nadpis 1"/>
          <p:cNvSpPr>
            <a:spLocks noGrp="1"/>
          </p:cNvSpPr>
          <p:nvPr>
            <p:ph type="title"/>
          </p:nvPr>
        </p:nvSpPr>
        <p:spPr bwMode="auto">
          <a:xfrm>
            <a:off x="457200" y="981075"/>
            <a:ext cx="8229600" cy="436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3200" b="1" smtClean="0"/>
              <a:t>Polyalfabetická substituční šifra</a:t>
            </a:r>
            <a:endParaRPr lang="en-GB" sz="3200" b="1" smtClean="0"/>
          </a:p>
        </p:txBody>
      </p:sp>
      <p:sp>
        <p:nvSpPr>
          <p:cNvPr id="40962" name="Zástupný symbol pro obsah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cs-CZ" sz="2800" smtClean="0"/>
              <a:t>Leon Battista Alberti (1. pol. 15. st.)</a:t>
            </a:r>
          </a:p>
          <a:p>
            <a:pPr eaLnBrk="1" hangingPunct="1"/>
            <a:r>
              <a:rPr lang="cs-CZ" sz="2800" smtClean="0"/>
              <a:t>Johannes Trithemius</a:t>
            </a:r>
          </a:p>
          <a:p>
            <a:pPr eaLnBrk="1" hangingPunct="1"/>
            <a:r>
              <a:rPr lang="cs-CZ" sz="2800" smtClean="0"/>
              <a:t>Giovanni Porta</a:t>
            </a:r>
          </a:p>
          <a:p>
            <a:pPr eaLnBrk="1" hangingPunct="1"/>
            <a:endParaRPr lang="cs-CZ" sz="2800" smtClean="0"/>
          </a:p>
          <a:p>
            <a:pPr eaLnBrk="1" hangingPunct="1"/>
            <a:endParaRPr lang="cs-CZ" sz="2800" smtClean="0"/>
          </a:p>
          <a:p>
            <a:pPr eaLnBrk="1" hangingPunct="1"/>
            <a:r>
              <a:rPr lang="cs-CZ" sz="2800" smtClean="0"/>
              <a:t>Blaise de Vigenére – </a:t>
            </a:r>
            <a:r>
              <a:rPr lang="cs-CZ" sz="2800" b="1" smtClean="0"/>
              <a:t>Vigenérův čtverec </a:t>
            </a:r>
            <a:r>
              <a:rPr lang="cs-CZ" sz="2800" smtClean="0"/>
              <a:t>(1586)</a:t>
            </a:r>
          </a:p>
          <a:p>
            <a:pPr eaLnBrk="1" hangingPunct="1"/>
            <a:r>
              <a:rPr lang="cs-CZ" sz="2800" smtClean="0"/>
              <a:t>využití slovního klíče pro postupné změny šifrové abecedy</a:t>
            </a:r>
          </a:p>
          <a:p>
            <a:pPr eaLnBrk="1" hangingPunct="1"/>
            <a:r>
              <a:rPr lang="cs-CZ" sz="2800" smtClean="0"/>
              <a:t>vzniká </a:t>
            </a:r>
            <a:r>
              <a:rPr lang="cs-CZ" sz="2800" b="1" smtClean="0"/>
              <a:t>polyalfabetická substituční šifra</a:t>
            </a:r>
            <a:endParaRPr lang="en-GB" sz="2800" b="1" smtClean="0"/>
          </a:p>
        </p:txBody>
      </p:sp>
      <p:sp>
        <p:nvSpPr>
          <p:cNvPr id="47107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7108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1187450" y="392113"/>
            <a:ext cx="647700" cy="285750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7109" name="Zástupný symbol pro text 5"/>
          <p:cNvSpPr>
            <a:spLocks noGrp="1"/>
          </p:cNvSpPr>
          <p:nvPr>
            <p:ph type="body" sz="quarter" idx="15"/>
          </p:nvPr>
        </p:nvSpPr>
        <p:spPr>
          <a:xfrm>
            <a:off x="1908175" y="392113"/>
            <a:ext cx="647700" cy="285750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7110" name="Zástupný symbol pro text 6"/>
          <p:cNvSpPr>
            <a:spLocks noGrp="1"/>
          </p:cNvSpPr>
          <p:nvPr>
            <p:ph type="body" sz="quarter" idx="16"/>
          </p:nvPr>
        </p:nvSpPr>
        <p:spPr>
          <a:xfrm>
            <a:off x="2627313" y="392113"/>
            <a:ext cx="647700" cy="285750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7111" name="Zástupný symbol pro text 7"/>
          <p:cNvSpPr>
            <a:spLocks noGrp="1"/>
          </p:cNvSpPr>
          <p:nvPr>
            <p:ph type="body" sz="quarter" idx="17"/>
          </p:nvPr>
        </p:nvSpPr>
        <p:spPr>
          <a:xfrm>
            <a:off x="3348038" y="392113"/>
            <a:ext cx="647700" cy="285750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7112" name="Zástupný symbol pro text 8"/>
          <p:cNvSpPr>
            <a:spLocks noGrp="1"/>
          </p:cNvSpPr>
          <p:nvPr>
            <p:ph type="body" sz="quarter" idx="18"/>
          </p:nvPr>
        </p:nvSpPr>
        <p:spPr>
          <a:xfrm>
            <a:off x="4067175" y="392113"/>
            <a:ext cx="647700" cy="285750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7113" name="Zástupný symbol pro text 9"/>
          <p:cNvSpPr>
            <a:spLocks noGrp="1"/>
          </p:cNvSpPr>
          <p:nvPr>
            <p:ph type="body" sz="quarter" idx="19"/>
          </p:nvPr>
        </p:nvSpPr>
        <p:spPr>
          <a:xfrm>
            <a:off x="4787900" y="396875"/>
            <a:ext cx="936625" cy="431800"/>
          </a:xfrm>
        </p:spPr>
        <p:txBody>
          <a:bodyPr/>
          <a:lstStyle/>
          <a:p>
            <a:pPr eaLnBrk="1" hangingPunct="1"/>
            <a:r>
              <a:rPr lang="cs-CZ" smtClean="0"/>
              <a:t>16. st. n.l.</a:t>
            </a:r>
            <a:endParaRPr lang="en-GB" smtClean="0"/>
          </a:p>
        </p:txBody>
      </p:sp>
      <p:pic>
        <p:nvPicPr>
          <p:cNvPr id="47114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-22225"/>
            <a:ext cx="3651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8130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874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8131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08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8132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2627313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8133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334803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8134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4067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8135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4787900" y="404813"/>
            <a:ext cx="936625" cy="431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600" smtClean="0"/>
              <a:t>16. st. n.l.</a:t>
            </a:r>
            <a:endParaRPr lang="en-GB" sz="1600" smtClean="0"/>
          </a:p>
        </p:txBody>
      </p:sp>
      <p:pic>
        <p:nvPicPr>
          <p:cNvPr id="48136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-14288"/>
            <a:ext cx="365125" cy="54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4046" name="Group 798"/>
          <p:cNvGraphicFramePr>
            <a:graphicFrameLocks noGrp="1"/>
          </p:cNvGraphicFramePr>
          <p:nvPr>
            <p:ph idx="4294967295"/>
          </p:nvPr>
        </p:nvGraphicFramePr>
        <p:xfrm>
          <a:off x="250825" y="1071563"/>
          <a:ext cx="8229600" cy="5819040"/>
        </p:xfrm>
        <a:graphic>
          <a:graphicData uri="http://schemas.openxmlformats.org/drawingml/2006/table">
            <a:tbl>
              <a:tblPr/>
              <a:tblGrid>
                <a:gridCol w="250825"/>
                <a:gridCol w="306388"/>
                <a:gridCol w="307975"/>
                <a:gridCol w="306387"/>
                <a:gridCol w="306388"/>
                <a:gridCol w="307975"/>
                <a:gridCol w="306387"/>
                <a:gridCol w="306388"/>
                <a:gridCol w="307975"/>
                <a:gridCol w="306387"/>
                <a:gridCol w="307975"/>
                <a:gridCol w="306388"/>
                <a:gridCol w="304800"/>
                <a:gridCol w="307975"/>
                <a:gridCol w="306387"/>
                <a:gridCol w="306388"/>
                <a:gridCol w="307975"/>
                <a:gridCol w="306387"/>
                <a:gridCol w="306388"/>
                <a:gridCol w="307975"/>
                <a:gridCol w="306387"/>
                <a:gridCol w="306388"/>
                <a:gridCol w="307975"/>
                <a:gridCol w="306387"/>
                <a:gridCol w="306388"/>
                <a:gridCol w="307975"/>
                <a:gridCol w="306387"/>
              </a:tblGrid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H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J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N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Q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W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X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Y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Z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H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J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N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Q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W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X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Y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Z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H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J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N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Q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W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X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Y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Z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H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J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N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Q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W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X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Y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Z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H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J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N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Q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W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X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Y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Z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H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J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N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Q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W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X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Y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Z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H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J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N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Q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W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X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Y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Z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H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J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N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Q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W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X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Y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Z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J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N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Q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W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X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Y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Z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H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J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N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Q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W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X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Y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Z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H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N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Q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W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X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Y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Z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H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J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N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Q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W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X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Y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Z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H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J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N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Q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W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X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Y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Z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H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J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N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Q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W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X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Y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Z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H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J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Q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W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X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Y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Z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H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J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N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Q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W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X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Y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Z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H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J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N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Q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W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X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Y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Z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H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J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N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17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W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X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Y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Z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H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J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N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Q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W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X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Y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Z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H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J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N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Q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W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X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Y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Z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H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J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N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Q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W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X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Y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Z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H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J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N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Q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W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X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Y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Z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H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J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N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Q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W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X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Y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Z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H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J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N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Q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23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X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Y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Z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H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J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N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Q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W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Y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Z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H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J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N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Q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W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X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Z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H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J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N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Q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W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X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Y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26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H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J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N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Q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W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X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Y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Z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57200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smtClean="0"/>
              <a:t>Kryptoanalýza Vigenérovy šifry</a:t>
            </a:r>
            <a:endParaRPr lang="en-GB" sz="3200" b="1" smtClean="0"/>
          </a:p>
        </p:txBody>
      </p:sp>
      <p:sp>
        <p:nvSpPr>
          <p:cNvPr id="44034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cs-CZ" sz="2400" b="1" smtClean="0"/>
              <a:t>Charles Babbage</a:t>
            </a:r>
            <a:r>
              <a:rPr lang="cs-CZ" sz="2400" smtClean="0"/>
              <a:t> (1854)</a:t>
            </a:r>
          </a:p>
          <a:p>
            <a:pPr eaLnBrk="1" hangingPunct="1"/>
            <a:r>
              <a:rPr lang="cs-CZ" sz="2400" b="1" smtClean="0"/>
              <a:t>Friedrich Wilhelm Kasiski</a:t>
            </a:r>
            <a:r>
              <a:rPr lang="cs-CZ" sz="2400" smtClean="0"/>
              <a:t> (1863)</a:t>
            </a:r>
            <a:r>
              <a:rPr lang="cs-CZ" sz="2400" b="1" smtClean="0"/>
              <a:t> </a:t>
            </a:r>
          </a:p>
          <a:p>
            <a:pPr eaLnBrk="1" hangingPunct="1">
              <a:buFont typeface="Arial" charset="0"/>
              <a:buNone/>
            </a:pPr>
            <a:r>
              <a:rPr lang="cs-CZ" sz="2400" smtClean="0"/>
              <a:t>	</a:t>
            </a:r>
            <a:r>
              <a:rPr lang="cs-CZ" sz="2400" u="sng" smtClean="0"/>
              <a:t>postup:</a:t>
            </a:r>
          </a:p>
          <a:p>
            <a:pPr eaLnBrk="1" hangingPunct="1">
              <a:buFont typeface="Arial" charset="0"/>
              <a:buNone/>
            </a:pPr>
            <a:r>
              <a:rPr lang="cs-CZ" sz="2400" smtClean="0"/>
              <a:t>	Hledáme opakující se sekvence znaků.</a:t>
            </a:r>
          </a:p>
          <a:p>
            <a:pPr eaLnBrk="1" hangingPunct="1">
              <a:buFont typeface="Arial" charset="0"/>
              <a:buNone/>
            </a:pPr>
            <a:r>
              <a:rPr lang="cs-CZ" sz="2400" smtClean="0"/>
              <a:t>	Určujeme vzdálenosti mezi opakujícími se sekvencemi znaků.</a:t>
            </a:r>
          </a:p>
          <a:p>
            <a:pPr eaLnBrk="1" hangingPunct="1">
              <a:buFont typeface="Arial" charset="0"/>
              <a:buNone/>
            </a:pPr>
            <a:r>
              <a:rPr lang="cs-CZ" sz="2400" smtClean="0"/>
              <a:t>	Hledáme jejich společné dělitele.</a:t>
            </a:r>
          </a:p>
          <a:p>
            <a:pPr eaLnBrk="1" hangingPunct="1">
              <a:buFont typeface="Arial" charset="0"/>
              <a:buNone/>
            </a:pPr>
            <a:r>
              <a:rPr lang="cs-CZ" sz="2400" smtClean="0"/>
              <a:t>	Společní dělitelé jsou potencionálními délkami klíče.</a:t>
            </a:r>
          </a:p>
          <a:p>
            <a:pPr eaLnBrk="1" hangingPunct="1">
              <a:buFont typeface="Arial" charset="0"/>
              <a:buNone/>
            </a:pPr>
            <a:r>
              <a:rPr lang="cs-CZ" sz="2400" smtClean="0"/>
              <a:t>	Rozdělíme text podle délky klíče do jednotlivých částí.</a:t>
            </a:r>
          </a:p>
          <a:p>
            <a:pPr eaLnBrk="1" hangingPunct="1">
              <a:buFont typeface="Arial" charset="0"/>
              <a:buNone/>
            </a:pPr>
            <a:r>
              <a:rPr lang="cs-CZ" sz="2400" smtClean="0"/>
              <a:t>	Jednotlivé části jsou již monoalfabetickou substituční šifrou.</a:t>
            </a:r>
          </a:p>
          <a:p>
            <a:pPr eaLnBrk="1" hangingPunct="1">
              <a:buFont typeface="Arial" charset="0"/>
              <a:buNone/>
            </a:pPr>
            <a:r>
              <a:rPr lang="cs-CZ" sz="2400" smtClean="0"/>
              <a:t>	Na každou část aplikujeme klasickou frekvenční kryptonalaýzu.</a:t>
            </a:r>
          </a:p>
          <a:p>
            <a:pPr eaLnBrk="1" hangingPunct="1"/>
            <a:endParaRPr lang="en-GB" sz="2400" smtClean="0"/>
          </a:p>
        </p:txBody>
      </p:sp>
      <p:sp>
        <p:nvSpPr>
          <p:cNvPr id="49155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9156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874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9157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08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9158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262890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9159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334803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9160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4067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9161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4787900" y="404813"/>
            <a:ext cx="936625" cy="431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600" smtClean="0"/>
              <a:t>16. st. n.l.</a:t>
            </a:r>
            <a:endParaRPr lang="en-GB" sz="1600" smtClean="0"/>
          </a:p>
        </p:txBody>
      </p:sp>
      <p:pic>
        <p:nvPicPr>
          <p:cNvPr id="54283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-14288"/>
            <a:ext cx="365125" cy="54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3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5580063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400" smtClean="0">
                <a:latin typeface="Arial" charset="0"/>
              </a:rPr>
              <a:t>19 st. n.l.</a:t>
            </a:r>
            <a:endParaRPr lang="en-GB" sz="1400" smtClean="0">
              <a:latin typeface="Arial" charset="0"/>
            </a:endParaRPr>
          </a:p>
        </p:txBody>
      </p:sp>
      <p:sp>
        <p:nvSpPr>
          <p:cNvPr id="49164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30078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9165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01992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9166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7406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8191E-6 L 0.07865 3.3819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57200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600" b="1" smtClean="0"/>
              <a:t>Morseovka</a:t>
            </a:r>
            <a:endParaRPr lang="en-GB" sz="3600" b="1" smtClean="0"/>
          </a:p>
        </p:txBody>
      </p:sp>
      <p:sp>
        <p:nvSpPr>
          <p:cNvPr id="50178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cs-CZ" sz="2800" b="1" smtClean="0"/>
              <a:t>Samuel Finley Breese Morse</a:t>
            </a:r>
            <a:r>
              <a:rPr lang="cs-CZ" sz="2800" smtClean="0"/>
              <a:t> (1791 – 1872)</a:t>
            </a:r>
          </a:p>
          <a:p>
            <a:pPr>
              <a:buFont typeface="Arial" charset="0"/>
              <a:buNone/>
            </a:pPr>
            <a:r>
              <a:rPr lang="cs-CZ" sz="2800" smtClean="0"/>
              <a:t>	americký vynálezce, malíř a sochař</a:t>
            </a:r>
          </a:p>
          <a:p>
            <a:pPr>
              <a:buFont typeface="Arial" charset="0"/>
              <a:buNone/>
            </a:pPr>
            <a:endParaRPr lang="cs-CZ" sz="2800" smtClean="0"/>
          </a:p>
          <a:p>
            <a:r>
              <a:rPr lang="cs-CZ" sz="2800" smtClean="0"/>
              <a:t>první telegrafické spojení mezi Washingtonem a Baltimorem (24.5.1844), „What hath God wrought“</a:t>
            </a:r>
          </a:p>
          <a:p>
            <a:endParaRPr lang="cs-CZ" sz="2800" smtClean="0"/>
          </a:p>
          <a:p>
            <a:r>
              <a:rPr lang="cs-CZ" sz="2800" smtClean="0"/>
              <a:t>současný stav abecedy – 1918 – Philips (sjednocení americké a anglické verze)</a:t>
            </a:r>
          </a:p>
        </p:txBody>
      </p:sp>
      <p:sp>
        <p:nvSpPr>
          <p:cNvPr id="50179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0180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874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0181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08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0182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262890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0183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334803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0184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4067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0185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4787900" y="404813"/>
            <a:ext cx="720725" cy="431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50186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-28575"/>
            <a:ext cx="3651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7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5580063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600" smtClean="0"/>
              <a:t>19 st. n.l.</a:t>
            </a:r>
            <a:endParaRPr lang="en-GB" sz="1600" smtClean="0"/>
          </a:p>
        </p:txBody>
      </p:sp>
      <p:sp>
        <p:nvSpPr>
          <p:cNvPr id="50188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30078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0189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01992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0190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7406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57200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600" b="1" smtClean="0"/>
              <a:t>Morseovka</a:t>
            </a:r>
            <a:endParaRPr lang="en-GB" sz="3600" b="1" smtClean="0"/>
          </a:p>
        </p:txBody>
      </p:sp>
      <p:sp>
        <p:nvSpPr>
          <p:cNvPr id="51202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cs-CZ" sz="2800" smtClean="0"/>
              <a:t>Skupina symbolů používána v telegrafii;</a:t>
            </a:r>
          </a:p>
          <a:p>
            <a:endParaRPr lang="cs-CZ" sz="2800" smtClean="0"/>
          </a:p>
          <a:p>
            <a:r>
              <a:rPr lang="cs-CZ" sz="2800" smtClean="0"/>
              <a:t>Kóduje znaky latinské abecedy, číslice a speciální znaky do kombinací krátkých a dlouhých signálů;</a:t>
            </a:r>
          </a:p>
          <a:p>
            <a:endParaRPr lang="cs-CZ" sz="2800" smtClean="0"/>
          </a:p>
          <a:p>
            <a:r>
              <a:rPr lang="cs-CZ" sz="2800" smtClean="0"/>
              <a:t>Možnosti přenosu = akustický signál (pískání), elektrický signál (telegraf), optický signál (signalizace vlajkami, záblesky světla, záznam na papír a pod.)</a:t>
            </a:r>
          </a:p>
        </p:txBody>
      </p:sp>
      <p:sp>
        <p:nvSpPr>
          <p:cNvPr id="51203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1204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874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1205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08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1206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262890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1207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334803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1208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4067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1209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4787900" y="404813"/>
            <a:ext cx="720725" cy="431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51210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-28575"/>
            <a:ext cx="3651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1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5580063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600" smtClean="0"/>
              <a:t>19 st. n.l.</a:t>
            </a:r>
            <a:endParaRPr lang="en-GB" sz="1600" smtClean="0"/>
          </a:p>
        </p:txBody>
      </p:sp>
      <p:sp>
        <p:nvSpPr>
          <p:cNvPr id="51212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30078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1213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01992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1214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7406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body" idx="4294967295"/>
          </p:nvPr>
        </p:nvSpPr>
        <p:spPr>
          <a:xfrm>
            <a:off x="395288" y="1412875"/>
            <a:ext cx="8229600" cy="4608513"/>
          </a:xfrm>
        </p:spPr>
        <p:txBody>
          <a:bodyPr/>
          <a:lstStyle/>
          <a:p>
            <a:pPr algn="ctr" eaLnBrk="1" fontAlgn="t" hangingPunct="1">
              <a:buNone/>
            </a:pPr>
            <a:r>
              <a:rPr lang="cs-CZ" dirty="0"/>
              <a:t>♫♪|♫♫♫|♫|♪♪|♫♪♫♪|♫♪♫|♫♪♫♫|♫♫♪♪♫♫|♫|♫♫♫|♫|♪♫|♫♪♫|♫♪♫♫|♫♪|♪|♫♪|♪♪|♪♪♪|♪♫♫♪|♪♫|♫|♫♪|♪|♫♫♪♪♫♫|♫♫♪♪|♪|♪♪♫♫♪♪</a:t>
            </a:r>
            <a:r>
              <a:rPr lang="cs-CZ" dirty="0" smtClean="0"/>
              <a:t>|</a:t>
            </a:r>
          </a:p>
          <a:p>
            <a:pPr algn="ctr" eaLnBrk="1" fontAlgn="t" hangingPunct="1">
              <a:buNone/>
            </a:pPr>
            <a:endParaRPr lang="cs-CZ" dirty="0"/>
          </a:p>
          <a:p>
            <a:pPr algn="ctr" eaLnBrk="1" fontAlgn="t" hangingPunct="1">
              <a:buNone/>
            </a:pPr>
            <a:r>
              <a:rPr lang="cs-CZ" b="1" dirty="0" smtClean="0"/>
              <a:t>11233424</a:t>
            </a:r>
          </a:p>
          <a:p>
            <a:pPr algn="ctr" eaLnBrk="1" fontAlgn="t" hangingPunct="1">
              <a:buNone/>
            </a:pPr>
            <a:endParaRPr lang="cs-CZ" b="1" dirty="0"/>
          </a:p>
          <a:p>
            <a:pPr algn="ctr" eaLnBrk="1" fontAlgn="t" hangingPunct="1">
              <a:buNone/>
            </a:pPr>
            <a:r>
              <a:rPr lang="cs-CZ" dirty="0"/>
              <a:t>0010000000010100</a:t>
            </a:r>
          </a:p>
          <a:p>
            <a:pPr algn="ctr" eaLnBrk="1" fontAlgn="t" hangingPunct="1">
              <a:buNone/>
            </a:pPr>
            <a:endParaRPr lang="cs-CZ" dirty="0"/>
          </a:p>
          <a:p>
            <a:pPr algn="ctr" eaLnBrk="1" fontAlgn="t" hangingPunct="1">
              <a:buNone/>
            </a:pPr>
            <a:endParaRPr lang="cs-CZ" dirty="0"/>
          </a:p>
          <a:p>
            <a:pPr algn="r" eaLnBrk="1" fontAlgn="t" hangingPunct="1">
              <a:buFont typeface="Arial" charset="0"/>
              <a:buNone/>
            </a:pPr>
            <a:endParaRPr lang="en-GB" sz="1400" dirty="0" smtClean="0">
              <a:latin typeface="Arial" charset="0"/>
            </a:endParaRPr>
          </a:p>
        </p:txBody>
      </p:sp>
      <p:sp>
        <p:nvSpPr>
          <p:cNvPr id="1843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u="sng" smtClean="0"/>
              <a:t>O co se (ne)jedná</a:t>
            </a:r>
            <a:endParaRPr lang="en-GB" sz="3200" b="1" u="sng" smtClean="0"/>
          </a:p>
        </p:txBody>
      </p:sp>
    </p:spTree>
    <p:extLst>
      <p:ext uri="{BB962C8B-B14F-4D97-AF65-F5344CB8AC3E}">
        <p14:creationId xmlns:p14="http://schemas.microsoft.com/office/powerpoint/2010/main" val="38319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57200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600" b="1" smtClean="0"/>
              <a:t>Morseovka</a:t>
            </a:r>
            <a:endParaRPr lang="en-GB" sz="3600" b="1" smtClean="0"/>
          </a:p>
        </p:txBody>
      </p:sp>
      <p:sp>
        <p:nvSpPr>
          <p:cNvPr id="52226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endParaRPr lang="en-GB" sz="2800" smtClean="0"/>
          </a:p>
        </p:txBody>
      </p:sp>
      <p:sp>
        <p:nvSpPr>
          <p:cNvPr id="52227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2228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874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2229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08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2230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262890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2231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334803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2232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4067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2233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4787900" y="404813"/>
            <a:ext cx="720725" cy="431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52234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-28575"/>
            <a:ext cx="3651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5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5580063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600" smtClean="0"/>
              <a:t>19 st. n.l.</a:t>
            </a:r>
            <a:endParaRPr lang="en-GB" sz="1600" smtClean="0"/>
          </a:p>
        </p:txBody>
      </p:sp>
      <p:sp>
        <p:nvSpPr>
          <p:cNvPr id="52236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30078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2237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01992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2238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7406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graphicFrame>
        <p:nvGraphicFramePr>
          <p:cNvPr id="58372" name="Group 4"/>
          <p:cNvGraphicFramePr>
            <a:graphicFrameLocks noGrp="1"/>
          </p:cNvGraphicFramePr>
          <p:nvPr/>
        </p:nvGraphicFramePr>
        <p:xfrm>
          <a:off x="1258888" y="2276475"/>
          <a:ext cx="6096000" cy="4064000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• 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akát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•••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blýskavice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• - •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cílovníci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••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dálava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•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erb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57200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600" b="1" smtClean="0"/>
              <a:t>Morseovka</a:t>
            </a:r>
            <a:endParaRPr lang="en-GB" sz="3600" b="1" smtClean="0"/>
          </a:p>
        </p:txBody>
      </p:sp>
      <p:sp>
        <p:nvSpPr>
          <p:cNvPr id="52226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cs-CZ" sz="2800" smtClean="0"/>
              <a:t>Při volbě kódování byly znaky voleny tak, aby nejfrekventovanějším písmenům (v angličtině) odpovídaly nejkratší sekvence teček a čárek.</a:t>
            </a:r>
          </a:p>
          <a:p>
            <a:endParaRPr lang="cs-CZ" sz="2800" smtClean="0"/>
          </a:p>
          <a:p>
            <a:r>
              <a:rPr lang="cs-CZ" sz="2800" smtClean="0"/>
              <a:t>Zdrojovou abecedou je A = {a, b, c, d, e, f, g, h, ch, i, j, k, l, m, n, o, p, q, r, s, t, u, v, w, x, y, z}   a kódovou abecedou je tříznaková množina    B = ( - , •, / )</a:t>
            </a:r>
          </a:p>
        </p:txBody>
      </p:sp>
      <p:sp>
        <p:nvSpPr>
          <p:cNvPr id="53251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3252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874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3253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08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3254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262890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3255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334803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3256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4067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3257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4787900" y="404813"/>
            <a:ext cx="720725" cy="431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53258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-28575"/>
            <a:ext cx="3651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9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5580063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600" smtClean="0"/>
              <a:t>19 st. n.l.</a:t>
            </a:r>
            <a:endParaRPr lang="en-GB" sz="1600" smtClean="0"/>
          </a:p>
        </p:txBody>
      </p:sp>
      <p:sp>
        <p:nvSpPr>
          <p:cNvPr id="53260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30078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3261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01992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3262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7406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57200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600" b="1" smtClean="0"/>
              <a:t>Morseovka</a:t>
            </a:r>
            <a:endParaRPr lang="en-GB" sz="3600" b="1" smtClean="0"/>
          </a:p>
        </p:txBody>
      </p:sp>
      <p:sp>
        <p:nvSpPr>
          <p:cNvPr id="54274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cs-CZ" b="1" smtClean="0"/>
              <a:t>Signál SOS</a:t>
            </a:r>
            <a:r>
              <a:rPr lang="cs-CZ" smtClean="0"/>
              <a:t> (•••/ - - - / •••) je nejznámější tísňový signál vysílaný v Morseově abecedě oficiálně přijat v platnost v Německu 1905. </a:t>
            </a:r>
          </a:p>
          <a:p>
            <a:endParaRPr lang="cs-CZ" smtClean="0"/>
          </a:p>
          <a:p>
            <a:r>
              <a:rPr lang="cs-CZ" smtClean="0"/>
              <a:t>Často se tvrdí, že SOS je akronymem pro anglickou větu Save Our Souls (Spaste naše duše), ale nebylo tomu tak.</a:t>
            </a:r>
          </a:p>
        </p:txBody>
      </p:sp>
      <p:sp>
        <p:nvSpPr>
          <p:cNvPr id="54275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4276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874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4277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08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4278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262890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4279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334803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4280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4067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4281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4787900" y="404813"/>
            <a:ext cx="720725" cy="431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54282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-28575"/>
            <a:ext cx="3651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3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5580063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600" smtClean="0"/>
              <a:t>19 st. n.l.</a:t>
            </a:r>
            <a:endParaRPr lang="en-GB" sz="1600" smtClean="0"/>
          </a:p>
        </p:txBody>
      </p:sp>
      <p:sp>
        <p:nvSpPr>
          <p:cNvPr id="54284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30078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4285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01992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4286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7406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57200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600" b="1" smtClean="0"/>
              <a:t>Morseovka</a:t>
            </a:r>
            <a:endParaRPr lang="en-GB" sz="3600" b="1" smtClean="0"/>
          </a:p>
        </p:txBody>
      </p:sp>
      <p:sp>
        <p:nvSpPr>
          <p:cNvPr id="55298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cs-CZ" dirty="0" smtClean="0"/>
              <a:t>	♫♪|♫♫♫|♫|♪♪|♫♪♫♪|♫♪♫|♫♪♫♫|♫♫♪♪♫♫|♫|♫♫♫|♫|♪♫|♫♪♫|♫♪♫♫|♫♪|♪|♫♪|♪♪|♪♪♪|♪♫♫♪|♪♫|♫|♫♪|♪|♫♫♪♪♫♫|♫♫♪♪|♪|♪♪♫♫♪♪|</a:t>
            </a:r>
          </a:p>
          <a:p>
            <a:pPr>
              <a:buFont typeface="Arial" charset="0"/>
              <a:buNone/>
            </a:pPr>
            <a:endParaRPr lang="cs-CZ" dirty="0" smtClean="0"/>
          </a:p>
        </p:txBody>
      </p:sp>
      <p:sp>
        <p:nvSpPr>
          <p:cNvPr id="55299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5300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874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5301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08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5302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262890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5303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334803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5304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4067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5305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4787900" y="404813"/>
            <a:ext cx="720725" cy="431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55306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-28575"/>
            <a:ext cx="3651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7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5580063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600" smtClean="0"/>
              <a:t>19 st. n.l.</a:t>
            </a:r>
            <a:endParaRPr lang="en-GB" sz="1600" smtClean="0"/>
          </a:p>
        </p:txBody>
      </p:sp>
      <p:sp>
        <p:nvSpPr>
          <p:cNvPr id="55308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30078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5309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01992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5310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7406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grpSp>
        <p:nvGrpSpPr>
          <p:cNvPr id="55311" name="Group 4"/>
          <p:cNvGrpSpPr>
            <a:grpSpLocks noChangeAspect="1"/>
          </p:cNvGrpSpPr>
          <p:nvPr/>
        </p:nvGrpSpPr>
        <p:grpSpPr bwMode="auto">
          <a:xfrm>
            <a:off x="1042988" y="4508500"/>
            <a:ext cx="6551612" cy="1439863"/>
            <a:chOff x="2438" y="8683"/>
            <a:chExt cx="7036" cy="1496"/>
          </a:xfrm>
        </p:grpSpPr>
        <p:sp>
          <p:nvSpPr>
            <p:cNvPr id="55312" name="AutoShape 5"/>
            <p:cNvSpPr>
              <a:spLocks noChangeAspect="1" noChangeArrowheads="1"/>
            </p:cNvSpPr>
            <p:nvPr/>
          </p:nvSpPr>
          <p:spPr bwMode="auto">
            <a:xfrm>
              <a:off x="2438" y="8683"/>
              <a:ext cx="7036" cy="1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313" name="Rectangle 6"/>
            <p:cNvSpPr>
              <a:spLocks noChangeArrowheads="1"/>
            </p:cNvSpPr>
            <p:nvPr/>
          </p:nvSpPr>
          <p:spPr bwMode="auto">
            <a:xfrm>
              <a:off x="2438" y="8849"/>
              <a:ext cx="1145" cy="11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314" name="Rectangle 7"/>
            <p:cNvSpPr>
              <a:spLocks noChangeArrowheads="1"/>
            </p:cNvSpPr>
            <p:nvPr/>
          </p:nvSpPr>
          <p:spPr bwMode="auto">
            <a:xfrm>
              <a:off x="3910" y="8849"/>
              <a:ext cx="491" cy="11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315" name="Rectangle 8"/>
            <p:cNvSpPr>
              <a:spLocks noChangeArrowheads="1"/>
            </p:cNvSpPr>
            <p:nvPr/>
          </p:nvSpPr>
          <p:spPr bwMode="auto">
            <a:xfrm>
              <a:off x="4729" y="8849"/>
              <a:ext cx="1962" cy="11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316" name="Oval 9"/>
            <p:cNvSpPr>
              <a:spLocks noChangeArrowheads="1"/>
            </p:cNvSpPr>
            <p:nvPr/>
          </p:nvSpPr>
          <p:spPr bwMode="auto">
            <a:xfrm>
              <a:off x="5383" y="9016"/>
              <a:ext cx="982" cy="68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317" name="Rectangle 10"/>
            <p:cNvSpPr>
              <a:spLocks noChangeArrowheads="1"/>
            </p:cNvSpPr>
            <p:nvPr/>
          </p:nvSpPr>
          <p:spPr bwMode="auto">
            <a:xfrm>
              <a:off x="4892" y="9016"/>
              <a:ext cx="1637" cy="83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318" name="Rectangle 11"/>
            <p:cNvSpPr>
              <a:spLocks noChangeArrowheads="1"/>
            </p:cNvSpPr>
            <p:nvPr/>
          </p:nvSpPr>
          <p:spPr bwMode="auto">
            <a:xfrm>
              <a:off x="5547" y="9182"/>
              <a:ext cx="326" cy="3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319" name="Rectangle 12"/>
            <p:cNvSpPr>
              <a:spLocks noChangeArrowheads="1"/>
            </p:cNvSpPr>
            <p:nvPr/>
          </p:nvSpPr>
          <p:spPr bwMode="auto">
            <a:xfrm>
              <a:off x="7019" y="8849"/>
              <a:ext cx="982" cy="11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320" name="Oval 13"/>
            <p:cNvSpPr>
              <a:spLocks noChangeArrowheads="1"/>
            </p:cNvSpPr>
            <p:nvPr/>
          </p:nvSpPr>
          <p:spPr bwMode="auto">
            <a:xfrm>
              <a:off x="7183" y="9016"/>
              <a:ext cx="654" cy="83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321" name="Rectangle 14"/>
            <p:cNvSpPr>
              <a:spLocks noChangeArrowheads="1"/>
            </p:cNvSpPr>
            <p:nvPr/>
          </p:nvSpPr>
          <p:spPr bwMode="auto">
            <a:xfrm>
              <a:off x="7510" y="9182"/>
              <a:ext cx="164" cy="3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322" name="Rectangle 15"/>
            <p:cNvSpPr>
              <a:spLocks noChangeArrowheads="1"/>
            </p:cNvSpPr>
            <p:nvPr/>
          </p:nvSpPr>
          <p:spPr bwMode="auto">
            <a:xfrm>
              <a:off x="2716" y="9085"/>
              <a:ext cx="654" cy="6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323" name="Rectangle 16"/>
            <p:cNvSpPr>
              <a:spLocks noChangeArrowheads="1"/>
            </p:cNvSpPr>
            <p:nvPr/>
          </p:nvSpPr>
          <p:spPr bwMode="auto">
            <a:xfrm>
              <a:off x="2879" y="9251"/>
              <a:ext cx="164" cy="3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324" name="Rectangle 17"/>
            <p:cNvSpPr>
              <a:spLocks noChangeArrowheads="1"/>
            </p:cNvSpPr>
            <p:nvPr/>
          </p:nvSpPr>
          <p:spPr bwMode="auto">
            <a:xfrm>
              <a:off x="4025" y="9085"/>
              <a:ext cx="164" cy="6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325" name="Rectangle 18"/>
            <p:cNvSpPr>
              <a:spLocks noChangeArrowheads="1"/>
            </p:cNvSpPr>
            <p:nvPr/>
          </p:nvSpPr>
          <p:spPr bwMode="auto">
            <a:xfrm>
              <a:off x="8329" y="8849"/>
              <a:ext cx="1145" cy="11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326" name="Oval 19"/>
            <p:cNvSpPr>
              <a:spLocks noChangeArrowheads="1"/>
            </p:cNvSpPr>
            <p:nvPr/>
          </p:nvSpPr>
          <p:spPr bwMode="auto">
            <a:xfrm>
              <a:off x="8656" y="9016"/>
              <a:ext cx="327" cy="6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57200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smtClean="0"/>
              <a:t>Vernamova šifra</a:t>
            </a:r>
            <a:endParaRPr lang="en-GB" sz="3200" b="1" smtClean="0"/>
          </a:p>
        </p:txBody>
      </p:sp>
      <p:sp>
        <p:nvSpPr>
          <p:cNvPr id="56322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cs-CZ" sz="2800" smtClean="0"/>
              <a:t>Vernamova šifra = jednorázová tabulková šifra</a:t>
            </a:r>
          </a:p>
          <a:p>
            <a:pPr eaLnBrk="1" hangingPunct="1"/>
            <a:endParaRPr lang="cs-CZ" sz="2800" smtClean="0"/>
          </a:p>
          <a:p>
            <a:pPr eaLnBrk="1" hangingPunct="1"/>
            <a:r>
              <a:rPr lang="cs-CZ" sz="2800" smtClean="0"/>
              <a:t>délka klíče odpovídá délce zprávy</a:t>
            </a:r>
          </a:p>
          <a:p>
            <a:pPr eaLnBrk="1" hangingPunct="1"/>
            <a:endParaRPr lang="cs-CZ" sz="2800" smtClean="0"/>
          </a:p>
          <a:p>
            <a:pPr eaLnBrk="1" hangingPunct="1"/>
            <a:r>
              <a:rPr lang="cs-CZ" sz="2800" smtClean="0"/>
              <a:t>použití náhodně generovaných klíčů a pouze jedenkrát</a:t>
            </a:r>
          </a:p>
          <a:p>
            <a:pPr eaLnBrk="1" hangingPunct="1"/>
            <a:endParaRPr lang="cs-CZ" sz="2800" smtClean="0"/>
          </a:p>
          <a:p>
            <a:pPr eaLnBrk="1" hangingPunct="1"/>
            <a:r>
              <a:rPr lang="cs-CZ" sz="2800" smtClean="0"/>
              <a:t>absolutně bezpečná šifra </a:t>
            </a:r>
          </a:p>
          <a:p>
            <a:pPr eaLnBrk="1" hangingPunct="1"/>
            <a:endParaRPr lang="cs-CZ" sz="2800" smtClean="0"/>
          </a:p>
          <a:p>
            <a:pPr eaLnBrk="1" hangingPunct="1"/>
            <a:r>
              <a:rPr lang="cs-CZ" sz="2800" smtClean="0"/>
              <a:t>nepraktické, náročné pro použití</a:t>
            </a:r>
          </a:p>
          <a:p>
            <a:pPr eaLnBrk="1" hangingPunct="1"/>
            <a:endParaRPr lang="cs-CZ" sz="2800" smtClean="0"/>
          </a:p>
          <a:p>
            <a:pPr eaLnBrk="1" hangingPunct="1"/>
            <a:endParaRPr lang="en-GB" sz="2400" b="1" smtClean="0"/>
          </a:p>
        </p:txBody>
      </p:sp>
      <p:sp>
        <p:nvSpPr>
          <p:cNvPr id="56323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6324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874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6325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08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6326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262890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6327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334803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6328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4067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6329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4787900" y="404813"/>
            <a:ext cx="720725" cy="431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54283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-28575"/>
            <a:ext cx="3651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1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5580063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600" smtClean="0"/>
              <a:t>19. st.</a:t>
            </a:r>
            <a:endParaRPr lang="en-GB" sz="1600" smtClean="0"/>
          </a:p>
        </p:txBody>
      </p:sp>
      <p:sp>
        <p:nvSpPr>
          <p:cNvPr id="56332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30078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600" smtClean="0"/>
              <a:t>I. SV</a:t>
            </a:r>
            <a:endParaRPr lang="en-GB" sz="1600" smtClean="0"/>
          </a:p>
        </p:txBody>
      </p:sp>
      <p:sp>
        <p:nvSpPr>
          <p:cNvPr id="56333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01992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6334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7406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8191E-6 L 0.07865 3.3819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6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57200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smtClean="0"/>
              <a:t>ADFGVX</a:t>
            </a:r>
            <a:endParaRPr lang="en-GB" sz="3200" b="1" smtClean="0"/>
          </a:p>
        </p:txBody>
      </p:sp>
      <p:sp>
        <p:nvSpPr>
          <p:cNvPr id="58370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cs-CZ" sz="2800" smtClean="0"/>
              <a:t>německá šifra</a:t>
            </a:r>
          </a:p>
          <a:p>
            <a:pPr eaLnBrk="1" hangingPunct="1"/>
            <a:r>
              <a:rPr lang="cs-CZ" sz="2800" smtClean="0"/>
              <a:t>začala se používat v roce 1918</a:t>
            </a:r>
          </a:p>
          <a:p>
            <a:pPr eaLnBrk="1" hangingPunct="1"/>
            <a:r>
              <a:rPr lang="cs-CZ" sz="2800" smtClean="0"/>
              <a:t>příklad smíšené šifry</a:t>
            </a:r>
          </a:p>
          <a:p>
            <a:pPr eaLnBrk="1" hangingPunct="1"/>
            <a:endParaRPr lang="cs-CZ" sz="2800" smtClean="0"/>
          </a:p>
          <a:p>
            <a:pPr eaLnBrk="1" hangingPunct="1">
              <a:buFont typeface="Arial" charset="0"/>
              <a:buNone/>
            </a:pPr>
            <a:endParaRPr lang="en-GB" sz="2400" b="1" smtClean="0"/>
          </a:p>
        </p:txBody>
      </p:sp>
      <p:sp>
        <p:nvSpPr>
          <p:cNvPr id="57347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7348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874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7349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08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7350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262890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7351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334803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7352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4067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7353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4787900" y="404813"/>
            <a:ext cx="720725" cy="431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57354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-39688"/>
            <a:ext cx="365125" cy="54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5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5580063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7356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30078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600" smtClean="0"/>
              <a:t>I. SV</a:t>
            </a:r>
            <a:endParaRPr lang="en-GB" sz="1600" smtClean="0"/>
          </a:p>
        </p:txBody>
      </p:sp>
      <p:sp>
        <p:nvSpPr>
          <p:cNvPr id="57357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01992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7358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7406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graphicFrame>
        <p:nvGraphicFramePr>
          <p:cNvPr id="58454" name="Group 86"/>
          <p:cNvGraphicFramePr>
            <a:graphicFrameLocks noGrp="1"/>
          </p:cNvGraphicFramePr>
          <p:nvPr/>
        </p:nvGraphicFramePr>
        <p:xfrm>
          <a:off x="5148263" y="2924175"/>
          <a:ext cx="3263900" cy="3200400"/>
        </p:xfrm>
        <a:graphic>
          <a:graphicData uri="http://schemas.openxmlformats.org/drawingml/2006/table">
            <a:tbl>
              <a:tblPr/>
              <a:tblGrid>
                <a:gridCol w="466725"/>
                <a:gridCol w="465137"/>
                <a:gridCol w="466725"/>
                <a:gridCol w="466725"/>
                <a:gridCol w="466725"/>
                <a:gridCol w="465138"/>
                <a:gridCol w="466725"/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X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X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Y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Z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X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57200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smtClean="0"/>
              <a:t>ADFGVX</a:t>
            </a:r>
            <a:endParaRPr lang="en-GB" sz="3200" b="1" smtClean="0"/>
          </a:p>
        </p:txBody>
      </p:sp>
      <p:sp>
        <p:nvSpPr>
          <p:cNvPr id="126979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cs-CZ" sz="2800" smtClean="0"/>
              <a:t>ZAJIMAVOSTIZKRYPTOLOGIE</a:t>
            </a:r>
          </a:p>
          <a:p>
            <a:pPr eaLnBrk="1" hangingPunct="1"/>
            <a:endParaRPr lang="cs-CZ" sz="2800" smtClean="0"/>
          </a:p>
          <a:p>
            <a:pPr eaLnBrk="1" hangingPunct="1">
              <a:buFont typeface="Arial" charset="0"/>
              <a:buNone/>
            </a:pPr>
            <a:endParaRPr lang="en-GB" sz="2400" b="1" smtClean="0"/>
          </a:p>
        </p:txBody>
      </p:sp>
      <p:sp>
        <p:nvSpPr>
          <p:cNvPr id="58371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8372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874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8373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08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8374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262890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8375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334803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8376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4067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8377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4787900" y="404813"/>
            <a:ext cx="720725" cy="431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58378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-39688"/>
            <a:ext cx="365125" cy="54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9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5580063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8380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30078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600" smtClean="0"/>
              <a:t>I. SV</a:t>
            </a:r>
            <a:endParaRPr lang="en-GB" sz="1600" smtClean="0"/>
          </a:p>
        </p:txBody>
      </p:sp>
      <p:sp>
        <p:nvSpPr>
          <p:cNvPr id="58381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01992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8382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7406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graphicFrame>
        <p:nvGraphicFramePr>
          <p:cNvPr id="127134" name="Group 158"/>
          <p:cNvGraphicFramePr>
            <a:graphicFrameLocks noGrp="1"/>
          </p:cNvGraphicFramePr>
          <p:nvPr/>
        </p:nvGraphicFramePr>
        <p:xfrm>
          <a:off x="900113" y="2276475"/>
          <a:ext cx="7559675" cy="914400"/>
        </p:xfrm>
        <a:graphic>
          <a:graphicData uri="http://schemas.openxmlformats.org/drawingml/2006/table">
            <a:tbl>
              <a:tblPr/>
              <a:tblGrid>
                <a:gridCol w="687387"/>
                <a:gridCol w="685800"/>
                <a:gridCol w="687388"/>
                <a:gridCol w="687387"/>
                <a:gridCol w="687388"/>
                <a:gridCol w="688975"/>
                <a:gridCol w="687387"/>
                <a:gridCol w="687388"/>
                <a:gridCol w="687387"/>
                <a:gridCol w="685800"/>
                <a:gridCol w="687388"/>
              </a:tblGrid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Z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VD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AX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FF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DD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AF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AX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GG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FV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DA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GD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DD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7259" name="Group 283"/>
          <p:cNvGraphicFramePr>
            <a:graphicFrameLocks noGrp="1"/>
          </p:cNvGraphicFramePr>
          <p:nvPr/>
        </p:nvGraphicFramePr>
        <p:xfrm>
          <a:off x="539750" y="3644900"/>
          <a:ext cx="8064500" cy="914400"/>
        </p:xfrm>
        <a:graphic>
          <a:graphicData uri="http://schemas.openxmlformats.org/drawingml/2006/table">
            <a:tbl>
              <a:tblPr/>
              <a:tblGrid>
                <a:gridCol w="647700"/>
                <a:gridCol w="558800"/>
                <a:gridCol w="685800"/>
                <a:gridCol w="684213"/>
                <a:gridCol w="687387"/>
                <a:gridCol w="685800"/>
                <a:gridCol w="687388"/>
                <a:gridCol w="687387"/>
                <a:gridCol w="682625"/>
                <a:gridCol w="685800"/>
                <a:gridCol w="685800"/>
                <a:gridCol w="685800"/>
              </a:tblGrid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Z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Y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VD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AV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DG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VA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FX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GD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FV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FG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FV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FA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DD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AD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7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7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57200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smtClean="0"/>
              <a:t>ADFGVX</a:t>
            </a:r>
            <a:endParaRPr lang="en-GB" sz="3200" b="1" smtClean="0"/>
          </a:p>
        </p:txBody>
      </p:sp>
      <p:sp>
        <p:nvSpPr>
          <p:cNvPr id="128003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cs-CZ" sz="2800" smtClean="0"/>
              <a:t>klíč = JARO</a:t>
            </a:r>
          </a:p>
          <a:p>
            <a:pPr eaLnBrk="1" hangingPunct="1"/>
            <a:endParaRPr lang="cs-CZ" sz="2800" smtClean="0"/>
          </a:p>
          <a:p>
            <a:pPr eaLnBrk="1" hangingPunct="1">
              <a:buFont typeface="Arial" charset="0"/>
              <a:buNone/>
            </a:pPr>
            <a:endParaRPr lang="en-GB" sz="2400" b="1" smtClean="0"/>
          </a:p>
        </p:txBody>
      </p:sp>
      <p:sp>
        <p:nvSpPr>
          <p:cNvPr id="59395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9396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874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9397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08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9398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262890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9399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334803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9400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4067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9401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4787900" y="404813"/>
            <a:ext cx="720725" cy="431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59402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-39688"/>
            <a:ext cx="365125" cy="54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3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5580063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9404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30078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600" smtClean="0"/>
              <a:t>I. SV</a:t>
            </a:r>
            <a:endParaRPr lang="en-GB" sz="1600" smtClean="0"/>
          </a:p>
        </p:txBody>
      </p:sp>
      <p:sp>
        <p:nvSpPr>
          <p:cNvPr id="59405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01992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9406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7406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graphicFrame>
        <p:nvGraphicFramePr>
          <p:cNvPr id="128155" name="Group 155"/>
          <p:cNvGraphicFramePr>
            <a:graphicFrameLocks noGrp="1"/>
          </p:cNvGraphicFramePr>
          <p:nvPr/>
        </p:nvGraphicFramePr>
        <p:xfrm>
          <a:off x="900113" y="2205038"/>
          <a:ext cx="3024187" cy="4114800"/>
        </p:xfrm>
        <a:graphic>
          <a:graphicData uri="http://schemas.openxmlformats.org/drawingml/2006/table">
            <a:tbl>
              <a:tblPr/>
              <a:tblGrid>
                <a:gridCol w="755650"/>
                <a:gridCol w="757237"/>
                <a:gridCol w="755650"/>
                <a:gridCol w="75565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X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X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X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8208" name="Group 208"/>
          <p:cNvGraphicFramePr>
            <a:graphicFrameLocks noGrp="1"/>
          </p:cNvGraphicFramePr>
          <p:nvPr/>
        </p:nvGraphicFramePr>
        <p:xfrm>
          <a:off x="4716463" y="2205038"/>
          <a:ext cx="3024187" cy="2286000"/>
        </p:xfrm>
        <a:graphic>
          <a:graphicData uri="http://schemas.openxmlformats.org/drawingml/2006/table">
            <a:tbl>
              <a:tblPr/>
              <a:tblGrid>
                <a:gridCol w="755650"/>
                <a:gridCol w="757237"/>
                <a:gridCol w="755650"/>
                <a:gridCol w="75565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8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57200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smtClean="0"/>
              <a:t>ADFGVX</a:t>
            </a:r>
            <a:endParaRPr lang="en-GB" sz="3200" b="1" smtClean="0"/>
          </a:p>
        </p:txBody>
      </p:sp>
      <p:sp>
        <p:nvSpPr>
          <p:cNvPr id="129027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cs-CZ" sz="2800" smtClean="0"/>
              <a:t>výsledná šifra:</a:t>
            </a:r>
          </a:p>
          <a:p>
            <a:pPr eaLnBrk="1" hangingPunct="1">
              <a:buFont typeface="Arial" charset="0"/>
              <a:buNone/>
            </a:pPr>
            <a:r>
              <a:rPr lang="cs-CZ" sz="2800" smtClean="0"/>
              <a:t>	DFFGADVADGADVFAGDDAVGFFAXDXVDDGXVVDADAFGVDFFFD</a:t>
            </a:r>
          </a:p>
          <a:p>
            <a:pPr eaLnBrk="1" hangingPunct="1">
              <a:buFont typeface="Arial" charset="0"/>
              <a:buNone/>
            </a:pPr>
            <a:endParaRPr lang="cs-CZ" sz="2800" smtClean="0"/>
          </a:p>
          <a:p>
            <a:pPr eaLnBrk="1" hangingPunct="1"/>
            <a:r>
              <a:rPr lang="cs-CZ" sz="2800" smtClean="0"/>
              <a:t>kryptoanalýza  - Georges-Jean Painvin</a:t>
            </a:r>
          </a:p>
          <a:p>
            <a:pPr eaLnBrk="1" hangingPunct="1">
              <a:buFont typeface="Arial" charset="0"/>
              <a:buNone/>
            </a:pPr>
            <a:endParaRPr lang="cs-CZ" sz="2800" smtClean="0"/>
          </a:p>
          <a:p>
            <a:pPr eaLnBrk="1" hangingPunct="1">
              <a:buFont typeface="Arial" charset="0"/>
              <a:buNone/>
            </a:pPr>
            <a:endParaRPr lang="en-GB" sz="2800" smtClean="0"/>
          </a:p>
        </p:txBody>
      </p:sp>
      <p:sp>
        <p:nvSpPr>
          <p:cNvPr id="60419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0420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874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0421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08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0422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262890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0423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334803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0424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4067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0425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4787900" y="404813"/>
            <a:ext cx="720725" cy="431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60426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-39688"/>
            <a:ext cx="365125" cy="54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7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5580063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0428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30078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600" smtClean="0"/>
              <a:t>I. SV</a:t>
            </a:r>
            <a:endParaRPr lang="en-GB" sz="1600" smtClean="0"/>
          </a:p>
        </p:txBody>
      </p:sp>
      <p:sp>
        <p:nvSpPr>
          <p:cNvPr id="60429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01992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0430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7406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57200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smtClean="0"/>
              <a:t>Šifrovací stroje</a:t>
            </a:r>
            <a:endParaRPr lang="en-GB" sz="3200" b="1" smtClean="0"/>
          </a:p>
        </p:txBody>
      </p:sp>
      <p:sp>
        <p:nvSpPr>
          <p:cNvPr id="59394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cs-CZ" sz="2800" smtClean="0"/>
              <a:t>šifrovací disk (16. st.)</a:t>
            </a:r>
          </a:p>
          <a:p>
            <a:pPr eaLnBrk="1" hangingPunct="1"/>
            <a:r>
              <a:rPr lang="cs-CZ" sz="2800" smtClean="0"/>
              <a:t>šifrovací stroje s otáčivými disky</a:t>
            </a:r>
          </a:p>
          <a:p>
            <a:pPr eaLnBrk="1" hangingPunct="1"/>
            <a:r>
              <a:rPr lang="cs-CZ" sz="2800" b="1" smtClean="0"/>
              <a:t>Enigma</a:t>
            </a:r>
            <a:r>
              <a:rPr lang="cs-CZ" sz="2800" smtClean="0"/>
              <a:t> – A. Scherbius</a:t>
            </a:r>
          </a:p>
          <a:p>
            <a:pPr eaLnBrk="1" hangingPunct="1"/>
            <a:r>
              <a:rPr lang="cs-CZ" sz="2800" smtClean="0"/>
              <a:t>velký význam pro</a:t>
            </a:r>
          </a:p>
          <a:p>
            <a:pPr eaLnBrk="1" hangingPunct="1">
              <a:buFont typeface="Arial" charset="0"/>
              <a:buNone/>
            </a:pPr>
            <a:r>
              <a:rPr lang="cs-CZ" sz="2800" smtClean="0"/>
              <a:t>	kryptoanalýzu práce v </a:t>
            </a:r>
          </a:p>
          <a:p>
            <a:pPr eaLnBrk="1" hangingPunct="1">
              <a:buFont typeface="Arial" charset="0"/>
              <a:buNone/>
            </a:pPr>
            <a:r>
              <a:rPr lang="cs-CZ" sz="2800" smtClean="0"/>
              <a:t>	Bletchley Park</a:t>
            </a:r>
            <a:endParaRPr lang="en-GB" sz="2800" smtClean="0"/>
          </a:p>
        </p:txBody>
      </p:sp>
      <p:sp>
        <p:nvSpPr>
          <p:cNvPr id="61443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1444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874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1445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08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1446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262890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1447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334803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1448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4067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1449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4787900" y="404813"/>
            <a:ext cx="720725" cy="431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54283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-39688"/>
            <a:ext cx="365125" cy="54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1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5580063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1452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30078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600" smtClean="0"/>
              <a:t>I. SV</a:t>
            </a:r>
            <a:endParaRPr lang="en-GB" sz="1600" smtClean="0"/>
          </a:p>
        </p:txBody>
      </p:sp>
      <p:sp>
        <p:nvSpPr>
          <p:cNvPr id="61453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01992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600" smtClean="0"/>
              <a:t>II. SV</a:t>
            </a:r>
            <a:endParaRPr lang="en-GB" sz="1600" smtClean="0"/>
          </a:p>
        </p:txBody>
      </p:sp>
      <p:sp>
        <p:nvSpPr>
          <p:cNvPr id="61454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7406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59408" name="obrázek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636838"/>
            <a:ext cx="3527425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8191E-6 L 0.07865 3.3819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9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u="sng" smtClean="0"/>
              <a:t>O co se (ne)jedná</a:t>
            </a:r>
            <a:endParaRPr lang="en-GB" sz="3200" b="1" u="sng" smtClean="0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042988" y="4508500"/>
            <a:ext cx="6551612" cy="1439863"/>
            <a:chOff x="2438" y="8683"/>
            <a:chExt cx="7036" cy="1496"/>
          </a:xfrm>
        </p:grpSpPr>
        <p:sp>
          <p:nvSpPr>
            <p:cNvPr id="5" name="AutoShape 5"/>
            <p:cNvSpPr>
              <a:spLocks noChangeAspect="1" noChangeArrowheads="1"/>
            </p:cNvSpPr>
            <p:nvPr/>
          </p:nvSpPr>
          <p:spPr bwMode="auto">
            <a:xfrm>
              <a:off x="2438" y="8683"/>
              <a:ext cx="7036" cy="1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438" y="8849"/>
              <a:ext cx="1145" cy="11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910" y="8849"/>
              <a:ext cx="491" cy="11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729" y="8849"/>
              <a:ext cx="1962" cy="11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5383" y="9016"/>
              <a:ext cx="982" cy="68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892" y="9016"/>
              <a:ext cx="1637" cy="83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5547" y="9182"/>
              <a:ext cx="326" cy="3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7019" y="8849"/>
              <a:ext cx="982" cy="11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7183" y="9016"/>
              <a:ext cx="654" cy="83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7510" y="9182"/>
              <a:ext cx="164" cy="3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2716" y="9085"/>
              <a:ext cx="654" cy="6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2879" y="9251"/>
              <a:ext cx="164" cy="3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4025" y="9085"/>
              <a:ext cx="164" cy="6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8329" y="8849"/>
              <a:ext cx="1145" cy="11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8656" y="9016"/>
              <a:ext cx="327" cy="6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AutoShape 2" descr="data:image/jpeg;base64,/9j/4AAQSkZJRgABAQAAAQABAAD/2wCEAAkGBhQSEBISEBEWFRAUGBcUFhgYGBgYGhUYFBUXFxcbGBgYIigeGBojGhYWHzAgIykpLCwsGx4xNTAqNSYrLCkBCQoKDQwOFw8PFCwkHBwqLCwsKSksLCwsLCosLCksKSksLCwsLCwsLCksLCwsKSwsLCksLCwsLCwsKSwpKSwsLP/AABEIANoA6AMBIgACEQEDEQH/xAAbAAEAAgMBAQAAAAAAAAAAAAAABQYBAwQHAv/EAEwQAAIBAwMDAQQFBgkHDQAAAAECAwAEEQUSIQYTMUEUIlGBIzIzYXEVJEJ0kaEWNDVSVLO0xNJDU3JzlLLBBzZEVWJjZIKSk6Kx0//EABUBAQEAAAAAAAAAAAAAAAAAAAAB/8QAFREBAQAAAAAAAAAAAAAAAAAAAAH/2gAMAwEAAhEDEQA/APDaUq79P9EmfT3k9mleaYTPDKqyFIxagMQxX3PpfpUG7kGNceeQpFKUoM4pir1d6hfR22niyM4iNtk9pWKljcXAJJUecBf3Vp6s6pvIrhU78iHsWjMPB3vZwM5II8lmYn7yaClUqa62UDUr4AAAXEwAHAH0reAKhaBSlKBSlKBSpW2s0NjcSlfpEmt0U5PCyR3JYY8cmNP2fjUVQK+kQkgAEk8ADkkn4V81c+muh71L61Z7ZlCzwlslcgCRScjOaCuv07cgEm1mAHJJicAAfHio6vS9F0PUFvy8vd7IM5OZgRgxyYyu859PSvNKBSlKBSlKBSlej2PTsBS2L21qbc2yT3MhnlFwinPckWJZckgYx9GRnGeMmg84pWTWKDrt9Kmdd0cMjL8VRiOPvArRPbsjFXUqw8hgQRnnwatUunXUlpYG3EhTtSA7WwM+13Hpkc4xXB1rG63EayZ7gt7UNk5OfZo/JoIClKUCpMdRTCa3mVgr2wjWLAwFER3Lx65bLH4lm+NRlZxQfc8u5mbAG4k4UYAyc4A9BWulKC6XNjeSW1gbQyGMW+07JMAN7TcEggEYOCv7qipekL5mLPBIzHySwJP4kmtcPS5McUj3NvEJV7iK7sG272TJAU495G9fSum56N7ZCyX1mrFUfBeT6siLIh4j9VZT86Dl62YHUr4ggg3ExBByCO43gjzULXXq2mvbzywSY7kTtG2DkbkJBwfUZFclApSlApSlB0x37CF4RjtyPHI3HO6JZFXB+GJW/dXNSlBkV6FJpqtrIvBd2ns/taz59oiB2CYOTtJznHpXnlTA6PvjyLG5x/qJf8NBYNH0gQ3puJLq07QMze7cRscNHIBhQck5I4qj1lgQcHgisUClKUClKUCpaHqaZJoJlIEluixpxwUUEbXHhgVZlIPkEiomlB9SNkk4Ayc4HgfcM+lfNKUFjmsBPbWeyaBTHE6OHlRGB9pmccNzja6n51y9VOpmQK6vsgt4yUIZdyQIrAEcHBBFLbpotFHI9zbxCQFkEjsGKq7IThVOBuRh8q6Lno/tkB720BKq4+kflXUMp+p6qQaCvUrp1KwaCaSFyCyMVJU5Bx6g+opQc1ejaBZRNFpsb+yYuEcPE8JM87G5njURziPCMQqIpMqgEDPHnzmpmz6uuYkjSN0HaBEbdmEyRhmZzslZDInvOxBDDBPGKCHZcHB8isVmsUE51H9jp/6r/ermuzU1tLho5Deds9m2jZTDISGhtoom5HBG5D8q1nULKWG2W49pWSGLtHtiIqfpZZARuIP+Ux8q1bNN/n3n/oh/xUGOvWzqt+R/SZv6xqgakOodSFxd3M6gqs0skgBxkB3LAHHGeaj6BSlKBSlKCe6bsAwuTLHkeyTSRll4ypADLn4EMMj1BqBqSTqGcW5txJ9CQVxtXcFZg7IHxvCFgGKA7SecVG0GRXp1101dHXe4Cnb9sV8e0wA7e8D9Tubs4/Rxn7q8xFegyWcLawL0X9p2Paln5kfdsEofxs84HighL/oi6aWUqkbe87YWe3ZsAljhQ+TwDxiqxV30jTYoL03D31oYwZmwsjFjuRwABs5OWFUigUpSgUpSgVfNAs4nhtoQkAnlDb4biNke7Lu4ja3utrCPgKijKDepzuyaodS1n1TcRRrHHIAqbu2SkbPFvyW7UjKXiyST7hHJJ9aCKIrFKUFi/Npre1El12pIUeNlMTv5nlkBBXjGJB+w10axDZzOjC/xthhi5gk8xRKhP4ErmqrSgkuo7xJbuaSMkxs5KkjBI8A49KVG0oFKVdPaZYDYQ2kMciXEUTFGjRxdSSOyurkjcQHzGACNu3IwcmgpdK2XCYdgQAQSMA5AwfAPOR9+a10EtY9LzSxLMphWNmZVMlxbw7im3dgSupONy849a3fwPm/ztp/t1l/+tfepfybY/wCtu/7vXzH0wO1DJLe28PeQyIr+0FtokePJ7cTKPejb1oI3U9Me3lMUoAcBW91kcESIrqQ6EqwKspyD61yVYOuYdt2FDBwLezwy5ww9igwRuAOD55AP3VX6BSlKBSlKBSvR7a1jWzt5YAj6kLIvHGyDAjWe47sqZ4lnC8gEe6qs3JC485JoMVOL0PfnxYXPP/cyevyqEFejXnTkh17udy32+2q2DdWwfHeU47Zffu/7OM/dQVOToq/UEtY3IABJJhk4AGSTx6CoSrto+kNBqBmlltljVpyT7VbE8pIB7qyFickDGM1SaBSlKBSlKBSlXDQdemTTrva4BhNuI/dQlA7ybsEjPOKCn0rJOeaxQKmF6Vn2qxMCh1VwHubZG2uNyko8gYZBB5FRAq265pEchgZr23iJtrX3HFxuGLeMc9uJl588GgrF9ZPDI8UgxIhKsMhsEfAqSD+IOKVJ9Zri/uQCDhzyM4PA5GcGlBC1IWmv3EUbRRXEqRNnKK7Kp3DDcA45HB+IqPr67ZxnBx8ccUHzSlKCyW91aS2cENxPLFJC8ze5AsoYS9rHJlTBGw+ldeotp80dsvts69iLs/xQHd9NLLn7fj7XGOfH31GW/SMrRxyGW3jWVd6CS4iRioZkztY5A3Iw+VfX8D3/AKTZ/wC1Q/4qDT1XqEc1wGgZmiWK3hDMuwt2LeKInaCduShOMmoeujUbB4JpIZQBJE7RuAQQGQlTgjg8jzXPQKUpQKUpQdUeqSq0TrK4eEARMGIMYDFhsP6OGZjx6k1zM2SSfJ5pisUGRV5uDbNq3to1C3EJuVnwVud2wSh8Y7ON2B4z86otbrO0aWRIoxl5GVFGcZZyFHJ8ckUGb6UNLIwPDMxH4FiRWirEvQ0xYqs1qzjd7q3MJY7ASQAG5OAeKrtApSlApSlArbHdOqMiuQj7dygnDbclcj1xk4/GtVZ2/dQYpSlBkVYL64tJ+07zzI6wwxMogRxmKJYzhu8Mglc+B5qvUoJHqC+Wa6mljzsdiV3AA48DIBIB+7JrFR9KBXpNlcXfc0iOJpTaNBF3Uy5gKGaXvdxfqbNmdxPGMk15tXT+U5e32u7J2v5m9tvnP1c4880Hxdhe4/b+z3Ntz/Nydv7sVppSguOp6TE9vp7S3sULey/VdJ2OPabjnMaMP354qu61pZt5jF3FkG2OQOu4BlmiSVSA4DD3XHBAqYnvLKeG1E01zHJBD2WCW8cinEssgIZp0PiQDGPSvvWLjT55A/tF2uIoIseyxHPYgjhz/GR57ecemcc+aDg64/lO/wD1mf8ArWqEqR6j1Fbi8uZ0BCSyySKGxkB3LDOCRnB+NR1ApSlApSlBZr6zkfTLEpG7ASXWdqkgcw/DxVZrrttVmjXbHNIi/BXZRz9wOK5KBV40XpSKDUreN9Qg70dzEpQR3Odyyr7obt7fPGc4++qRV1fWtPbURfma7B763Hb9miPiQPt3+0fdjOPlQdmg6PbrqJdNQid8zkRiK4BJ7cnGWjCj5mvPat2n6jYQ3JuVmunb6QhDbRKCZEdQCwuDge95wfwqo0ClKUClKUCvQdOtXa+0WdUYwpHbM0gB2qLeRu6S3hdmxic+MZrz6tyXjhGjEjCNuWUMQrHjyvg+B+yg1NWKUoJqTp1ECd28hR3RJNpWckCRA65Kxlc4I8E1watpxt55IWYM0bFSVzg49RkA4/ECpW9ubSftM8twjrDDEyrBG4zFEqEhjMpIO3PgVwdRags91NNGCEdyy7sA49MgEgH5mgjqUpQKk7Ppi7mQSQ2k8kZzhkikZTg4OGUEHkEVGVffyOZrHT2Fjd3BEMi74Hwin2u4O1h2ZPe5z9YcEcepChUrJGPPmsUE7B0mTFFI9zbRCVS6LJIQ20OyZICnHvI37K+/4Jj+n2f/ALrf4KkdS0yB7fTzNeCFvZvq9qR+PabjByvHx4+6ua/6WtoXCPqK7ikcn2E31ZollT/4utBA6np7QTSwSY7kTtG2DkbkYqcH1GRXLU712mNUvx/4mb+saoKgUpSgUpSg6H06UOiGJw7hSilWDOH+oVGMsGyMY8+lapYirFWBVlJBBGCCDggg+CD6V6jfXALwXW4d2wjto15Gc3FrAbbA9dkrXD/dtFULq7+UL3Hj2if+talREVYJenYIwgmvQkjRxSlRDI20TRrIo3Dgna48VACprqz7eL9Vs/7HDRUjJ0bAt2bQ3698S9j7GXbv37PPwz61V7iHY7IeSpK/sOKt9/8A842/Xx/aBVW1T7eX/Tf/AHjQctKUoFKUoFbjZuGVCjb3ClV2nLBwChUeTuBGMecitNXjRbpTbQ3rEdzTlkjweSzMd1kceu2WSQ/csI+6gpLoQSGBBBwQeCCPIIr5rJNYFBLx9K3BVW2oA6h13TQoSrDKnazggEEHkVH3tm8UjxSrtkQlWHHBH4cVPapYpOYZEurdQIIEIZ2DBo4URgRt/nA1wdV3KyXtw8bBkZyVYZww+IzzigiaUpQKzmsVLWPS1zNGsscX0bEhWLxoGKnBxvYZwaCJpWSKxQWiS/sZ4bVbh7pJYIeye3HE6nEssgILSKf8pjGPSt2r3mmzyCQyXq4jhix2YD9hBHCD9r6iPPzritdAtxaw3FzdSR95pVVY4BL9lsySTKmM7xxium96dsYlhZr+fE8fdTFov1e5JFz+ccHdE3yxQRHU2qLc3tzcICqTSySKGxkB2LAHHGeajKk+odJW2n7aSGRDHDKrFdhKzwpKuVy2CA4Hk+KjKBSlKBSlKBSu/wDIU++CPstvuFV4Rj7RZCQpX4gkEfKuCgVZJtftJRGZ7KRpViiiLLc7A3ZiWIHb2jjIQepqt1ZL2ysoO2kiXLyNDBKxWSJVzNCkuADGTgb8cn0oOyXrC0a8N4bCTvmXv/xr3d4ff47WcZ9M1VLmbe7PjG5i2Phk5qwaVb2E88MIju1MsiR57sJxvYLnHb5xmoC7h2SOg5Csy/sJFBppSlApSlApX3DEWZVUZZiFA+JJwK6m0aYLMxibbbsEmOPs2YsoDfAkqw+VBxUrddWbxMFkUqxVHwf5siB0PzVlPzrTQKUqzTdN2yXHsz3cnd3rGcW4KhmIHnugkZPnFBWaVuvLftyOhOdjMufjtJH/AApQaatNxqkK6dZo0Mc0n5xyZHDRbnGPdRgOfI3DnFValApSlBcO7bfkyyF0kzES3W3tOi/5gnO9Wz6eK1X+safKluhhuwII+0uJYeR3ZZcn6PzmUj5CuKy6hiFtHBPaLMI2kdW7kiEd3ZuBC8H6gr6/LVn/ANWr/tE1BnrplN2vbDBPZ7ILuILY9igxuIABOPgKr1SGu6r7RMZBGI12RRqgJYKsMSRLy3JOEHJqPoFKUoFZFYpQeo6LrkD3OnwTzIqwR2k0MpZdsUiRr3oXbPuq6r6+HVfG5q8vNYpQZFW7X9SgR4Vks1kcWtnlzLKufzSHHCnAwOOPhVQqd/hYxCCS2tpGREjDPGSxWJAiZIYZIVQM/dQSXTOrWxvbQLYKpM8IB70xwe4vOCcGq1qf28v+m/8AvGpa36vMbq6WlorowZSIjwynIP1viKgppSzMx8sST+JOTQfFKUoFKUoMg16NdalDLLHF3owmorJNO24bYpbhIwgkOfdKXELOc+FfPrXnFKCS6j1ET3c8q/UZ22D4IDiMfJAo+VRtKUCrRPr1o917U0Nx3C6yECWPblSDgZjzjiqvSg33tx3JZHxjezNj4biTj99YrTSgVMWHSs8yI6iNRJkRiSWKNpcHb9GsjAv7wK5HGQR5BqHq3xSw3Hs0rSW47UKQSRXBnUKY8gOnYwzgj3sKc7iwK+CQqcsRVirqVZSVYEYIIOCCD4IPpXxXbrckbXM7W+ewZZDFuyTsLkpncSc7ceSTXFQWC30S2W0huLmeZTM0qqscKOAIdgJJeVPO/wCHpW6/0OyiWBzdXOJ4+6v5tFkDuyRYP0/nMRP4EV1yTW66XY+0wyyHuXe3tzJFjmHOd0UmfT4fOuLrF4ymnmFGSP2X3Vdw7D87us5dVUHnP6I/40EZr+lrbzdtHLoUhkVmUIcTQpKAVDMAQHxwT4qOqc6w/jKfq1l/YoKg6BSlKBSlBQS56VuRJaxmP3rtUeD3lw4c4HvZwDnyDgjjPmoivStE6pt/abKK4lAt4o7WVJME9i4hjUOp4ztdV2Nj1Ebfo15saDFWnU7m3tzFGNPhkJgt5Gd5LnczS28cjEhJQo95jwAKq1TydYzbUVorV9iJGGe1gdtsaBEBZlJbCqBk/Cg0dWWCQ391FEu2KOaREGScKrEAZPJ4+NRFejanr5bW3ga3tGja87bZtYCzK0+1suV3EkE85zVB1BAJpABgB2AHwAY0HPSlKBSlKBUpB01O/Y2ICJw7RtuXbiLPc3NnCbACzbsYXBPBBMXV20XVYIrM2Dz/AMcG+SUFtlq/HaTAGSG2DukA8FMZMZBClGsVlhgkVigUqw3ttZwdpZIbh3aGGVmW4jQZliWQgKYGIA3Y8mo/qLT1gupoYyxRHKruILY9MkAAn5CgjqUpQKUqWj6bkM1pCCm67EZj5OB3ZDGu/jjkHOM8UETSvp1wSPhx+yvmgnbPqZVt47eazhnWJpGQu06sO7t3D6KRQR7g8it931dFIIlbTbbbEnbQb7vhd7vj7bn3pGPPxp+S7OKG2a4e57k0fdxGsW1R3ZIwMs2T9nn511anpumwOqM16SY4ZcgQAYnhSYDk+QJAPlQV/WtVNxMZSix+7GgVN21VijWJQN5LH3UHkmuGpLqTSxbXlzbqxZYZZIwTwSEYqCcevFRtApSlApSlApU7adJu6xbpoY5ZgGhidmDyBuFOQpSPcfq9xkzwRwQTCyxFWKsCGUkEEYIIOCCPQ5oPilKyKCfHX9/nPtkufOcjOR65xnNQLuSSScknJPxJqz6gllbmKN7SWRzBbys3tGwFpreOVsL2jgAuR5PiovqnTkgvbmGLPbjkZF3HJwDxk4GT8qCKpSlApSlApSpiHpeV2twpQpcKzrJk7EEee73CR7pjCktwcDBGQRkIelZYYJ5z9/x/bWKCcfqRGCd2xgkdESPeXuASI0CLkJKFzgDwBUdq2pG4nkmZQrSMWIXOBn0GSTj8Sa5KUClKUCrxp3WqxTaXjt9mBYBMzW8Tuuydnfa7oZOFII2ng+Oao9KD7lbLEjwST++vilKCc6j+x0/9V/vVzUv1DfWiyRCa0kkkFtZZZbjYD+ZQY93tnHGB5qJi6oHaijls7absp21ZxNu273fB2SqDy7eldN11mkjBpNNs2YKiZ/Oh7sSLGg4n9EVR8qDR/wAoH8q3/wCszf1jVAV2avqbXNxNcSAB5naRgoIUFyWOASSBz8TXHQKUpQKUpQWlri1uGgnmnaIxRwxyxBGZ39nRY1MLD3PeRFzvK7Tn6wxUDq+oGe4mnI2mWR5CBzjuMWx8s1yUoFWia6ht7ey/MbeV5YWld5Dcbi3tM8Y+zlVQAsajxVXqYtuq50jjiHZZIwVTuW9vKVBdnIDSRs2NzscZ9TQT3VWvxLNGDp9q2bazOT7TkBrOEgcTAYGcD1wBkk81VNW1NrieWeQAPKxdgoIALHPAJJx86anqklxIZZiC5CrwqoAsaBEAVAFACqBgD0rkoFKUoFKUoFTun6529OurfuENLJCVXH6IEnewf0clYMjjdtXzioKlApSlBYr6O0g7SPbyOzQwyM3fC5MsSucL2zgAtjya+bCWzkljj9klG91TPtA43MB/mvvrS3UYYJ3bS3kZESMM3eBKxqEXOyQDOAB4rMHUSIyutjbBlIYH844KnI8y/EUEZqEASaRF8I7KM+cKxAz+yla7icu7O31mJY/ixyf/ALrNB1aPpJndhvVI40MsjtnCIpAzhQSSWZVAHksB99d69No7DsXSSRmO4kyQVdTbQtKyvGSSu4L7rAlTnzlWA5dB1JIjMkwYwzxmFymN6++kisoOASHjQ7SRkZGRnIlNN1u2tJUe27xdY7oGYgI5ee3aOILGHZUVGOd24sdx+AFBDHSj7KLncMGUw7fXIQPnPw5xXBVg1Pqp7iyWG4lllmWZpAzncAhjVcAk5zuBOMVX6CwfkS1SK3e4upleaPuhUt1kCjuyRgbjMuT9GT49a36joNjC4R724JKRS8WieJoklX/pHna4B+/NdGozWgt9P9oiuHk9m8xyxouPabjHDRMc5zzmujqmfTxOge3uy3s9nytxCox7FBt4MB5C4BOeTk4HgBVtc032e6nt927syPFuxjdsYrnGTjOPGTXDU51z/Kd/j+kz/wBa1QdApSlApSlBZrPpGNxaobrbc3ahokMTFMvK8SK0gPGWTztOMiq0RVkues5RBbRW7mPtQdpzsjDbjLKxKSYLgbXA4I9ePjWqBSlWdzawW9mZLPvSTRNKzGaRORcTxABV4A2xr++grFKuGtz2UEiIunghobebJuJfM9vHKRx6AuR+AqF6rsEgvrmGIERxyOqgnJAB4BPrQRNKUoFKUoFWHp3p2G5B3XTROiPJJmEskaJ+kzh/X3QABksyqMkiq9Vot9Qs/Ykt+9PEzHuXBW3STuspPbUMZlPbRTkLjlmYnPu7Qq9BWT93isUFm1XUxAYY44LcjsW7ktCjMWkhR2JZhk5JJrXpevl54Ua3tdrSIp+gjHDMAfT4VxxdVXKqqiY7VAVcqhwqjAGSM4A4rYvWF0CCJsEcghI+CP8Ay0EfqkQWeZVGFWRwB8AGIFK55JCxLMcsSSSfUnkmlB80pSgUpSgsEfUsRihjnsY5WhTtq5kmUle48nIRgPMh9K333VlvMweTTYiwSOP7a4+rFGsSfp/zUWqxSg7NY1I3FxNOyhWmkeUgZwC7FiBnnHNcdKUClKUClKUClKUCp226rKxRRPbW0oiUojSRlmCmR5MZDDI3Ox+dQVKCy3XWxkIaSys2IVEB7TfVjQIg+v6Kqj5VC6rqTXE8k8mN8rF22jAyxycD0FclKBSlKBSlKBSlKBSlKBSlKBSlKD//2Q=="/>
          <p:cNvSpPr>
            <a:spLocks noGrp="1" noChangeAspect="1" noChangeArrowheads="1"/>
          </p:cNvSpPr>
          <p:nvPr>
            <p:ph type="body" idx="4294967295"/>
          </p:nvPr>
        </p:nvSpPr>
        <p:spPr bwMode="auto">
          <a:xfrm>
            <a:off x="395288" y="1412875"/>
            <a:ext cx="8229600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graphicFrame>
        <p:nvGraphicFramePr>
          <p:cNvPr id="21" name="Object 1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087964567"/>
              </p:ext>
            </p:extLst>
          </p:nvPr>
        </p:nvGraphicFramePr>
        <p:xfrm>
          <a:off x="2299494" y="2008931"/>
          <a:ext cx="4038600" cy="216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92" name="Graf" r:id="rId3" imgW="5886416" imgH="2695643" progId="Excel.Chart.8">
                  <p:embed/>
                </p:oleObj>
              </mc:Choice>
              <mc:Fallback>
                <p:oleObj name="Graf" r:id="rId3" imgW="5886416" imgH="2695643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9494" y="2008931"/>
                        <a:ext cx="4038600" cy="216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23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57200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smtClean="0"/>
              <a:t>Kódy v kryptologii</a:t>
            </a:r>
            <a:endParaRPr lang="en-GB" sz="3200" b="1" smtClean="0"/>
          </a:p>
        </p:txBody>
      </p:sp>
      <p:sp>
        <p:nvSpPr>
          <p:cNvPr id="61442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cs-CZ" sz="2800" smtClean="0"/>
              <a:t>substituce, náhrada celých slov, vět, příkazů</a:t>
            </a:r>
          </a:p>
          <a:p>
            <a:r>
              <a:rPr lang="cs-CZ" sz="2800" smtClean="0"/>
              <a:t>nutná znalost celé kódové knihy</a:t>
            </a:r>
          </a:p>
          <a:p>
            <a:endParaRPr lang="cs-CZ" sz="2800" smtClean="0"/>
          </a:p>
          <a:p>
            <a:r>
              <a:rPr lang="cs-CZ" sz="2800" b="1" smtClean="0"/>
              <a:t>kód Navaho</a:t>
            </a:r>
            <a:r>
              <a:rPr lang="cs-CZ" sz="2800" smtClean="0"/>
              <a:t> </a:t>
            </a:r>
          </a:p>
          <a:p>
            <a:pPr>
              <a:buFont typeface="Arial" charset="0"/>
              <a:buNone/>
            </a:pPr>
            <a:r>
              <a:rPr lang="cs-CZ" sz="2800" smtClean="0"/>
              <a:t>	</a:t>
            </a:r>
            <a:r>
              <a:rPr lang="cs-CZ" sz="2800" i="1" smtClean="0"/>
              <a:t>bojové letadlo – kolibřík – da-he-tih-hi</a:t>
            </a:r>
          </a:p>
          <a:p>
            <a:pPr>
              <a:buFont typeface="Arial" charset="0"/>
              <a:buNone/>
            </a:pPr>
            <a:r>
              <a:rPr lang="cs-CZ" sz="2800" i="1" smtClean="0"/>
              <a:t>	ponorka – železná ryba – besh-lo</a:t>
            </a:r>
          </a:p>
          <a:p>
            <a:pPr>
              <a:buFont typeface="Arial" charset="0"/>
              <a:buNone/>
            </a:pPr>
            <a:r>
              <a:rPr lang="cs-CZ" sz="2800" i="1" smtClean="0"/>
              <a:t>	A (ant – mravenec – wol-la-chee)</a:t>
            </a:r>
          </a:p>
          <a:p>
            <a:pPr>
              <a:buFont typeface="Arial" charset="0"/>
              <a:buNone/>
            </a:pPr>
            <a:r>
              <a:rPr lang="cs-CZ" sz="2800" i="1" smtClean="0"/>
              <a:t>	B (bear – medvěd – shush)</a:t>
            </a:r>
            <a:endParaRPr lang="cs-CZ" sz="2800" smtClean="0"/>
          </a:p>
          <a:p>
            <a:pPr eaLnBrk="1" hangingPunct="1"/>
            <a:endParaRPr lang="en-GB" sz="2800" b="1" smtClean="0"/>
          </a:p>
        </p:txBody>
      </p:sp>
      <p:sp>
        <p:nvSpPr>
          <p:cNvPr id="62467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2468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874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2469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08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2470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262890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2471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334803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2472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4067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2473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4787900" y="404813"/>
            <a:ext cx="720725" cy="431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62474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-39688"/>
            <a:ext cx="365125" cy="54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5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5580063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2476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30078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2477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01992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600" smtClean="0"/>
              <a:t>II. SV</a:t>
            </a:r>
            <a:endParaRPr lang="en-GB" sz="1600" smtClean="0"/>
          </a:p>
        </p:txBody>
      </p:sp>
      <p:sp>
        <p:nvSpPr>
          <p:cNvPr id="62478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7406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1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57200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smtClean="0"/>
              <a:t>Dělení šifry podle klíče</a:t>
            </a:r>
            <a:endParaRPr lang="en-GB" sz="3200" b="1" smtClean="0"/>
          </a:p>
        </p:txBody>
      </p:sp>
      <p:sp>
        <p:nvSpPr>
          <p:cNvPr id="62466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cs-CZ" b="1" smtClean="0"/>
              <a:t>symetrická šifra</a:t>
            </a:r>
            <a:r>
              <a:rPr lang="cs-CZ" smtClean="0"/>
              <a:t> – symetrický klíč</a:t>
            </a:r>
          </a:p>
          <a:p>
            <a:endParaRPr lang="cs-CZ" smtClean="0"/>
          </a:p>
          <a:p>
            <a:r>
              <a:rPr lang="cs-CZ" b="1" smtClean="0"/>
              <a:t>asymetrická šifra</a:t>
            </a:r>
            <a:r>
              <a:rPr lang="cs-CZ" smtClean="0"/>
              <a:t> – asymetrický klíč</a:t>
            </a:r>
          </a:p>
          <a:p>
            <a:pPr eaLnBrk="1" hangingPunct="1"/>
            <a:endParaRPr lang="en-GB" sz="2400" b="1" smtClean="0"/>
          </a:p>
        </p:txBody>
      </p:sp>
      <p:sp>
        <p:nvSpPr>
          <p:cNvPr id="63491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3492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874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3493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08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3494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262890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3495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334803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3496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4067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3497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4787900" y="404813"/>
            <a:ext cx="720725" cy="431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54283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-39688"/>
            <a:ext cx="365125" cy="54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9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5580063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3500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30078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3501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01992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600" smtClean="0"/>
              <a:t>II. SV</a:t>
            </a:r>
            <a:endParaRPr lang="en-GB" sz="1600" smtClean="0"/>
          </a:p>
        </p:txBody>
      </p:sp>
      <p:sp>
        <p:nvSpPr>
          <p:cNvPr id="63502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7406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600" smtClean="0"/>
              <a:t>1976</a:t>
            </a:r>
            <a:endParaRPr lang="en-GB" sz="1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8191E-6 L 0.07865 3.3819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57200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smtClean="0"/>
              <a:t>Správa klíčů</a:t>
            </a:r>
            <a:endParaRPr lang="en-GB" sz="3200" b="1" smtClean="0"/>
          </a:p>
        </p:txBody>
      </p:sp>
      <p:sp>
        <p:nvSpPr>
          <p:cNvPr id="63490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 typeface="Arial" charset="0"/>
              <a:buNone/>
            </a:pPr>
            <a:r>
              <a:rPr lang="cs-CZ" sz="2800" u="sng" smtClean="0"/>
              <a:t>Problémy:</a:t>
            </a:r>
            <a:r>
              <a:rPr lang="cs-CZ" sz="2800" smtClean="0"/>
              <a:t> 	generování, distribuce, ukládání, 			likvidace klíčů.</a:t>
            </a:r>
          </a:p>
          <a:p>
            <a:pPr marL="609600" indent="-609600">
              <a:buFont typeface="Arial" charset="0"/>
              <a:buNone/>
            </a:pPr>
            <a:r>
              <a:rPr lang="cs-CZ" sz="2800" u="sng" smtClean="0"/>
              <a:t>Jak se dá obejít problém distribuce klíčů?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cs-CZ" sz="2800" smtClean="0"/>
              <a:t>Osoba A zamkne svým klíčem zprávu a pošle osobě B.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cs-CZ" sz="2800" smtClean="0"/>
              <a:t>Osoba B zamkne tuto zprávu ještě jednou svým klíčem a pošle zpět osobě A.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cs-CZ" sz="2800" smtClean="0"/>
              <a:t>Osoba A odemkne svým klíčem zprávu a pošle osobě B.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cs-CZ" sz="2800" smtClean="0"/>
              <a:t>Osoba B odemkne svým klíčem zprávu a může číst.</a:t>
            </a:r>
          </a:p>
          <a:p>
            <a:pPr marL="609600" indent="-609600" eaLnBrk="1" hangingPunct="1"/>
            <a:endParaRPr lang="en-GB" sz="2800" b="1" smtClean="0"/>
          </a:p>
        </p:txBody>
      </p:sp>
      <p:sp>
        <p:nvSpPr>
          <p:cNvPr id="64515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4516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874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4517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08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4518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262890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4519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334803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4520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4067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4521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4787900" y="404813"/>
            <a:ext cx="720725" cy="431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64522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-42863"/>
            <a:ext cx="365125" cy="54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3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5580063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4524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30078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4525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01992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4526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7406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600" smtClean="0"/>
              <a:t>1976</a:t>
            </a:r>
            <a:endParaRPr lang="en-GB" sz="1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3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57200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smtClean="0"/>
              <a:t>Správa klíčů</a:t>
            </a:r>
            <a:endParaRPr lang="en-GB" sz="3200" b="1" smtClean="0"/>
          </a:p>
        </p:txBody>
      </p:sp>
      <p:sp>
        <p:nvSpPr>
          <p:cNvPr id="130051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 typeface="Arial" charset="0"/>
              <a:buNone/>
            </a:pPr>
            <a:r>
              <a:rPr lang="cs-CZ" sz="2800" u="sng" smtClean="0"/>
              <a:t>K čemu by se dal tento postup využít:</a:t>
            </a:r>
            <a:r>
              <a:rPr lang="cs-CZ" sz="2800" smtClean="0"/>
              <a:t> 	</a:t>
            </a:r>
          </a:p>
          <a:p>
            <a:pPr marL="609600" indent="-609600">
              <a:buFont typeface="Arial" charset="0"/>
              <a:buNone/>
            </a:pPr>
            <a:r>
              <a:rPr lang="cs-CZ" sz="2800" smtClean="0"/>
              <a:t>Výměna informací pro distribuci tajného klíče.</a:t>
            </a:r>
          </a:p>
          <a:p>
            <a:pPr marL="609600" indent="-609600">
              <a:buFont typeface="Arial" charset="0"/>
              <a:buNone/>
            </a:pPr>
            <a:endParaRPr lang="cs-CZ" sz="2800" smtClean="0"/>
          </a:p>
          <a:p>
            <a:pPr marL="609600" indent="-609600">
              <a:buFont typeface="Arial" charset="0"/>
              <a:buNone/>
            </a:pPr>
            <a:r>
              <a:rPr lang="cs-CZ" sz="2800" u="sng" smtClean="0"/>
              <a:t>Kde je problém:</a:t>
            </a:r>
          </a:p>
          <a:p>
            <a:pPr marL="609600" indent="-609600">
              <a:buFont typeface="Arial" charset="0"/>
              <a:buNone/>
            </a:pPr>
            <a:r>
              <a:rPr lang="cs-CZ" sz="2800" smtClean="0"/>
              <a:t>Skládání šifer není obecně komutativní.</a:t>
            </a:r>
          </a:p>
          <a:p>
            <a:pPr marL="609600" indent="-609600">
              <a:buFont typeface="Arial" charset="0"/>
              <a:buNone/>
            </a:pPr>
            <a:endParaRPr lang="cs-CZ" sz="2800" smtClean="0"/>
          </a:p>
          <a:p>
            <a:pPr marL="609600" indent="-609600">
              <a:buFont typeface="Arial" charset="0"/>
              <a:buNone/>
            </a:pPr>
            <a:r>
              <a:rPr lang="cs-CZ" sz="2800" u="sng" smtClean="0"/>
              <a:t>Co se využívá:</a:t>
            </a:r>
          </a:p>
          <a:p>
            <a:pPr marL="609600" indent="-609600">
              <a:buFont typeface="Arial" charset="0"/>
              <a:buNone/>
            </a:pPr>
            <a:r>
              <a:rPr lang="cs-CZ" sz="2800" smtClean="0"/>
              <a:t>Princip jednosměrných funkcí.</a:t>
            </a:r>
          </a:p>
          <a:p>
            <a:pPr marL="609600" indent="-609600" eaLnBrk="1" hangingPunct="1"/>
            <a:endParaRPr lang="en-GB" sz="2800" b="1" smtClean="0"/>
          </a:p>
        </p:txBody>
      </p:sp>
      <p:sp>
        <p:nvSpPr>
          <p:cNvPr id="65539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5540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874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5541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08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5542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262890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5543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334803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5544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4067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5545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4787900" y="404813"/>
            <a:ext cx="720725" cy="431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65546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-42863"/>
            <a:ext cx="365125" cy="54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7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5580063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5548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30078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5549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01992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5550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7406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600" smtClean="0"/>
              <a:t>1976</a:t>
            </a:r>
            <a:endParaRPr lang="en-GB" sz="1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94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57200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smtClean="0"/>
              <a:t>W. Diffie, M. Hellman (1976)</a:t>
            </a:r>
            <a:endParaRPr lang="en-GB" sz="3200" b="1" smtClean="0"/>
          </a:p>
        </p:txBody>
      </p:sp>
      <p:sp>
        <p:nvSpPr>
          <p:cNvPr id="131095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/>
            <a:r>
              <a:rPr lang="cs-CZ" sz="2800" dirty="0" smtClean="0"/>
              <a:t>odstranění základního problému při předávání tajného klíče </a:t>
            </a:r>
          </a:p>
          <a:p>
            <a:pPr marL="609600" indent="-609600"/>
            <a:r>
              <a:rPr lang="cs-CZ" sz="2400" u="sng" dirty="0" smtClean="0"/>
              <a:t>Postup: </a:t>
            </a:r>
            <a:r>
              <a:rPr lang="cs-CZ" sz="2400" dirty="0" smtClean="0"/>
              <a:t>(O je odesílatel, P je příjemce, m a g mají dané </a:t>
            </a:r>
            <a:r>
              <a:rPr lang="cs-CZ" sz="2400" dirty="0" err="1" smtClean="0"/>
              <a:t>vl</a:t>
            </a:r>
            <a:r>
              <a:rPr lang="cs-CZ" sz="2400" dirty="0" smtClean="0"/>
              <a:t>.)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cs-CZ" sz="2400" dirty="0" smtClean="0"/>
              <a:t>O i P si veřejně sdělí: </a:t>
            </a:r>
            <a:r>
              <a:rPr lang="cs-CZ" sz="1600" dirty="0" smtClean="0"/>
              <a:t> </a:t>
            </a:r>
            <a:endParaRPr lang="cs-CZ" sz="2400" dirty="0" smtClean="0"/>
          </a:p>
          <a:p>
            <a:pPr marL="609600" indent="-609600">
              <a:buFont typeface="Wingdings" pitchFamily="2" charset="2"/>
              <a:buAutoNum type="arabicPeriod"/>
            </a:pPr>
            <a:r>
              <a:rPr lang="cs-CZ" sz="2400" dirty="0" smtClean="0"/>
              <a:t>O si zvolí tajné číslo </a:t>
            </a:r>
            <a:r>
              <a:rPr lang="cs-CZ" sz="2400" i="1" dirty="0" smtClean="0"/>
              <a:t>A</a:t>
            </a:r>
            <a:r>
              <a:rPr lang="cs-CZ" sz="2400" dirty="0" smtClean="0"/>
              <a:t>, P si zvolí tajné číslo </a:t>
            </a:r>
            <a:r>
              <a:rPr lang="cs-CZ" sz="2400" i="1" dirty="0" smtClean="0"/>
              <a:t>B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cs-CZ" sz="2400" dirty="0" smtClean="0"/>
              <a:t>O provede: </a:t>
            </a:r>
          </a:p>
          <a:p>
            <a:pPr marL="609600" indent="-609600">
              <a:buFont typeface="Wingdings" pitchFamily="2" charset="2"/>
              <a:buNone/>
            </a:pPr>
            <a:r>
              <a:rPr lang="cs-CZ" sz="2400" dirty="0" smtClean="0"/>
              <a:t>	P provede: </a:t>
            </a:r>
          </a:p>
          <a:p>
            <a:pPr marL="609600" indent="-609600">
              <a:buFont typeface="Wingdings" pitchFamily="2" charset="2"/>
              <a:buAutoNum type="arabicPeriod" startAt="4"/>
            </a:pPr>
            <a:r>
              <a:rPr lang="cs-CZ" sz="2400" dirty="0" smtClean="0"/>
              <a:t>Po veřejné výměně čísel </a:t>
            </a:r>
            <a:r>
              <a:rPr lang="el-GR" sz="2400" dirty="0" smtClean="0">
                <a:cs typeface="Arial" charset="0"/>
              </a:rPr>
              <a:t>α</a:t>
            </a:r>
            <a:r>
              <a:rPr lang="cs-CZ" sz="2400" dirty="0" smtClean="0">
                <a:cs typeface="Arial" charset="0"/>
              </a:rPr>
              <a:t>, </a:t>
            </a:r>
            <a:r>
              <a:rPr lang="el-GR" sz="2400" dirty="0" smtClean="0">
                <a:cs typeface="Arial" charset="0"/>
              </a:rPr>
              <a:t>β</a:t>
            </a:r>
            <a:r>
              <a:rPr lang="cs-CZ" sz="2400" dirty="0" smtClean="0"/>
              <a:t>:</a:t>
            </a:r>
          </a:p>
          <a:p>
            <a:pPr marL="609600" indent="-609600">
              <a:buFont typeface="Arial" charset="0"/>
              <a:buNone/>
            </a:pPr>
            <a:r>
              <a:rPr lang="cs-CZ" sz="2400" dirty="0" smtClean="0"/>
              <a:t>	O provede: </a:t>
            </a:r>
          </a:p>
          <a:p>
            <a:pPr marL="609600" indent="-609600">
              <a:buFont typeface="Arial" charset="0"/>
              <a:buNone/>
            </a:pPr>
            <a:r>
              <a:rPr lang="cs-CZ" sz="2400" dirty="0" smtClean="0"/>
              <a:t>	P provede: </a:t>
            </a:r>
          </a:p>
          <a:p>
            <a:pPr marL="609600" indent="-609600">
              <a:buFont typeface="Wingdings" pitchFamily="2" charset="2"/>
              <a:buAutoNum type="arabicPeriod" startAt="5"/>
            </a:pPr>
            <a:r>
              <a:rPr lang="cs-CZ" sz="2400" dirty="0" smtClean="0"/>
              <a:t>Obě hodnoty jsou stejné</a:t>
            </a:r>
          </a:p>
          <a:p>
            <a:pPr marL="609600" indent="-609600" eaLnBrk="1" hangingPunct="1"/>
            <a:endParaRPr lang="en-GB" sz="2400" b="1" dirty="0" smtClean="0"/>
          </a:p>
        </p:txBody>
      </p:sp>
      <p:sp>
        <p:nvSpPr>
          <p:cNvPr id="131096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131097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874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131098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08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131099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262890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131100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334803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131101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4067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131102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4787900" y="404813"/>
            <a:ext cx="720725" cy="431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131103" name="Zástupný symbol pro obsah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-42863"/>
            <a:ext cx="365125" cy="54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104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5580063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131105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30078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131106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01992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131107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7406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600" smtClean="0"/>
              <a:t>1976</a:t>
            </a:r>
            <a:endParaRPr lang="en-GB" sz="1600" smtClean="0"/>
          </a:p>
        </p:txBody>
      </p:sp>
      <p:graphicFrame>
        <p:nvGraphicFramePr>
          <p:cNvPr id="13108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386484"/>
              </p:ext>
            </p:extLst>
          </p:nvPr>
        </p:nvGraphicFramePr>
        <p:xfrm>
          <a:off x="4119563" y="2997200"/>
          <a:ext cx="27781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68" name="Rovnice" r:id="rId4" imgW="1688760" imgH="228600" progId="Equation.3">
                  <p:embed/>
                </p:oleObj>
              </mc:Choice>
              <mc:Fallback>
                <p:oleObj name="Rovnice" r:id="rId4" imgW="1688760" imgH="2286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9563" y="2997200"/>
                        <a:ext cx="2778125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8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291511"/>
              </p:ext>
            </p:extLst>
          </p:nvPr>
        </p:nvGraphicFramePr>
        <p:xfrm>
          <a:off x="2903538" y="3933825"/>
          <a:ext cx="197643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69" name="Rovnice" r:id="rId6" imgW="1015920" imgH="228600" progId="Equation.3">
                  <p:embed/>
                </p:oleObj>
              </mc:Choice>
              <mc:Fallback>
                <p:oleObj name="Rovnice" r:id="rId6" imgW="1015920" imgH="2286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538" y="3933825"/>
                        <a:ext cx="1976437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9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285150"/>
              </p:ext>
            </p:extLst>
          </p:nvPr>
        </p:nvGraphicFramePr>
        <p:xfrm>
          <a:off x="2903538" y="4292600"/>
          <a:ext cx="197643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70" name="Rovnice" r:id="rId8" imgW="1015920" imgH="228600" progId="Equation.3">
                  <p:embed/>
                </p:oleObj>
              </mc:Choice>
              <mc:Fallback>
                <p:oleObj name="Rovnice" r:id="rId8" imgW="1015920" imgH="2286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538" y="4292600"/>
                        <a:ext cx="1976437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91" name="Object 19"/>
          <p:cNvGraphicFramePr>
            <a:graphicFrameLocks noChangeAspect="1"/>
          </p:cNvGraphicFramePr>
          <p:nvPr/>
        </p:nvGraphicFramePr>
        <p:xfrm>
          <a:off x="2916238" y="5300663"/>
          <a:ext cx="195103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71" name="Rovnice" r:id="rId10" imgW="1002865" imgH="228501" progId="Equation.3">
                  <p:embed/>
                </p:oleObj>
              </mc:Choice>
              <mc:Fallback>
                <p:oleObj name="Rovnice" r:id="rId10" imgW="1002865" imgH="228501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5300663"/>
                        <a:ext cx="1951037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92" name="Object 20"/>
          <p:cNvGraphicFramePr>
            <a:graphicFrameLocks noChangeAspect="1"/>
          </p:cNvGraphicFramePr>
          <p:nvPr/>
        </p:nvGraphicFramePr>
        <p:xfrm>
          <a:off x="2916238" y="5661025"/>
          <a:ext cx="180022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72" name="Rovnice" r:id="rId12" imgW="1002865" imgH="228501" progId="Equation.3">
                  <p:embed/>
                </p:oleObj>
              </mc:Choice>
              <mc:Fallback>
                <p:oleObj name="Rovnice" r:id="rId12" imgW="1002865" imgH="228501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5661025"/>
                        <a:ext cx="1800225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93" name="Object 21"/>
          <p:cNvGraphicFramePr>
            <a:graphicFrameLocks noChangeAspect="1"/>
          </p:cNvGraphicFramePr>
          <p:nvPr/>
        </p:nvGraphicFramePr>
        <p:xfrm>
          <a:off x="4643438" y="6165850"/>
          <a:ext cx="2811462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73" name="Rovnice" r:id="rId14" imgW="1828800" imgH="228600" progId="Equation.3">
                  <p:embed/>
                </p:oleObj>
              </mc:Choice>
              <mc:Fallback>
                <p:oleObj name="Rovnice" r:id="rId14" imgW="1828800" imgH="2286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6165850"/>
                        <a:ext cx="2811462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57200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smtClean="0"/>
              <a:t>RSA kryptosystém</a:t>
            </a:r>
            <a:endParaRPr lang="en-GB" sz="3200" b="1" smtClean="0"/>
          </a:p>
        </p:txBody>
      </p:sp>
      <p:sp>
        <p:nvSpPr>
          <p:cNvPr id="132099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/>
            <a:r>
              <a:rPr lang="cs-CZ" sz="2800" smtClean="0"/>
              <a:t>nejrozšířenější metoda šifrování s veřejným klíčem </a:t>
            </a:r>
          </a:p>
          <a:p>
            <a:pPr marL="609600" indent="-609600"/>
            <a:r>
              <a:rPr lang="cs-CZ" sz="2800" smtClean="0"/>
              <a:t>založená na velkých prvočíslech</a:t>
            </a:r>
          </a:p>
          <a:p>
            <a:pPr marL="609600" indent="-609600"/>
            <a:r>
              <a:rPr lang="cs-CZ" sz="2800" smtClean="0"/>
              <a:t>bezpečnost založena na složité (nereálné) faktorizaci velkých čísel</a:t>
            </a:r>
          </a:p>
          <a:p>
            <a:pPr marL="609600" indent="-609600"/>
            <a:r>
              <a:rPr lang="cs-CZ" sz="2800" smtClean="0"/>
              <a:t>1977 Rivest, Shamir a Adleman</a:t>
            </a:r>
          </a:p>
          <a:p>
            <a:pPr marL="609600" indent="-609600"/>
            <a:r>
              <a:rPr lang="cs-CZ" sz="2800" smtClean="0"/>
              <a:t>spolehlivá proti současným útokům</a:t>
            </a:r>
          </a:p>
          <a:p>
            <a:pPr marL="609600" indent="-609600"/>
            <a:r>
              <a:rPr lang="cs-CZ" sz="2800" smtClean="0"/>
              <a:t>použití: elektronický podpis, předávání klíčů u symetrických kryptosystémů</a:t>
            </a:r>
          </a:p>
        </p:txBody>
      </p:sp>
      <p:sp>
        <p:nvSpPr>
          <p:cNvPr id="2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132100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874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132101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08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132102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262890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132103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334803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132104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4067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132105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4787900" y="404813"/>
            <a:ext cx="720725" cy="431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132106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-42863"/>
            <a:ext cx="365125" cy="54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7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5580063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132108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30078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132109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01992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132110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7406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600" smtClean="0"/>
              <a:t>1976</a:t>
            </a:r>
            <a:endParaRPr lang="en-GB" sz="1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34" name="Rectangle 1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cs-CZ" smtClean="0"/>
              <a:t>???</a:t>
            </a:r>
            <a:endParaRPr lang="en-GB" smtClean="0"/>
          </a:p>
        </p:txBody>
      </p:sp>
      <p:sp>
        <p:nvSpPr>
          <p:cNvPr id="13723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8147050" cy="4525963"/>
          </a:xfrm>
        </p:spPr>
        <p:txBody>
          <a:bodyPr/>
          <a:lstStyle/>
          <a:p>
            <a:r>
              <a:rPr lang="cs-CZ" sz="3400" b="1" dirty="0" smtClean="0">
                <a:latin typeface="Arial" charset="0"/>
              </a:rPr>
              <a:t>Tak se vyzkoušejme      jde nám to?</a:t>
            </a:r>
          </a:p>
          <a:p>
            <a:r>
              <a:rPr lang="cs-CZ" sz="3400" b="1" dirty="0" err="1" smtClean="0">
                <a:latin typeface="Arial" charset="0"/>
              </a:rPr>
              <a:t>Aktualni</a:t>
            </a:r>
            <a:r>
              <a:rPr lang="cs-CZ" sz="3400" b="1" dirty="0" smtClean="0">
                <a:latin typeface="Arial" charset="0"/>
              </a:rPr>
              <a:t> </a:t>
            </a:r>
            <a:r>
              <a:rPr lang="cs-CZ" sz="3400" b="1" dirty="0" err="1" smtClean="0">
                <a:latin typeface="Arial" charset="0"/>
              </a:rPr>
              <a:t>pocasi</a:t>
            </a:r>
            <a:r>
              <a:rPr lang="cs-CZ" sz="3400" b="1" dirty="0" smtClean="0">
                <a:latin typeface="Arial" charset="0"/>
              </a:rPr>
              <a:t> v Adamove: polojasno, </a:t>
            </a:r>
            <a:r>
              <a:rPr lang="cs-CZ" sz="3400" b="1" dirty="0" err="1" smtClean="0">
                <a:latin typeface="Arial" charset="0"/>
              </a:rPr>
              <a:t>eventualne</a:t>
            </a:r>
            <a:r>
              <a:rPr lang="cs-CZ" sz="3400" b="1" dirty="0" smtClean="0">
                <a:latin typeface="Arial" charset="0"/>
              </a:rPr>
              <a:t> </a:t>
            </a:r>
            <a:r>
              <a:rPr lang="cs-CZ" sz="3400" b="1" dirty="0" err="1" smtClean="0">
                <a:latin typeface="Arial" charset="0"/>
              </a:rPr>
              <a:t>zatazeno</a:t>
            </a:r>
            <a:r>
              <a:rPr lang="cs-CZ" sz="3400" b="1" dirty="0" smtClean="0">
                <a:latin typeface="Arial" charset="0"/>
              </a:rPr>
              <a:t>, </a:t>
            </a:r>
            <a:r>
              <a:rPr lang="cs-CZ" sz="3400" b="1" dirty="0" err="1" smtClean="0">
                <a:latin typeface="Arial" charset="0"/>
              </a:rPr>
              <a:t>anomalie</a:t>
            </a:r>
            <a:r>
              <a:rPr lang="cs-CZ" sz="3400" b="1" dirty="0" smtClean="0">
                <a:latin typeface="Arial" charset="0"/>
              </a:rPr>
              <a:t> </a:t>
            </a:r>
            <a:r>
              <a:rPr lang="cs-CZ" sz="3400" b="1" dirty="0" err="1" smtClean="0">
                <a:latin typeface="Arial" charset="0"/>
              </a:rPr>
              <a:t>misty</a:t>
            </a:r>
            <a:r>
              <a:rPr lang="cs-CZ" sz="3400" b="1" dirty="0" smtClean="0">
                <a:latin typeface="Arial" charset="0"/>
              </a:rPr>
              <a:t>.</a:t>
            </a:r>
          </a:p>
          <a:p>
            <a:pPr>
              <a:buFont typeface="Arial" charset="0"/>
              <a:buNone/>
            </a:pPr>
            <a:endParaRPr lang="en-GB" sz="3400" b="1" dirty="0" smtClean="0">
              <a:latin typeface="Arial" charset="0"/>
            </a:endParaRPr>
          </a:p>
        </p:txBody>
      </p:sp>
      <p:pic>
        <p:nvPicPr>
          <p:cNvPr id="137236" name="Picture 4" descr="doc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916113"/>
            <a:ext cx="360363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7233" name="Object 1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339975" y="4076700"/>
          <a:ext cx="4038600" cy="216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63" name="Graf" r:id="rId4" imgW="5886416" imgH="2695643" progId="Excel.Chart.8">
                  <p:embed/>
                </p:oleObj>
              </mc:Choice>
              <mc:Fallback>
                <p:oleObj name="Graf" r:id="rId4" imgW="5886416" imgH="2695643" progId="Excel.Chart.8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4076700"/>
                        <a:ext cx="4038600" cy="216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9" name="Zástupný symbol pro obsah 2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8147248" cy="5184576"/>
          </a:xfrm>
        </p:spPr>
      </p:pic>
    </p:spTree>
    <p:extLst>
      <p:ext uri="{BB962C8B-B14F-4D97-AF65-F5344CB8AC3E}">
        <p14:creationId xmlns:p14="http://schemas.microsoft.com/office/powerpoint/2010/main" val="42049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smtClean="0">
                <a:latin typeface="Arial" charset="0"/>
              </a:rPr>
              <a:t>A závěrem – jen tak na okraj...</a:t>
            </a:r>
            <a:endParaRPr lang="en-GB" smtClean="0">
              <a:latin typeface="Arial" charset="0"/>
            </a:endParaRPr>
          </a:p>
        </p:txBody>
      </p:sp>
      <p:sp>
        <p:nvSpPr>
          <p:cNvPr id="14233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mtClean="0">
                <a:latin typeface="Arial" charset="0"/>
              </a:rPr>
              <a:t>Jaká používáte hesla?</a:t>
            </a:r>
          </a:p>
          <a:p>
            <a:pPr>
              <a:lnSpc>
                <a:spcPct val="90000"/>
              </a:lnSpc>
            </a:pPr>
            <a:r>
              <a:rPr lang="cs-CZ" smtClean="0">
                <a:latin typeface="Arial" charset="0"/>
              </a:rPr>
              <a:t>Variace k-té třídy z n prvků n</a:t>
            </a:r>
            <a:r>
              <a:rPr lang="en-US" smtClean="0">
                <a:latin typeface="Arial" charset="0"/>
              </a:rPr>
              <a:t>^k</a:t>
            </a:r>
            <a:endParaRPr lang="cs-CZ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cs-CZ" smtClean="0">
                <a:latin typeface="Arial" charset="0"/>
              </a:rPr>
              <a:t>k = délka hesla</a:t>
            </a:r>
          </a:p>
          <a:p>
            <a:pPr>
              <a:lnSpc>
                <a:spcPct val="90000"/>
              </a:lnSpc>
            </a:pPr>
            <a:r>
              <a:rPr lang="cs-CZ" smtClean="0">
                <a:latin typeface="Arial" charset="0"/>
              </a:rPr>
              <a:t>n = počet prvků používané abecedy</a:t>
            </a:r>
          </a:p>
          <a:p>
            <a:pPr>
              <a:lnSpc>
                <a:spcPct val="90000"/>
              </a:lnSpc>
            </a:pPr>
            <a:r>
              <a:rPr lang="cs-CZ" smtClean="0">
                <a:latin typeface="Arial" charset="0"/>
              </a:rPr>
              <a:t>26</a:t>
            </a:r>
            <a:r>
              <a:rPr lang="en-US" smtClean="0">
                <a:latin typeface="Arial" charset="0"/>
              </a:rPr>
              <a:t>^4</a:t>
            </a:r>
            <a:r>
              <a:rPr lang="cs-CZ" smtClean="0">
                <a:latin typeface="Arial" charset="0"/>
              </a:rPr>
              <a:t> = 456 976 (prům. notebook 1s)</a:t>
            </a:r>
          </a:p>
          <a:p>
            <a:pPr>
              <a:lnSpc>
                <a:spcPct val="90000"/>
              </a:lnSpc>
            </a:pPr>
            <a:r>
              <a:rPr lang="cs-CZ" smtClean="0">
                <a:latin typeface="Arial" charset="0"/>
              </a:rPr>
              <a:t>80</a:t>
            </a:r>
            <a:r>
              <a:rPr lang="en-US" smtClean="0">
                <a:latin typeface="Arial" charset="0"/>
              </a:rPr>
              <a:t>^4</a:t>
            </a:r>
            <a:r>
              <a:rPr lang="cs-CZ" smtClean="0">
                <a:latin typeface="Arial" charset="0"/>
              </a:rPr>
              <a:t> (možné již za cca 100s)</a:t>
            </a:r>
          </a:p>
          <a:p>
            <a:pPr>
              <a:lnSpc>
                <a:spcPct val="90000"/>
              </a:lnSpc>
            </a:pPr>
            <a:r>
              <a:rPr lang="cs-CZ" smtClean="0">
                <a:latin typeface="Arial" charset="0"/>
              </a:rPr>
              <a:t>26</a:t>
            </a:r>
            <a:r>
              <a:rPr lang="en-US" smtClean="0">
                <a:latin typeface="Arial" charset="0"/>
              </a:rPr>
              <a:t>^6</a:t>
            </a:r>
            <a:r>
              <a:rPr lang="cs-CZ" smtClean="0">
                <a:latin typeface="Arial" charset="0"/>
              </a:rPr>
              <a:t> (cca 10 min.)</a:t>
            </a:r>
          </a:p>
          <a:p>
            <a:pPr>
              <a:lnSpc>
                <a:spcPct val="90000"/>
              </a:lnSpc>
            </a:pPr>
            <a:r>
              <a:rPr lang="cs-CZ" smtClean="0">
                <a:latin typeface="Arial" charset="0"/>
              </a:rPr>
              <a:t>80</a:t>
            </a:r>
            <a:r>
              <a:rPr lang="en-US" smtClean="0">
                <a:latin typeface="Arial" charset="0"/>
              </a:rPr>
              <a:t>^</a:t>
            </a:r>
            <a:r>
              <a:rPr lang="cs-CZ" smtClean="0">
                <a:latin typeface="Arial" charset="0"/>
              </a:rPr>
              <a:t>10 (asi 689 let)</a:t>
            </a:r>
          </a:p>
          <a:p>
            <a:pPr>
              <a:lnSpc>
                <a:spcPct val="90000"/>
              </a:lnSpc>
            </a:pPr>
            <a:endParaRPr lang="cs-CZ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GB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133123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Děkuji za pozornost.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body" idx="4294967295"/>
          </p:nvPr>
        </p:nvSpPr>
        <p:spPr>
          <a:xfrm>
            <a:off x="457200" y="1412875"/>
            <a:ext cx="8229600" cy="46085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b="1" smtClean="0"/>
              <a:t>Kódování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cs-CZ" sz="2800" smtClean="0"/>
              <a:t>	Zobrazení ze zdrojové abecedy do množiny všech slov nad kódovou abecedou.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cs-CZ" sz="2800" smtClean="0"/>
              <a:t>	Stále se jedná o tzv. </a:t>
            </a:r>
            <a:r>
              <a:rPr lang="cs-CZ" sz="2800" u="sng" smtClean="0"/>
              <a:t>otevřenou zprávu</a:t>
            </a:r>
            <a:r>
              <a:rPr lang="cs-CZ" sz="2800" smtClean="0"/>
              <a:t>, kterou příjemce </a:t>
            </a:r>
            <a:r>
              <a:rPr lang="cs-CZ" sz="2800" u="sng" smtClean="0"/>
              <a:t>čte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cs-CZ" sz="2800" u="sng" smtClean="0"/>
          </a:p>
          <a:p>
            <a:pPr eaLnBrk="1" hangingPunct="1">
              <a:lnSpc>
                <a:spcPct val="90000"/>
              </a:lnSpc>
            </a:pPr>
            <a:r>
              <a:rPr lang="cs-CZ" sz="2800" b="1" smtClean="0"/>
              <a:t>Kód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cs-CZ" sz="2800" smtClean="0"/>
              <a:t>	Množina všech kódových slov tj. obrazů zdrojových znaků v daném kódování.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b="1" smtClean="0"/>
              <a:t>Dekódování</a:t>
            </a:r>
          </a:p>
          <a:p>
            <a:pPr eaLnBrk="1" hangingPunct="1">
              <a:lnSpc>
                <a:spcPct val="90000"/>
              </a:lnSpc>
            </a:pPr>
            <a:endParaRPr lang="cs-CZ" sz="280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cs-CZ" smtClean="0"/>
          </a:p>
        </p:txBody>
      </p:sp>
      <p:sp>
        <p:nvSpPr>
          <p:cNvPr id="16386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u="sng" smtClean="0"/>
              <a:t>O co se (ne)jedná</a:t>
            </a:r>
            <a:endParaRPr lang="en-GB" sz="3200" b="1" u="sng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68313" y="1628775"/>
            <a:ext cx="598805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sz="2800" dirty="0" smtClean="0"/>
              <a:t>Převedení čísla </a:t>
            </a:r>
            <a:r>
              <a:rPr lang="cs-CZ" sz="2800" dirty="0" smtClean="0"/>
              <a:t>2018 </a:t>
            </a:r>
            <a:r>
              <a:rPr lang="cs-CZ" sz="2800" dirty="0" smtClean="0"/>
              <a:t>do binární</a:t>
            </a:r>
          </a:p>
          <a:p>
            <a:pPr eaLnBrk="1" hangingPunct="1">
              <a:buFont typeface="Arial" charset="0"/>
              <a:buNone/>
            </a:pPr>
            <a:r>
              <a:rPr lang="cs-CZ" sz="2800" dirty="0" smtClean="0"/>
              <a:t>číselné reprezentace.</a:t>
            </a:r>
          </a:p>
          <a:p>
            <a:pPr eaLnBrk="1" hangingPunct="1">
              <a:buFont typeface="Arial" charset="0"/>
              <a:buNone/>
            </a:pPr>
            <a:endParaRPr lang="cs-CZ" sz="2800" dirty="0" smtClean="0"/>
          </a:p>
          <a:p>
            <a:pPr eaLnBrk="1" hangingPunct="1">
              <a:buFont typeface="Arial" charset="0"/>
              <a:buNone/>
            </a:pPr>
            <a:r>
              <a:rPr lang="cs-CZ" sz="2800" dirty="0" smtClean="0"/>
              <a:t>Princip</a:t>
            </a:r>
          </a:p>
          <a:p>
            <a:pPr algn="ctr" eaLnBrk="1" hangingPunct="1">
              <a:buFont typeface="Arial" charset="0"/>
              <a:buNone/>
            </a:pPr>
            <a:r>
              <a:rPr lang="cs-CZ" sz="2000" dirty="0" smtClean="0"/>
              <a:t>a= b</a:t>
            </a:r>
            <a:r>
              <a:rPr lang="cs-CZ" sz="2000" baseline="-25000" dirty="0" smtClean="0"/>
              <a:t>3 </a:t>
            </a:r>
            <a:r>
              <a:rPr lang="en-US" sz="2000" dirty="0" smtClean="0">
                <a:cs typeface="Arial" charset="0"/>
              </a:rPr>
              <a:t>·</a:t>
            </a:r>
            <a:r>
              <a:rPr lang="cs-CZ" sz="2000" baseline="-25000" dirty="0" smtClean="0"/>
              <a:t> </a:t>
            </a:r>
            <a:r>
              <a:rPr lang="cs-CZ" sz="2000" dirty="0" smtClean="0">
                <a:cs typeface="Arial" charset="0"/>
              </a:rPr>
              <a:t>2</a:t>
            </a:r>
            <a:r>
              <a:rPr lang="cs-CZ" sz="2000" baseline="30000" dirty="0" smtClean="0">
                <a:cs typeface="Arial" charset="0"/>
              </a:rPr>
              <a:t>3 </a:t>
            </a:r>
            <a:r>
              <a:rPr lang="cs-CZ" sz="2000" dirty="0" smtClean="0">
                <a:cs typeface="Arial" charset="0"/>
              </a:rPr>
              <a:t>+ </a:t>
            </a:r>
            <a:r>
              <a:rPr lang="cs-CZ" sz="2000" dirty="0" smtClean="0"/>
              <a:t>b</a:t>
            </a:r>
            <a:r>
              <a:rPr lang="cs-CZ" sz="2000" baseline="-25000" dirty="0" smtClean="0"/>
              <a:t>2</a:t>
            </a:r>
            <a:r>
              <a:rPr lang="en-US" sz="2000" dirty="0" smtClean="0">
                <a:cs typeface="Arial" charset="0"/>
              </a:rPr>
              <a:t>·</a:t>
            </a:r>
            <a:r>
              <a:rPr lang="cs-CZ" sz="2000" dirty="0" smtClean="0">
                <a:cs typeface="Arial" charset="0"/>
              </a:rPr>
              <a:t>2</a:t>
            </a:r>
            <a:r>
              <a:rPr lang="cs-CZ" sz="2000" baseline="30000" dirty="0" smtClean="0">
                <a:cs typeface="Arial" charset="0"/>
              </a:rPr>
              <a:t>2 </a:t>
            </a:r>
            <a:r>
              <a:rPr lang="cs-CZ" sz="2000" dirty="0" smtClean="0">
                <a:cs typeface="Arial" charset="0"/>
              </a:rPr>
              <a:t>+ </a:t>
            </a:r>
            <a:r>
              <a:rPr lang="cs-CZ" sz="2000" dirty="0" smtClean="0"/>
              <a:t>b</a:t>
            </a:r>
            <a:r>
              <a:rPr lang="cs-CZ" sz="2000" baseline="-25000" dirty="0" smtClean="0"/>
              <a:t>1</a:t>
            </a:r>
            <a:r>
              <a:rPr lang="en-US" sz="2000" dirty="0" smtClean="0">
                <a:cs typeface="Arial" charset="0"/>
              </a:rPr>
              <a:t>·</a:t>
            </a:r>
            <a:r>
              <a:rPr lang="cs-CZ" sz="2000" baseline="-25000" dirty="0" smtClean="0"/>
              <a:t> </a:t>
            </a:r>
            <a:r>
              <a:rPr lang="cs-CZ" sz="2000" dirty="0" smtClean="0">
                <a:cs typeface="Arial" charset="0"/>
              </a:rPr>
              <a:t>2</a:t>
            </a:r>
            <a:r>
              <a:rPr lang="cs-CZ" sz="2000" baseline="30000" dirty="0" smtClean="0">
                <a:cs typeface="Arial" charset="0"/>
              </a:rPr>
              <a:t>1 </a:t>
            </a:r>
            <a:r>
              <a:rPr lang="cs-CZ" sz="2000" dirty="0" smtClean="0">
                <a:cs typeface="Arial" charset="0"/>
              </a:rPr>
              <a:t>+</a:t>
            </a:r>
            <a:r>
              <a:rPr lang="cs-CZ" sz="2000" baseline="30000" dirty="0" smtClean="0">
                <a:cs typeface="Arial" charset="0"/>
              </a:rPr>
              <a:t> </a:t>
            </a:r>
            <a:r>
              <a:rPr lang="cs-CZ" sz="2000" dirty="0" smtClean="0"/>
              <a:t>b</a:t>
            </a:r>
            <a:r>
              <a:rPr lang="cs-CZ" sz="2000" baseline="-25000" dirty="0" smtClean="0"/>
              <a:t>0</a:t>
            </a:r>
            <a:r>
              <a:rPr lang="en-US" sz="2000" dirty="0" smtClean="0">
                <a:cs typeface="Arial" charset="0"/>
              </a:rPr>
              <a:t>· </a:t>
            </a:r>
            <a:r>
              <a:rPr lang="cs-CZ" sz="2000" dirty="0" smtClean="0">
                <a:cs typeface="Arial" charset="0"/>
              </a:rPr>
              <a:t>2</a:t>
            </a:r>
            <a:r>
              <a:rPr lang="cs-CZ" sz="2000" baseline="30000" dirty="0" smtClean="0">
                <a:cs typeface="Arial" charset="0"/>
              </a:rPr>
              <a:t>0</a:t>
            </a:r>
            <a:endParaRPr lang="cs-CZ" sz="2000" dirty="0" smtClean="0"/>
          </a:p>
          <a:p>
            <a:pPr eaLnBrk="1" hangingPunct="1">
              <a:buFont typeface="Arial" charset="0"/>
              <a:buNone/>
            </a:pPr>
            <a:endParaRPr lang="cs-CZ" sz="2800" dirty="0" smtClean="0"/>
          </a:p>
          <a:p>
            <a:pPr eaLnBrk="1" hangingPunct="1">
              <a:buFont typeface="Arial" charset="0"/>
              <a:buNone/>
            </a:pPr>
            <a:r>
              <a:rPr lang="cs-CZ" sz="2800" dirty="0" smtClean="0"/>
              <a:t>2018                         0010000000011000</a:t>
            </a:r>
            <a:endParaRPr lang="cs-CZ" sz="2800" dirty="0" smtClean="0"/>
          </a:p>
          <a:p>
            <a:pPr eaLnBrk="1" hangingPunct="1">
              <a:buFont typeface="Arial" charset="0"/>
              <a:buNone/>
            </a:pPr>
            <a:endParaRPr lang="cs-CZ" sz="2800" dirty="0" smtClean="0"/>
          </a:p>
        </p:txBody>
      </p:sp>
      <p:graphicFrame>
        <p:nvGraphicFramePr>
          <p:cNvPr id="64516" name="Group 4"/>
          <p:cNvGraphicFramePr>
            <a:graphicFrameLocks noGrp="1"/>
          </p:cNvGraphicFramePr>
          <p:nvPr>
            <p:ph sz="half" idx="4294967295"/>
          </p:nvPr>
        </p:nvGraphicFramePr>
        <p:xfrm>
          <a:off x="6732588" y="1412875"/>
          <a:ext cx="1773237" cy="4358640"/>
        </p:xfrm>
        <a:graphic>
          <a:graphicData uri="http://schemas.openxmlformats.org/drawingml/2006/table">
            <a:tbl>
              <a:tblPr/>
              <a:tblGrid>
                <a:gridCol w="495300"/>
                <a:gridCol w="1277937"/>
              </a:tblGrid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  <a:r>
                        <a:rPr kumimoji="0" lang="cs-CZ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 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  <a:r>
                        <a:rPr kumimoji="0" lang="cs-CZ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 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  <a:r>
                        <a:rPr kumimoji="0" lang="cs-CZ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 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  <a:r>
                        <a:rPr kumimoji="0" lang="cs-CZ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0  0  0  0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0  0  0  1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0  0  1  0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0  0  1  1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0  1  0  0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0  1  0  1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0  1  1  0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0  1  1  1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1  0  0  0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1  0  1  1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48" name="AutoShape 42"/>
          <p:cNvSpPr>
            <a:spLocks noChangeArrowheads="1"/>
          </p:cNvSpPr>
          <p:nvPr/>
        </p:nvSpPr>
        <p:spPr bwMode="auto">
          <a:xfrm>
            <a:off x="2051050" y="4724400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b="0"/>
          </a:p>
        </p:txBody>
      </p:sp>
      <p:sp>
        <p:nvSpPr>
          <p:cNvPr id="17449" name="Rectangle 4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u="sng" smtClean="0"/>
              <a:t>O co se (ne)jedná</a:t>
            </a:r>
            <a:endParaRPr lang="en-GB" sz="3200" b="1" u="sng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12875"/>
            <a:ext cx="8229600" cy="4679950"/>
          </a:xfrm>
        </p:spPr>
        <p:txBody>
          <a:bodyPr/>
          <a:lstStyle/>
          <a:p>
            <a:pPr eaLnBrk="1" hangingPunct="1"/>
            <a:r>
              <a:rPr lang="cs-CZ" sz="2800" b="1" smtClean="0"/>
              <a:t>Kryptografie</a:t>
            </a:r>
            <a:r>
              <a:rPr lang="cs-CZ" sz="2800" smtClean="0"/>
              <a:t> </a:t>
            </a:r>
          </a:p>
          <a:p>
            <a:pPr eaLnBrk="1" hangingPunct="1">
              <a:buFontTx/>
              <a:buNone/>
            </a:pPr>
            <a:r>
              <a:rPr lang="cs-CZ" sz="2800" smtClean="0"/>
              <a:t>	 Otevřený text převádíme na tzv. </a:t>
            </a:r>
            <a:r>
              <a:rPr lang="cs-CZ" sz="2800" u="sng" smtClean="0"/>
              <a:t>šifrový text</a:t>
            </a:r>
            <a:r>
              <a:rPr lang="cs-CZ" sz="2800" smtClean="0"/>
              <a:t> (zkráceně </a:t>
            </a:r>
            <a:r>
              <a:rPr lang="cs-CZ" sz="2800" u="sng" smtClean="0"/>
              <a:t>šifra</a:t>
            </a:r>
            <a:r>
              <a:rPr lang="cs-CZ" sz="2800" smtClean="0"/>
              <a:t>) za účelem utajení.  </a:t>
            </a:r>
          </a:p>
          <a:p>
            <a:pPr eaLnBrk="1" hangingPunct="1">
              <a:buFontTx/>
              <a:buNone/>
            </a:pPr>
            <a:r>
              <a:rPr lang="cs-CZ" sz="2800" smtClean="0"/>
              <a:t>	Příjemce zprávy šifru zpětně </a:t>
            </a:r>
            <a:r>
              <a:rPr lang="cs-CZ" sz="2800" u="sng" smtClean="0"/>
              <a:t>dešifruje</a:t>
            </a:r>
            <a:r>
              <a:rPr lang="cs-CZ" sz="2800" smtClean="0"/>
              <a:t>. </a:t>
            </a:r>
          </a:p>
          <a:p>
            <a:pPr eaLnBrk="1" hangingPunct="1">
              <a:buFontTx/>
              <a:buNone/>
            </a:pPr>
            <a:endParaRPr lang="cs-CZ" sz="2800" smtClean="0">
              <a:cs typeface="Arial" charset="0"/>
            </a:endParaRPr>
          </a:p>
          <a:p>
            <a:pPr eaLnBrk="1" hangingPunct="1"/>
            <a:r>
              <a:rPr lang="cs-CZ" sz="2800" b="1" smtClean="0"/>
              <a:t>Kryptoanalýza </a:t>
            </a:r>
          </a:p>
          <a:p>
            <a:pPr eaLnBrk="1" hangingPunct="1">
              <a:buFontTx/>
              <a:buNone/>
            </a:pPr>
            <a:r>
              <a:rPr lang="cs-CZ" sz="2800" smtClean="0"/>
              <a:t>	Útočník se snaží šifru </a:t>
            </a:r>
            <a:r>
              <a:rPr lang="cs-CZ" sz="2800" u="sng" smtClean="0"/>
              <a:t>vyluštit</a:t>
            </a:r>
            <a:r>
              <a:rPr lang="cs-CZ" sz="2800" smtClean="0"/>
              <a:t> (= rozbít). </a:t>
            </a:r>
          </a:p>
        </p:txBody>
      </p:sp>
      <p:sp>
        <p:nvSpPr>
          <p:cNvPr id="1945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u="sng" smtClean="0"/>
              <a:t>O co se (ne)jedná</a:t>
            </a:r>
            <a:endParaRPr lang="en-GB" sz="3200" b="1" u="sng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684213" y="2420938"/>
            <a:ext cx="121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0"/>
              <a:t>zpráva </a:t>
            </a:r>
          </a:p>
        </p:txBody>
      </p:sp>
      <p:sp>
        <p:nvSpPr>
          <p:cNvPr id="66564" name="Text Box 4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979613" y="2349500"/>
            <a:ext cx="158432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šifrovací algoritmus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5795963" y="2420938"/>
            <a:ext cx="1584325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/>
              <a:t>dešifrovací algoritmus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2051050" y="4076700"/>
            <a:ext cx="1428750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šifrovací </a:t>
            </a:r>
          </a:p>
          <a:p>
            <a:pPr algn="ctr"/>
            <a:r>
              <a:rPr lang="cs-CZ"/>
              <a:t>klíč</a:t>
            </a:r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 flipV="1">
            <a:off x="2771775" y="2997200"/>
            <a:ext cx="0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684213" y="270827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>
            <a:off x="3563938" y="2708275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3924300" y="2420938"/>
            <a:ext cx="1439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0"/>
              <a:t>kryptogram</a:t>
            </a: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3708400" y="3500438"/>
            <a:ext cx="1944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0"/>
              <a:t>odposlouchávač útok</a:t>
            </a:r>
          </a:p>
        </p:txBody>
      </p:sp>
      <p:sp>
        <p:nvSpPr>
          <p:cNvPr id="66572" name="Line 12"/>
          <p:cNvSpPr>
            <a:spLocks noChangeShapeType="1"/>
          </p:cNvSpPr>
          <p:nvPr/>
        </p:nvSpPr>
        <p:spPr bwMode="auto">
          <a:xfrm>
            <a:off x="7380288" y="270827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7380288" y="2420938"/>
            <a:ext cx="121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0"/>
              <a:t>zpráva </a:t>
            </a:r>
          </a:p>
        </p:txBody>
      </p:sp>
      <p:sp>
        <p:nvSpPr>
          <p:cNvPr id="66574" name="Line 14"/>
          <p:cNvSpPr>
            <a:spLocks noChangeShapeType="1"/>
          </p:cNvSpPr>
          <p:nvPr/>
        </p:nvSpPr>
        <p:spPr bwMode="auto">
          <a:xfrm flipV="1">
            <a:off x="6588125" y="2997200"/>
            <a:ext cx="0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5867400" y="4076700"/>
            <a:ext cx="1428750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dešifrovací </a:t>
            </a:r>
          </a:p>
          <a:p>
            <a:pPr algn="ctr"/>
            <a:r>
              <a:rPr lang="cs-CZ"/>
              <a:t>klíč</a:t>
            </a:r>
          </a:p>
        </p:txBody>
      </p:sp>
      <p:sp>
        <p:nvSpPr>
          <p:cNvPr id="66576" name="AutoShape 16"/>
          <p:cNvSpPr>
            <a:spLocks noChangeArrowheads="1"/>
          </p:cNvSpPr>
          <p:nvPr/>
        </p:nvSpPr>
        <p:spPr bwMode="auto">
          <a:xfrm>
            <a:off x="4643438" y="2997200"/>
            <a:ext cx="73025" cy="431800"/>
          </a:xfrm>
          <a:prstGeom prst="upArrow">
            <a:avLst>
              <a:gd name="adj1" fmla="val 50000"/>
              <a:gd name="adj2" fmla="val 1478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b="0"/>
          </a:p>
        </p:txBody>
      </p:sp>
      <p:sp>
        <p:nvSpPr>
          <p:cNvPr id="20495" name="Rectangle 1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u="sng" smtClean="0"/>
              <a:t>O co se (ne)jedná</a:t>
            </a:r>
            <a:endParaRPr lang="en-GB" sz="3200" b="1" u="sng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4" grpId="0" animBg="1"/>
      <p:bldP spid="66565" grpId="0" animBg="1"/>
      <p:bldP spid="66566" grpId="0" animBg="1"/>
      <p:bldP spid="66567" grpId="0" animBg="1"/>
      <p:bldP spid="66568" grpId="0" animBg="1"/>
      <p:bldP spid="66569" grpId="0" animBg="1"/>
      <p:bldP spid="66570" grpId="0"/>
      <p:bldP spid="66571" grpId="0"/>
      <p:bldP spid="66572" grpId="0" animBg="1"/>
      <p:bldP spid="66573" grpId="0"/>
      <p:bldP spid="66574" grpId="0" animBg="1"/>
      <p:bldP spid="66575" grpId="0" animBg="1"/>
      <p:bldP spid="66576" grpId="0" animBg="1"/>
    </p:bldLst>
  </p:timing>
</p:sld>
</file>

<file path=ppt/theme/theme1.xml><?xml version="1.0" encoding="utf-8"?>
<a:theme xmlns:a="http://schemas.openxmlformats.org/drawingml/2006/main" name="sablona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sablona1</Template>
  <TotalTime>1679</TotalTime>
  <Words>3349</Words>
  <Application>Microsoft Office PowerPoint</Application>
  <PresentationFormat>Předvádění na obrazovce (4:3)</PresentationFormat>
  <Paragraphs>1637</Paragraphs>
  <Slides>59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59</vt:i4>
      </vt:variant>
    </vt:vector>
  </HeadingPairs>
  <TitlesOfParts>
    <vt:vector size="66" baseType="lpstr">
      <vt:lpstr>Arial</vt:lpstr>
      <vt:lpstr>Calibri</vt:lpstr>
      <vt:lpstr>Times New Roman</vt:lpstr>
      <vt:lpstr>Wingdings</vt:lpstr>
      <vt:lpstr>sablona1</vt:lpstr>
      <vt:lpstr>Graf</vt:lpstr>
      <vt:lpstr>Rovnice</vt:lpstr>
      <vt:lpstr>Zajímavosti z kryptologie</vt:lpstr>
      <vt:lpstr>O co se (ne)jedná</vt:lpstr>
      <vt:lpstr>O co se (ne)jedná</vt:lpstr>
      <vt:lpstr>O co se (ne)jedná</vt:lpstr>
      <vt:lpstr>O co se (ne)jedná</vt:lpstr>
      <vt:lpstr>O co se (ne)jedná</vt:lpstr>
      <vt:lpstr>O co se (ne)jedná</vt:lpstr>
      <vt:lpstr>O co se (ne)jedná</vt:lpstr>
      <vt:lpstr>O co se (ne)jedná</vt:lpstr>
      <vt:lpstr>Způsoby tajné komunikace</vt:lpstr>
      <vt:lpstr>Hieroglyfy</vt:lpstr>
      <vt:lpstr>Lineární písmo</vt:lpstr>
      <vt:lpstr>Lineární písmo</vt:lpstr>
      <vt:lpstr>Lineární písmo</vt:lpstr>
      <vt:lpstr>Písma starých civilizací</vt:lpstr>
      <vt:lpstr>Steganografie</vt:lpstr>
      <vt:lpstr>Steganografie – tajné inkousty</vt:lpstr>
      <vt:lpstr>Steganografie</vt:lpstr>
      <vt:lpstr>Steganografie </vt:lpstr>
      <vt:lpstr>Transpozice</vt:lpstr>
      <vt:lpstr>Transpozice</vt:lpstr>
      <vt:lpstr>Substituce</vt:lpstr>
      <vt:lpstr>Polybiův čtverec</vt:lpstr>
      <vt:lpstr>Polybiův čtverec</vt:lpstr>
      <vt:lpstr>Polybiův čtverec</vt:lpstr>
      <vt:lpstr>Polybiův čtverec</vt:lpstr>
      <vt:lpstr>Substituce</vt:lpstr>
      <vt:lpstr>Substituce</vt:lpstr>
      <vt:lpstr>Frekvenční kryptoanalýza</vt:lpstr>
      <vt:lpstr>Charakteristika českého jazyka</vt:lpstr>
      <vt:lpstr>Frekvenční kryptoanalýza</vt:lpstr>
      <vt:lpstr>Frekvenční kryptoanalýza</vt:lpstr>
      <vt:lpstr>Frekvenční kryptoanalýza</vt:lpstr>
      <vt:lpstr>Šifra Marie Stuartovny</vt:lpstr>
      <vt:lpstr>Polyalfabetická substituční šifra</vt:lpstr>
      <vt:lpstr>Prezentace aplikace PowerPoint</vt:lpstr>
      <vt:lpstr>Kryptoanalýza Vigenérovy šifry</vt:lpstr>
      <vt:lpstr>Morseovka</vt:lpstr>
      <vt:lpstr>Morseovka</vt:lpstr>
      <vt:lpstr>Morseovka</vt:lpstr>
      <vt:lpstr>Morseovka</vt:lpstr>
      <vt:lpstr>Morseovka</vt:lpstr>
      <vt:lpstr>Morseovka</vt:lpstr>
      <vt:lpstr>Vernamova šifra</vt:lpstr>
      <vt:lpstr>ADFGVX</vt:lpstr>
      <vt:lpstr>ADFGVX</vt:lpstr>
      <vt:lpstr>ADFGVX</vt:lpstr>
      <vt:lpstr>ADFGVX</vt:lpstr>
      <vt:lpstr>Šifrovací stroje</vt:lpstr>
      <vt:lpstr>Kódy v kryptologii</vt:lpstr>
      <vt:lpstr>Dělení šifry podle klíče</vt:lpstr>
      <vt:lpstr>Správa klíčů</vt:lpstr>
      <vt:lpstr>Správa klíčů</vt:lpstr>
      <vt:lpstr>W. Diffie, M. Hellman (1976)</vt:lpstr>
      <vt:lpstr>RSA kryptosystém</vt:lpstr>
      <vt:lpstr>???</vt:lpstr>
      <vt:lpstr>Prezentace aplikace PowerPoint</vt:lpstr>
      <vt:lpstr>A závěrem – jen tak na okraj...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Historie šifer</dc:title>
  <dc:creator>Hexer</dc:creator>
  <cp:lastModifiedBy>Petra Konečná</cp:lastModifiedBy>
  <cp:revision>163</cp:revision>
  <dcterms:created xsi:type="dcterms:W3CDTF">2012-03-22T19:58:41Z</dcterms:created>
  <dcterms:modified xsi:type="dcterms:W3CDTF">2018-05-17T07:28:18Z</dcterms:modified>
</cp:coreProperties>
</file>