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7" r:id="rId5"/>
    <p:sldId id="259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CF82A-2555-4F2E-8EE4-43EF881C0647}" type="datetimeFigureOut">
              <a:rPr lang="cs-CZ" smtClean="0"/>
              <a:t>2. 5. 2018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D3742-2585-4A27-8725-2322C911ED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58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CF82A-2555-4F2E-8EE4-43EF881C0647}" type="datetimeFigureOut">
              <a:rPr lang="cs-CZ" smtClean="0"/>
              <a:t>2. 5. 2018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D3742-2585-4A27-8725-2322C911ED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1140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CF82A-2555-4F2E-8EE4-43EF881C0647}" type="datetimeFigureOut">
              <a:rPr lang="cs-CZ" smtClean="0"/>
              <a:t>2. 5. 2018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D3742-2585-4A27-8725-2322C911ED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755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CF82A-2555-4F2E-8EE4-43EF881C0647}" type="datetimeFigureOut">
              <a:rPr lang="cs-CZ" smtClean="0"/>
              <a:t>2. 5. 2018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D3742-2585-4A27-8725-2322C911ED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2285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CF82A-2555-4F2E-8EE4-43EF881C0647}" type="datetimeFigureOut">
              <a:rPr lang="cs-CZ" smtClean="0"/>
              <a:t>2. 5. 2018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D3742-2585-4A27-8725-2322C911ED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995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CF82A-2555-4F2E-8EE4-43EF881C0647}" type="datetimeFigureOut">
              <a:rPr lang="cs-CZ" smtClean="0"/>
              <a:t>2. 5. 2018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D3742-2585-4A27-8725-2322C911ED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1489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CF82A-2555-4F2E-8EE4-43EF881C0647}" type="datetimeFigureOut">
              <a:rPr lang="cs-CZ" smtClean="0"/>
              <a:t>2. 5. 2018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D3742-2585-4A27-8725-2322C911ED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196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CF82A-2555-4F2E-8EE4-43EF881C0647}" type="datetimeFigureOut">
              <a:rPr lang="cs-CZ" smtClean="0"/>
              <a:t>2. 5. 2018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D3742-2585-4A27-8725-2322C911ED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1643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CF82A-2555-4F2E-8EE4-43EF881C0647}" type="datetimeFigureOut">
              <a:rPr lang="cs-CZ" smtClean="0"/>
              <a:t>2. 5. 2018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D3742-2585-4A27-8725-2322C911ED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4835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CF82A-2555-4F2E-8EE4-43EF881C0647}" type="datetimeFigureOut">
              <a:rPr lang="cs-CZ" smtClean="0"/>
              <a:t>2. 5. 2018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D3742-2585-4A27-8725-2322C911ED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482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CF82A-2555-4F2E-8EE4-43EF881C0647}" type="datetimeFigureOut">
              <a:rPr lang="cs-CZ" smtClean="0"/>
              <a:t>2. 5. 2018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D3742-2585-4A27-8725-2322C911ED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084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CF82A-2555-4F2E-8EE4-43EF881C0647}" type="datetimeFigureOut">
              <a:rPr lang="cs-CZ" smtClean="0"/>
              <a:t>2. 5. 2018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D3742-2585-4A27-8725-2322C911ED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602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16633"/>
            <a:ext cx="7772400" cy="936103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/>
              <a:t>GLOBÁLNÍ VÝCHOVA</a:t>
            </a:r>
            <a:endParaRPr lang="cs-CZ" sz="2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908720"/>
            <a:ext cx="6400800" cy="864096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cs-CZ" sz="2000" b="1" i="1" dirty="0" smtClean="0"/>
              <a:t>-vztah je vším</a:t>
            </a:r>
          </a:p>
          <a:p>
            <a:pPr algn="l"/>
            <a:r>
              <a:rPr lang="cs-CZ" sz="2000" b="1" i="1" dirty="0" smtClean="0"/>
              <a:t>-porozumění vzájemným souvislostem v oblasti:</a:t>
            </a:r>
          </a:p>
          <a:p>
            <a:pPr algn="l"/>
            <a:r>
              <a:rPr lang="cs-CZ" sz="2000" b="1" i="1" dirty="0" smtClean="0"/>
              <a:t>ekologie, ekonomika, sociální, politické systémy</a:t>
            </a:r>
          </a:p>
          <a:p>
            <a:pPr algn="l"/>
            <a:endParaRPr lang="cs-CZ" sz="2000" b="1" i="1" dirty="0" smtClean="0"/>
          </a:p>
          <a:p>
            <a:pPr algn="l"/>
            <a:endParaRPr lang="cs-CZ" sz="2000" b="1" i="1" dirty="0" smtClean="0"/>
          </a:p>
          <a:p>
            <a:pPr algn="l"/>
            <a:endParaRPr lang="cs-CZ" sz="2000" b="1" i="1" dirty="0" smtClean="0"/>
          </a:p>
        </p:txBody>
      </p:sp>
      <p:sp>
        <p:nvSpPr>
          <p:cNvPr id="5" name="Ovál 4"/>
          <p:cNvSpPr/>
          <p:nvPr/>
        </p:nvSpPr>
        <p:spPr>
          <a:xfrm>
            <a:off x="3491880" y="3641945"/>
            <a:ext cx="1731158" cy="9144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Vnitřní dimenze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Ovál 5"/>
          <p:cNvSpPr/>
          <p:nvPr/>
        </p:nvSpPr>
        <p:spPr>
          <a:xfrm>
            <a:off x="3508158" y="2412746"/>
            <a:ext cx="1728192" cy="93610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Časová dimenze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Ovál 6"/>
          <p:cNvSpPr/>
          <p:nvPr/>
        </p:nvSpPr>
        <p:spPr>
          <a:xfrm>
            <a:off x="5724128" y="4819594"/>
            <a:ext cx="1656184" cy="9144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Dimenze problémů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1673916" y="4725144"/>
            <a:ext cx="1709952" cy="102488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Prostorová dimenze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10" name="Přímá spojnice se šipkou 9"/>
          <p:cNvCxnSpPr/>
          <p:nvPr/>
        </p:nvCxnSpPr>
        <p:spPr>
          <a:xfrm>
            <a:off x="5148064" y="3068960"/>
            <a:ext cx="1361256" cy="177702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H="1">
            <a:off x="2267744" y="3005338"/>
            <a:ext cx="1368152" cy="181425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V="1">
            <a:off x="3275856" y="5445224"/>
            <a:ext cx="2376264" cy="7200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endCxn id="5" idx="0"/>
          </p:cNvCxnSpPr>
          <p:nvPr/>
        </p:nvCxnSpPr>
        <p:spPr>
          <a:xfrm flipH="1">
            <a:off x="4357459" y="3308533"/>
            <a:ext cx="14795" cy="33341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H="1">
            <a:off x="3131840" y="4293096"/>
            <a:ext cx="504056" cy="52649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>
            <a:off x="5148064" y="4293096"/>
            <a:ext cx="576064" cy="64807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8888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032929"/>
              </p:ext>
            </p:extLst>
          </p:nvPr>
        </p:nvGraphicFramePr>
        <p:xfrm>
          <a:off x="395536" y="1124692"/>
          <a:ext cx="8064896" cy="4601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1512168"/>
                <a:gridCol w="1440160"/>
                <a:gridCol w="1944216"/>
                <a:gridCol w="1728192"/>
              </a:tblGrid>
              <a:tr h="0">
                <a:tc>
                  <a:txBody>
                    <a:bodyPr/>
                    <a:lstStyle/>
                    <a:p>
                      <a:r>
                        <a:rPr lang="cs-CZ" dirty="0" smtClean="0"/>
                        <a:t>POSTOJE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DOVEDNOSTI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ZNALOSTI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KLÍČOVÉ POJMY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DIMENZE</a:t>
                      </a:r>
                      <a:endParaRPr lang="cs-CZ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035340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důvěra</a:t>
                      </a:r>
                    </a:p>
                    <a:p>
                      <a:r>
                        <a:rPr lang="cs-CZ" sz="1200" dirty="0" smtClean="0"/>
                        <a:t>připravenost podstoupit riziko</a:t>
                      </a:r>
                    </a:p>
                    <a:p>
                      <a:r>
                        <a:rPr lang="cs-CZ" sz="1200" dirty="0" smtClean="0"/>
                        <a:t>víra ve vlastní schopnosti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sebereflexe a analýza</a:t>
                      </a:r>
                    </a:p>
                    <a:p>
                      <a:r>
                        <a:rPr lang="cs-CZ" sz="1200" dirty="0" smtClean="0"/>
                        <a:t>osobní růst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sebe, své identity, svého chápání světa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dirty="0" smtClean="0"/>
                        <a:t>vnitřní cesta</a:t>
                      </a:r>
                    </a:p>
                    <a:p>
                      <a:r>
                        <a:rPr lang="cs-CZ" sz="1200" b="1" dirty="0" smtClean="0"/>
                        <a:t>proces vyučování a učení</a:t>
                      </a:r>
                    </a:p>
                    <a:p>
                      <a:r>
                        <a:rPr lang="cs-CZ" sz="1200" b="1" dirty="0" smtClean="0"/>
                        <a:t>soulad obsahu a formy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VNITŘNÍ</a:t>
                      </a:r>
                      <a:endParaRPr lang="cs-CZ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připravenost brát v úvahu důsledky</a:t>
                      </a:r>
                    </a:p>
                    <a:p>
                      <a:r>
                        <a:rPr lang="cs-CZ" sz="1200" dirty="0" smtClean="0"/>
                        <a:t>odhodlanost</a:t>
                      </a:r>
                      <a:r>
                        <a:rPr lang="cs-CZ" sz="1200" baseline="0" dirty="0" smtClean="0"/>
                        <a:t> k osobní a společenské aktivitě</a:t>
                      </a:r>
                      <a:endParaRPr lang="cs-CZ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zvládání změn a nejistoty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vztahu mezi minulostí přítomností a budoucností</a:t>
                      </a:r>
                    </a:p>
                    <a:p>
                      <a:r>
                        <a:rPr lang="cs-CZ" sz="1200" dirty="0" smtClean="0"/>
                        <a:t>možnost jednání od osobního po globální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dirty="0" smtClean="0"/>
                        <a:t>spojitost časových období</a:t>
                      </a:r>
                    </a:p>
                    <a:p>
                      <a:r>
                        <a:rPr lang="cs-CZ" sz="1200" b="1" dirty="0" smtClean="0"/>
                        <a:t>Jednání</a:t>
                      </a:r>
                    </a:p>
                    <a:p>
                      <a:r>
                        <a:rPr lang="cs-CZ" sz="1200" b="1" dirty="0" smtClean="0"/>
                        <a:t>alternativní scénáře budoucnosti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ČASOVÁ</a:t>
                      </a:r>
                      <a:endParaRPr lang="cs-CZ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43133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Zájem o stav světa,</a:t>
                      </a:r>
                      <a:r>
                        <a:rPr lang="cs-CZ" sz="1200" baseline="0" dirty="0" smtClean="0"/>
                        <a:t> směr vývoje</a:t>
                      </a:r>
                    </a:p>
                    <a:p>
                      <a:r>
                        <a:rPr lang="cs-CZ" sz="1200" baseline="0" dirty="0" smtClean="0"/>
                        <a:t>Úcta k jiným lidem a kulturám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/>
                        <a:t>hodnocení</a:t>
                      </a:r>
                      <a:r>
                        <a:rPr lang="cs-CZ" sz="1200" baseline="0" dirty="0" smtClean="0"/>
                        <a:t> a předávání informací</a:t>
                      </a:r>
                      <a:endParaRPr lang="cs-CZ" sz="1200" dirty="0" smtClean="0"/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spojitost mezi problémy, událostmi a směry vývoje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dirty="0" smtClean="0"/>
                        <a:t>lokální a globální problémy</a:t>
                      </a:r>
                    </a:p>
                    <a:p>
                      <a:r>
                        <a:rPr lang="cs-CZ" sz="1200" b="1" dirty="0" smtClean="0"/>
                        <a:t>vnitřní spojitost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PROBLÉMŮ</a:t>
                      </a:r>
                      <a:endParaRPr lang="cs-CZ" dirty="0" smtClean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64860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ochota učit se od druhých</a:t>
                      </a:r>
                    </a:p>
                    <a:p>
                      <a:r>
                        <a:rPr lang="cs-CZ" sz="1200" dirty="0" smtClean="0"/>
                        <a:t>ochota pracovat v týmu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Respektování a zkoumání různých úhlů pohledu</a:t>
                      </a:r>
                    </a:p>
                    <a:p>
                      <a:r>
                        <a:rPr lang="cs-CZ" sz="1200" baseline="0" dirty="0" smtClean="0"/>
                        <a:t>m</a:t>
                      </a:r>
                      <a:r>
                        <a:rPr lang="cs-CZ" sz="1200" dirty="0" smtClean="0"/>
                        <a:t>yšlení v souvislostech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společenských potřeb všech lidí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dirty="0" smtClean="0"/>
                        <a:t>vzájemné spojitosti</a:t>
                      </a:r>
                    </a:p>
                    <a:p>
                      <a:r>
                        <a:rPr lang="cs-CZ" sz="1200" b="1" dirty="0" smtClean="0"/>
                        <a:t>lokální – globální</a:t>
                      </a:r>
                    </a:p>
                    <a:p>
                      <a:r>
                        <a:rPr lang="cs-CZ" sz="1200" b="1" dirty="0" smtClean="0"/>
                        <a:t>systémy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PROSTOROVÁ</a:t>
                      </a:r>
                    </a:p>
                    <a:p>
                      <a:endParaRPr lang="cs-CZ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395536" y="620688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JAK UVÉSTGLOBÁLNÍ VÝCHOVU DO PRAXE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780717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476672"/>
            <a:ext cx="734481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/>
              <a:t>PRINCIPY GLOBÁLNÍ VÝCHOVY</a:t>
            </a:r>
            <a:r>
              <a:rPr lang="cs-CZ" sz="2800" b="1" dirty="0" smtClean="0"/>
              <a:t>.-.</a:t>
            </a:r>
          </a:p>
          <a:p>
            <a:r>
              <a:rPr lang="cs-CZ" sz="1400" i="1" dirty="0" smtClean="0"/>
              <a:t>příznivé </a:t>
            </a:r>
            <a:r>
              <a:rPr lang="cs-CZ" sz="1400" i="1" dirty="0"/>
              <a:t>podmínky pro výuku</a:t>
            </a:r>
          </a:p>
          <a:p>
            <a:r>
              <a:rPr lang="cs-CZ" b="1" dirty="0"/>
              <a:t> </a:t>
            </a:r>
            <a:endParaRPr lang="cs-CZ" b="1" dirty="0" smtClean="0"/>
          </a:p>
          <a:p>
            <a:endParaRPr lang="cs-CZ" dirty="0"/>
          </a:p>
          <a:p>
            <a:r>
              <a:rPr lang="cs-CZ" dirty="0"/>
              <a:t>Vyváženost citové a rozumové složky výchovy – cíle afektivní a kognitivní</a:t>
            </a:r>
          </a:p>
          <a:p>
            <a:endParaRPr lang="cs-CZ" dirty="0" smtClean="0"/>
          </a:p>
          <a:p>
            <a:r>
              <a:rPr lang="cs-CZ" dirty="0" smtClean="0"/>
              <a:t>Aktivní </a:t>
            </a:r>
            <a:r>
              <a:rPr lang="cs-CZ" dirty="0"/>
              <a:t>zapojení žáka do procesu výuky</a:t>
            </a:r>
          </a:p>
          <a:p>
            <a:endParaRPr lang="cs-CZ" dirty="0" smtClean="0"/>
          </a:p>
          <a:p>
            <a:r>
              <a:rPr lang="cs-CZ" dirty="0" smtClean="0"/>
              <a:t>Kooperativní </a:t>
            </a:r>
            <a:r>
              <a:rPr lang="cs-CZ" dirty="0"/>
              <a:t>přístup</a:t>
            </a:r>
          </a:p>
          <a:p>
            <a:endParaRPr lang="cs-CZ" dirty="0" smtClean="0"/>
          </a:p>
          <a:p>
            <a:r>
              <a:rPr lang="cs-CZ" dirty="0" smtClean="0"/>
              <a:t>Učení </a:t>
            </a:r>
            <a:r>
              <a:rPr lang="cs-CZ" dirty="0"/>
              <a:t>prožitkem</a:t>
            </a:r>
          </a:p>
          <a:p>
            <a:endParaRPr lang="cs-CZ" dirty="0" smtClean="0"/>
          </a:p>
          <a:p>
            <a:r>
              <a:rPr lang="cs-CZ" dirty="0" smtClean="0"/>
              <a:t>Tvořivost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Práce </a:t>
            </a:r>
            <a:r>
              <a:rPr lang="cs-CZ" dirty="0"/>
              <a:t>s informacemi</a:t>
            </a:r>
          </a:p>
          <a:p>
            <a:endParaRPr lang="cs-CZ" dirty="0" smtClean="0"/>
          </a:p>
          <a:p>
            <a:r>
              <a:rPr lang="cs-CZ" dirty="0" smtClean="0"/>
              <a:t>Zpětná </a:t>
            </a:r>
            <a:r>
              <a:rPr lang="cs-CZ" dirty="0"/>
              <a:t>vazba</a:t>
            </a:r>
          </a:p>
        </p:txBody>
      </p:sp>
    </p:spTree>
    <p:extLst>
      <p:ext uri="{BB962C8B-B14F-4D97-AF65-F5344CB8AC3E}">
        <p14:creationId xmlns:p14="http://schemas.microsoft.com/office/powerpoint/2010/main" val="2308526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5" name="Oval 15"/>
          <p:cNvSpPr>
            <a:spLocks noChangeArrowheads="1"/>
          </p:cNvSpPr>
          <p:nvPr/>
        </p:nvSpPr>
        <p:spPr bwMode="auto">
          <a:xfrm>
            <a:off x="1905505" y="343385"/>
            <a:ext cx="5976937" cy="5832475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rgbClr val="F149AD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cs-CZ" dirty="0" smtClean="0"/>
              <a:t>Ž</a:t>
            </a:r>
            <a:endParaRPr lang="cs-CZ" dirty="0"/>
          </a:p>
        </p:txBody>
      </p:sp>
      <p:sp>
        <p:nvSpPr>
          <p:cNvPr id="10259" name="Oval 19"/>
          <p:cNvSpPr>
            <a:spLocks noChangeArrowheads="1"/>
          </p:cNvSpPr>
          <p:nvPr/>
        </p:nvSpPr>
        <p:spPr bwMode="auto">
          <a:xfrm>
            <a:off x="4445295" y="2997200"/>
            <a:ext cx="914400" cy="914400"/>
          </a:xfrm>
          <a:prstGeom prst="ellipse">
            <a:avLst/>
          </a:prstGeom>
          <a:solidFill>
            <a:srgbClr val="F7AFDA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2000" b="1" dirty="0"/>
              <a:t>  </a:t>
            </a:r>
            <a:r>
              <a:rPr lang="cs-CZ" sz="2000" b="1" dirty="0" smtClean="0"/>
              <a:t>JÁ </a:t>
            </a:r>
            <a:endParaRPr lang="cs-CZ" sz="2000" b="1" dirty="0"/>
          </a:p>
        </p:txBody>
      </p:sp>
      <p:cxnSp>
        <p:nvCxnSpPr>
          <p:cNvPr id="7" name="Přímá spojnice 6"/>
          <p:cNvCxnSpPr/>
          <p:nvPr/>
        </p:nvCxnSpPr>
        <p:spPr>
          <a:xfrm flipH="1">
            <a:off x="5220073" y="980728"/>
            <a:ext cx="1656183" cy="20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V="1">
            <a:off x="1856890" y="3356992"/>
            <a:ext cx="253126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3347864" y="836712"/>
            <a:ext cx="1368152" cy="21604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 flipH="1">
            <a:off x="5415735" y="3356992"/>
            <a:ext cx="24702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>
            <a:stCxn id="10259" idx="3"/>
            <a:endCxn id="10255" idx="3"/>
          </p:cNvCxnSpPr>
          <p:nvPr/>
        </p:nvCxnSpPr>
        <p:spPr>
          <a:xfrm flipH="1">
            <a:off x="2780807" y="3777689"/>
            <a:ext cx="1798399" cy="15440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5148064" y="3911600"/>
            <a:ext cx="1152128" cy="18216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4283968" y="955590"/>
            <a:ext cx="16561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ŽIVOTNÍ PROSTŘEDÍ A ZDRAVÍ</a:t>
            </a:r>
            <a:endParaRPr lang="cs-CZ" sz="12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6048164" y="2267628"/>
            <a:ext cx="1227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SOCIÁLNÍ SPRAVEDLNOST</a:t>
            </a:r>
            <a:endParaRPr lang="cs-CZ" sz="120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6048163" y="4167391"/>
            <a:ext cx="12030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ROLE POHLAVÍ</a:t>
            </a:r>
            <a:endParaRPr lang="cs-CZ" sz="1200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4012209" y="4941168"/>
            <a:ext cx="1403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200" dirty="0" smtClean="0"/>
              <a:t>ROZDĚLĚNÍ </a:t>
            </a:r>
          </a:p>
          <a:p>
            <a:pPr algn="ctr"/>
            <a:r>
              <a:rPr lang="cs-CZ" sz="1200" dirty="0" smtClean="0"/>
              <a:t>BOHATSTVÍ A MOCI</a:t>
            </a:r>
            <a:endParaRPr lang="cs-CZ" sz="1200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2339752" y="3726934"/>
            <a:ext cx="12552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RASA A KULTURA</a:t>
            </a:r>
            <a:endParaRPr lang="cs-CZ" sz="1200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2483768" y="2267628"/>
            <a:ext cx="15284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MÍR A KONFLIKT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1543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259632" y="980728"/>
            <a:ext cx="481702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Literatura:</a:t>
            </a:r>
          </a:p>
          <a:p>
            <a:r>
              <a:rPr lang="cs-CZ" sz="1200" dirty="0" smtClean="0"/>
              <a:t>Graham </a:t>
            </a:r>
            <a:r>
              <a:rPr lang="cs-CZ" sz="1200" dirty="0" err="1" smtClean="0"/>
              <a:t>Pike</a:t>
            </a:r>
            <a:r>
              <a:rPr lang="cs-CZ" sz="1200" dirty="0" smtClean="0"/>
              <a:t>, David </a:t>
            </a:r>
            <a:r>
              <a:rPr lang="cs-CZ" sz="1200" dirty="0" err="1" smtClean="0"/>
              <a:t>Selby</a:t>
            </a:r>
            <a:r>
              <a:rPr lang="cs-CZ" sz="1200" dirty="0" smtClean="0"/>
              <a:t>, Globální výchova, </a:t>
            </a:r>
            <a:r>
              <a:rPr lang="cs-CZ" sz="1200" dirty="0" err="1" smtClean="0"/>
              <a:t>Grada</a:t>
            </a:r>
            <a:r>
              <a:rPr lang="cs-CZ" sz="1200" dirty="0" smtClean="0"/>
              <a:t> 1994</a:t>
            </a:r>
          </a:p>
          <a:p>
            <a:r>
              <a:rPr lang="cs-CZ" sz="1200" dirty="0" smtClean="0"/>
              <a:t>Graham </a:t>
            </a:r>
            <a:r>
              <a:rPr lang="cs-CZ" sz="1200" dirty="0" err="1" smtClean="0"/>
              <a:t>Pike</a:t>
            </a:r>
            <a:r>
              <a:rPr lang="cs-CZ" sz="1200" dirty="0" smtClean="0"/>
              <a:t>, David </a:t>
            </a:r>
            <a:r>
              <a:rPr lang="cs-CZ" sz="1200" dirty="0" err="1" smtClean="0"/>
              <a:t>Selby</a:t>
            </a:r>
            <a:r>
              <a:rPr lang="cs-CZ" sz="1200" dirty="0" smtClean="0"/>
              <a:t>, Cvičení a hry pro globální výchovu 1,Portál 2000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1952218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224</Words>
  <Application>Microsoft Office PowerPoint</Application>
  <PresentationFormat>Předvádění na obrazovce (4:3)</PresentationFormat>
  <Paragraphs>79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Calibri</vt:lpstr>
      <vt:lpstr>Motiv systému Office</vt:lpstr>
      <vt:lpstr>GLOBÁLNÍ VÝCHOVA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GLOBÁLNÍ VÝCHOVA</dc:title>
  <dc:creator>Vladimíra Neužilová</dc:creator>
  <cp:lastModifiedBy>lektor</cp:lastModifiedBy>
  <cp:revision>13</cp:revision>
  <cp:lastPrinted>2018-03-27T19:58:37Z</cp:lastPrinted>
  <dcterms:created xsi:type="dcterms:W3CDTF">2018-03-27T18:05:38Z</dcterms:created>
  <dcterms:modified xsi:type="dcterms:W3CDTF">2018-05-02T15:09:18Z</dcterms:modified>
</cp:coreProperties>
</file>