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0871A1-2C99-4035-8704-BA38BD146C1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82C835-C36D-46E7-8A4A-31967E65AEF1}">
      <dgm:prSet phldrT="[Text]"/>
      <dgm:spPr/>
      <dgm:t>
        <a:bodyPr/>
        <a:lstStyle/>
        <a:p>
          <a:r>
            <a:rPr lang="cs-CZ" dirty="0" smtClean="0"/>
            <a:t>Genotyp</a:t>
          </a:r>
          <a:endParaRPr lang="en-GB" dirty="0"/>
        </a:p>
      </dgm:t>
    </dgm:pt>
    <dgm:pt modelId="{EE24C2EB-4879-4193-B5C0-3131A09778E3}" type="parTrans" cxnId="{FB7DA4C8-1AE4-4171-BC0B-C485DF6EEF28}">
      <dgm:prSet/>
      <dgm:spPr/>
      <dgm:t>
        <a:bodyPr/>
        <a:lstStyle/>
        <a:p>
          <a:endParaRPr lang="en-GB"/>
        </a:p>
      </dgm:t>
    </dgm:pt>
    <dgm:pt modelId="{CB9833F0-7A4E-4DED-85C1-8B61C965309E}" type="sibTrans" cxnId="{FB7DA4C8-1AE4-4171-BC0B-C485DF6EEF28}">
      <dgm:prSet/>
      <dgm:spPr/>
      <dgm:t>
        <a:bodyPr/>
        <a:lstStyle/>
        <a:p>
          <a:endParaRPr lang="en-GB"/>
        </a:p>
      </dgm:t>
    </dgm:pt>
    <dgm:pt modelId="{A767BC68-142C-4DD7-9011-610A77D3A44E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dirty="0" smtClean="0"/>
            <a:t>Tvar těla</a:t>
          </a:r>
          <a:endParaRPr lang="en-GB" dirty="0"/>
        </a:p>
      </dgm:t>
    </dgm:pt>
    <dgm:pt modelId="{81434B2C-9F28-415B-A281-E21A159346AA}" type="parTrans" cxnId="{EDBAEC8E-982A-418D-A7AE-825B411E5B62}">
      <dgm:prSet/>
      <dgm:spPr/>
      <dgm:t>
        <a:bodyPr/>
        <a:lstStyle/>
        <a:p>
          <a:endParaRPr lang="en-GB"/>
        </a:p>
      </dgm:t>
    </dgm:pt>
    <dgm:pt modelId="{4A476DFB-1C64-425F-8A5F-D513BB6B58AF}" type="sibTrans" cxnId="{EDBAEC8E-982A-418D-A7AE-825B411E5B62}">
      <dgm:prSet/>
      <dgm:spPr/>
      <dgm:t>
        <a:bodyPr/>
        <a:lstStyle/>
        <a:p>
          <a:endParaRPr lang="en-GB"/>
        </a:p>
      </dgm:t>
    </dgm:pt>
    <dgm:pt modelId="{E5FFCE49-6927-464F-882A-0BBD693EDD1C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dirty="0" smtClean="0">
              <a:solidFill>
                <a:schemeClr val="accent1">
                  <a:lumMod val="75000"/>
                </a:schemeClr>
              </a:solidFill>
            </a:rPr>
            <a:t>Sebehodnocení a hodnocení druhými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>
              <a:solidFill>
                <a:schemeClr val="accent1">
                  <a:lumMod val="75000"/>
                </a:schemeClr>
              </a:solidFill>
            </a:rPr>
            <a:t>Hodnoty sebe sama, motivy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dirty="0">
            <a:solidFill>
              <a:schemeClr val="accent1">
                <a:lumMod val="75000"/>
              </a:schemeClr>
            </a:solidFill>
          </a:endParaRPr>
        </a:p>
      </dgm:t>
    </dgm:pt>
    <dgm:pt modelId="{D2B2FF8E-7206-41DF-BB43-91361031B660}" type="parTrans" cxnId="{BDE08789-5AF4-4B28-AD27-6AE852A5EABF}">
      <dgm:prSet/>
      <dgm:spPr/>
      <dgm:t>
        <a:bodyPr/>
        <a:lstStyle/>
        <a:p>
          <a:endParaRPr lang="en-GB"/>
        </a:p>
      </dgm:t>
    </dgm:pt>
    <dgm:pt modelId="{2101A344-927F-469D-94D4-587DD5C79B78}" type="sibTrans" cxnId="{BDE08789-5AF4-4B28-AD27-6AE852A5EABF}">
      <dgm:prSet/>
      <dgm:spPr/>
      <dgm:t>
        <a:bodyPr/>
        <a:lstStyle/>
        <a:p>
          <a:endParaRPr lang="en-GB"/>
        </a:p>
      </dgm:t>
    </dgm:pt>
    <dgm:pt modelId="{1CFD2AEE-4D2F-4B57-9660-414F7C7FC25F}">
      <dgm:prSet/>
      <dgm:spPr/>
      <dgm:t>
        <a:bodyPr/>
        <a:lstStyle/>
        <a:p>
          <a:r>
            <a:rPr lang="cs-CZ" dirty="0" smtClean="0"/>
            <a:t>Dispozice k chování</a:t>
          </a:r>
          <a:endParaRPr lang="en-GB" dirty="0"/>
        </a:p>
      </dgm:t>
    </dgm:pt>
    <dgm:pt modelId="{746B34DE-BDA1-4B10-AA0F-91DAE9D6BD78}" type="parTrans" cxnId="{AF1A1206-105F-4938-BCF7-33BCD861D53B}">
      <dgm:prSet/>
      <dgm:spPr/>
      <dgm:t>
        <a:bodyPr/>
        <a:lstStyle/>
        <a:p>
          <a:endParaRPr lang="en-GB"/>
        </a:p>
      </dgm:t>
    </dgm:pt>
    <dgm:pt modelId="{CF276829-B60D-43D5-A525-EBFBADA07056}" type="sibTrans" cxnId="{AF1A1206-105F-4938-BCF7-33BCD861D53B}">
      <dgm:prSet/>
      <dgm:spPr/>
      <dgm:t>
        <a:bodyPr/>
        <a:lstStyle/>
        <a:p>
          <a:endParaRPr lang="en-GB"/>
        </a:p>
      </dgm:t>
    </dgm:pt>
    <dgm:pt modelId="{9B934083-4E03-49FD-AA30-9FF1BF235A8F}" type="pres">
      <dgm:prSet presAssocID="{500871A1-2C99-4035-8704-BA38BD146C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311B9B-9A1A-49B3-9CEA-7D920DDF927C}" type="pres">
      <dgm:prSet presAssocID="{1CFD2AEE-4D2F-4B57-9660-414F7C7FC25F}" presName="boxAndChildren" presStyleCnt="0"/>
      <dgm:spPr/>
    </dgm:pt>
    <dgm:pt modelId="{75B0F180-C60B-4331-A46E-51B262F09BEB}" type="pres">
      <dgm:prSet presAssocID="{1CFD2AEE-4D2F-4B57-9660-414F7C7FC25F}" presName="parentTextBox" presStyleLbl="node1" presStyleIdx="0" presStyleCnt="4"/>
      <dgm:spPr/>
      <dgm:t>
        <a:bodyPr/>
        <a:lstStyle/>
        <a:p>
          <a:endParaRPr lang="en-GB"/>
        </a:p>
      </dgm:t>
    </dgm:pt>
    <dgm:pt modelId="{6C0AFB76-E4C6-4B85-AB7C-EACDBFB91E83}" type="pres">
      <dgm:prSet presAssocID="{2101A344-927F-469D-94D4-587DD5C79B78}" presName="sp" presStyleCnt="0"/>
      <dgm:spPr/>
    </dgm:pt>
    <dgm:pt modelId="{C68AA3F0-F093-43A0-9B50-ACF41B9A600B}" type="pres">
      <dgm:prSet presAssocID="{E5FFCE49-6927-464F-882A-0BBD693EDD1C}" presName="arrowAndChildren" presStyleCnt="0"/>
      <dgm:spPr/>
    </dgm:pt>
    <dgm:pt modelId="{2B7893F5-4580-4972-922A-4DA5593A2E63}" type="pres">
      <dgm:prSet presAssocID="{E5FFCE49-6927-464F-882A-0BBD693EDD1C}" presName="parentTextArrow" presStyleLbl="node1" presStyleIdx="1" presStyleCnt="4" custLinFactNeighborX="9874" custLinFactNeighborY="-5112"/>
      <dgm:spPr>
        <a:prstGeom prst="flowChartSort">
          <a:avLst/>
        </a:prstGeom>
      </dgm:spPr>
      <dgm:t>
        <a:bodyPr/>
        <a:lstStyle/>
        <a:p>
          <a:endParaRPr lang="en-GB"/>
        </a:p>
      </dgm:t>
    </dgm:pt>
    <dgm:pt modelId="{D0BA7FDB-2462-42A7-8C6D-6A72C5F427BB}" type="pres">
      <dgm:prSet presAssocID="{4A476DFB-1C64-425F-8A5F-D513BB6B58AF}" presName="sp" presStyleCnt="0"/>
      <dgm:spPr/>
    </dgm:pt>
    <dgm:pt modelId="{EFCBC622-93CF-47E0-BE8A-73E3DFE852DA}" type="pres">
      <dgm:prSet presAssocID="{A767BC68-142C-4DD7-9011-610A77D3A44E}" presName="arrowAndChildren" presStyleCnt="0"/>
      <dgm:spPr/>
    </dgm:pt>
    <dgm:pt modelId="{4EF42B17-A0B5-4BB7-BFB7-3AC9AE7F7E37}" type="pres">
      <dgm:prSet presAssocID="{A767BC68-142C-4DD7-9011-610A77D3A44E}" presName="parentTextArrow" presStyleLbl="node1" presStyleIdx="2" presStyleCnt="4" custScaleY="40466" custLinFactNeighborX="-117" custLinFactNeighborY="-73"/>
      <dgm:spPr/>
      <dgm:t>
        <a:bodyPr/>
        <a:lstStyle/>
        <a:p>
          <a:endParaRPr lang="en-GB"/>
        </a:p>
      </dgm:t>
    </dgm:pt>
    <dgm:pt modelId="{D72026E1-01AA-462D-BB7D-665A98300F92}" type="pres">
      <dgm:prSet presAssocID="{CB9833F0-7A4E-4DED-85C1-8B61C965309E}" presName="sp" presStyleCnt="0"/>
      <dgm:spPr/>
    </dgm:pt>
    <dgm:pt modelId="{7570ACBC-A94D-45A5-BA26-206490FF194B}" type="pres">
      <dgm:prSet presAssocID="{E482C835-C36D-46E7-8A4A-31967E65AEF1}" presName="arrowAndChildren" presStyleCnt="0"/>
      <dgm:spPr/>
    </dgm:pt>
    <dgm:pt modelId="{B5B1312A-79A9-4F5D-908A-2DF899A11FEF}" type="pres">
      <dgm:prSet presAssocID="{E482C835-C36D-46E7-8A4A-31967E65AEF1}" presName="parentTextArrow" presStyleLbl="node1" presStyleIdx="3" presStyleCnt="4" custScaleY="41584"/>
      <dgm:spPr/>
      <dgm:t>
        <a:bodyPr/>
        <a:lstStyle/>
        <a:p>
          <a:endParaRPr lang="en-GB"/>
        </a:p>
      </dgm:t>
    </dgm:pt>
  </dgm:ptLst>
  <dgm:cxnLst>
    <dgm:cxn modelId="{F4517A6E-F1E4-4148-9AA4-4D15253F0055}" type="presOf" srcId="{A767BC68-142C-4DD7-9011-610A77D3A44E}" destId="{4EF42B17-A0B5-4BB7-BFB7-3AC9AE7F7E37}" srcOrd="0" destOrd="0" presId="urn:microsoft.com/office/officeart/2005/8/layout/process4"/>
    <dgm:cxn modelId="{AF1A1206-105F-4938-BCF7-33BCD861D53B}" srcId="{500871A1-2C99-4035-8704-BA38BD146C1E}" destId="{1CFD2AEE-4D2F-4B57-9660-414F7C7FC25F}" srcOrd="3" destOrd="0" parTransId="{746B34DE-BDA1-4B10-AA0F-91DAE9D6BD78}" sibTransId="{CF276829-B60D-43D5-A525-EBFBADA07056}"/>
    <dgm:cxn modelId="{844DC4CF-3235-4CB9-B361-0F1F10E11467}" type="presOf" srcId="{1CFD2AEE-4D2F-4B57-9660-414F7C7FC25F}" destId="{75B0F180-C60B-4331-A46E-51B262F09BEB}" srcOrd="0" destOrd="0" presId="urn:microsoft.com/office/officeart/2005/8/layout/process4"/>
    <dgm:cxn modelId="{A846EB32-43FD-406F-B461-4AD263152D12}" type="presOf" srcId="{500871A1-2C99-4035-8704-BA38BD146C1E}" destId="{9B934083-4E03-49FD-AA30-9FF1BF235A8F}" srcOrd="0" destOrd="0" presId="urn:microsoft.com/office/officeart/2005/8/layout/process4"/>
    <dgm:cxn modelId="{EDBAEC8E-982A-418D-A7AE-825B411E5B62}" srcId="{500871A1-2C99-4035-8704-BA38BD146C1E}" destId="{A767BC68-142C-4DD7-9011-610A77D3A44E}" srcOrd="1" destOrd="0" parTransId="{81434B2C-9F28-415B-A281-E21A159346AA}" sibTransId="{4A476DFB-1C64-425F-8A5F-D513BB6B58AF}"/>
    <dgm:cxn modelId="{BDE08789-5AF4-4B28-AD27-6AE852A5EABF}" srcId="{500871A1-2C99-4035-8704-BA38BD146C1E}" destId="{E5FFCE49-6927-464F-882A-0BBD693EDD1C}" srcOrd="2" destOrd="0" parTransId="{D2B2FF8E-7206-41DF-BB43-91361031B660}" sibTransId="{2101A344-927F-469D-94D4-587DD5C79B78}"/>
    <dgm:cxn modelId="{0CB9C9AD-419A-4772-BA3B-D049DE2FF18E}" type="presOf" srcId="{E5FFCE49-6927-464F-882A-0BBD693EDD1C}" destId="{2B7893F5-4580-4972-922A-4DA5593A2E63}" srcOrd="0" destOrd="0" presId="urn:microsoft.com/office/officeart/2005/8/layout/process4"/>
    <dgm:cxn modelId="{B4DA08E3-7351-4900-AAB8-AD16BFAF8512}" type="presOf" srcId="{E482C835-C36D-46E7-8A4A-31967E65AEF1}" destId="{B5B1312A-79A9-4F5D-908A-2DF899A11FEF}" srcOrd="0" destOrd="0" presId="urn:microsoft.com/office/officeart/2005/8/layout/process4"/>
    <dgm:cxn modelId="{FB7DA4C8-1AE4-4171-BC0B-C485DF6EEF28}" srcId="{500871A1-2C99-4035-8704-BA38BD146C1E}" destId="{E482C835-C36D-46E7-8A4A-31967E65AEF1}" srcOrd="0" destOrd="0" parTransId="{EE24C2EB-4879-4193-B5C0-3131A09778E3}" sibTransId="{CB9833F0-7A4E-4DED-85C1-8B61C965309E}"/>
    <dgm:cxn modelId="{F780465F-3FFC-48D9-8150-283E505670A1}" type="presParOf" srcId="{9B934083-4E03-49FD-AA30-9FF1BF235A8F}" destId="{26311B9B-9A1A-49B3-9CEA-7D920DDF927C}" srcOrd="0" destOrd="0" presId="urn:microsoft.com/office/officeart/2005/8/layout/process4"/>
    <dgm:cxn modelId="{CE15222D-3DFE-426D-840F-150540496C7A}" type="presParOf" srcId="{26311B9B-9A1A-49B3-9CEA-7D920DDF927C}" destId="{75B0F180-C60B-4331-A46E-51B262F09BEB}" srcOrd="0" destOrd="0" presId="urn:microsoft.com/office/officeart/2005/8/layout/process4"/>
    <dgm:cxn modelId="{A71DEB56-6093-4C1D-8433-577921E96FDA}" type="presParOf" srcId="{9B934083-4E03-49FD-AA30-9FF1BF235A8F}" destId="{6C0AFB76-E4C6-4B85-AB7C-EACDBFB91E83}" srcOrd="1" destOrd="0" presId="urn:microsoft.com/office/officeart/2005/8/layout/process4"/>
    <dgm:cxn modelId="{C7E3E188-B8B8-4C6A-9525-44CB55565E2F}" type="presParOf" srcId="{9B934083-4E03-49FD-AA30-9FF1BF235A8F}" destId="{C68AA3F0-F093-43A0-9B50-ACF41B9A600B}" srcOrd="2" destOrd="0" presId="urn:microsoft.com/office/officeart/2005/8/layout/process4"/>
    <dgm:cxn modelId="{4AB5B2D9-7102-4BDE-A25D-BBBC126F4754}" type="presParOf" srcId="{C68AA3F0-F093-43A0-9B50-ACF41B9A600B}" destId="{2B7893F5-4580-4972-922A-4DA5593A2E63}" srcOrd="0" destOrd="0" presId="urn:microsoft.com/office/officeart/2005/8/layout/process4"/>
    <dgm:cxn modelId="{797353B9-3AB8-42E3-9DF2-79F333042549}" type="presParOf" srcId="{9B934083-4E03-49FD-AA30-9FF1BF235A8F}" destId="{D0BA7FDB-2462-42A7-8C6D-6A72C5F427BB}" srcOrd="3" destOrd="0" presId="urn:microsoft.com/office/officeart/2005/8/layout/process4"/>
    <dgm:cxn modelId="{628372A4-D084-43C5-B75B-685EF0A75846}" type="presParOf" srcId="{9B934083-4E03-49FD-AA30-9FF1BF235A8F}" destId="{EFCBC622-93CF-47E0-BE8A-73E3DFE852DA}" srcOrd="4" destOrd="0" presId="urn:microsoft.com/office/officeart/2005/8/layout/process4"/>
    <dgm:cxn modelId="{C377DC5F-D7E0-42DF-A45D-E64E039AA25C}" type="presParOf" srcId="{EFCBC622-93CF-47E0-BE8A-73E3DFE852DA}" destId="{4EF42B17-A0B5-4BB7-BFB7-3AC9AE7F7E37}" srcOrd="0" destOrd="0" presId="urn:microsoft.com/office/officeart/2005/8/layout/process4"/>
    <dgm:cxn modelId="{3371D207-B76E-4A23-AB57-90EF042B74CA}" type="presParOf" srcId="{9B934083-4E03-49FD-AA30-9FF1BF235A8F}" destId="{D72026E1-01AA-462D-BB7D-665A98300F92}" srcOrd="5" destOrd="0" presId="urn:microsoft.com/office/officeart/2005/8/layout/process4"/>
    <dgm:cxn modelId="{E04D4D48-B01E-441B-9A2A-99A4B00E90F0}" type="presParOf" srcId="{9B934083-4E03-49FD-AA30-9FF1BF235A8F}" destId="{7570ACBC-A94D-45A5-BA26-206490FF194B}" srcOrd="6" destOrd="0" presId="urn:microsoft.com/office/officeart/2005/8/layout/process4"/>
    <dgm:cxn modelId="{E7767226-0942-486E-BA85-774369F8C43B}" type="presParOf" srcId="{7570ACBC-A94D-45A5-BA26-206490FF194B}" destId="{B5B1312A-79A9-4F5D-908A-2DF899A11F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0F180-C60B-4331-A46E-51B262F09BEB}">
      <dsp:nvSpPr>
        <dsp:cNvPr id="0" name=""/>
        <dsp:cNvSpPr/>
      </dsp:nvSpPr>
      <dsp:spPr>
        <a:xfrm>
          <a:off x="0" y="3353584"/>
          <a:ext cx="4421190" cy="1216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Dispozice k chování</a:t>
          </a:r>
          <a:endParaRPr lang="en-GB" sz="1700" kern="1200" dirty="0"/>
        </a:p>
      </dsp:txBody>
      <dsp:txXfrm>
        <a:off x="0" y="3353584"/>
        <a:ext cx="4421190" cy="1216669"/>
      </dsp:txXfrm>
    </dsp:sp>
    <dsp:sp modelId="{2B7893F5-4580-4972-922A-4DA5593A2E63}">
      <dsp:nvSpPr>
        <dsp:cNvPr id="0" name=""/>
        <dsp:cNvSpPr/>
      </dsp:nvSpPr>
      <dsp:spPr>
        <a:xfrm rot="10800000">
          <a:off x="0" y="1404938"/>
          <a:ext cx="4421190" cy="1871238"/>
        </a:xfrm>
        <a:prstGeom prst="flowChartSort">
          <a:avLst/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1">
                  <a:lumMod val="75000"/>
                </a:schemeClr>
              </a:solidFill>
            </a:rPr>
            <a:t>Sebehodnocení a hodnocení druhými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 smtClean="0">
              <a:solidFill>
                <a:schemeClr val="accent1">
                  <a:lumMod val="75000"/>
                </a:schemeClr>
              </a:solidFill>
            </a:rPr>
            <a:t>Hodnoty sebe sama, motivy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105297" y="1872747"/>
        <a:ext cx="2210595" cy="935619"/>
      </dsp:txXfrm>
    </dsp:sp>
    <dsp:sp modelId="{4EF42B17-A0B5-4BB7-BFB7-3AC9AE7F7E37}">
      <dsp:nvSpPr>
        <dsp:cNvPr id="0" name=""/>
        <dsp:cNvSpPr/>
      </dsp:nvSpPr>
      <dsp:spPr>
        <a:xfrm rot="10800000">
          <a:off x="0" y="760265"/>
          <a:ext cx="4421190" cy="757215"/>
        </a:xfrm>
        <a:prstGeom prst="upArrowCallou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Tvar těla</a:t>
          </a:r>
          <a:endParaRPr lang="en-GB" sz="1700" kern="1200" dirty="0"/>
        </a:p>
      </dsp:txBody>
      <dsp:txXfrm rot="10800000">
        <a:off x="0" y="760265"/>
        <a:ext cx="4421190" cy="492016"/>
      </dsp:txXfrm>
    </dsp:sp>
    <dsp:sp modelId="{B5B1312A-79A9-4F5D-908A-2DF899A11FEF}">
      <dsp:nvSpPr>
        <dsp:cNvPr id="0" name=""/>
        <dsp:cNvSpPr/>
      </dsp:nvSpPr>
      <dsp:spPr>
        <a:xfrm rot="10800000">
          <a:off x="0" y="1745"/>
          <a:ext cx="4421190" cy="77813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Genotyp</a:t>
          </a:r>
          <a:endParaRPr lang="en-GB" sz="1700" kern="1200" dirty="0"/>
        </a:p>
      </dsp:txBody>
      <dsp:txXfrm rot="10800000">
        <a:off x="0" y="1745"/>
        <a:ext cx="4421190" cy="505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37540-BCD7-4123-B1D2-987A1A507522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7E35D-7CA6-4A76-8EB5-A1CAEE293AE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08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BE80F9-7501-4CDA-8AC3-2CC609547D72}" type="slidenum">
              <a:rPr lang="en-GB" altLang="cs-CZ">
                <a:latin typeface="Calibri" panose="020F0502020204030204" pitchFamily="34" charset="0"/>
              </a:rPr>
              <a:pPr eaLnBrk="1" hangingPunct="1"/>
              <a:t>3</a:t>
            </a:fld>
            <a:endParaRPr lang="en-GB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23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9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0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3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1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6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1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4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4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59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A967-E604-4D14-AA55-282DC541E0CB}" type="datetimeFigureOut">
              <a:rPr lang="cs-CZ" smtClean="0"/>
              <a:pPr/>
              <a:t>14. 3. 2018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BEC1-D616-4627-B519-36E788C6A0B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91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860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75000"/>
                  </a:schemeClr>
                </a:solidFill>
              </a:rPr>
              <a:t>Jungova typologie</a:t>
            </a:r>
            <a:endParaRPr lang="en-GB" sz="320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Extroverti – zaměření na okolí</a:t>
            </a:r>
          </a:p>
          <a:p>
            <a:pPr marL="274320" indent="-274320">
              <a:buNone/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Introverti – intrapsychické zaměření</a:t>
            </a:r>
          </a:p>
          <a:p>
            <a:pPr marL="274320" indent="-274320">
              <a:buNone/>
              <a:defRPr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u="sng" dirty="0">
                <a:solidFill>
                  <a:schemeClr val="accent3">
                    <a:lumMod val="50000"/>
                  </a:schemeClr>
                </a:solidFill>
              </a:rPr>
              <a:t>(Pod)typy podle převahy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Myšlení  (zkoumá…)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Cítění  (oceňuje…)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Smyslového vnímání (spoléhá na smyslovou zkušenost…)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Intuice (poznává skrytý význam…)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tx2">
                    <a:lumMod val="75000"/>
                  </a:schemeClr>
                </a:solidFill>
              </a:rPr>
              <a:t>Další typologie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4881562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Psychická plastičnost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zvykový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(automatický – stereotyp, nepohotovost),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ovlivnitelný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(sugestibilní – potřebuje pochvalu, lehce navazuje kontakt, nestálost…),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vypočítavý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(jde za cílem, zisk, smysl pro povinnost, zásady),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ideový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(citlivý,  intuitivní, spravedlnost,  hodnoty) (N. </a:t>
            </a:r>
            <a:r>
              <a:rPr lang="cs-CZ" sz="1800" dirty="0" err="1">
                <a:solidFill>
                  <a:schemeClr val="accent4">
                    <a:lumMod val="50000"/>
                  </a:schemeClr>
                </a:solidFill>
              </a:rPr>
              <a:t>Ilgiewiczová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Postoj k životu:  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(př. výstup na horu…): 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unavení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(pesimisté),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světáci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(požitkáři),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nadšenci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(optimisté) (T. de </a:t>
            </a:r>
            <a:r>
              <a:rPr lang="cs-CZ" sz="1800" dirty="0" err="1">
                <a:solidFill>
                  <a:schemeClr val="accent4">
                    <a:lumMod val="50000"/>
                  </a:schemeClr>
                </a:solidFill>
              </a:rPr>
              <a:t>Chardin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) </a:t>
            </a:r>
          </a:p>
          <a:p>
            <a:pPr marL="274320" indent="-274320">
              <a:buNone/>
              <a:defRPr/>
            </a:pP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</a:rPr>
              <a:t>Psychoregulační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 model – </a:t>
            </a: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</a:rPr>
              <a:t>zralostní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rudimentární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(živočišná, hrubost..), 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přizpůsobená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(nepružná, konformní), 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kultivovaná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(sebereflexe) (D. Kováč) 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700" b="1">
                <a:solidFill>
                  <a:schemeClr val="accent4">
                    <a:lumMod val="50000"/>
                  </a:schemeClr>
                </a:solidFill>
              </a:rPr>
              <a:t>Vývojová typologie </a:t>
            </a:r>
            <a:r>
              <a:rPr lang="cs-CZ" sz="2700">
                <a:solidFill>
                  <a:schemeClr val="accent4">
                    <a:lumMod val="50000"/>
                  </a:schemeClr>
                </a:solidFill>
              </a:rPr>
              <a:t>(Jane </a:t>
            </a:r>
            <a:r>
              <a:rPr lang="cs-CZ" sz="2700" err="1">
                <a:solidFill>
                  <a:schemeClr val="accent4">
                    <a:lumMod val="50000"/>
                  </a:schemeClr>
                </a:solidFill>
              </a:rPr>
              <a:t>Loevingerová</a:t>
            </a:r>
            <a:r>
              <a:rPr lang="cs-CZ" sz="2700">
                <a:solidFill>
                  <a:schemeClr val="accent4">
                    <a:lumMod val="50000"/>
                  </a:schemeClr>
                </a:solidFill>
              </a:rPr>
              <a:t>  1918-2008)</a:t>
            </a:r>
            <a:endParaRPr lang="en-GB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981200" y="1214438"/>
            <a:ext cx="5829300" cy="4881562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Typy podle sociální vyspělosti jednání</a:t>
            </a: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destruktivní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 – lidé jednající nezodpovědně, bezohledně, agresivně 10-16% lidí</a:t>
            </a: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konzumenta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- možnost získat v životě  potěšení v různých oblastech, nepříjemné povinnosti je třeba odbýt (asi 2/3 lidí) </a:t>
            </a: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tvůrce 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– překračuje dané svým úsilím splnit úkol a poslání, nehledají osobní štěstí, chtějí zanechat něco smysluplného  (asi 16% lidí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endParaRPr lang="cs-CZ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Zaměření na 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ideje, na lidi, na věci</a:t>
            </a:r>
            <a:endParaRPr lang="en-GB" b="1" dirty="0"/>
          </a:p>
        </p:txBody>
      </p:sp>
      <p:pic>
        <p:nvPicPr>
          <p:cNvPr id="48132" name="Zástupný symbol pro obsah 4" descr="loevingerova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264" y="3606801"/>
            <a:ext cx="638175" cy="923925"/>
          </a:xfrm>
        </p:spPr>
      </p:pic>
    </p:spTree>
    <p:extLst>
      <p:ext uri="{BB962C8B-B14F-4D97-AF65-F5344CB8AC3E}">
        <p14:creationId xmlns:p14="http://schemas.microsoft.com/office/powerpoint/2010/main" val="21386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08439" y="476251"/>
            <a:ext cx="3671887" cy="5953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dirty="0" err="1">
                <a:solidFill>
                  <a:schemeClr val="tx2">
                    <a:lumMod val="50000"/>
                  </a:schemeClr>
                </a:solidFill>
              </a:rPr>
              <a:t>Loevingerová</a:t>
            </a:r>
            <a:r>
              <a:rPr lang="cs-CZ" sz="2800" dirty="0">
                <a:solidFill>
                  <a:schemeClr val="tx2">
                    <a:lumMod val="50000"/>
                  </a:schemeClr>
                </a:solidFill>
              </a:rPr>
              <a:t> - typy</a:t>
            </a: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155" name="Zástupný symbol pro obsah 5"/>
          <p:cNvSpPr>
            <a:spLocks noGrp="1"/>
          </p:cNvSpPr>
          <p:nvPr>
            <p:ph type="body" sz="half" idx="2"/>
          </p:nvPr>
        </p:nvSpPr>
        <p:spPr>
          <a:xfrm>
            <a:off x="8153400" y="1052514"/>
            <a:ext cx="2057400" cy="2447925"/>
          </a:xfrm>
        </p:spPr>
        <p:txBody>
          <a:bodyPr/>
          <a:lstStyle/>
          <a:p>
            <a:r>
              <a:rPr lang="cs-CZ" alt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t>Lidé orientovaní na věci</a:t>
            </a:r>
          </a:p>
          <a:p>
            <a:r>
              <a:rPr lang="cs-CZ" alt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t>Orientovaní na lidi</a:t>
            </a:r>
          </a:p>
          <a:p>
            <a:r>
              <a:rPr lang="cs-CZ" altLang="cs-CZ" smtClean="0">
                <a:solidFill>
                  <a:schemeClr val="bg1"/>
                </a:solidFill>
                <a:latin typeface="Arial Black" panose="020B0A04020102020204" pitchFamily="34" charset="0"/>
              </a:rPr>
              <a:t>Orientovaní na ideje</a:t>
            </a:r>
            <a:endParaRPr lang="en-GB" altLang="cs-CZ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9156" name="TextovéPole 3"/>
          <p:cNvSpPr txBox="1">
            <a:spLocks noChangeArrowheads="1"/>
          </p:cNvSpPr>
          <p:nvPr/>
        </p:nvSpPr>
        <p:spPr bwMode="auto">
          <a:xfrm>
            <a:off x="2279650" y="1169988"/>
            <a:ext cx="216058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2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8C0000"/>
              </a:buClr>
              <a:buSzPct val="85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9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A90000"/>
              </a:buClr>
              <a:buSzPct val="85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Arial Black" panose="020B0A04020102020204" pitchFamily="34" charset="0"/>
              </a:rPr>
              <a:t>Destruktivní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Arial Black" panose="020B0A04020102020204" pitchFamily="34" charset="0"/>
              </a:rPr>
              <a:t>Konzument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Arial Black" panose="020B0A04020102020204" pitchFamily="34" charset="0"/>
              </a:rPr>
              <a:t>Tvůrce</a:t>
            </a:r>
            <a:endParaRPr lang="en-US" altLang="cs-CZ" sz="18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5051" y="3141663"/>
            <a:ext cx="4537075" cy="28622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Vědec – mudrc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Rádce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Vandal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Snob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Sběratel 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Cynik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Vynálezce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Nezávazný – jde s proudem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Agresor, manipulátor</a:t>
            </a:r>
          </a:p>
          <a:p>
            <a:pPr>
              <a:defRPr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err="1" smtClean="0">
                <a:solidFill>
                  <a:schemeClr val="tx2">
                    <a:lumMod val="50000"/>
                  </a:schemeClr>
                </a:solidFill>
              </a:rPr>
              <a:t>Loevingerová</a:t>
            </a:r>
            <a:r>
              <a:rPr lang="cs-CZ" smtClean="0">
                <a:solidFill>
                  <a:schemeClr val="tx2">
                    <a:lumMod val="50000"/>
                  </a:schemeClr>
                </a:solidFill>
              </a:rPr>
              <a:t> – typy, kombinace</a:t>
            </a:r>
            <a:endParaRPr lang="en-GB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981200" y="1214438"/>
          <a:ext cx="82296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43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16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destruktivní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konzument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tvůrce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 ideje</a:t>
                      </a:r>
                      <a:endParaRPr lang="en-GB" sz="1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cynik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snob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mudrc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lidi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agresor, manipulant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nezávazný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rádce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věci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vandal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sběratel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vynálezce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452688" y="4000501"/>
            <a:ext cx="389096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Hypotetická typologie, neověřená….</a:t>
            </a:r>
          </a:p>
          <a:p>
            <a:pPr>
              <a:defRPr/>
            </a:pPr>
            <a:endParaRPr lang="cs-CZ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Souvisí s výběrem profese…..</a:t>
            </a:r>
            <a:endParaRPr lang="en-GB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/>
              <a:t>Teorie získaných </a:t>
            </a:r>
            <a:r>
              <a:rPr lang="cs-CZ" sz="4000" b="1" dirty="0" smtClean="0"/>
              <a:t>potřeb </a:t>
            </a:r>
            <a:r>
              <a:rPr lang="cs-CZ" sz="4000" b="1" smtClean="0"/>
              <a:t>(motivační teorie) 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2000" dirty="0"/>
              <a:t>David C. </a:t>
            </a:r>
            <a:r>
              <a:rPr lang="cs-CZ" sz="2000" dirty="0" err="1"/>
              <a:t>McClelland</a:t>
            </a:r>
            <a:r>
              <a:rPr lang="cs-CZ" sz="2000" dirty="0"/>
              <a:t> (*1917 - †1998)</a:t>
            </a:r>
            <a:endParaRPr lang="cs-CZ" sz="2000" b="1" dirty="0"/>
          </a:p>
        </p:txBody>
      </p:sp>
      <p:sp>
        <p:nvSpPr>
          <p:cNvPr id="33794" name="Rectangle 5"/>
          <p:cNvSpPr>
            <a:spLocks noGrp="1"/>
          </p:cNvSpPr>
          <p:nvPr>
            <p:ph type="body" sz="half" idx="2"/>
          </p:nvPr>
        </p:nvSpPr>
        <p:spPr>
          <a:xfrm>
            <a:off x="3935414" y="1600200"/>
            <a:ext cx="6275387" cy="4781550"/>
          </a:xfrm>
        </p:spPr>
        <p:txBody>
          <a:bodyPr/>
          <a:lstStyle/>
          <a:p>
            <a:pPr eaLnBrk="1" hangingPunct="1"/>
            <a:r>
              <a:rPr lang="cs-CZ" sz="2400" dirty="0"/>
              <a:t>Lidé mají potřebu </a:t>
            </a:r>
            <a:r>
              <a:rPr lang="cs-CZ" sz="2400" b="1" dirty="0"/>
              <a:t>něčeho dosáhnout, někam patřit a potřebu moci</a:t>
            </a:r>
            <a:r>
              <a:rPr lang="cs-CZ" sz="2400" dirty="0"/>
              <a:t>. Vnitřní žebříček priorit těchto potřeb. Tendence k chování:</a:t>
            </a:r>
          </a:p>
          <a:p>
            <a:pPr eaLnBrk="1" hangingPunct="1"/>
            <a:r>
              <a:rPr lang="cs-CZ" sz="2400" i="1" dirty="0" err="1"/>
              <a:t>Achiever</a:t>
            </a:r>
            <a:r>
              <a:rPr lang="cs-CZ" sz="2400" i="1" dirty="0"/>
              <a:t> -</a:t>
            </a:r>
            <a:r>
              <a:rPr lang="cs-CZ" sz="2400" dirty="0"/>
              <a:t> chce především něčeho dosáhnout je ambiciózní a potřebuje uznání. Vyhýbá se riziku. </a:t>
            </a:r>
          </a:p>
          <a:p>
            <a:pPr eaLnBrk="1" hangingPunct="1"/>
            <a:r>
              <a:rPr lang="cs-CZ" sz="2400" i="1" dirty="0" err="1"/>
              <a:t>Affiliation</a:t>
            </a:r>
            <a:r>
              <a:rPr lang="cs-CZ" sz="2400" i="1" dirty="0"/>
              <a:t> </a:t>
            </a:r>
            <a:r>
              <a:rPr lang="cs-CZ" sz="2400" i="1" dirty="0" err="1"/>
              <a:t>seeker</a:t>
            </a:r>
            <a:r>
              <a:rPr lang="cs-CZ" sz="2400" dirty="0"/>
              <a:t> chce především někam patřit, má tendenci vyhledávat harmonické vztahy, je konformní. Potřebuje spíše souhlas.</a:t>
            </a:r>
          </a:p>
          <a:p>
            <a:pPr eaLnBrk="1" hangingPunct="1"/>
            <a:r>
              <a:rPr lang="cs-CZ" sz="2400" i="1" dirty="0" err="1"/>
              <a:t>Power</a:t>
            </a:r>
            <a:r>
              <a:rPr lang="cs-CZ" sz="2400" i="1" dirty="0"/>
              <a:t> </a:t>
            </a:r>
            <a:r>
              <a:rPr lang="cs-CZ" sz="2400" i="1" dirty="0" err="1"/>
              <a:t>seeker</a:t>
            </a:r>
            <a:r>
              <a:rPr lang="cs-CZ" sz="2400" dirty="0"/>
              <a:t> má silnou potřebu moci, a to buď ovládání lidí nebo dosažení cíle. </a:t>
            </a:r>
          </a:p>
        </p:txBody>
      </p:sp>
      <p:pic>
        <p:nvPicPr>
          <p:cNvPr id="33795" name="obrázek 6" descr="http://www.vedeme.cz/images/stories/kapitoly/david_mcclelland.jpg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19288" y="1628775"/>
            <a:ext cx="1930400" cy="2540000"/>
          </a:xfrm>
        </p:spPr>
      </p:pic>
    </p:spTree>
    <p:extLst>
      <p:ext uri="{BB962C8B-B14F-4D97-AF65-F5344CB8AC3E}">
        <p14:creationId xmlns:p14="http://schemas.microsoft.com/office/powerpoint/2010/main" val="290676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70483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Základní podmínky </a:t>
            </a:r>
            <a:r>
              <a:rPr lang="cs-CZ" sz="2800" err="1">
                <a:solidFill>
                  <a:schemeClr val="accent2">
                    <a:lumMod val="50000"/>
                  </a:schemeClr>
                </a:solidFill>
              </a:rPr>
              <a:t>typologizování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cs-CZ" sz="1800">
                <a:solidFill>
                  <a:schemeClr val="accent2">
                    <a:lumMod val="50000"/>
                  </a:schemeClr>
                </a:solidFill>
              </a:rPr>
              <a:t>R. </a:t>
            </a:r>
            <a:r>
              <a:rPr lang="cs-CZ" sz="1800" err="1">
                <a:solidFill>
                  <a:schemeClr val="accent2">
                    <a:lumMod val="50000"/>
                  </a:schemeClr>
                </a:solidFill>
              </a:rPr>
              <a:t>Albonico</a:t>
            </a:r>
            <a:r>
              <a:rPr lang="cs-CZ" sz="1800">
                <a:solidFill>
                  <a:schemeClr val="accent2">
                    <a:lumMod val="50000"/>
                  </a:schemeClr>
                </a:solidFill>
              </a:rPr>
              <a:t> (1970) 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20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071563"/>
            <a:ext cx="8229600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V žádné typologii </a:t>
            </a:r>
            <a:r>
              <a:rPr lang="cs-CZ" altLang="cs-CZ" sz="2000" b="1">
                <a:solidFill>
                  <a:srgbClr val="900000"/>
                </a:solidFill>
              </a:rPr>
              <a:t>neexistují jasné hranice </a:t>
            </a:r>
            <a:r>
              <a:rPr lang="cs-CZ" altLang="cs-CZ" sz="2000">
                <a:solidFill>
                  <a:srgbClr val="387026"/>
                </a:solidFill>
              </a:rPr>
              <a:t>mezi jednotlivými typy , „Smíšené typy“ jsou častější než „čisté typy“  (choleričtí sangvinici).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Mnohé typy nejsou ničím jiným než </a:t>
            </a:r>
            <a:r>
              <a:rPr lang="cs-CZ" altLang="cs-CZ" sz="2000" b="1">
                <a:solidFill>
                  <a:srgbClr val="900000"/>
                </a:solidFill>
              </a:rPr>
              <a:t>sociálními stereotypy </a:t>
            </a:r>
            <a:r>
              <a:rPr lang="cs-CZ" altLang="cs-CZ" sz="2000">
                <a:solidFill>
                  <a:srgbClr val="387026"/>
                </a:solidFill>
              </a:rPr>
              <a:t>s přehnaným zobrazením charakterů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Hlavním nebezpečím typologizování je </a:t>
            </a:r>
            <a:r>
              <a:rPr lang="cs-CZ" altLang="cs-CZ" sz="2000" b="1">
                <a:solidFill>
                  <a:srgbClr val="900000"/>
                </a:solidFill>
              </a:rPr>
              <a:t>zjednodušování</a:t>
            </a:r>
            <a:r>
              <a:rPr lang="cs-CZ" altLang="cs-CZ" sz="2000">
                <a:solidFill>
                  <a:srgbClr val="387026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Nemá-li se individuum v typu ztratit, doporučuje se </a:t>
            </a:r>
            <a:r>
              <a:rPr lang="cs-CZ" altLang="cs-CZ" sz="2000" b="1">
                <a:solidFill>
                  <a:srgbClr val="900000"/>
                </a:solidFill>
              </a:rPr>
              <a:t>konfrontace více různých typologií.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900000"/>
                </a:solidFill>
              </a:rPr>
              <a:t>Vývojový typ </a:t>
            </a:r>
            <a:r>
              <a:rPr lang="cs-CZ" altLang="cs-CZ" sz="2000">
                <a:solidFill>
                  <a:srgbClr val="387026"/>
                </a:solidFill>
              </a:rPr>
              <a:t>dominuje nad konstitučním typem, např. kojenec je jako typ sotva poznatelný, konstituční typ se prosazuje více v dospělosti.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Každý člověk má v sobě obě tendence určitého bipolárního typu, typ vyvstává při chronickém </a:t>
            </a:r>
            <a:r>
              <a:rPr lang="cs-CZ" altLang="cs-CZ" sz="2000" b="1">
                <a:solidFill>
                  <a:srgbClr val="900000"/>
                </a:solidFill>
              </a:rPr>
              <a:t>převažování</a:t>
            </a:r>
            <a:r>
              <a:rPr lang="cs-CZ" altLang="cs-CZ" sz="2000">
                <a:solidFill>
                  <a:srgbClr val="387026"/>
                </a:solidFill>
              </a:rPr>
              <a:t> jedné tendence.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Osobnost je vždy bohatší a také záhadnější než typ a osobnost tvoří jednotu individuálního a typického, tj. v něčem je jedinec psychicky i fyzicky podoben některým jiným jedincům, ale současně se od nich také v něčem podstatně liší ( např. introverti se mezi sebou liší svými zájmy, mírou inteligence, aktuálními potřebami…), i když mají něco podstatně společného – jsou uzavření, plaší, spíše nepraktičtí.</a:t>
            </a:r>
          </a:p>
          <a:p>
            <a:pPr eaLnBrk="1" hangingPunct="1">
              <a:lnSpc>
                <a:spcPct val="80000"/>
              </a:lnSpc>
            </a:pPr>
            <a:endParaRPr lang="en-GB" altLang="cs-CZ" sz="2000"/>
          </a:p>
        </p:txBody>
      </p:sp>
    </p:spTree>
    <p:extLst>
      <p:ext uri="{BB962C8B-B14F-4D97-AF65-F5344CB8AC3E}">
        <p14:creationId xmlns:p14="http://schemas.microsoft.com/office/powerpoint/2010/main" val="39247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92746" y="490740"/>
            <a:ext cx="10515600" cy="848664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Typologie v psychologii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609859"/>
            <a:ext cx="10515600" cy="4567104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buNone/>
              <a:defRPr/>
            </a:pPr>
            <a:r>
              <a:rPr lang="cs-CZ" b="1" dirty="0" smtClean="0"/>
              <a:t>Typy</a:t>
            </a:r>
            <a:r>
              <a:rPr lang="cs-CZ" dirty="0" smtClean="0"/>
              <a:t> (podle </a:t>
            </a:r>
            <a:r>
              <a:rPr lang="cs-CZ" dirty="0" err="1" smtClean="0"/>
              <a:t>Eysencka</a:t>
            </a:r>
            <a:r>
              <a:rPr lang="cs-CZ" dirty="0" smtClean="0"/>
              <a:t>) jsou </a:t>
            </a:r>
            <a:r>
              <a:rPr lang="cs-CZ" b="1" dirty="0" smtClean="0"/>
              <a:t>pozorovatelné konstelace  nebo syndromy rysů.</a:t>
            </a:r>
            <a:endParaRPr lang="cs-CZ" dirty="0" smtClean="0"/>
          </a:p>
          <a:p>
            <a:pPr marL="274320" indent="-274320">
              <a:buNone/>
              <a:defRPr/>
            </a:pPr>
            <a:endParaRPr lang="cs-CZ" dirty="0" smtClean="0"/>
          </a:p>
          <a:p>
            <a:pPr marL="274320" indent="-274320">
              <a:buNone/>
              <a:defRPr/>
            </a:pPr>
            <a:r>
              <a:rPr lang="cs-CZ" dirty="0" smtClean="0"/>
              <a:t>Typ vyjadřuje konstelaci určitých vlastností, které spolu souvisí (povídavost, družnost …-  typické pro </a:t>
            </a:r>
            <a:r>
              <a:rPr lang="cs-CZ" dirty="0" err="1" smtClean="0"/>
              <a:t>extraverzi</a:t>
            </a:r>
            <a:r>
              <a:rPr lang="cs-CZ" dirty="0" smtClean="0"/>
              <a:t>)</a:t>
            </a:r>
          </a:p>
          <a:p>
            <a:pPr marL="274320" indent="-274320">
              <a:buNone/>
              <a:defRPr/>
            </a:pPr>
            <a:endParaRPr lang="cs-CZ" dirty="0" smtClean="0"/>
          </a:p>
          <a:p>
            <a:pPr marL="274320" indent="-274320">
              <a:buNone/>
              <a:defRPr/>
            </a:pPr>
            <a:r>
              <a:rPr lang="cs-CZ" dirty="0" smtClean="0"/>
              <a:t>Pojetí typu zahrnuje relativně stálé psychické znaky, nebo i znaky fyziologické či anatomické</a:t>
            </a:r>
          </a:p>
          <a:p>
            <a:pPr marL="274320" indent="-274320">
              <a:buNone/>
              <a:defRPr/>
            </a:pPr>
            <a:endParaRPr lang="cs-CZ" dirty="0" smtClean="0"/>
          </a:p>
          <a:p>
            <a:pPr marL="274320" indent="-274320">
              <a:buNone/>
              <a:defRPr/>
            </a:pPr>
            <a:r>
              <a:rPr lang="cs-CZ" dirty="0" smtClean="0"/>
              <a:t>Typ má popisný význam. </a:t>
            </a:r>
          </a:p>
          <a:p>
            <a:pPr marL="274320" indent="-274320">
              <a:buNone/>
              <a:defRPr/>
            </a:pPr>
            <a:endParaRPr lang="cs-CZ" dirty="0" smtClean="0"/>
          </a:p>
          <a:p>
            <a:pPr marL="274320" indent="-274320">
              <a:buNone/>
              <a:defRPr/>
            </a:pPr>
            <a:r>
              <a:rPr lang="cs-CZ" dirty="0" smtClean="0"/>
              <a:t>K typům lze dojít faktorovou analýzou (faktory - </a:t>
            </a:r>
            <a:r>
              <a:rPr lang="cs-CZ" dirty="0" err="1" smtClean="0"/>
              <a:t>Eysenck</a:t>
            </a:r>
            <a:r>
              <a:rPr lang="cs-CZ" dirty="0" smtClean="0"/>
              <a:t>) nebo i klinickými zkušenostmi (pozorováním – Jung).</a:t>
            </a: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2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z="2800">
                <a:solidFill>
                  <a:schemeClr val="accent2">
                    <a:lumMod val="75000"/>
                  </a:schemeClr>
                </a:solidFill>
              </a:rPr>
              <a:t>Typologie před psychologií a v psychologii</a:t>
            </a:r>
            <a:endParaRPr lang="en-GB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4881562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buNone/>
              <a:defRPr/>
            </a:pPr>
            <a:r>
              <a:rPr lang="cs-CZ" sz="1800" u="sng" dirty="0">
                <a:solidFill>
                  <a:schemeClr val="tx2">
                    <a:lumMod val="75000"/>
                  </a:schemeClr>
                </a:solidFill>
              </a:rPr>
              <a:t>Různá kritéria – často spojená bio-fyziologickými dispozicemi, vliv konstituce na psychiku</a:t>
            </a:r>
          </a:p>
          <a:p>
            <a:pPr marL="274320" indent="-274320">
              <a:buNone/>
              <a:defRPr/>
            </a:pPr>
            <a:endParaRPr lang="cs-CZ" sz="1800" u="sng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dirty="0" err="1">
                <a:solidFill>
                  <a:schemeClr val="accent2">
                    <a:lumMod val="75000"/>
                  </a:schemeClr>
                </a:solidFill>
              </a:rPr>
              <a:t>Theofrastos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 z </a:t>
            </a:r>
            <a:r>
              <a:rPr lang="cs-CZ" sz="1800" b="1" dirty="0" err="1">
                <a:solidFill>
                  <a:schemeClr val="accent2">
                    <a:lumMod val="75000"/>
                  </a:schemeClr>
                </a:solidFill>
              </a:rPr>
              <a:t>Eresu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: (3. st. př.n.l.) 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30 osobnostních charakterových  typů: 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Lhář, Nemrava, Lichotník, Lakomec…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Frenologie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byl obor, který předpokládal a zkoumal souvislost stavby lebky s duševními schopnostmi a charakterovými rysy. Byl populární zejména v 19. století (pseudověda). (F. J. </a:t>
            </a:r>
            <a:r>
              <a:rPr lang="cs-CZ" sz="1800" dirty="0" err="1">
                <a:solidFill>
                  <a:schemeClr val="accent2">
                    <a:lumMod val="75000"/>
                  </a:schemeClr>
                </a:solidFill>
              </a:rPr>
              <a:t>Gall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274320" indent="-274320">
              <a:buNone/>
              <a:defRPr/>
            </a:pPr>
            <a:endParaRPr lang="cs-CZ" sz="1800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u="sng" dirty="0" err="1">
                <a:solidFill>
                  <a:schemeClr val="accent2">
                    <a:lumMod val="50000"/>
                  </a:schemeClr>
                </a:solidFill>
              </a:rPr>
              <a:t>Temperamentová</a:t>
            </a:r>
            <a:r>
              <a:rPr lang="cs-CZ" sz="1800" b="1" u="sng" dirty="0">
                <a:solidFill>
                  <a:schemeClr val="accent2">
                    <a:lumMod val="50000"/>
                  </a:schemeClr>
                </a:solidFill>
              </a:rPr>
              <a:t> Hippokratova typologie  </a:t>
            </a:r>
            <a:r>
              <a:rPr lang="cs-CZ" sz="1800" u="sng" dirty="0">
                <a:solidFill>
                  <a:schemeClr val="accent2">
                    <a:lumMod val="50000"/>
                  </a:schemeClr>
                </a:solidFill>
              </a:rPr>
              <a:t>(tělesné šťávy)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Hippokrates -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Wundt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Eysenck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Pavlov</a:t>
            </a:r>
            <a:endParaRPr lang="cs-CZ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Rozpracovávána a využívaná dosud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50000"/>
                  </a:schemeClr>
                </a:solidFill>
              </a:rPr>
              <a:t>M – CH – S – F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84770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Konstituční typologie </a:t>
            </a:r>
            <a:br>
              <a:rPr lang="cs-CZ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700">
                <a:solidFill>
                  <a:schemeClr val="accent2">
                    <a:lumMod val="50000"/>
                  </a:schemeClr>
                </a:solidFill>
              </a:rPr>
              <a:t>Ernst </a:t>
            </a:r>
            <a:r>
              <a:rPr lang="cs-CZ" sz="2700" err="1">
                <a:solidFill>
                  <a:schemeClr val="accent2">
                    <a:lumMod val="50000"/>
                  </a:schemeClr>
                </a:solidFill>
              </a:rPr>
              <a:t>Kretschmer</a:t>
            </a:r>
            <a:r>
              <a:rPr lang="cs-CZ" sz="2700">
                <a:solidFill>
                  <a:schemeClr val="accent2">
                    <a:lumMod val="50000"/>
                  </a:schemeClr>
                </a:solidFill>
              </a:rPr>
              <a:t> (1888-1964), německý  psychiatr</a:t>
            </a:r>
            <a:endParaRPr lang="en-GB" sz="27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981201" y="1785939"/>
            <a:ext cx="5114925" cy="44291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Jde o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typy charakteru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související se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stavbou těla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a s určitým typem 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psychického onemocnění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(psychopatologie – norma, plynulý přechod) 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1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Poukazuje na souvislosti mezi temperamentem a charakterem,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temperament je základnou pro rozvoj charakteru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(vzrušivost – konfliktnost, nepozornost – nepečlivost)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9940" name="Zástupný symbol pro obsah 4" descr="150px-Kretschmer_Ernst.pn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4750" y="2214564"/>
            <a:ext cx="2349500" cy="3006725"/>
          </a:xfrm>
        </p:spPr>
      </p:pic>
    </p:spTree>
    <p:extLst>
      <p:ext uri="{BB962C8B-B14F-4D97-AF65-F5344CB8AC3E}">
        <p14:creationId xmlns:p14="http://schemas.microsoft.com/office/powerpoint/2010/main" val="16173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Konstituční typologie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81201" y="2000250"/>
            <a:ext cx="3400425" cy="409575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Tvar těla má velký vliv na psychiku, souvislost mezi stavbou těla a reagováním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</p:nvPr>
        </p:nvGraphicFramePr>
        <p:xfrm>
          <a:off x="5810248" y="1524000"/>
          <a:ext cx="442119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ahnutá šipka dolů 5"/>
          <p:cNvSpPr/>
          <p:nvPr/>
        </p:nvSpPr>
        <p:spPr>
          <a:xfrm rot="5400000" flipH="1" flipV="1">
            <a:off x="4291013" y="3376613"/>
            <a:ext cx="2862262" cy="823912"/>
          </a:xfrm>
          <a:prstGeom prst="curvedDownArrow">
            <a:avLst>
              <a:gd name="adj1" fmla="val 25000"/>
              <a:gd name="adj2" fmla="val 50000"/>
              <a:gd name="adj3" fmla="val 234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Typy - </a:t>
            </a:r>
            <a:r>
              <a:rPr lang="cs-CZ" err="1" smtClean="0">
                <a:solidFill>
                  <a:schemeClr val="accent1">
                    <a:lumMod val="75000"/>
                  </a:schemeClr>
                </a:solidFill>
              </a:rPr>
              <a:t>Kretschmer</a:t>
            </a:r>
            <a:endParaRPr lang="en-GB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952625" y="2357439"/>
          <a:ext cx="8229600" cy="3017837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88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pyknik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Cyklotym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 (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cyklofrenie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</a:rPr>
                        <a:t>Společenskost, činorodost, realista, labilní…  blízký extroverzi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astenik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Schizotym (schizofrenie)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Vnitřní rozpory, uzavřený, bohatý vnitřní život – blízký introverzi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atletik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xotym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(nevýrazný,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epi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Psychologicky nevýrazný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5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lang="cs-CZ" smtClean="0">
                <a:solidFill>
                  <a:srgbClr val="FF0000"/>
                </a:solidFill>
              </a:rPr>
              <a:t>K jakému typu inklinujete?</a:t>
            </a:r>
            <a:endParaRPr lang="en-GB">
              <a:solidFill>
                <a:srgbClr val="FF0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952626" y="928689"/>
          <a:ext cx="825817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86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004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76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Rád ve společnosti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Rád samotu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Veselé pojímání života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Vážnější pojímání života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Zdrženlivý k cizím, pozorující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Přibližuje se, optimismus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Mnoho přátelských vztahů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Méně přátel, svěřuje 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Jistý odstup k lidem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Snadno se vcítí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Zachovává klid v nových situacích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Citlivost, zranitelnost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Záliba v knihách a přírodě, snivý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Pluje v proudu doby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Bere lidi jak jsou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Ideální měřítka pro lidi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Rozčílení</a:t>
                      </a:r>
                      <a:r>
                        <a:rPr lang="cs-CZ" baseline="0" dirty="0" smtClean="0"/>
                        <a:t> rychle přejde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Rozčílení trvá dlouho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Člověk povinnosti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Rozhoduje se  podle situace, rozumu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Logické myšlení a soustavnost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Věcný popis, výčet, fakta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Zásady hrají roli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Kompromisy, praktik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Smířlivost k lidem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Pravidla a zásady pro lidi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Ideály pro život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Praktická hlediska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7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1"/>
            <a:ext cx="8229600" cy="633413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en-GB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928688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1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004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teoretik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praktik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Rychle pomíjivé zážitky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Trvalé</a:t>
                      </a:r>
                      <a:r>
                        <a:rPr lang="cs-CZ" baseline="0" dirty="0" smtClean="0"/>
                        <a:t> zážitky, doznívají dlouho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Důslednost, vytrvalost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Reakce podle okolností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Utváření sebe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Utváření světa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Splývá s okolím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Protiklad Já a okolí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Záleží na jídle</a:t>
                      </a:r>
                      <a:r>
                        <a:rPr lang="cs-CZ" baseline="0" dirty="0" smtClean="0"/>
                        <a:t> a pití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Nezáleží na jídle a pití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Dobrý sloh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Dobrý</a:t>
                      </a:r>
                      <a:r>
                        <a:rPr lang="cs-CZ" baseline="0" dirty="0" smtClean="0"/>
                        <a:t> obsah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Lyrická dramata a básně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Vypravování v próze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Básně 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Básně ne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Barva</a:t>
                      </a:r>
                      <a:r>
                        <a:rPr lang="cs-CZ" baseline="0" dirty="0" smtClean="0"/>
                        <a:t> na obrazech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Tvar na obrazech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Impresionismus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Expresionismus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expresionismu  - 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 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Tvarová krása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Prostá věcnost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Sbírání a popisné hromadění - ano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8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381250" y="2057400"/>
          <a:ext cx="74041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8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49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449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29</a:t>
                      </a:r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Mnohostrannost líčení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Delší, důsledné rozvíjení myšlenek</a:t>
                      </a:r>
                      <a:endParaRPr lang="en-GB" dirty="0"/>
                    </a:p>
                  </a:txBody>
                  <a:tcPr marL="82267" marR="8226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Optimismus   -  ano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</a:p>
                  </a:txBody>
                  <a:tcPr marL="82267" marR="8226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Sklon k </a:t>
                      </a:r>
                      <a:r>
                        <a:rPr lang="cs-CZ" dirty="0" err="1" smtClean="0"/>
                        <a:t>cyklotýmii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Sklon ke </a:t>
                      </a:r>
                      <a:r>
                        <a:rPr lang="cs-CZ" dirty="0" err="1" smtClean="0"/>
                        <a:t>schizotýmii</a:t>
                      </a:r>
                      <a:endParaRPr lang="en-GB" dirty="0"/>
                    </a:p>
                  </a:txBody>
                  <a:tcPr marL="82267" marR="8226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871</Words>
  <Application>Microsoft Office PowerPoint</Application>
  <PresentationFormat>Širokoúhlá obrazovka</PresentationFormat>
  <Paragraphs>223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Constantia</vt:lpstr>
      <vt:lpstr>Wingdings 2</vt:lpstr>
      <vt:lpstr>Motiv Office</vt:lpstr>
      <vt:lpstr>Prezentace aplikace PowerPoint</vt:lpstr>
      <vt:lpstr>Typologie v psychologii</vt:lpstr>
      <vt:lpstr>Typologie před psychologií a v psychologii</vt:lpstr>
      <vt:lpstr>Konstituční typologie  Ernst Kretschmer (1888-1964), německý  psychiatr</vt:lpstr>
      <vt:lpstr>Konstituční typologie</vt:lpstr>
      <vt:lpstr>Typy - Kretschmer</vt:lpstr>
      <vt:lpstr>K jakému typu inklinujete?</vt:lpstr>
      <vt:lpstr>Prezentace aplikace PowerPoint</vt:lpstr>
      <vt:lpstr>Prezentace aplikace PowerPoint</vt:lpstr>
      <vt:lpstr>Jungova typologie</vt:lpstr>
      <vt:lpstr>Další typologie</vt:lpstr>
      <vt:lpstr>Vývojová typologie (Jane Loevingerová  1918-2008)</vt:lpstr>
      <vt:lpstr>Loevingerová - typy</vt:lpstr>
      <vt:lpstr>Loevingerová – typy, kombinace</vt:lpstr>
      <vt:lpstr>Teorie získaných potřeb (motivační teorie)  David C. McClelland (*1917 - †1998)</vt:lpstr>
      <vt:lpstr>Základní podmínky typologizování          R. Albonico (1970)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Bohumíra Lazarová</dc:creator>
  <cp:lastModifiedBy>mirka</cp:lastModifiedBy>
  <cp:revision>4</cp:revision>
  <dcterms:created xsi:type="dcterms:W3CDTF">2017-02-21T09:04:20Z</dcterms:created>
  <dcterms:modified xsi:type="dcterms:W3CDTF">2018-03-14T14:29:47Z</dcterms:modified>
</cp:coreProperties>
</file>