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62" r:id="rId4"/>
    <p:sldId id="295" r:id="rId5"/>
    <p:sldId id="279" r:id="rId6"/>
    <p:sldId id="283" r:id="rId7"/>
    <p:sldId id="297" r:id="rId8"/>
    <p:sldId id="298" r:id="rId9"/>
    <p:sldId id="280" r:id="rId10"/>
    <p:sldId id="282" r:id="rId11"/>
    <p:sldId id="286" r:id="rId12"/>
    <p:sldId id="287" r:id="rId13"/>
    <p:sldId id="261" r:id="rId14"/>
    <p:sldId id="326" r:id="rId15"/>
    <p:sldId id="296" r:id="rId16"/>
    <p:sldId id="299" r:id="rId17"/>
    <p:sldId id="288" r:id="rId18"/>
    <p:sldId id="300" r:id="rId19"/>
    <p:sldId id="305" r:id="rId20"/>
    <p:sldId id="264" r:id="rId21"/>
    <p:sldId id="275" r:id="rId22"/>
    <p:sldId id="314" r:id="rId23"/>
    <p:sldId id="277" r:id="rId24"/>
    <p:sldId id="278" r:id="rId25"/>
    <p:sldId id="259" r:id="rId26"/>
    <p:sldId id="268" r:id="rId27"/>
    <p:sldId id="316" r:id="rId28"/>
    <p:sldId id="267" r:id="rId29"/>
    <p:sldId id="260" r:id="rId30"/>
    <p:sldId id="301" r:id="rId31"/>
    <p:sldId id="302" r:id="rId32"/>
    <p:sldId id="303" r:id="rId33"/>
    <p:sldId id="304" r:id="rId34"/>
    <p:sldId id="271" r:id="rId35"/>
    <p:sldId id="272" r:id="rId36"/>
    <p:sldId id="266" r:id="rId37"/>
    <p:sldId id="269" r:id="rId38"/>
    <p:sldId id="323" r:id="rId39"/>
    <p:sldId id="324" r:id="rId40"/>
    <p:sldId id="325" r:id="rId41"/>
    <p:sldId id="265" r:id="rId42"/>
    <p:sldId id="318" r:id="rId43"/>
    <p:sldId id="274" r:id="rId44"/>
    <p:sldId id="327" r:id="rId45"/>
    <p:sldId id="317" r:id="rId46"/>
    <p:sldId id="308" r:id="rId47"/>
    <p:sldId id="319" r:id="rId48"/>
    <p:sldId id="320" r:id="rId49"/>
    <p:sldId id="321" r:id="rId50"/>
    <p:sldId id="322" r:id="rId51"/>
    <p:sldId id="309" r:id="rId52"/>
    <p:sldId id="310" r:id="rId53"/>
    <p:sldId id="328" r:id="rId54"/>
    <p:sldId id="289" r:id="rId55"/>
    <p:sldId id="290" r:id="rId56"/>
    <p:sldId id="315" r:id="rId57"/>
    <p:sldId id="291" r:id="rId58"/>
    <p:sldId id="263" r:id="rId5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51" autoAdjust="0"/>
  </p:normalViewPr>
  <p:slideViewPr>
    <p:cSldViewPr>
      <p:cViewPr varScale="1">
        <p:scale>
          <a:sx n="118" d="100"/>
          <a:sy n="118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85F9-8D13-4796-B019-0DBEFE91629E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352AA-3426-4538-AFBB-26C323AE7A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88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19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26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52AA-3426-4538-AFBB-26C323AE7AFB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127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94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707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06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52AA-3426-4538-AFBB-26C323AE7AFB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59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7. 3. 2018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geoportal2.uhul.cz/index.php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floraweb.de/vegetation/dnld_eurovegmap.htm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mapy.nature.cz/" TargetMode="External"/><Relationship Id="rId2" Type="http://schemas.openxmlformats.org/officeDocument/2006/relationships/hyperlink" Target="http://portal.nature.cz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up.kr-jihomoravsky.c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py.kr-jihomoravsky.cz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ul.cz/" TargetMode="External"/><Relationship Id="rId2" Type="http://schemas.openxmlformats.org/officeDocument/2006/relationships/hyperlink" Target="file:///C:\Documents%20and%20Settings\Katule\Plocha\GEOGRAFIE\DIPLOMKA\DP%20TEXT\%20http:\www.obechostenice.cz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Biogeografická a podobná členění ČR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9058" y="5572140"/>
            <a:ext cx="4772036" cy="781040"/>
          </a:xfrm>
        </p:spPr>
        <p:txBody>
          <a:bodyPr/>
          <a:lstStyle/>
          <a:p>
            <a:r>
              <a:rPr lang="cs-CZ" dirty="0" smtClean="0"/>
              <a:t>Petr Vybral, 2018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iochory vyrez  vet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576" y="0"/>
            <a:ext cx="96811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S Biochory - Cul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678" y="0"/>
            <a:ext cx="78726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</a:t>
            </a:r>
            <a:r>
              <a:rPr lang="cs-CZ" dirty="0" err="1" smtClean="0"/>
              <a:t>biochor</a:t>
            </a:r>
            <a:r>
              <a:rPr lang="cs-CZ" dirty="0" smtClean="0"/>
              <a:t> a bioregionů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Projekční praxe – např. ÚSES</a:t>
            </a:r>
          </a:p>
          <a:p>
            <a:r>
              <a:rPr lang="cs-CZ" dirty="0" smtClean="0"/>
              <a:t>Povinný územně analytický podklad pro ÚP</a:t>
            </a:r>
          </a:p>
          <a:p>
            <a:r>
              <a:rPr lang="cs-CZ" dirty="0" smtClean="0"/>
              <a:t>Podklad pro vymezování oblastí a míst krajinného rázu</a:t>
            </a:r>
          </a:p>
          <a:p>
            <a:r>
              <a:rPr lang="cs-CZ" dirty="0" smtClean="0"/>
              <a:t>Výuka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Geobiocenologie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900634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Ekologická definice stanoviště – možnost stanovení potenciální přirozené vegetace</a:t>
            </a:r>
          </a:p>
          <a:p>
            <a:r>
              <a:rPr lang="cs-CZ" dirty="0" smtClean="0"/>
              <a:t>Vznik rozšířením lesnické typologie na celou krajinu – Zlatník (1956, 1970, 1975)</a:t>
            </a:r>
          </a:p>
          <a:p>
            <a:endParaRPr lang="cs-CZ" dirty="0" smtClean="0"/>
          </a:p>
          <a:p>
            <a:r>
              <a:rPr lang="cs-CZ" dirty="0" smtClean="0"/>
              <a:t>Trojmístný kód STG:</a:t>
            </a:r>
          </a:p>
          <a:p>
            <a:pPr lvl="1"/>
            <a:r>
              <a:rPr lang="cs-CZ" dirty="0" smtClean="0"/>
              <a:t>Vegetační stupeň (1.-8.)</a:t>
            </a:r>
          </a:p>
          <a:p>
            <a:pPr lvl="1"/>
            <a:r>
              <a:rPr lang="cs-CZ" dirty="0" smtClean="0"/>
              <a:t>Trofická řada (A, AB, B, BC, C, BD, D)</a:t>
            </a:r>
          </a:p>
          <a:p>
            <a:pPr lvl="1"/>
            <a:r>
              <a:rPr lang="cs-CZ" dirty="0" smtClean="0"/>
              <a:t>Hydrická řada (1-6; a, b, v, x)</a:t>
            </a:r>
          </a:p>
          <a:p>
            <a:r>
              <a:rPr lang="cs-CZ" dirty="0" smtClean="0"/>
              <a:t>Latinský i český název</a:t>
            </a:r>
          </a:p>
          <a:p>
            <a:r>
              <a:rPr lang="cs-CZ" dirty="0" smtClean="0"/>
              <a:t>Př.: 5B3 - typické jedlové bučiny (</a:t>
            </a:r>
            <a:r>
              <a:rPr lang="cs-CZ" i="1" dirty="0" err="1" smtClean="0"/>
              <a:t>Abieti</a:t>
            </a:r>
            <a:r>
              <a:rPr lang="cs-CZ" i="1" dirty="0" smtClean="0"/>
              <a:t>-</a:t>
            </a:r>
            <a:r>
              <a:rPr lang="cs-CZ" i="1" dirty="0" err="1" smtClean="0"/>
              <a:t>fageta</a:t>
            </a:r>
            <a:r>
              <a:rPr lang="cs-CZ" i="1" dirty="0" smtClean="0"/>
              <a:t> </a:t>
            </a:r>
            <a:r>
              <a:rPr lang="cs-CZ" i="1" dirty="0" err="1" smtClean="0"/>
              <a:t>typica</a:t>
            </a:r>
            <a:r>
              <a:rPr lang="cs-CZ" dirty="0" smtClean="0"/>
              <a:t>) – Aft</a:t>
            </a:r>
          </a:p>
          <a:p>
            <a:pPr>
              <a:buNone/>
            </a:pPr>
            <a:r>
              <a:rPr lang="cs-CZ" sz="3200" dirty="0" smtClean="0"/>
              <a:t>	</a:t>
            </a:r>
            <a:r>
              <a:rPr lang="cs-CZ" dirty="0" smtClean="0"/>
              <a:t>       </a:t>
            </a:r>
            <a:r>
              <a:rPr lang="cs-CZ" sz="3200" dirty="0" smtClean="0"/>
              <a:t>1BD3 - doubravy s ptačím zobem (</a:t>
            </a:r>
            <a:r>
              <a:rPr lang="cs-CZ" i="1" dirty="0" err="1" smtClean="0"/>
              <a:t>Ligustri</a:t>
            </a:r>
            <a:r>
              <a:rPr lang="cs-CZ" i="1" dirty="0" smtClean="0"/>
              <a:t>-</a:t>
            </a:r>
            <a:r>
              <a:rPr lang="cs-CZ" i="1" dirty="0" err="1" smtClean="0"/>
              <a:t>querceta</a:t>
            </a:r>
            <a:r>
              <a:rPr lang="cs-CZ" dirty="0" smtClean="0"/>
              <a:t>) - </a:t>
            </a:r>
            <a:r>
              <a:rPr lang="cs-CZ" dirty="0" err="1" smtClean="0"/>
              <a:t>LiQ</a:t>
            </a:r>
            <a:endParaRPr lang="cs-CZ" sz="3200" dirty="0" smtClean="0"/>
          </a:p>
          <a:p>
            <a:endParaRPr lang="cs-CZ" dirty="0" smtClean="0"/>
          </a:p>
          <a:p>
            <a:r>
              <a:rPr lang="cs-CZ" dirty="0" err="1" smtClean="0"/>
              <a:t>Ambros</a:t>
            </a:r>
            <a:r>
              <a:rPr lang="cs-CZ" dirty="0" smtClean="0"/>
              <a:t>, Z., </a:t>
            </a:r>
            <a:r>
              <a:rPr lang="cs-CZ" dirty="0" err="1" smtClean="0"/>
              <a:t>Štykar</a:t>
            </a:r>
            <a:r>
              <a:rPr lang="cs-CZ" dirty="0" smtClean="0"/>
              <a:t>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.,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63 s. </a:t>
            </a:r>
          </a:p>
          <a:p>
            <a:r>
              <a:rPr lang="cs-CZ" dirty="0" smtClean="0"/>
              <a:t>Buček, A., Lacina,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II. </a:t>
            </a:r>
            <a:r>
              <a:rPr lang="cs-CZ" dirty="0" smtClean="0"/>
              <a:t>1. </a:t>
            </a:r>
            <a:r>
              <a:rPr lang="cs-CZ" dirty="0" err="1" smtClean="0"/>
              <a:t>vyd</a:t>
            </a:r>
            <a:r>
              <a:rPr lang="cs-CZ" dirty="0" smtClean="0"/>
              <a:t>.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240 s.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624736" cy="65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9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Geobiocenologie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Není zpracováno pro celou ČR</a:t>
            </a:r>
          </a:p>
          <a:p>
            <a:r>
              <a:rPr lang="cs-CZ" dirty="0" smtClean="0"/>
              <a:t>Vytváří se hlavně převodem z LT (SLT) a BPEJ</a:t>
            </a:r>
          </a:p>
          <a:p>
            <a:pPr lvl="1"/>
            <a:r>
              <a:rPr lang="cs-CZ" dirty="0" smtClean="0"/>
              <a:t>Nelze mechanicky</a:t>
            </a:r>
          </a:p>
          <a:p>
            <a:pPr lvl="1"/>
            <a:r>
              <a:rPr lang="cs-CZ" dirty="0" smtClean="0"/>
              <a:t>Nutno ověřovat v terénu</a:t>
            </a:r>
          </a:p>
          <a:p>
            <a:endParaRPr lang="cs-CZ" dirty="0" smtClean="0"/>
          </a:p>
          <a:p>
            <a:r>
              <a:rPr lang="cs-CZ" dirty="0" smtClean="0"/>
              <a:t>Není jednotný mapový zdroj (pokud vůbec jsou zpracované)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00"/>
            <a:ext cx="9144000" cy="62547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STG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Návrhy ÚSES místního významu</a:t>
            </a:r>
          </a:p>
          <a:p>
            <a:r>
              <a:rPr lang="cs-CZ" dirty="0" smtClean="0"/>
              <a:t>Ochrana přírody – výběr VKP, MZCHÚ</a:t>
            </a:r>
          </a:p>
          <a:p>
            <a:r>
              <a:rPr lang="cs-CZ" dirty="0" smtClean="0"/>
              <a:t>Slovensko – lesnická typologie</a:t>
            </a:r>
          </a:p>
          <a:p>
            <a:r>
              <a:rPr lang="cs-CZ" dirty="0" smtClean="0"/>
              <a:t>Výuka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Silvi</a:t>
            </a:r>
            <a:r>
              <a:rPr lang="cs-CZ" dirty="0" smtClean="0"/>
              <a:t>-geografické členění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Lesoprojekt</a:t>
            </a:r>
            <a:r>
              <a:rPr lang="cs-CZ" dirty="0" smtClean="0"/>
              <a:t> (1985), později ÚHÚL</a:t>
            </a:r>
          </a:p>
          <a:p>
            <a:r>
              <a:rPr lang="cs-CZ" dirty="0" smtClean="0"/>
              <a:t>Přírodní lesní oblasti – 41</a:t>
            </a:r>
          </a:p>
          <a:p>
            <a:r>
              <a:rPr lang="cs-CZ" dirty="0" smtClean="0"/>
              <a:t>Obsahuje text - popisy PLO</a:t>
            </a:r>
          </a:p>
          <a:p>
            <a:r>
              <a:rPr lang="cs-CZ" dirty="0" smtClean="0"/>
              <a:t>území přírodně, produkčně a hospodářsky jednotná</a:t>
            </a:r>
          </a:p>
          <a:p>
            <a:r>
              <a:rPr lang="cs-CZ" dirty="0" smtClean="0"/>
              <a:t>na základě geologických, klimatologických, orografických a fytogeografických charakteristik</a:t>
            </a:r>
          </a:p>
          <a:p>
            <a:endParaRPr lang="cs-CZ" dirty="0" smtClean="0"/>
          </a:p>
          <a:p>
            <a:r>
              <a:rPr lang="cs-CZ" dirty="0" smtClean="0"/>
              <a:t>V současnosti ÚHÚL</a:t>
            </a:r>
          </a:p>
          <a:p>
            <a:r>
              <a:rPr lang="cs-CZ" dirty="0" err="1" smtClean="0"/>
              <a:t>Char</a:t>
            </a:r>
            <a:r>
              <a:rPr lang="cs-CZ" dirty="0" smtClean="0"/>
              <a:t>. PLO např.: http://www.</a:t>
            </a:r>
            <a:r>
              <a:rPr lang="cs-CZ" dirty="0" err="1" smtClean="0"/>
              <a:t>mezistromy.cz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zistromy.cz/userdata/interaktivni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56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Problematika vymezování hranic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Zaměření typologie</a:t>
            </a:r>
          </a:p>
          <a:p>
            <a:r>
              <a:rPr lang="cs-CZ" dirty="0" smtClean="0"/>
              <a:t>Dostupná data (podrobnost)</a:t>
            </a:r>
          </a:p>
          <a:p>
            <a:r>
              <a:rPr lang="cs-CZ" dirty="0" smtClean="0"/>
              <a:t>Závislost na období, pro které byla vytvořena</a:t>
            </a:r>
          </a:p>
          <a:p>
            <a:r>
              <a:rPr lang="cs-CZ" dirty="0" smtClean="0"/>
              <a:t>Často mají přechodné hranice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Lesnická typologie (ÚHÚL)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757758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Map. jednotka – Lesní typ</a:t>
            </a:r>
          </a:p>
          <a:p>
            <a:r>
              <a:rPr lang="cs-CZ" dirty="0" smtClean="0"/>
              <a:t>Vyšší jednotka – Soubor lesních typů</a:t>
            </a:r>
          </a:p>
          <a:p>
            <a:r>
              <a:rPr lang="cs-CZ" dirty="0" smtClean="0"/>
              <a:t>Mezera-Mráz-Samek (1956)</a:t>
            </a:r>
          </a:p>
          <a:p>
            <a:endParaRPr lang="cs-CZ" dirty="0" smtClean="0"/>
          </a:p>
          <a:p>
            <a:r>
              <a:rPr lang="cs-CZ" dirty="0" smtClean="0"/>
              <a:t>Trojmístný kód LT: </a:t>
            </a:r>
          </a:p>
          <a:p>
            <a:pPr lvl="1"/>
            <a:r>
              <a:rPr lang="cs-CZ" dirty="0" smtClean="0"/>
              <a:t>Lesní vegetační stupeň (0.-9.)</a:t>
            </a:r>
          </a:p>
          <a:p>
            <a:pPr lvl="1"/>
            <a:r>
              <a:rPr lang="cs-CZ" dirty="0" smtClean="0"/>
              <a:t>Edafická kategorie –  ekologické řady (sjednoceny </a:t>
            </a:r>
            <a:r>
              <a:rPr lang="cs-CZ" dirty="0" err="1" smtClean="0"/>
              <a:t>Zlatníkovské</a:t>
            </a:r>
            <a:r>
              <a:rPr lang="cs-CZ" dirty="0" smtClean="0"/>
              <a:t> trofické a </a:t>
            </a:r>
            <a:r>
              <a:rPr lang="cs-CZ" dirty="0" err="1" smtClean="0"/>
              <a:t>hydrické</a:t>
            </a:r>
            <a:r>
              <a:rPr lang="cs-CZ" dirty="0" smtClean="0"/>
              <a:t> řady)</a:t>
            </a:r>
          </a:p>
          <a:p>
            <a:pPr lvl="1"/>
            <a:r>
              <a:rPr lang="cs-CZ" dirty="0" smtClean="0"/>
              <a:t>Dominantní bylina podrostu (většinou) – někdy rozdílné v různých PLO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L.v.s. a ekologické řady jsou v typologii ÚHÚL přizpůsobeny potřebám lesníků a hospodaření lesa</a:t>
            </a:r>
          </a:p>
          <a:p>
            <a:r>
              <a:rPr lang="cs-CZ" dirty="0" smtClean="0"/>
              <a:t>Mapování v měřítku 1: 10 000, zmapovány všechny lesy (cca 34% území)</a:t>
            </a:r>
          </a:p>
          <a:p>
            <a:endParaRPr lang="cs-CZ" dirty="0" smtClean="0"/>
          </a:p>
          <a:p>
            <a:r>
              <a:rPr lang="cs-CZ" dirty="0" smtClean="0"/>
              <a:t>Př.:  4F1 - svahová bučina kapradinová</a:t>
            </a:r>
          </a:p>
          <a:p>
            <a:pPr lvl="1">
              <a:buNone/>
            </a:pPr>
            <a:r>
              <a:rPr lang="cs-CZ" sz="3200" dirty="0" smtClean="0"/>
              <a:t>	2X2 - dřínová buková doubrava na rendzině</a:t>
            </a:r>
          </a:p>
          <a:p>
            <a:pPr lvl="1">
              <a:buNone/>
            </a:pPr>
            <a:endParaRPr lang="cs-CZ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3X - Lesní typy 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1937" y="0"/>
            <a:ext cx="4620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Lesnická typologie (ÚHÚL)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Dostupné na stránkách ÚHÚL:</a:t>
            </a:r>
          </a:p>
          <a:p>
            <a:pPr lvl="1">
              <a:buNone/>
            </a:pPr>
            <a:r>
              <a:rPr lang="cs-CZ" dirty="0" smtClean="0">
                <a:hlinkClick r:id="rId2"/>
              </a:rPr>
              <a:t>http://geoportal2.uhul.cz/index.</a:t>
            </a:r>
            <a:r>
              <a:rPr lang="cs-CZ" dirty="0" err="1" smtClean="0">
                <a:hlinkClick r:id="rId2"/>
              </a:rPr>
              <a:t>php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odkaz i na WMS</a:t>
            </a:r>
          </a:p>
          <a:p>
            <a:pPr lvl="1"/>
            <a:r>
              <a:rPr lang="cs-CZ" dirty="0" smtClean="0"/>
              <a:t>SLT, PLO, ÚSES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Lesní vegetační stupně ÚHÚL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5043510"/>
          </a:xfrm>
        </p:spPr>
        <p:txBody>
          <a:bodyPr>
            <a:normAutofit fontScale="55000" lnSpcReduction="20000"/>
          </a:bodyPr>
          <a:lstStyle/>
          <a:p>
            <a:r>
              <a:rPr lang="cs-CZ" sz="2900" dirty="0" smtClean="0"/>
              <a:t>0. lesní vegetační stupeň – bory</a:t>
            </a:r>
          </a:p>
          <a:p>
            <a:r>
              <a:rPr lang="cs-CZ" sz="2900" dirty="0" smtClean="0"/>
              <a:t>1. lesní vegetační stupeň – dubový (do 350 m n. m.)</a:t>
            </a:r>
          </a:p>
          <a:p>
            <a:r>
              <a:rPr lang="cs-CZ" sz="2900" dirty="0" smtClean="0"/>
              <a:t>2. lesní vegetační stupeň – </a:t>
            </a:r>
            <a:r>
              <a:rPr lang="cs-CZ" sz="2900" dirty="0" err="1" smtClean="0"/>
              <a:t>bukovo</a:t>
            </a:r>
            <a:r>
              <a:rPr lang="cs-CZ" sz="2900" dirty="0" smtClean="0"/>
              <a:t>-dubový (350 – 400 m n. m.)</a:t>
            </a:r>
          </a:p>
          <a:p>
            <a:r>
              <a:rPr lang="cs-CZ" sz="2900" dirty="0" smtClean="0"/>
              <a:t>3. lesní vegetační stupeň – </a:t>
            </a:r>
            <a:r>
              <a:rPr lang="cs-CZ" sz="2900" dirty="0" err="1" smtClean="0"/>
              <a:t>dubovo</a:t>
            </a:r>
            <a:r>
              <a:rPr lang="cs-CZ" sz="2900" dirty="0" smtClean="0"/>
              <a:t>-bukový (400 – 550 m n. m.)</a:t>
            </a:r>
          </a:p>
          <a:p>
            <a:r>
              <a:rPr lang="cs-CZ" sz="2900" dirty="0" smtClean="0"/>
              <a:t>4. lesní vegetační stupeň – bukový (550 – 600 m n. m.)</a:t>
            </a:r>
          </a:p>
          <a:p>
            <a:r>
              <a:rPr lang="cs-CZ" sz="2900" dirty="0" smtClean="0"/>
              <a:t>5. lesní vegetační stupeň – </a:t>
            </a:r>
            <a:r>
              <a:rPr lang="cs-CZ" sz="2900" dirty="0" err="1" smtClean="0"/>
              <a:t>jedlovo</a:t>
            </a:r>
            <a:r>
              <a:rPr lang="cs-CZ" sz="2900" dirty="0" smtClean="0"/>
              <a:t>-bukový (600 – 700 m n. m.)</a:t>
            </a:r>
          </a:p>
          <a:p>
            <a:r>
              <a:rPr lang="cs-CZ" sz="2900" dirty="0" smtClean="0"/>
              <a:t>6. lesní vegetační stupeň – </a:t>
            </a:r>
            <a:r>
              <a:rPr lang="cs-CZ" sz="2900" dirty="0" err="1" smtClean="0"/>
              <a:t>smrkovo</a:t>
            </a:r>
            <a:r>
              <a:rPr lang="cs-CZ" sz="2900" dirty="0" smtClean="0"/>
              <a:t>-bukový (700 – 900 m n. m.)</a:t>
            </a:r>
          </a:p>
          <a:p>
            <a:r>
              <a:rPr lang="cs-CZ" sz="2900" dirty="0" smtClean="0"/>
              <a:t>7. lesní vegetační stupeň – </a:t>
            </a:r>
            <a:r>
              <a:rPr lang="cs-CZ" sz="2900" dirty="0" err="1" smtClean="0"/>
              <a:t>bukovo</a:t>
            </a:r>
            <a:r>
              <a:rPr lang="cs-CZ" sz="2900" dirty="0" smtClean="0"/>
              <a:t>-smrkový (900 – 1050 m n. m.)</a:t>
            </a:r>
          </a:p>
          <a:p>
            <a:r>
              <a:rPr lang="cs-CZ" sz="2900" dirty="0" smtClean="0"/>
              <a:t>8. lesní vegetační stupeň – smrkový (1050 – 1350 m n. m.)</a:t>
            </a:r>
          </a:p>
          <a:p>
            <a:r>
              <a:rPr lang="cs-CZ" sz="2900" dirty="0" smtClean="0"/>
              <a:t>9. lesní vegetační stupeň – klečový (nad 1350 m n. m.)</a:t>
            </a:r>
          </a:p>
          <a:p>
            <a:endParaRPr lang="cs-CZ" dirty="0" smtClean="0"/>
          </a:p>
          <a:p>
            <a:pPr>
              <a:buNone/>
            </a:pPr>
            <a:r>
              <a:rPr lang="cs-CZ" sz="3500" dirty="0" smtClean="0"/>
              <a:t>Oproti </a:t>
            </a:r>
            <a:r>
              <a:rPr lang="cs-CZ" sz="3500" dirty="0" err="1" smtClean="0"/>
              <a:t>geobiocenologickému</a:t>
            </a:r>
            <a:r>
              <a:rPr lang="cs-CZ" sz="3500" dirty="0" smtClean="0"/>
              <a:t> pojetí (pouze hlavní rozdíly):</a:t>
            </a:r>
          </a:p>
          <a:p>
            <a:pPr>
              <a:buNone/>
            </a:pPr>
            <a:r>
              <a:rPr lang="cs-CZ" sz="3500" dirty="0" smtClean="0"/>
              <a:t>-&gt; posunuté v.s.</a:t>
            </a:r>
          </a:p>
          <a:p>
            <a:pPr>
              <a:buNone/>
            </a:pPr>
            <a:r>
              <a:rPr lang="cs-CZ" sz="3500" dirty="0" smtClean="0"/>
              <a:t>-&gt; 0. l.v.s. samostatně bory</a:t>
            </a:r>
          </a:p>
          <a:p>
            <a:pPr>
              <a:buNone/>
            </a:pPr>
            <a:r>
              <a:rPr lang="cs-CZ" sz="3500" dirty="0" smtClean="0"/>
              <a:t>-&gt; 1. l.v.s. i v Čechách</a:t>
            </a:r>
          </a:p>
          <a:p>
            <a:pPr>
              <a:buNone/>
            </a:pPr>
            <a:r>
              <a:rPr lang="cs-CZ" sz="3500" dirty="0" smtClean="0"/>
              <a:t>-&gt; užší vymezení 4. v.s.</a:t>
            </a:r>
          </a:p>
          <a:p>
            <a:pPr>
              <a:buNone/>
            </a:pPr>
            <a:r>
              <a:rPr lang="cs-CZ" sz="3500" dirty="0" smtClean="0"/>
              <a:t>-&gt; 6. smrkojedlobukový v.s. </a:t>
            </a:r>
            <a:r>
              <a:rPr lang="cs-CZ" sz="3500" dirty="0" err="1" smtClean="0"/>
              <a:t>geobioc</a:t>
            </a:r>
            <a:r>
              <a:rPr lang="cs-CZ" sz="3500" dirty="0" smtClean="0"/>
              <a:t>. členěn na 6. a 7. l.v.s.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Edafické řady</a:t>
            </a:r>
            <a:br>
              <a:rPr lang="cs-CZ" dirty="0" smtClean="0"/>
            </a:br>
            <a:r>
              <a:rPr lang="cs-CZ" sz="1800" dirty="0" smtClean="0"/>
              <a:t>hydrická </a:t>
            </a:r>
            <a:r>
              <a:rPr lang="en-US" sz="1800" dirty="0" smtClean="0"/>
              <a:t>+</a:t>
            </a:r>
            <a:r>
              <a:rPr lang="cs-CZ" sz="1800" dirty="0" smtClean="0"/>
              <a:t> trofická řada</a:t>
            </a:r>
            <a:r>
              <a:rPr lang="en-US" sz="1800" dirty="0" smtClean="0"/>
              <a:t> =</a:t>
            </a:r>
            <a:r>
              <a:rPr lang="cs-CZ" sz="1800" dirty="0" smtClean="0"/>
              <a:t>&gt; edafická kategorie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řada </a:t>
            </a:r>
            <a:r>
              <a:rPr lang="cs-CZ" b="1" dirty="0" smtClean="0"/>
              <a:t>živná</a:t>
            </a:r>
          </a:p>
          <a:p>
            <a:pPr lvl="1"/>
            <a:r>
              <a:rPr lang="cs-CZ" dirty="0" smtClean="0"/>
              <a:t>kategorie </a:t>
            </a:r>
            <a:r>
              <a:rPr lang="cs-CZ" b="1" dirty="0" smtClean="0"/>
              <a:t>B</a:t>
            </a:r>
            <a:r>
              <a:rPr lang="cs-CZ" dirty="0" smtClean="0"/>
              <a:t> - (normální) bohatá</a:t>
            </a:r>
          </a:p>
          <a:p>
            <a:pPr lvl="1"/>
            <a:r>
              <a:rPr lang="cs-CZ" b="1" dirty="0" smtClean="0"/>
              <a:t>C</a:t>
            </a:r>
            <a:r>
              <a:rPr lang="cs-CZ" dirty="0" smtClean="0"/>
              <a:t> - vysýchavá</a:t>
            </a:r>
          </a:p>
          <a:p>
            <a:pPr lvl="1"/>
            <a:r>
              <a:rPr lang="cs-CZ" b="1" dirty="0" smtClean="0"/>
              <a:t>F</a:t>
            </a:r>
            <a:r>
              <a:rPr lang="cs-CZ" dirty="0" smtClean="0"/>
              <a:t> - svahová kapradinová</a:t>
            </a:r>
          </a:p>
          <a:p>
            <a:pPr lvl="1"/>
            <a:r>
              <a:rPr lang="cs-CZ" b="1" dirty="0" smtClean="0"/>
              <a:t>H</a:t>
            </a:r>
            <a:r>
              <a:rPr lang="cs-CZ" dirty="0" smtClean="0"/>
              <a:t> - hlinitá</a:t>
            </a:r>
          </a:p>
          <a:p>
            <a:pPr lvl="1"/>
            <a:r>
              <a:rPr lang="cs-CZ" b="1" dirty="0" smtClean="0"/>
              <a:t>W</a:t>
            </a:r>
            <a:r>
              <a:rPr lang="cs-CZ" dirty="0" smtClean="0"/>
              <a:t> - vápencová</a:t>
            </a:r>
          </a:p>
          <a:p>
            <a:pPr lvl="1"/>
            <a:r>
              <a:rPr lang="cs-CZ" b="1" dirty="0" smtClean="0"/>
              <a:t>S</a:t>
            </a:r>
            <a:r>
              <a:rPr lang="cs-CZ" dirty="0" smtClean="0"/>
              <a:t> - středně bohatá - svěží</a:t>
            </a:r>
          </a:p>
          <a:p>
            <a:r>
              <a:rPr lang="cs-CZ" dirty="0" smtClean="0"/>
              <a:t>řady </a:t>
            </a:r>
            <a:r>
              <a:rPr lang="cs-CZ" b="1" dirty="0" smtClean="0"/>
              <a:t>kyselá </a:t>
            </a:r>
          </a:p>
          <a:p>
            <a:pPr lvl="1"/>
            <a:r>
              <a:rPr lang="cs-CZ" b="1" dirty="0" smtClean="0"/>
              <a:t>K</a:t>
            </a:r>
            <a:r>
              <a:rPr lang="cs-CZ" dirty="0" smtClean="0"/>
              <a:t> - (normální) kyselá</a:t>
            </a:r>
          </a:p>
          <a:p>
            <a:pPr lvl="1"/>
            <a:r>
              <a:rPr lang="cs-CZ" b="1" dirty="0" smtClean="0"/>
              <a:t>N</a:t>
            </a:r>
            <a:r>
              <a:rPr lang="cs-CZ" dirty="0" smtClean="0"/>
              <a:t> - kamenitá</a:t>
            </a:r>
          </a:p>
          <a:p>
            <a:pPr lvl="1"/>
            <a:r>
              <a:rPr lang="cs-CZ" b="1" dirty="0" smtClean="0"/>
              <a:t>I</a:t>
            </a:r>
            <a:r>
              <a:rPr lang="cs-CZ" dirty="0" smtClean="0"/>
              <a:t> - uléhavá</a:t>
            </a:r>
          </a:p>
          <a:p>
            <a:pPr lvl="1"/>
            <a:r>
              <a:rPr lang="cs-CZ" b="1" dirty="0" smtClean="0"/>
              <a:t>M</a:t>
            </a:r>
            <a:r>
              <a:rPr lang="cs-CZ" dirty="0" smtClean="0"/>
              <a:t> - chudá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extrémní</a:t>
            </a:r>
          </a:p>
          <a:p>
            <a:pPr lvl="1"/>
            <a:r>
              <a:rPr lang="cs-CZ" b="1" dirty="0" smtClean="0"/>
              <a:t>Z</a:t>
            </a:r>
            <a:r>
              <a:rPr lang="cs-CZ" dirty="0" smtClean="0"/>
              <a:t> - zakrslá</a:t>
            </a:r>
          </a:p>
          <a:p>
            <a:pPr lvl="1"/>
            <a:r>
              <a:rPr lang="cs-CZ" b="1" dirty="0" smtClean="0"/>
              <a:t>X</a:t>
            </a:r>
            <a:r>
              <a:rPr lang="cs-CZ" dirty="0" smtClean="0"/>
              <a:t> - xerotermní</a:t>
            </a:r>
          </a:p>
          <a:p>
            <a:pPr lvl="1"/>
            <a:r>
              <a:rPr lang="cs-CZ" b="1" dirty="0" smtClean="0"/>
              <a:t>Y</a:t>
            </a:r>
            <a:r>
              <a:rPr lang="cs-CZ" dirty="0" smtClean="0"/>
              <a:t> – skeletová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obohacená</a:t>
            </a:r>
            <a:r>
              <a:rPr lang="cs-CZ" dirty="0" smtClean="0"/>
              <a:t> </a:t>
            </a:r>
            <a:r>
              <a:rPr lang="cs-CZ" b="1" dirty="0" smtClean="0"/>
              <a:t>humusem </a:t>
            </a:r>
          </a:p>
          <a:p>
            <a:pPr lvl="1"/>
            <a:r>
              <a:rPr lang="cs-CZ" b="1" dirty="0" smtClean="0"/>
              <a:t>J</a:t>
            </a:r>
            <a:r>
              <a:rPr lang="cs-CZ" dirty="0" smtClean="0"/>
              <a:t> - suťová</a:t>
            </a:r>
          </a:p>
          <a:p>
            <a:pPr lvl="1"/>
            <a:r>
              <a:rPr lang="cs-CZ" b="1" dirty="0" smtClean="0"/>
              <a:t>D</a:t>
            </a:r>
            <a:r>
              <a:rPr lang="cs-CZ" dirty="0" smtClean="0"/>
              <a:t> - hlinitá</a:t>
            </a:r>
          </a:p>
          <a:p>
            <a:pPr lvl="1"/>
            <a:r>
              <a:rPr lang="cs-CZ" b="1" dirty="0" smtClean="0"/>
              <a:t>A</a:t>
            </a:r>
            <a:r>
              <a:rPr lang="cs-CZ" dirty="0" smtClean="0"/>
              <a:t> - kamenitá</a:t>
            </a:r>
          </a:p>
          <a:p>
            <a:pPr lvl="1"/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řada </a:t>
            </a:r>
            <a:r>
              <a:rPr lang="cs-CZ" b="1" dirty="0" smtClean="0"/>
              <a:t>obohacená</a:t>
            </a:r>
            <a:r>
              <a:rPr lang="cs-CZ" dirty="0" smtClean="0"/>
              <a:t> </a:t>
            </a:r>
            <a:r>
              <a:rPr lang="cs-CZ" b="1" dirty="0" smtClean="0"/>
              <a:t>vodou </a:t>
            </a:r>
          </a:p>
          <a:p>
            <a:pPr lvl="1"/>
            <a:r>
              <a:rPr lang="cs-CZ" b="1" dirty="0" smtClean="0"/>
              <a:t>L</a:t>
            </a:r>
            <a:r>
              <a:rPr lang="cs-CZ" dirty="0" smtClean="0"/>
              <a:t> - lužní</a:t>
            </a:r>
          </a:p>
          <a:p>
            <a:pPr lvl="1"/>
            <a:r>
              <a:rPr lang="cs-CZ" b="1" dirty="0" smtClean="0"/>
              <a:t>U</a:t>
            </a:r>
            <a:r>
              <a:rPr lang="cs-CZ" dirty="0" smtClean="0"/>
              <a:t> - údolní</a:t>
            </a:r>
          </a:p>
          <a:p>
            <a:pPr lvl="1"/>
            <a:r>
              <a:rPr lang="cs-CZ" b="1" dirty="0" smtClean="0"/>
              <a:t>V</a:t>
            </a:r>
            <a:r>
              <a:rPr lang="cs-CZ" dirty="0" smtClean="0"/>
              <a:t> - vlhká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oglejená</a:t>
            </a:r>
            <a:endParaRPr lang="cs-CZ" dirty="0" smtClean="0"/>
          </a:p>
          <a:p>
            <a:pPr lvl="1"/>
            <a:r>
              <a:rPr lang="cs-CZ" b="1" dirty="0" smtClean="0"/>
              <a:t>P</a:t>
            </a:r>
            <a:r>
              <a:rPr lang="cs-CZ" dirty="0" smtClean="0"/>
              <a:t> - kyselá</a:t>
            </a:r>
          </a:p>
          <a:p>
            <a:pPr lvl="1"/>
            <a:r>
              <a:rPr lang="cs-CZ" b="1" dirty="0" smtClean="0"/>
              <a:t>Q</a:t>
            </a:r>
            <a:r>
              <a:rPr lang="cs-CZ" dirty="0" smtClean="0"/>
              <a:t> - chudá</a:t>
            </a:r>
          </a:p>
          <a:p>
            <a:pPr lvl="1"/>
            <a:r>
              <a:rPr lang="cs-CZ" b="1" dirty="0" smtClean="0"/>
              <a:t>O</a:t>
            </a:r>
            <a:r>
              <a:rPr lang="cs-CZ" dirty="0" smtClean="0"/>
              <a:t> - středně bohatá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podmáčená</a:t>
            </a:r>
            <a:endParaRPr lang="cs-CZ" dirty="0" smtClean="0"/>
          </a:p>
          <a:p>
            <a:pPr lvl="1"/>
            <a:r>
              <a:rPr lang="cs-CZ" b="1" dirty="0" smtClean="0"/>
              <a:t>G</a:t>
            </a:r>
            <a:r>
              <a:rPr lang="cs-CZ" dirty="0" smtClean="0"/>
              <a:t> - středně bohatá</a:t>
            </a:r>
          </a:p>
          <a:p>
            <a:pPr lvl="1"/>
            <a:r>
              <a:rPr lang="cs-CZ" b="1" dirty="0" smtClean="0"/>
              <a:t>T</a:t>
            </a:r>
            <a:r>
              <a:rPr lang="cs-CZ" dirty="0" smtClean="0"/>
              <a:t> - chudá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rašelinná </a:t>
            </a:r>
          </a:p>
          <a:p>
            <a:pPr lvl="1"/>
            <a:r>
              <a:rPr lang="cs-CZ" b="1" dirty="0" smtClean="0"/>
              <a:t>R</a:t>
            </a:r>
            <a:r>
              <a:rPr lang="cs-CZ" dirty="0" smtClean="0"/>
              <a:t> - rašelinná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Fytogeografie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Regionální členění</a:t>
            </a:r>
          </a:p>
          <a:p>
            <a:r>
              <a:rPr lang="cs-CZ" dirty="0" smtClean="0"/>
              <a:t>Založeno hl. na současné skladbě </a:t>
            </a:r>
            <a:r>
              <a:rPr lang="cs-CZ" dirty="0" err="1" smtClean="0"/>
              <a:t>veg</a:t>
            </a:r>
            <a:r>
              <a:rPr lang="cs-CZ" dirty="0" smtClean="0"/>
              <a:t>. a flóry</a:t>
            </a:r>
          </a:p>
          <a:p>
            <a:r>
              <a:rPr lang="cs-CZ" dirty="0" smtClean="0"/>
              <a:t>Přihlíží na vztahy a vývoj vegetace – včetně antropogenních vlivů</a:t>
            </a:r>
          </a:p>
          <a:p>
            <a:r>
              <a:rPr lang="cs-CZ" dirty="0" smtClean="0"/>
              <a:t>Přístupy: </a:t>
            </a:r>
            <a:r>
              <a:rPr lang="cs-CZ" dirty="0" err="1" smtClean="0"/>
              <a:t>Florogenetický</a:t>
            </a:r>
            <a:r>
              <a:rPr lang="cs-CZ" dirty="0" smtClean="0"/>
              <a:t> – Domin (1930), Dostál (1966)</a:t>
            </a:r>
          </a:p>
          <a:p>
            <a:pPr lvl="3">
              <a:buNone/>
            </a:pPr>
            <a:r>
              <a:rPr lang="cs-CZ" dirty="0" smtClean="0"/>
              <a:t> </a:t>
            </a:r>
            <a:r>
              <a:rPr lang="cs-CZ" sz="3100" dirty="0" smtClean="0"/>
              <a:t>Typologický – Skalický (1988)</a:t>
            </a:r>
          </a:p>
          <a:p>
            <a:endParaRPr lang="cs-CZ" dirty="0" smtClean="0"/>
          </a:p>
          <a:p>
            <a:r>
              <a:rPr lang="cs-CZ" dirty="0" smtClean="0"/>
              <a:t>Skalický a kol. (1988) – pro Květena ČSR</a:t>
            </a:r>
          </a:p>
          <a:p>
            <a:r>
              <a:rPr lang="cs-CZ" dirty="0" smtClean="0"/>
              <a:t>3 </a:t>
            </a:r>
            <a:r>
              <a:rPr lang="cs-CZ" dirty="0" err="1" smtClean="0"/>
              <a:t>fytogeo</a:t>
            </a:r>
            <a:r>
              <a:rPr lang="cs-CZ" dirty="0" smtClean="0"/>
              <a:t>. oblastí (6 obvodů)</a:t>
            </a:r>
          </a:p>
          <a:p>
            <a:r>
              <a:rPr lang="cs-CZ" dirty="0" smtClean="0"/>
              <a:t>99 okresů (někde </a:t>
            </a:r>
            <a:r>
              <a:rPr lang="cs-CZ" dirty="0" err="1" smtClean="0"/>
              <a:t>podokresy</a:t>
            </a:r>
            <a:r>
              <a:rPr lang="cs-CZ" dirty="0" smtClean="0"/>
              <a:t>) - </a:t>
            </a:r>
            <a:r>
              <a:rPr lang="cs-CZ" dirty="0" err="1" smtClean="0"/>
              <a:t>fytochoriony</a:t>
            </a:r>
            <a:endParaRPr lang="cs-CZ" dirty="0" smtClean="0"/>
          </a:p>
          <a:p>
            <a:r>
              <a:rPr lang="cs-CZ" dirty="0" smtClean="0"/>
              <a:t>Vegetační stupňovitost používaná botaniky (</a:t>
            </a:r>
            <a:r>
              <a:rPr lang="cs-CZ" dirty="0" err="1" smtClean="0"/>
              <a:t>planární</a:t>
            </a:r>
            <a:r>
              <a:rPr lang="cs-CZ" dirty="0" smtClean="0"/>
              <a:t>, </a:t>
            </a:r>
            <a:r>
              <a:rPr lang="cs-CZ" dirty="0" err="1" smtClean="0"/>
              <a:t>kolinní</a:t>
            </a:r>
            <a:r>
              <a:rPr lang="cs-CZ" dirty="0" smtClean="0"/>
              <a:t>,…)</a:t>
            </a:r>
          </a:p>
          <a:p>
            <a:r>
              <a:rPr lang="cs-CZ" dirty="0" smtClean="0"/>
              <a:t>Vymezeno hl. dle rozšíření teplomilné a horské květeny</a:t>
            </a:r>
          </a:p>
          <a:p>
            <a:r>
              <a:rPr lang="cs-CZ" dirty="0" smtClean="0"/>
              <a:t>Dodnes nejsou jednotky podrobně popsané</a:t>
            </a:r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Fytogeografie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600" dirty="0" smtClean="0"/>
              <a:t>Dostupnost map:</a:t>
            </a:r>
          </a:p>
          <a:p>
            <a:pPr lvl="1"/>
            <a:r>
              <a:rPr lang="cs-CZ" sz="2600" dirty="0" err="1" smtClean="0"/>
              <a:t>Geoportál</a:t>
            </a:r>
            <a:r>
              <a:rPr lang="cs-CZ" sz="2600" dirty="0" smtClean="0"/>
              <a:t> INSPIRE (dříve CENIA)</a:t>
            </a:r>
          </a:p>
          <a:p>
            <a:pPr lvl="1"/>
            <a:r>
              <a:rPr lang="cs-CZ" sz="2600" dirty="0" smtClean="0"/>
              <a:t>Atlas krajiny ČR (</a:t>
            </a:r>
            <a:r>
              <a:rPr lang="cs-CZ" sz="2600" dirty="0" err="1" smtClean="0"/>
              <a:t>Hrnčiarová</a:t>
            </a:r>
            <a:r>
              <a:rPr lang="cs-CZ" sz="2600" dirty="0" smtClean="0"/>
              <a:t>, </a:t>
            </a:r>
            <a:r>
              <a:rPr lang="cs-CZ" sz="2600" dirty="0" err="1" smtClean="0"/>
              <a:t>Mackovčin</a:t>
            </a:r>
            <a:r>
              <a:rPr lang="cs-CZ" sz="2600" dirty="0" smtClean="0"/>
              <a:t>, </a:t>
            </a:r>
            <a:r>
              <a:rPr lang="cs-CZ" sz="2600" dirty="0" err="1" smtClean="0"/>
              <a:t>Zvara</a:t>
            </a:r>
            <a:r>
              <a:rPr lang="cs-CZ" sz="2600" dirty="0" smtClean="0"/>
              <a:t> a kol., 2009)</a:t>
            </a:r>
          </a:p>
          <a:p>
            <a:pPr lvl="1"/>
            <a:r>
              <a:rPr lang="cs-CZ" sz="2600" dirty="0" smtClean="0"/>
              <a:t>SLAVÍK, B. (1988): Regionálně fytogeografické členění. In: Květena ČSR I., Praha: Academia, mapová příloha.</a:t>
            </a:r>
          </a:p>
          <a:p>
            <a:r>
              <a:rPr lang="cs-CZ" sz="2600" dirty="0" err="1" smtClean="0"/>
              <a:t>Info</a:t>
            </a:r>
            <a:r>
              <a:rPr lang="cs-CZ" sz="2600" dirty="0" smtClean="0"/>
              <a:t> o </a:t>
            </a:r>
            <a:r>
              <a:rPr lang="cs-CZ" sz="2600" dirty="0" err="1" smtClean="0"/>
              <a:t>fytochorionech</a:t>
            </a:r>
            <a:r>
              <a:rPr lang="cs-CZ" sz="2600" dirty="0" smtClean="0"/>
              <a:t>:</a:t>
            </a:r>
          </a:p>
          <a:p>
            <a:pPr lvl="1"/>
            <a:r>
              <a:rPr lang="cs-CZ" sz="2600" dirty="0" err="1" smtClean="0"/>
              <a:t>Hejný</a:t>
            </a:r>
            <a:r>
              <a:rPr lang="cs-CZ" sz="2600" dirty="0" smtClean="0"/>
              <a:t> </a:t>
            </a:r>
            <a:r>
              <a:rPr lang="cs-CZ" sz="2600" dirty="0" err="1" smtClean="0"/>
              <a:t>et</a:t>
            </a:r>
            <a:r>
              <a:rPr lang="cs-CZ" sz="2600" dirty="0" smtClean="0"/>
              <a:t> Slavík (1998): Květena ČR – 1. díl</a:t>
            </a:r>
          </a:p>
          <a:p>
            <a:pPr lvl="1"/>
            <a:r>
              <a:rPr lang="cs-CZ" sz="2600" dirty="0" smtClean="0"/>
              <a:t>edice Chráněná území ČR (</a:t>
            </a:r>
            <a:r>
              <a:rPr lang="cs-CZ" sz="2600" dirty="0" err="1" smtClean="0"/>
              <a:t>Mackovčin</a:t>
            </a:r>
            <a:r>
              <a:rPr lang="cs-CZ" sz="2600" dirty="0" smtClean="0"/>
              <a:t> </a:t>
            </a:r>
            <a:r>
              <a:rPr lang="cs-CZ" sz="2600" dirty="0" err="1" smtClean="0"/>
              <a:t>eds</a:t>
            </a:r>
            <a:r>
              <a:rPr lang="cs-CZ" sz="2600" dirty="0" smtClean="0"/>
              <a:t>.) – mimo I.-IV. díl</a:t>
            </a:r>
          </a:p>
          <a:p>
            <a:pPr lvl="1"/>
            <a:r>
              <a:rPr lang="cs-CZ" sz="2600" dirty="0" smtClean="0"/>
              <a:t>Novák </a:t>
            </a:r>
            <a:r>
              <a:rPr lang="cs-CZ" sz="2600" dirty="0" err="1" smtClean="0"/>
              <a:t>et</a:t>
            </a:r>
            <a:r>
              <a:rPr lang="cs-CZ" sz="2600" dirty="0" smtClean="0"/>
              <a:t> Hudec (1997): Vlastivěda moravská. Vol. 2</a:t>
            </a:r>
          </a:p>
          <a:p>
            <a:pPr lvl="1"/>
            <a:r>
              <a:rPr lang="cs-CZ" dirty="0" smtClean="0"/>
              <a:t>Sborníky floristických kursů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Dostál 1966</a:t>
            </a:r>
            <a:endParaRPr lang="cs-CZ" sz="2400" dirty="0"/>
          </a:p>
        </p:txBody>
      </p:sp>
      <p:pic>
        <p:nvPicPr>
          <p:cNvPr id="4" name="Picture 4" descr="s_8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8464129" cy="5027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file:///C:/Documents%20and%20Settings/Katule/Plocha/GEOGRAFIE/Biogeografick%C3%A1%20p%C5%99%C3%ADru%C4%8Dka/book/fytogeo_full.jpg"/>
          <p:cNvSpPr>
            <a:spLocks noChangeAspect="1" noChangeArrowheads="1"/>
          </p:cNvSpPr>
          <p:nvPr/>
        </p:nvSpPr>
        <p:spPr bwMode="auto">
          <a:xfrm>
            <a:off x="155575" y="-2773363"/>
            <a:ext cx="8934450" cy="5781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 descr="fytogeo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915410"/>
          </a:xfrm>
          <a:prstGeom prst="rect">
            <a:avLst/>
          </a:prstGeom>
        </p:spPr>
      </p:pic>
      <p:pic>
        <p:nvPicPr>
          <p:cNvPr id="4" name="Obrázek 3" descr="fytogeo_leg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5786454"/>
            <a:ext cx="1298873" cy="85725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57290" y="6000768"/>
            <a:ext cx="1714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Skalický 1988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Fytocenologie (geobotanika)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Téměř výhradně botanici – poměrně složité</a:t>
            </a:r>
          </a:p>
          <a:p>
            <a:r>
              <a:rPr lang="cs-CZ" dirty="0" smtClean="0"/>
              <a:t>Vychází ze skladby rostlin (hojnost, plodnost…)</a:t>
            </a:r>
          </a:p>
          <a:p>
            <a:r>
              <a:rPr lang="cs-CZ" dirty="0" smtClean="0"/>
              <a:t>Hl. popis aktuální vegetace, abiotické faktory mimochodem</a:t>
            </a:r>
          </a:p>
          <a:p>
            <a:r>
              <a:rPr lang="cs-CZ" dirty="0" smtClean="0"/>
              <a:t>Řeší jaké druhy se zde nachází a v jakém poměru</a:t>
            </a:r>
          </a:p>
          <a:p>
            <a:r>
              <a:rPr lang="cs-CZ" dirty="0" smtClean="0"/>
              <a:t>Využití mimo akademickou sféru téměř výhradně pro účely ochrany přírody</a:t>
            </a:r>
          </a:p>
          <a:p>
            <a:endParaRPr lang="cs-CZ" dirty="0" smtClean="0"/>
          </a:p>
          <a:p>
            <a:r>
              <a:rPr lang="cs-CZ" dirty="0" smtClean="0"/>
              <a:t>V ČR 50.-60. léta: 1: 75 000 -&gt; 1: 200 000 vydaná, zastaralé</a:t>
            </a:r>
          </a:p>
          <a:p>
            <a:r>
              <a:rPr lang="cs-CZ" dirty="0" smtClean="0"/>
              <a:t>SK – </a:t>
            </a:r>
            <a:r>
              <a:rPr lang="cs-CZ" dirty="0" err="1" smtClean="0"/>
              <a:t>poč</a:t>
            </a:r>
            <a:r>
              <a:rPr lang="cs-CZ" dirty="0" smtClean="0"/>
              <a:t>. 90. 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Biogeografické členění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504351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Individuální jednotky:</a:t>
            </a:r>
          </a:p>
          <a:p>
            <a:pPr lvl="1"/>
            <a:r>
              <a:rPr lang="cs-CZ" dirty="0" smtClean="0"/>
              <a:t>1 biom:</a:t>
            </a:r>
          </a:p>
          <a:p>
            <a:pPr lvl="2"/>
            <a:r>
              <a:rPr lang="cs-CZ" dirty="0" err="1" smtClean="0"/>
              <a:t>Geobiom</a:t>
            </a:r>
            <a:r>
              <a:rPr lang="cs-CZ" dirty="0" smtClean="0"/>
              <a:t> opadavých listnatých lesů</a:t>
            </a:r>
          </a:p>
          <a:p>
            <a:pPr lvl="1"/>
            <a:r>
              <a:rPr lang="cs-CZ" dirty="0" smtClean="0"/>
              <a:t>2 biogeografické provincie:</a:t>
            </a:r>
          </a:p>
          <a:p>
            <a:pPr lvl="2"/>
            <a:r>
              <a:rPr lang="cs-CZ" dirty="0" smtClean="0"/>
              <a:t>Středoevropských listnatých lesů</a:t>
            </a:r>
          </a:p>
          <a:p>
            <a:pPr lvl="2"/>
            <a:r>
              <a:rPr lang="cs-CZ" dirty="0" smtClean="0"/>
              <a:t>Panonská</a:t>
            </a:r>
          </a:p>
          <a:p>
            <a:pPr lvl="1"/>
            <a:r>
              <a:rPr lang="cs-CZ" dirty="0" smtClean="0"/>
              <a:t>4 biogeografické </a:t>
            </a:r>
            <a:r>
              <a:rPr lang="cs-CZ" dirty="0" err="1" smtClean="0"/>
              <a:t>podprovincie</a:t>
            </a:r>
            <a:r>
              <a:rPr lang="cs-CZ" dirty="0" smtClean="0"/>
              <a:t>:</a:t>
            </a:r>
          </a:p>
          <a:p>
            <a:pPr lvl="2"/>
            <a:r>
              <a:rPr lang="cs-CZ" dirty="0" smtClean="0"/>
              <a:t>Hercynská</a:t>
            </a:r>
          </a:p>
          <a:p>
            <a:pPr lvl="2"/>
            <a:r>
              <a:rPr lang="cs-CZ" dirty="0" err="1" smtClean="0"/>
              <a:t>Polonská</a:t>
            </a:r>
            <a:endParaRPr lang="cs-CZ" dirty="0" smtClean="0"/>
          </a:p>
          <a:p>
            <a:pPr lvl="2"/>
            <a:r>
              <a:rPr lang="cs-CZ" dirty="0" err="1" smtClean="0"/>
              <a:t>Západokarpatská</a:t>
            </a:r>
            <a:endParaRPr lang="cs-CZ" dirty="0" smtClean="0"/>
          </a:p>
          <a:p>
            <a:pPr lvl="2"/>
            <a:r>
              <a:rPr lang="cs-CZ" dirty="0" err="1" smtClean="0"/>
              <a:t>Severopanonská</a:t>
            </a:r>
            <a:endParaRPr lang="cs-CZ" dirty="0" smtClean="0"/>
          </a:p>
          <a:p>
            <a:pPr lvl="1"/>
            <a:r>
              <a:rPr lang="cs-CZ" dirty="0" smtClean="0"/>
              <a:t>91 biogeografických regionů (bioregionů):</a:t>
            </a:r>
          </a:p>
          <a:p>
            <a:pPr lvl="2"/>
            <a:r>
              <a:rPr lang="cs-CZ" dirty="0" smtClean="0"/>
              <a:t> z toho 71 v hercynské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4 v </a:t>
            </a:r>
            <a:r>
              <a:rPr lang="cs-CZ" dirty="0" err="1" smtClean="0"/>
              <a:t>polonské</a:t>
            </a:r>
            <a:r>
              <a:rPr lang="cs-CZ" dirty="0" smtClean="0"/>
              <a:t>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11 v </a:t>
            </a:r>
            <a:r>
              <a:rPr lang="cs-CZ" dirty="0" err="1" smtClean="0"/>
              <a:t>západokarpatské</a:t>
            </a:r>
            <a:r>
              <a:rPr lang="cs-CZ" dirty="0" smtClean="0"/>
              <a:t>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5 v rámci </a:t>
            </a:r>
            <a:r>
              <a:rPr lang="cs-CZ" dirty="0" err="1" smtClean="0"/>
              <a:t>severopanonské</a:t>
            </a:r>
            <a:r>
              <a:rPr lang="cs-CZ" dirty="0" smtClean="0"/>
              <a:t> </a:t>
            </a:r>
            <a:r>
              <a:rPr lang="cs-CZ" dirty="0" err="1" smtClean="0"/>
              <a:t>podprovincie</a:t>
            </a:r>
            <a:endParaRPr lang="cs-CZ" dirty="0" smtClean="0"/>
          </a:p>
          <a:p>
            <a:r>
              <a:rPr lang="cs-CZ" dirty="0" smtClean="0"/>
              <a:t>Typologické (opakovatelné) jednotky</a:t>
            </a:r>
          </a:p>
          <a:p>
            <a:pPr lvl="1"/>
            <a:r>
              <a:rPr lang="cs-CZ" dirty="0" smtClean="0"/>
              <a:t>366 typů </a:t>
            </a:r>
            <a:r>
              <a:rPr lang="cs-CZ" dirty="0" err="1" smtClean="0"/>
              <a:t>biochor</a:t>
            </a:r>
            <a:r>
              <a:rPr lang="cs-CZ" dirty="0" smtClean="0"/>
              <a:t>: 2-49 v bioregionu</a:t>
            </a:r>
          </a:p>
          <a:p>
            <a:pPr lvl="1"/>
            <a:r>
              <a:rPr lang="cs-CZ" dirty="0" err="1" smtClean="0"/>
              <a:t>Geobiocenologická</a:t>
            </a:r>
            <a:r>
              <a:rPr lang="cs-CZ" dirty="0" smtClean="0"/>
              <a:t> typologie krajiny STG: v ČR 150, 4-12 STG v biochoře</a:t>
            </a:r>
          </a:p>
          <a:p>
            <a:pPr lvl="1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Fytocenologie hierarchie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 ČR 42 tříd, 69 řádů, 141 svazů, ? asociací</a:t>
            </a:r>
            <a:r>
              <a:rPr lang="cs-CZ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cs-CZ" dirty="0" smtClean="0"/>
              <a:t>Hrubé členění lesů: 8 tříd</a:t>
            </a:r>
          </a:p>
          <a:p>
            <a:r>
              <a:rPr lang="cs-CZ" dirty="0" smtClean="0"/>
              <a:t>Fytocenologie </a:t>
            </a:r>
          </a:p>
          <a:p>
            <a:pPr>
              <a:buNone/>
            </a:pPr>
            <a:r>
              <a:rPr lang="cs-CZ" dirty="0" smtClean="0"/>
              <a:t>	(Moravec a kol., 1994) 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2997200"/>
            <a:ext cx="184626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08547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905000"/>
            <a:ext cx="8007350" cy="4619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 err="1"/>
              <a:t>Subasociace</a:t>
            </a:r>
            <a:r>
              <a:rPr lang="cs-CZ" sz="2800" dirty="0"/>
              <a:t>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etosum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i="1" dirty="0" err="1"/>
              <a:t>Dentario</a:t>
            </a:r>
            <a:r>
              <a:rPr lang="cs-CZ" sz="2400" i="1" dirty="0"/>
              <a:t> </a:t>
            </a:r>
            <a:r>
              <a:rPr lang="cs-CZ" sz="2400" i="1" dirty="0" err="1"/>
              <a:t>enneaphylli</a:t>
            </a:r>
            <a:r>
              <a:rPr lang="cs-CZ" sz="2400" i="1" dirty="0"/>
              <a:t>-</a:t>
            </a:r>
            <a:r>
              <a:rPr lang="cs-CZ" sz="2400" i="1" dirty="0" err="1"/>
              <a:t>Fagetum</a:t>
            </a:r>
            <a:r>
              <a:rPr lang="cs-CZ" sz="2400" i="1" dirty="0"/>
              <a:t> </a:t>
            </a:r>
            <a:r>
              <a:rPr lang="cs-CZ" sz="2400" i="1" dirty="0" err="1"/>
              <a:t>salvi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etosum</a:t>
            </a:r>
            <a:r>
              <a:rPr lang="cs-CZ" sz="2400" i="1" dirty="0"/>
              <a:t> </a:t>
            </a:r>
            <a:r>
              <a:rPr lang="cs-CZ" sz="2400" i="1" dirty="0" err="1"/>
              <a:t>glutinosae</a:t>
            </a:r>
            <a:r>
              <a:rPr lang="cs-CZ" sz="2400" dirty="0"/>
              <a:t> </a:t>
            </a:r>
          </a:p>
          <a:p>
            <a:pPr lvl="1">
              <a:lnSpc>
                <a:spcPct val="80000"/>
              </a:lnSpc>
            </a:pPr>
            <a:r>
              <a:rPr lang="cs-CZ" sz="2400" dirty="0" err="1"/>
              <a:t>kyčelnicové</a:t>
            </a:r>
            <a:r>
              <a:rPr lang="cs-CZ" sz="2400" dirty="0"/>
              <a:t> bučiny – karpatská asociace s </a:t>
            </a:r>
            <a:r>
              <a:rPr lang="cs-CZ" sz="2400" dirty="0" err="1"/>
              <a:t>šalvějí</a:t>
            </a:r>
            <a:r>
              <a:rPr lang="cs-CZ" sz="2400" dirty="0"/>
              <a:t> lepkavou 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Pro detailnější členění lesů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Asociace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etum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dirty="0"/>
              <a:t>Základní jednotka</a:t>
            </a:r>
          </a:p>
          <a:p>
            <a:pPr lvl="1">
              <a:lnSpc>
                <a:spcPct val="80000"/>
              </a:lnSpc>
            </a:pPr>
            <a:r>
              <a:rPr lang="cs-CZ" sz="2400" i="1" dirty="0" err="1"/>
              <a:t>Dentario</a:t>
            </a:r>
            <a:r>
              <a:rPr lang="cs-CZ" sz="2400" i="1" dirty="0"/>
              <a:t> </a:t>
            </a:r>
            <a:r>
              <a:rPr lang="cs-CZ" sz="2400" i="1" dirty="0" err="1"/>
              <a:t>enneaphyli</a:t>
            </a:r>
            <a:r>
              <a:rPr lang="cs-CZ" sz="2400" i="1" dirty="0"/>
              <a:t>-</a:t>
            </a:r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etum</a:t>
            </a:r>
            <a:endParaRPr lang="cs-CZ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dirty="0" err="1"/>
              <a:t>Kyčelnicové</a:t>
            </a:r>
            <a:r>
              <a:rPr lang="cs-CZ" sz="2400" dirty="0"/>
              <a:t> bučiny </a:t>
            </a:r>
          </a:p>
          <a:p>
            <a:pPr lvl="2">
              <a:lnSpc>
                <a:spcPct val="80000"/>
              </a:lnSpc>
            </a:pPr>
            <a:r>
              <a:rPr lang="cs-CZ" sz="2000" dirty="0"/>
              <a:t>horské květnaté </a:t>
            </a:r>
            <a:r>
              <a:rPr lang="cs-CZ" sz="2000" dirty="0" err="1"/>
              <a:t>jedlobučiny</a:t>
            </a:r>
            <a:r>
              <a:rPr lang="cs-CZ" sz="2000" dirty="0"/>
              <a:t> a bučiny silikátových půd, klimaxová vegetace montánního stupně </a:t>
            </a:r>
          </a:p>
          <a:p>
            <a:pPr lvl="2">
              <a:lnSpc>
                <a:spcPct val="80000"/>
              </a:lnSpc>
            </a:pPr>
            <a:r>
              <a:rPr lang="cs-CZ" sz="2000" dirty="0"/>
              <a:t>nejběžnější v ČR  </a:t>
            </a:r>
          </a:p>
          <a:p>
            <a:pPr>
              <a:lnSpc>
                <a:spcPct val="80000"/>
              </a:lnSpc>
            </a:pPr>
            <a:endParaRPr lang="cs-CZ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09571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905000"/>
            <a:ext cx="8007350" cy="45481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 err="1"/>
              <a:t>Podsvaz</a:t>
            </a:r>
            <a:r>
              <a:rPr lang="cs-CZ" sz="2800" dirty="0"/>
              <a:t>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enion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i="1" dirty="0" err="1"/>
              <a:t>Eu</a:t>
            </a:r>
            <a:r>
              <a:rPr lang="cs-CZ" i="1" dirty="0"/>
              <a:t>-</a:t>
            </a:r>
            <a:r>
              <a:rPr lang="cs-CZ" i="1" dirty="0" err="1"/>
              <a:t>Fag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enion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Květnaté bučiny 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květnaté bučiny, lipové bučiny a </a:t>
            </a:r>
            <a:r>
              <a:rPr lang="cs-CZ" sz="2400" dirty="0" err="1"/>
              <a:t>jedlobučiny</a:t>
            </a:r>
            <a:r>
              <a:rPr lang="cs-CZ" sz="2400" dirty="0"/>
              <a:t>… -&gt; všechny naše bučiny kromě vápnomilných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Opět pro detailnější lesy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Svaz -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ion </a:t>
            </a:r>
          </a:p>
          <a:p>
            <a:pPr lvl="1">
              <a:lnSpc>
                <a:spcPct val="90000"/>
              </a:lnSpc>
            </a:pPr>
            <a:r>
              <a:rPr lang="cs-CZ" i="1" dirty="0" err="1"/>
              <a:t>Fag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ion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dirty="0"/>
              <a:t>Bučiny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Zahrnuje: Květnaté bučiny, </a:t>
            </a:r>
            <a:r>
              <a:rPr lang="cs-CZ" sz="2400" dirty="0" err="1"/>
              <a:t>jedlobučiny</a:t>
            </a:r>
            <a:r>
              <a:rPr lang="cs-CZ" sz="2400" dirty="0"/>
              <a:t> i </a:t>
            </a:r>
            <a:r>
              <a:rPr lang="cs-CZ" sz="2400" dirty="0" smtClean="0"/>
              <a:t>jedliny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73059" name="Rectangle 3"/>
          <p:cNvSpPr>
            <a:spLocks noGrp="1" noRot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sz="2800" dirty="0"/>
              <a:t>Řád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etalia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etalia</a:t>
            </a:r>
            <a:r>
              <a:rPr lang="cs-CZ" sz="2400" i="1" dirty="0"/>
              <a:t> </a:t>
            </a:r>
            <a:r>
              <a:rPr lang="cs-CZ" sz="2400" i="1" dirty="0" err="1"/>
              <a:t>sylvaticae</a:t>
            </a:r>
            <a:r>
              <a:rPr lang="cs-CZ" sz="2400" dirty="0"/>
              <a:t> </a:t>
            </a:r>
          </a:p>
          <a:p>
            <a:pPr lvl="1"/>
            <a:r>
              <a:rPr lang="cs-CZ" sz="2000" dirty="0"/>
              <a:t>Definice: </a:t>
            </a:r>
            <a:r>
              <a:rPr lang="cs-CZ" sz="2000" dirty="0" err="1"/>
              <a:t>mezofilní</a:t>
            </a:r>
            <a:r>
              <a:rPr lang="cs-CZ" sz="2000" dirty="0"/>
              <a:t> až hygrofilní opadavé lesy mírné zóny Evropy…. – i tvrdý luh</a:t>
            </a:r>
          </a:p>
          <a:p>
            <a:pPr lvl="1"/>
            <a:r>
              <a:rPr lang="cs-CZ" sz="2400" dirty="0"/>
              <a:t>=</a:t>
            </a:r>
            <a:r>
              <a:rPr lang="en-US" sz="2400" dirty="0"/>
              <a:t>&gt;</a:t>
            </a:r>
            <a:r>
              <a:rPr lang="cs-CZ" sz="2400" dirty="0"/>
              <a:t> velice široké</a:t>
            </a:r>
          </a:p>
          <a:p>
            <a:r>
              <a:rPr lang="cs-CZ" sz="2800" dirty="0"/>
              <a:t>Třída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etea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i="1" dirty="0" err="1"/>
              <a:t>Querco</a:t>
            </a:r>
            <a:r>
              <a:rPr lang="cs-CZ" sz="2400" i="1" dirty="0"/>
              <a:t>-</a:t>
            </a:r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etea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dirty="0"/>
              <a:t>ještě širší definice </a:t>
            </a:r>
          </a:p>
          <a:p>
            <a:pPr lvl="1"/>
            <a:r>
              <a:rPr lang="cs-CZ" sz="2400"/>
              <a:t>používají </a:t>
            </a:r>
            <a:r>
              <a:rPr lang="cs-CZ" sz="2400" smtClean="0"/>
              <a:t>např. zoologové 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eobot_ mapa_stará_Čes_Bud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0" y="428604"/>
            <a:ext cx="9144000" cy="578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obot_slov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b="22179"/>
          <a:stretch>
            <a:fillRect/>
          </a:stretch>
        </p:blipFill>
        <p:spPr bwMode="auto">
          <a:xfrm>
            <a:off x="428596" y="0"/>
            <a:ext cx="829380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Potenciální přirozená vegetace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Hypotetický vegetační kryt</a:t>
            </a:r>
          </a:p>
          <a:p>
            <a:r>
              <a:rPr lang="cs-CZ" dirty="0" smtClean="0"/>
              <a:t>Respektuje nevratné změny člověkem</a:t>
            </a:r>
          </a:p>
          <a:p>
            <a:r>
              <a:rPr lang="cs-CZ" dirty="0" smtClean="0"/>
              <a:t>51 jednotek – většinou asociace</a:t>
            </a:r>
          </a:p>
          <a:p>
            <a:endParaRPr lang="cs-CZ" dirty="0" smtClean="0"/>
          </a:p>
          <a:p>
            <a:r>
              <a:rPr lang="cs-CZ" dirty="0" smtClean="0"/>
              <a:t>NEUHÄUSLOVÁ, Z. a kol. (1998): Mapa potenciální přirozené vegetace České republiky 1: 500 000. </a:t>
            </a:r>
            <a:r>
              <a:rPr lang="cs-CZ" dirty="0" err="1" smtClean="0"/>
              <a:t>Vyd</a:t>
            </a:r>
            <a:r>
              <a:rPr lang="cs-CZ" dirty="0" smtClean="0"/>
              <a:t>. 1. Academia, Praha.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euhauslo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0"/>
            <a:ext cx="6056016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Přirozená vegetace Evropy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 smtClean="0"/>
              <a:t>Bohn</a:t>
            </a:r>
            <a:r>
              <a:rPr lang="cs-CZ" dirty="0" smtClean="0"/>
              <a:t> &amp; </a:t>
            </a:r>
            <a:r>
              <a:rPr lang="cs-CZ" dirty="0" err="1" smtClean="0"/>
              <a:t>Neuhäusl</a:t>
            </a:r>
            <a:r>
              <a:rPr lang="cs-CZ" dirty="0" smtClean="0"/>
              <a:t> (2004): </a:t>
            </a:r>
            <a:r>
              <a:rPr lang="de-DE" dirty="0" smtClean="0"/>
              <a:t>Übersichtskarte der natürlichen </a:t>
            </a:r>
            <a:r>
              <a:rPr lang="cs-CZ" dirty="0" err="1" smtClean="0"/>
              <a:t>Vegetation</a:t>
            </a:r>
            <a:r>
              <a:rPr lang="de-DE" dirty="0" smtClean="0"/>
              <a:t> Europas </a:t>
            </a:r>
            <a:endParaRPr lang="cs-CZ" dirty="0" smtClean="0"/>
          </a:p>
          <a:p>
            <a:r>
              <a:rPr lang="cs-CZ" dirty="0" smtClean="0"/>
              <a:t>Mapy </a:t>
            </a:r>
            <a:r>
              <a:rPr lang="en-US" dirty="0" smtClean="0"/>
              <a:t>+</a:t>
            </a:r>
            <a:r>
              <a:rPr lang="cs-CZ" dirty="0" smtClean="0"/>
              <a:t> 2 díly textu</a:t>
            </a:r>
          </a:p>
          <a:p>
            <a:r>
              <a:rPr lang="cs-CZ" dirty="0" smtClean="0"/>
              <a:t>Měřítko 1: 2 500 000 (9 listů)</a:t>
            </a:r>
          </a:p>
          <a:p>
            <a:r>
              <a:rPr lang="cs-CZ" dirty="0" smtClean="0"/>
              <a:t>699 mapovacích jednotek</a:t>
            </a:r>
          </a:p>
          <a:p>
            <a:r>
              <a:rPr lang="cs-CZ" dirty="0" smtClean="0"/>
              <a:t>Německy (</a:t>
            </a:r>
            <a:r>
              <a:rPr lang="cs-CZ" dirty="0" err="1" smtClean="0"/>
              <a:t>Angl</a:t>
            </a:r>
            <a:r>
              <a:rPr lang="cs-CZ" dirty="0" smtClean="0"/>
              <a:t>.)</a:t>
            </a:r>
          </a:p>
          <a:p>
            <a:r>
              <a:rPr lang="cs-CZ" dirty="0" smtClean="0"/>
              <a:t>odráží stanovištní podmínky </a:t>
            </a:r>
          </a:p>
          <a:p>
            <a:pPr>
              <a:buNone/>
            </a:pPr>
            <a:r>
              <a:rPr lang="cs-CZ" dirty="0" smtClean="0"/>
              <a:t>	a přirozený růstový</a:t>
            </a:r>
          </a:p>
          <a:p>
            <a:pPr>
              <a:buNone/>
            </a:pPr>
            <a:r>
              <a:rPr lang="cs-CZ" dirty="0" smtClean="0"/>
              <a:t>	potenciál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Interaktivní CD-ROM lze stáhnout z: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floraweb.de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vegetation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dnld</a:t>
            </a:r>
            <a:r>
              <a:rPr lang="cs-CZ" dirty="0" smtClean="0">
                <a:hlinkClick r:id="rId2"/>
              </a:rPr>
              <a:t>_</a:t>
            </a:r>
            <a:r>
              <a:rPr lang="cs-CZ" dirty="0" err="1" smtClean="0">
                <a:hlinkClick r:id="rId2"/>
              </a:rPr>
              <a:t>eurovegmap.html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	=&gt; stáhne instalační soubor aplikace obsahující mapy i texty</a:t>
            </a:r>
          </a:p>
        </p:txBody>
      </p:sp>
      <p:pic>
        <p:nvPicPr>
          <p:cNvPr id="67586" name="Picture 2" descr="http://www.floraweb.de/bilder/euvegmap_cdr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285992"/>
            <a:ext cx="1928826" cy="2700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24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vrop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585" y="-38331"/>
            <a:ext cx="7104315" cy="68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Biogeografické členění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CULEK, M. a kol. (1996): Biogeografické členění České republiky</a:t>
            </a:r>
          </a:p>
          <a:p>
            <a:r>
              <a:rPr lang="cs-CZ" sz="2000" dirty="0" smtClean="0"/>
              <a:t>CULEK, M. a kol. (2005): Biogeografické členění České republiky II</a:t>
            </a:r>
          </a:p>
          <a:p>
            <a:r>
              <a:rPr lang="cs-CZ" sz="2000" dirty="0"/>
              <a:t>CULEK, M. a kol. (</a:t>
            </a:r>
            <a:r>
              <a:rPr lang="cs-CZ" sz="2000" dirty="0" smtClean="0"/>
              <a:t>2013): Biogeografické regiony </a:t>
            </a:r>
            <a:r>
              <a:rPr lang="cs-CZ" sz="2000" dirty="0"/>
              <a:t>České </a:t>
            </a:r>
            <a:r>
              <a:rPr lang="cs-CZ" sz="2000" dirty="0" smtClean="0"/>
              <a:t>republiky</a:t>
            </a:r>
          </a:p>
          <a:p>
            <a:endParaRPr lang="cs-CZ" sz="2000" dirty="0" smtClean="0"/>
          </a:p>
          <a:p>
            <a:r>
              <a:rPr lang="cs-CZ" sz="2000" dirty="0" err="1" smtClean="0"/>
              <a:t>Bioregiony</a:t>
            </a:r>
            <a:r>
              <a:rPr lang="cs-CZ" sz="2000" dirty="0" smtClean="0"/>
              <a:t> dostupné např. na </a:t>
            </a:r>
            <a:r>
              <a:rPr lang="cs-CZ" sz="2000" dirty="0" err="1" smtClean="0"/>
              <a:t>Geoportálu</a:t>
            </a:r>
            <a:r>
              <a:rPr lang="cs-CZ" sz="2000" dirty="0" smtClean="0"/>
              <a:t> INSPIRE, AOPK ČR</a:t>
            </a:r>
          </a:p>
          <a:p>
            <a:r>
              <a:rPr lang="cs-CZ" sz="2000" dirty="0" smtClean="0"/>
              <a:t>Biochory:  AOPK ČR</a:t>
            </a:r>
          </a:p>
          <a:p>
            <a:r>
              <a:rPr lang="cs-CZ" sz="2000" dirty="0" smtClean="0"/>
              <a:t>Soubory </a:t>
            </a:r>
            <a:r>
              <a:rPr lang="cs-CZ" sz="2000" dirty="0" err="1" smtClean="0"/>
              <a:t>biochor</a:t>
            </a:r>
            <a:r>
              <a:rPr lang="cs-CZ" sz="2000" dirty="0" smtClean="0"/>
              <a:t>: Atlas krajiny ČR</a:t>
            </a:r>
          </a:p>
          <a:p>
            <a:endParaRPr lang="cs-CZ" sz="2000" dirty="0" smtClean="0"/>
          </a:p>
          <a:p>
            <a:r>
              <a:rPr lang="cs-CZ" sz="2000" dirty="0" smtClean="0"/>
              <a:t>Po úroveň </a:t>
            </a:r>
            <a:r>
              <a:rPr lang="cs-CZ" sz="2000" dirty="0" err="1" smtClean="0"/>
              <a:t>biochor</a:t>
            </a:r>
            <a:r>
              <a:rPr lang="cs-CZ" sz="2000" dirty="0" smtClean="0"/>
              <a:t> zpracováno pro celou ČR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vropa 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585" y="-38330"/>
            <a:ext cx="7104315" cy="68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Biotopy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Mapování biotopů – AOPK ČR</a:t>
            </a:r>
          </a:p>
          <a:p>
            <a:r>
              <a:rPr lang="cs-CZ" dirty="0" smtClean="0"/>
              <a:t>Podkladem: Katalog biotopů ČR (Chytrý, Kučera, Kočí a kol., 2001, 2010)</a:t>
            </a:r>
          </a:p>
          <a:p>
            <a:r>
              <a:rPr lang="cs-CZ" dirty="0" smtClean="0"/>
              <a:t>Vytvořeno pro mapování soustavy NATURA 2000</a:t>
            </a:r>
          </a:p>
          <a:p>
            <a:r>
              <a:rPr lang="cs-CZ" dirty="0" smtClean="0"/>
              <a:t>Jedná se o recentní (současnou) krajinu =&gt; počítám vliv člověka</a:t>
            </a:r>
          </a:p>
          <a:p>
            <a:r>
              <a:rPr lang="cs-CZ" dirty="0" smtClean="0"/>
              <a:t>Měřítko 1: 10 000</a:t>
            </a:r>
          </a:p>
          <a:p>
            <a:r>
              <a:rPr lang="cs-CZ" dirty="0" smtClean="0"/>
              <a:t>Mapování 2001-2005, plánovaný 12ti </a:t>
            </a:r>
            <a:r>
              <a:rPr lang="cs-CZ" dirty="0" err="1" smtClean="0"/>
              <a:t>letý</a:t>
            </a:r>
            <a:r>
              <a:rPr lang="cs-CZ" dirty="0" smtClean="0"/>
              <a:t> cyklus revize</a:t>
            </a:r>
          </a:p>
          <a:p>
            <a:pPr lvl="1"/>
            <a:r>
              <a:rPr lang="cs-CZ" dirty="0" smtClean="0"/>
              <a:t>V současnosti probíhá aktualizace</a:t>
            </a:r>
          </a:p>
          <a:p>
            <a:r>
              <a:rPr lang="cs-CZ" dirty="0" smtClean="0"/>
              <a:t>Monitoring biotopů za pomoci fytocenologických snímků =&gt; zaznamenání druhového složení</a:t>
            </a:r>
          </a:p>
          <a:p>
            <a:r>
              <a:rPr lang="cs-CZ" dirty="0" smtClean="0"/>
              <a:t>2005 – 1 154 606 segmentů (1 504 120 záznamů v databázi) </a:t>
            </a:r>
          </a:p>
          <a:p>
            <a:r>
              <a:rPr lang="cs-CZ" dirty="0"/>
              <a:t>Pokrytí 16,4 % území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Dostupné na mapovém portálu AOPK ČR: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smtClean="0">
                <a:hlinkClick r:id="rId2"/>
              </a:rPr>
              <a:t>http://portal.nature.cz/</a:t>
            </a:r>
            <a:r>
              <a:rPr lang="cs-CZ" dirty="0" smtClean="0"/>
              <a:t>  nebo </a:t>
            </a:r>
            <a:r>
              <a:rPr lang="cs-CZ" dirty="0" smtClean="0">
                <a:hlinkClick r:id="rId3"/>
              </a:rPr>
              <a:t>http://mapy.</a:t>
            </a:r>
            <a:r>
              <a:rPr lang="cs-CZ" dirty="0" err="1" smtClean="0">
                <a:hlinkClick r:id="rId3"/>
              </a:rPr>
              <a:t>nature.cz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	=&gt; i WMS (s členěnou mozaikou), plná kvalita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Vymezení a mapování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Přes 700 </a:t>
            </a:r>
            <a:r>
              <a:rPr lang="cs-CZ" dirty="0" err="1" smtClean="0"/>
              <a:t>mapovatelů</a:t>
            </a:r>
            <a:r>
              <a:rPr lang="cs-CZ" dirty="0" smtClean="0"/>
              <a:t> (na 4 roky)</a:t>
            </a:r>
          </a:p>
          <a:p>
            <a:r>
              <a:rPr lang="cs-CZ" dirty="0" smtClean="0"/>
              <a:t>Mapováno do map 1: 10 000, podle mapových listů</a:t>
            </a:r>
          </a:p>
          <a:p>
            <a:r>
              <a:rPr lang="cs-CZ" dirty="0"/>
              <a:t>Kvalita mapování silně kolísá u jednotlivých </a:t>
            </a:r>
            <a:r>
              <a:rPr lang="cs-CZ" dirty="0" err="1"/>
              <a:t>mapovatelů</a:t>
            </a:r>
            <a:r>
              <a:rPr lang="cs-CZ" dirty="0"/>
              <a:t>, ale data netrpí žádnou výraznou systémovou chybou</a:t>
            </a:r>
          </a:p>
          <a:p>
            <a:endParaRPr lang="cs-CZ" dirty="0" smtClean="0"/>
          </a:p>
          <a:p>
            <a:r>
              <a:rPr lang="cs-CZ" dirty="0" smtClean="0"/>
              <a:t>Používal </a:t>
            </a:r>
            <a:r>
              <a:rPr lang="cs-CZ" dirty="0"/>
              <a:t>se primárně formačně-vegetační (</a:t>
            </a:r>
            <a:r>
              <a:rPr lang="cs-CZ" dirty="0" smtClean="0"/>
              <a:t>fyziognomický</a:t>
            </a:r>
            <a:r>
              <a:rPr lang="cs-CZ" dirty="0"/>
              <a:t>) přístup, sekundárně </a:t>
            </a:r>
            <a:r>
              <a:rPr lang="cs-CZ" dirty="0" smtClean="0"/>
              <a:t>ekologický a </a:t>
            </a:r>
            <a:r>
              <a:rPr lang="cs-CZ" dirty="0"/>
              <a:t>teprve poté floristický. </a:t>
            </a:r>
            <a:endParaRPr lang="cs-CZ" dirty="0" smtClean="0"/>
          </a:p>
          <a:p>
            <a:r>
              <a:rPr lang="cs-CZ" dirty="0" smtClean="0"/>
              <a:t>Největší </a:t>
            </a:r>
            <a:r>
              <a:rPr lang="cs-CZ" dirty="0"/>
              <a:t>váhu </a:t>
            </a:r>
            <a:r>
              <a:rPr lang="cs-CZ" dirty="0" smtClean="0"/>
              <a:t>měly přitom </a:t>
            </a:r>
            <a:r>
              <a:rPr lang="cs-CZ" dirty="0"/>
              <a:t>diagnostické druhy a potom druhy </a:t>
            </a:r>
            <a:r>
              <a:rPr lang="cs-CZ" dirty="0" smtClean="0"/>
              <a:t>dominantní</a:t>
            </a:r>
            <a:r>
              <a:rPr lang="cs-CZ" dirty="0"/>
              <a:t>.</a:t>
            </a:r>
          </a:p>
          <a:p>
            <a:r>
              <a:rPr lang="cs-CZ" dirty="0" smtClean="0"/>
              <a:t>Vegetace na přechodu se řadila k nejpodobnějšímu.</a:t>
            </a:r>
          </a:p>
          <a:p>
            <a:r>
              <a:rPr lang="cs-CZ" dirty="0" smtClean="0"/>
              <a:t>Pokud složení vegetace nezapadalo do vymezených přírodních biotopů, tak se zařazovala do formační skupiny X</a:t>
            </a:r>
          </a:p>
          <a:p>
            <a:r>
              <a:rPr lang="cs-CZ" dirty="0" smtClean="0"/>
              <a:t>Určení reprezentativnosti (kvalitativní charakteristika)</a:t>
            </a:r>
          </a:p>
          <a:p>
            <a:pPr lvl="1"/>
            <a:r>
              <a:rPr lang="cs-CZ" dirty="0" smtClean="0"/>
              <a:t>Reprezentativnost</a:t>
            </a:r>
          </a:p>
          <a:p>
            <a:pPr lvl="1"/>
            <a:r>
              <a:rPr lang="cs-CZ" dirty="0" smtClean="0"/>
              <a:t>Zachovalost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91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X - Biotop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874"/>
            <a:ext cx="9143999" cy="6082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144000" cy="62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79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6" y="766728"/>
            <a:ext cx="915533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Jednotky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157 biotopů</a:t>
            </a:r>
          </a:p>
          <a:p>
            <a:r>
              <a:rPr lang="cs-CZ" dirty="0" smtClean="0"/>
              <a:t>v 9 formačních skupinách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75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Formační skupiny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	Vodní </a:t>
            </a:r>
            <a:r>
              <a:rPr lang="cs-CZ" dirty="0"/>
              <a:t>toky a nádrže</a:t>
            </a:r>
            <a:endParaRPr lang="cs-CZ" dirty="0" smtClean="0"/>
          </a:p>
          <a:p>
            <a:r>
              <a:rPr lang="cs-CZ" dirty="0" smtClean="0"/>
              <a:t>M	Mokřady a pobřežní vegetace</a:t>
            </a:r>
          </a:p>
          <a:p>
            <a:r>
              <a:rPr lang="cs-CZ" dirty="0" smtClean="0"/>
              <a:t>R	Prameniště </a:t>
            </a:r>
            <a:r>
              <a:rPr lang="cs-CZ" dirty="0"/>
              <a:t>a </a:t>
            </a:r>
            <a:r>
              <a:rPr lang="cs-CZ" dirty="0" smtClean="0"/>
              <a:t>rašeliniště</a:t>
            </a:r>
          </a:p>
          <a:p>
            <a:r>
              <a:rPr lang="cs-CZ" dirty="0" smtClean="0"/>
              <a:t>S	Skály</a:t>
            </a:r>
            <a:r>
              <a:rPr lang="cs-CZ" dirty="0"/>
              <a:t>, sutě a </a:t>
            </a:r>
            <a:r>
              <a:rPr lang="cs-CZ" dirty="0" smtClean="0"/>
              <a:t>jeskyně</a:t>
            </a:r>
          </a:p>
          <a:p>
            <a:r>
              <a:rPr lang="cs-CZ" dirty="0" smtClean="0"/>
              <a:t>A	Alpínské bezlesí</a:t>
            </a:r>
          </a:p>
          <a:p>
            <a:r>
              <a:rPr lang="cs-CZ" dirty="0" smtClean="0"/>
              <a:t>T	Sekundární </a:t>
            </a:r>
            <a:r>
              <a:rPr lang="cs-CZ" dirty="0"/>
              <a:t>trávníky a </a:t>
            </a:r>
            <a:r>
              <a:rPr lang="cs-CZ" dirty="0" smtClean="0"/>
              <a:t>vřesoviště</a:t>
            </a:r>
          </a:p>
          <a:p>
            <a:r>
              <a:rPr lang="cs-CZ" dirty="0" smtClean="0"/>
              <a:t>K	Křoviny</a:t>
            </a:r>
          </a:p>
          <a:p>
            <a:r>
              <a:rPr lang="cs-CZ" dirty="0" smtClean="0"/>
              <a:t>L	Lesy</a:t>
            </a:r>
          </a:p>
          <a:p>
            <a:r>
              <a:rPr lang="cs-CZ" dirty="0" smtClean="0"/>
              <a:t>X	Biotopy </a:t>
            </a:r>
            <a:r>
              <a:rPr lang="cs-CZ" dirty="0"/>
              <a:t>silně ovlivněné nebo </a:t>
            </a:r>
            <a:r>
              <a:rPr lang="cs-CZ" dirty="0" smtClean="0"/>
              <a:t>vytvořené 	člověkem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058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	</a:t>
            </a:r>
            <a:r>
              <a:rPr lang="cs-CZ" dirty="0" smtClean="0"/>
              <a:t>Lesy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L1 </a:t>
            </a:r>
            <a:r>
              <a:rPr lang="cs-CZ" sz="1800" dirty="0" smtClean="0"/>
              <a:t>Mokřadní </a:t>
            </a:r>
            <a:r>
              <a:rPr lang="cs-CZ" sz="1800" dirty="0"/>
              <a:t>olšiny </a:t>
            </a:r>
          </a:p>
          <a:p>
            <a:r>
              <a:rPr lang="cs-CZ" sz="1800" dirty="0" smtClean="0"/>
              <a:t>L2 Lužní </a:t>
            </a:r>
            <a:r>
              <a:rPr lang="cs-CZ" sz="1800" dirty="0"/>
              <a:t>lesy </a:t>
            </a:r>
            <a:endParaRPr lang="cs-CZ" sz="1800" dirty="0" smtClean="0"/>
          </a:p>
          <a:p>
            <a:pPr lvl="1"/>
            <a:r>
              <a:rPr lang="cs-CZ" sz="1500" dirty="0" smtClean="0"/>
              <a:t>L2.1 Horské </a:t>
            </a:r>
            <a:r>
              <a:rPr lang="cs-CZ" sz="1500" dirty="0"/>
              <a:t>olšiny s </a:t>
            </a:r>
            <a:r>
              <a:rPr lang="cs-CZ" sz="1500" dirty="0" smtClean="0"/>
              <a:t>olší </a:t>
            </a:r>
            <a:r>
              <a:rPr lang="cs-CZ" sz="1500" dirty="0"/>
              <a:t>šedou (</a:t>
            </a:r>
            <a:r>
              <a:rPr lang="cs-CZ" sz="1500" i="1" dirty="0" err="1"/>
              <a:t>Alnus</a:t>
            </a:r>
            <a:r>
              <a:rPr lang="cs-CZ" sz="1500" i="1" dirty="0"/>
              <a:t> </a:t>
            </a:r>
            <a:r>
              <a:rPr lang="cs-CZ" sz="1500" i="1" dirty="0" err="1" smtClean="0"/>
              <a:t>incana</a:t>
            </a:r>
            <a:r>
              <a:rPr lang="cs-CZ" sz="1500" i="1" dirty="0" smtClean="0"/>
              <a:t>)</a:t>
            </a:r>
          </a:p>
          <a:p>
            <a:pPr lvl="1"/>
            <a:r>
              <a:rPr lang="cs-CZ" sz="1500" dirty="0" smtClean="0"/>
              <a:t>L2.2 </a:t>
            </a:r>
            <a:r>
              <a:rPr lang="cs-CZ" sz="1500" dirty="0"/>
              <a:t>Ú</a:t>
            </a:r>
            <a:r>
              <a:rPr lang="cs-CZ" sz="1500" dirty="0" smtClean="0"/>
              <a:t>dolní </a:t>
            </a:r>
            <a:r>
              <a:rPr lang="cs-CZ" sz="1500" dirty="0" err="1" smtClean="0"/>
              <a:t>jasanovo</a:t>
            </a:r>
            <a:r>
              <a:rPr lang="cs-CZ" sz="1500" dirty="0" smtClean="0"/>
              <a:t>-olšové </a:t>
            </a:r>
            <a:r>
              <a:rPr lang="cs-CZ" sz="1500" dirty="0"/>
              <a:t>luhy </a:t>
            </a:r>
            <a:endParaRPr lang="cs-CZ" sz="1500" dirty="0" smtClean="0"/>
          </a:p>
          <a:p>
            <a:pPr lvl="1"/>
            <a:r>
              <a:rPr lang="cs-CZ" sz="1500" dirty="0" smtClean="0"/>
              <a:t>L2.3 Tvrdé </a:t>
            </a:r>
            <a:r>
              <a:rPr lang="cs-CZ" sz="1500" dirty="0"/>
              <a:t>luhy </a:t>
            </a:r>
            <a:r>
              <a:rPr lang="cs-CZ" sz="1500" dirty="0" smtClean="0"/>
              <a:t>nížinných </a:t>
            </a:r>
            <a:r>
              <a:rPr lang="cs-CZ" sz="1500" dirty="0"/>
              <a:t>řek </a:t>
            </a:r>
            <a:endParaRPr lang="cs-CZ" sz="1500" dirty="0" smtClean="0"/>
          </a:p>
          <a:p>
            <a:pPr lvl="1"/>
            <a:r>
              <a:rPr lang="cs-CZ" sz="1500" dirty="0" smtClean="0"/>
              <a:t>L2.4 Měkké </a:t>
            </a:r>
            <a:r>
              <a:rPr lang="cs-CZ" sz="1500" dirty="0"/>
              <a:t>luhy </a:t>
            </a:r>
            <a:r>
              <a:rPr lang="cs-CZ" sz="1500" dirty="0" smtClean="0"/>
              <a:t>nížinných </a:t>
            </a:r>
            <a:r>
              <a:rPr lang="cs-CZ" sz="1500" dirty="0"/>
              <a:t>řek </a:t>
            </a:r>
            <a:endParaRPr lang="cs-CZ" sz="1500" dirty="0" smtClean="0"/>
          </a:p>
          <a:p>
            <a:r>
              <a:rPr lang="pl-PL" sz="1800" dirty="0" smtClean="0"/>
              <a:t>L3 </a:t>
            </a:r>
            <a:r>
              <a:rPr lang="pl-PL" sz="1800" dirty="0"/>
              <a:t>Dubohabřiny </a:t>
            </a:r>
            <a:endParaRPr lang="pl-PL" sz="1800" dirty="0" smtClean="0"/>
          </a:p>
          <a:p>
            <a:pPr lvl="1"/>
            <a:r>
              <a:rPr lang="cs-CZ" sz="1500" dirty="0" smtClean="0"/>
              <a:t>L3.1 Hercynské </a:t>
            </a:r>
            <a:r>
              <a:rPr lang="cs-CZ" sz="1500" dirty="0" err="1" smtClean="0"/>
              <a:t>dubohabřiny</a:t>
            </a:r>
            <a:r>
              <a:rPr lang="cs-CZ" sz="1500" dirty="0" smtClean="0"/>
              <a:t> </a:t>
            </a:r>
          </a:p>
          <a:p>
            <a:pPr lvl="1"/>
            <a:r>
              <a:rPr lang="cs-CZ" sz="1500" dirty="0" smtClean="0"/>
              <a:t>L3.2 </a:t>
            </a:r>
            <a:r>
              <a:rPr lang="cs-CZ" sz="1500" dirty="0" err="1" smtClean="0"/>
              <a:t>Polonské</a:t>
            </a:r>
            <a:r>
              <a:rPr lang="cs-CZ" sz="1500" dirty="0" smtClean="0"/>
              <a:t> </a:t>
            </a:r>
            <a:r>
              <a:rPr lang="cs-CZ" sz="1500" dirty="0" err="1" smtClean="0"/>
              <a:t>dubohabřiny</a:t>
            </a:r>
            <a:r>
              <a:rPr lang="cs-CZ" sz="1500" dirty="0" smtClean="0"/>
              <a:t> </a:t>
            </a:r>
          </a:p>
          <a:p>
            <a:pPr lvl="1"/>
            <a:r>
              <a:rPr lang="cs-CZ" sz="1500" dirty="0" smtClean="0"/>
              <a:t>L3.3 Karpatské </a:t>
            </a:r>
            <a:r>
              <a:rPr lang="cs-CZ" sz="1500" dirty="0" err="1"/>
              <a:t>dubohabřiny</a:t>
            </a:r>
            <a:r>
              <a:rPr lang="cs-CZ" sz="1500" dirty="0"/>
              <a:t> </a:t>
            </a:r>
            <a:endParaRPr lang="cs-CZ" sz="1500" dirty="0" smtClean="0"/>
          </a:p>
          <a:p>
            <a:pPr lvl="1"/>
            <a:r>
              <a:rPr lang="cs-CZ" sz="1500" dirty="0" smtClean="0"/>
              <a:t>L3.4 Panonské </a:t>
            </a:r>
            <a:r>
              <a:rPr lang="cs-CZ" sz="1500" dirty="0" err="1" smtClean="0"/>
              <a:t>dubohabřiny</a:t>
            </a:r>
            <a:endParaRPr lang="cs-CZ" sz="1500" dirty="0" smtClean="0"/>
          </a:p>
          <a:p>
            <a:r>
              <a:rPr lang="en-US" sz="1800" dirty="0" smtClean="0"/>
              <a:t>L4 </a:t>
            </a:r>
            <a:r>
              <a:rPr lang="en-US" sz="1800" dirty="0" err="1" smtClean="0"/>
              <a:t>Suťov</a:t>
            </a:r>
            <a:r>
              <a:rPr lang="cs-CZ" sz="1800" dirty="0" smtClean="0"/>
              <a:t>é</a:t>
            </a:r>
            <a:r>
              <a:rPr lang="en-US" sz="1800" dirty="0" smtClean="0"/>
              <a:t> </a:t>
            </a:r>
            <a:r>
              <a:rPr lang="en-US" sz="1800" dirty="0" err="1"/>
              <a:t>lesy</a:t>
            </a:r>
            <a:r>
              <a:rPr lang="en-US" sz="1800" dirty="0"/>
              <a:t> </a:t>
            </a:r>
            <a:endParaRPr lang="cs-CZ" sz="1800" dirty="0" smtClean="0"/>
          </a:p>
          <a:p>
            <a:r>
              <a:rPr lang="cs-CZ" sz="1800" dirty="0" smtClean="0"/>
              <a:t>L5 </a:t>
            </a:r>
            <a:r>
              <a:rPr lang="cs-CZ" sz="1800" dirty="0"/>
              <a:t>Bučiny </a:t>
            </a:r>
            <a:endParaRPr lang="cs-CZ" sz="1800" dirty="0" smtClean="0"/>
          </a:p>
          <a:p>
            <a:pPr lvl="1"/>
            <a:r>
              <a:rPr lang="cs-CZ" sz="1500" dirty="0" smtClean="0"/>
              <a:t>L5.1 Květnaté </a:t>
            </a:r>
            <a:r>
              <a:rPr lang="cs-CZ" sz="1500" dirty="0"/>
              <a:t>bučiny </a:t>
            </a:r>
            <a:endParaRPr lang="cs-CZ" sz="1500" dirty="0" smtClean="0"/>
          </a:p>
          <a:p>
            <a:pPr lvl="1"/>
            <a:r>
              <a:rPr lang="da-DK" sz="1500" dirty="0" smtClean="0"/>
              <a:t>L5.2 Horsk</a:t>
            </a:r>
            <a:r>
              <a:rPr lang="cs-CZ" sz="1500" dirty="0" smtClean="0"/>
              <a:t>é</a:t>
            </a:r>
            <a:r>
              <a:rPr lang="da-DK" sz="1500" dirty="0" smtClean="0"/>
              <a:t> klenov</a:t>
            </a:r>
            <a:r>
              <a:rPr lang="cs-CZ" sz="1500" dirty="0" smtClean="0"/>
              <a:t>é</a:t>
            </a:r>
            <a:r>
              <a:rPr lang="da-DK" sz="1500" dirty="0" smtClean="0"/>
              <a:t> </a:t>
            </a:r>
            <a:r>
              <a:rPr lang="da-DK" sz="1500" dirty="0"/>
              <a:t>bučiny </a:t>
            </a:r>
            <a:endParaRPr lang="cs-CZ" sz="1500" dirty="0" smtClean="0"/>
          </a:p>
          <a:p>
            <a:pPr lvl="1"/>
            <a:r>
              <a:rPr lang="cs-CZ" sz="1500" dirty="0" smtClean="0"/>
              <a:t>L5.3 Vápnomilné </a:t>
            </a:r>
            <a:r>
              <a:rPr lang="cs-CZ" sz="1500" dirty="0"/>
              <a:t>bučiny </a:t>
            </a:r>
            <a:endParaRPr lang="cs-CZ" sz="1500" dirty="0" smtClean="0"/>
          </a:p>
          <a:p>
            <a:pPr lvl="1"/>
            <a:r>
              <a:rPr lang="cs-CZ" sz="1500" dirty="0" smtClean="0"/>
              <a:t>L5.4 Acidofilní </a:t>
            </a:r>
            <a:r>
              <a:rPr lang="cs-CZ" sz="1500" dirty="0"/>
              <a:t>bučiny </a:t>
            </a:r>
            <a:endParaRPr lang="cs-CZ" sz="1500" dirty="0" smtClean="0"/>
          </a:p>
        </p:txBody>
      </p:sp>
    </p:spTree>
    <p:extLst>
      <p:ext uri="{BB962C8B-B14F-4D97-AF65-F5344CB8AC3E}">
        <p14:creationId xmlns:p14="http://schemas.microsoft.com/office/powerpoint/2010/main" val="10529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dpr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5713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6264696"/>
          </a:xfrm>
        </p:spPr>
        <p:txBody>
          <a:bodyPr>
            <a:normAutofit fontScale="92500" lnSpcReduction="20000"/>
          </a:bodyPr>
          <a:lstStyle/>
          <a:p>
            <a:r>
              <a:rPr lang="cs-CZ" sz="1900" dirty="0"/>
              <a:t>L6 Teplomilné doubravy</a:t>
            </a:r>
          </a:p>
          <a:p>
            <a:pPr lvl="1"/>
            <a:r>
              <a:rPr lang="cs-CZ" sz="1600" dirty="0"/>
              <a:t>L6.1 </a:t>
            </a:r>
            <a:r>
              <a:rPr lang="cs-CZ" sz="1600" dirty="0" err="1"/>
              <a:t>Perialpidské</a:t>
            </a:r>
            <a:r>
              <a:rPr lang="cs-CZ" sz="1600" dirty="0"/>
              <a:t> </a:t>
            </a:r>
            <a:r>
              <a:rPr lang="cs-CZ" sz="1600" dirty="0" err="1"/>
              <a:t>bazifilní</a:t>
            </a:r>
            <a:r>
              <a:rPr lang="cs-CZ" sz="1600" dirty="0"/>
              <a:t> teplomilné doubravy </a:t>
            </a:r>
          </a:p>
          <a:p>
            <a:pPr lvl="1"/>
            <a:r>
              <a:rPr lang="pl-PL" sz="1600" dirty="0"/>
              <a:t>L6.2 Panonské teplomilné doubravy na spraši </a:t>
            </a:r>
          </a:p>
          <a:p>
            <a:pPr lvl="1"/>
            <a:r>
              <a:rPr lang="pl-PL" sz="1600" dirty="0"/>
              <a:t>L6.3 Panonské teplomilné doubravy na písku </a:t>
            </a:r>
          </a:p>
          <a:p>
            <a:pPr lvl="1"/>
            <a:r>
              <a:rPr lang="cs-CZ" sz="1600" dirty="0"/>
              <a:t>L6.4 Středoevropské </a:t>
            </a:r>
            <a:r>
              <a:rPr lang="cs-CZ" sz="1600" dirty="0" err="1"/>
              <a:t>bazifilní</a:t>
            </a:r>
            <a:r>
              <a:rPr lang="cs-CZ" sz="1600" dirty="0"/>
              <a:t> teplomilné doubravy </a:t>
            </a:r>
          </a:p>
          <a:p>
            <a:pPr lvl="1"/>
            <a:r>
              <a:rPr lang="cs-CZ" sz="1600" dirty="0"/>
              <a:t>L6.5 Acidofilní teplomilné doubravy </a:t>
            </a:r>
          </a:p>
          <a:p>
            <a:r>
              <a:rPr lang="cs-CZ" sz="1900" dirty="0"/>
              <a:t>L7 Acidofilní doubravy</a:t>
            </a:r>
          </a:p>
          <a:p>
            <a:pPr lvl="1"/>
            <a:r>
              <a:rPr lang="fr-FR" sz="1600" dirty="0"/>
              <a:t>L7.1 Such</a:t>
            </a:r>
            <a:r>
              <a:rPr lang="cs-CZ" sz="1600" dirty="0"/>
              <a:t>é</a:t>
            </a:r>
            <a:r>
              <a:rPr lang="fr-FR" sz="1600" dirty="0"/>
              <a:t> acidofiln</a:t>
            </a:r>
            <a:r>
              <a:rPr lang="cs-CZ" sz="1600" dirty="0"/>
              <a:t>í</a:t>
            </a:r>
            <a:r>
              <a:rPr lang="fr-FR" sz="1600" dirty="0"/>
              <a:t> doubravy </a:t>
            </a:r>
            <a:endParaRPr lang="cs-CZ" sz="1600" dirty="0"/>
          </a:p>
          <a:p>
            <a:pPr lvl="1"/>
            <a:r>
              <a:rPr lang="cs-CZ" sz="1600" dirty="0"/>
              <a:t>L7.2 Vlhké acidofilní doubravy </a:t>
            </a:r>
          </a:p>
          <a:p>
            <a:pPr lvl="1"/>
            <a:r>
              <a:rPr lang="it-IT" sz="1600" dirty="0"/>
              <a:t>L7.3 Subkontinentaln</a:t>
            </a:r>
            <a:r>
              <a:rPr lang="cs-CZ" sz="1600" dirty="0"/>
              <a:t>í</a:t>
            </a:r>
            <a:r>
              <a:rPr lang="it-IT" sz="1600" dirty="0"/>
              <a:t> borov</a:t>
            </a:r>
            <a:r>
              <a:rPr lang="cs-CZ" sz="1600" dirty="0"/>
              <a:t>é</a:t>
            </a:r>
            <a:r>
              <a:rPr lang="it-IT" sz="1600" dirty="0"/>
              <a:t> doubravy</a:t>
            </a:r>
            <a:endParaRPr lang="cs-CZ" sz="1600" dirty="0"/>
          </a:p>
          <a:p>
            <a:pPr lvl="1"/>
            <a:r>
              <a:rPr lang="pl-PL" sz="1600" dirty="0"/>
              <a:t>L7.4 Acidofilní doubravy na písku </a:t>
            </a:r>
          </a:p>
          <a:p>
            <a:r>
              <a:rPr lang="pl-PL" sz="1900" dirty="0"/>
              <a:t>L8 Suché bory </a:t>
            </a:r>
          </a:p>
          <a:p>
            <a:pPr lvl="1"/>
            <a:r>
              <a:rPr lang="cs-CZ" sz="1600" dirty="0"/>
              <a:t>L8.1 </a:t>
            </a:r>
            <a:r>
              <a:rPr lang="cs-CZ" sz="1600" dirty="0" err="1"/>
              <a:t>Boreokontinentalní</a:t>
            </a:r>
            <a:r>
              <a:rPr lang="cs-CZ" sz="1600" dirty="0"/>
              <a:t> bory</a:t>
            </a:r>
          </a:p>
          <a:p>
            <a:pPr lvl="1"/>
            <a:r>
              <a:rPr lang="cs-CZ" sz="1600" dirty="0"/>
              <a:t>L8.2 Lesostepní bory </a:t>
            </a:r>
          </a:p>
          <a:p>
            <a:pPr lvl="1"/>
            <a:r>
              <a:rPr lang="da-DK" sz="1600" dirty="0"/>
              <a:t>L8.3 Perialpidsk</a:t>
            </a:r>
            <a:r>
              <a:rPr lang="cs-CZ" sz="1600" dirty="0"/>
              <a:t>é</a:t>
            </a:r>
            <a:r>
              <a:rPr lang="da-DK" sz="1600" dirty="0"/>
              <a:t> hadcove bory </a:t>
            </a:r>
            <a:endParaRPr lang="cs-CZ" sz="1600" dirty="0"/>
          </a:p>
          <a:p>
            <a:r>
              <a:rPr lang="cs-CZ" sz="1900" dirty="0"/>
              <a:t>L9 Smrčiny </a:t>
            </a:r>
          </a:p>
          <a:p>
            <a:pPr lvl="1"/>
            <a:r>
              <a:rPr lang="cs-CZ" sz="1600" dirty="0"/>
              <a:t>L9.1 Horské třtinové smrčiny </a:t>
            </a:r>
          </a:p>
          <a:p>
            <a:pPr lvl="1"/>
            <a:r>
              <a:rPr lang="cs-CZ" sz="1600" dirty="0"/>
              <a:t>L9.2 Rašelinné a podmáčené smrčiny</a:t>
            </a:r>
          </a:p>
          <a:p>
            <a:pPr lvl="1"/>
            <a:r>
              <a:rPr lang="nn-NO" sz="1600" dirty="0"/>
              <a:t>L9.3 Horsk</a:t>
            </a:r>
            <a:r>
              <a:rPr lang="cs-CZ" sz="1600" dirty="0"/>
              <a:t>é</a:t>
            </a:r>
            <a:r>
              <a:rPr lang="nn-NO" sz="1600" dirty="0"/>
              <a:t> papratkov</a:t>
            </a:r>
            <a:r>
              <a:rPr lang="cs-CZ" sz="1600" dirty="0"/>
              <a:t>é</a:t>
            </a:r>
            <a:r>
              <a:rPr lang="nn-NO" sz="1600" dirty="0"/>
              <a:t> smrčiny</a:t>
            </a:r>
          </a:p>
          <a:p>
            <a:r>
              <a:rPr lang="cs-CZ" sz="1900" dirty="0"/>
              <a:t>L10 Rašelinné lesy </a:t>
            </a:r>
          </a:p>
          <a:p>
            <a:pPr lvl="1"/>
            <a:r>
              <a:rPr lang="cs-CZ" sz="1600" dirty="0"/>
              <a:t>L10.1 Rašelinné březiny </a:t>
            </a:r>
          </a:p>
          <a:p>
            <a:pPr lvl="1"/>
            <a:r>
              <a:rPr lang="cs-CZ" sz="1600" dirty="0"/>
              <a:t>L10.2 Rašelinné brusnicové bory </a:t>
            </a:r>
          </a:p>
          <a:p>
            <a:pPr lvl="1"/>
            <a:r>
              <a:rPr lang="cs-CZ" sz="1600" dirty="0"/>
              <a:t>L10.3 Suchopýrové bory kontinentálních rašelinišť </a:t>
            </a:r>
          </a:p>
          <a:p>
            <a:pPr lvl="1"/>
            <a:r>
              <a:rPr lang="cs-CZ" sz="1600" dirty="0"/>
              <a:t>L10.4 </a:t>
            </a:r>
            <a:r>
              <a:rPr lang="cs-CZ" sz="1600" dirty="0" err="1"/>
              <a:t>Blatkové</a:t>
            </a:r>
            <a:r>
              <a:rPr lang="cs-CZ" sz="1600" dirty="0"/>
              <a:t> bory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72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Vegetace ČR – prof. Chytrý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čtyřdílná monografie</a:t>
            </a:r>
          </a:p>
          <a:p>
            <a:r>
              <a:rPr lang="cs-CZ" dirty="0" smtClean="0"/>
              <a:t>systematicky shrnuje </a:t>
            </a:r>
            <a:r>
              <a:rPr lang="cs-CZ" dirty="0" err="1" smtClean="0"/>
              <a:t>diverzitu</a:t>
            </a:r>
            <a:r>
              <a:rPr lang="cs-CZ" dirty="0" smtClean="0"/>
              <a:t> vegetačních typů </a:t>
            </a:r>
          </a:p>
          <a:p>
            <a:r>
              <a:rPr lang="cs-CZ" dirty="0" smtClean="0"/>
              <a:t>členění do 38 fytocenologických tříd, které se dále dělí na svazy a asociace</a:t>
            </a:r>
          </a:p>
          <a:p>
            <a:r>
              <a:rPr lang="cs-CZ" dirty="0" smtClean="0"/>
              <a:t>Vymezení pomocí &gt; 100 000 fytocenologických snímků ČNFD</a:t>
            </a:r>
          </a:p>
          <a:p>
            <a:r>
              <a:rPr lang="cs-CZ" dirty="0" smtClean="0"/>
              <a:t>Díly:</a:t>
            </a:r>
          </a:p>
          <a:p>
            <a:pPr lvl="1"/>
            <a:r>
              <a:rPr lang="cs-CZ" b="1" dirty="0" smtClean="0"/>
              <a:t>1. díl – Travinná a keříčková vegetace</a:t>
            </a:r>
            <a:r>
              <a:rPr lang="cs-CZ" dirty="0" smtClean="0"/>
              <a:t> (2007, druhé vydání 2010)</a:t>
            </a:r>
          </a:p>
          <a:p>
            <a:pPr lvl="1"/>
            <a:r>
              <a:rPr lang="cs-CZ" b="1" dirty="0" smtClean="0"/>
              <a:t>2. díl – Ruderální, plevelová, skalní a suťová vegetace</a:t>
            </a:r>
            <a:r>
              <a:rPr lang="cs-CZ" dirty="0" smtClean="0"/>
              <a:t> (2009)</a:t>
            </a:r>
          </a:p>
          <a:p>
            <a:pPr lvl="1"/>
            <a:r>
              <a:rPr lang="cs-CZ" b="1" dirty="0" smtClean="0"/>
              <a:t>3. díl – Vodní a mokřadní vegetace</a:t>
            </a:r>
            <a:r>
              <a:rPr lang="cs-CZ" dirty="0" smtClean="0"/>
              <a:t> (2011)</a:t>
            </a:r>
          </a:p>
          <a:p>
            <a:pPr lvl="1"/>
            <a:r>
              <a:rPr lang="pt-BR" b="1" dirty="0" smtClean="0"/>
              <a:t>4. díl – Lesní a křovinná vegetace</a:t>
            </a:r>
            <a:r>
              <a:rPr lang="pt-BR" dirty="0" smtClean="0"/>
              <a:t> (201</a:t>
            </a:r>
            <a:r>
              <a:rPr lang="cs-CZ" dirty="0" smtClean="0"/>
              <a:t>4</a:t>
            </a:r>
            <a:r>
              <a:rPr lang="pt-BR" dirty="0" smtClean="0"/>
              <a:t>)</a:t>
            </a:r>
            <a:endParaRPr lang="cs-CZ" dirty="0" smtClean="0"/>
          </a:p>
          <a:p>
            <a:r>
              <a:rPr lang="cs-CZ" dirty="0" smtClean="0"/>
              <a:t>Síťové mapy 10x6 zeměpisných minut (cca 12x11 km)</a:t>
            </a:r>
          </a:p>
          <a:p>
            <a:endParaRPr lang="cs-CZ" dirty="0" smtClean="0"/>
          </a:p>
          <a:p>
            <a:r>
              <a:rPr lang="cs-CZ" dirty="0" smtClean="0"/>
              <a:t>CHYTRÝ, Milan a kol. (2007):</a:t>
            </a:r>
            <a:r>
              <a:rPr lang="cs-CZ" i="1" dirty="0" smtClean="0"/>
              <a:t>Vegetace České republiky </a:t>
            </a:r>
          </a:p>
          <a:p>
            <a:pPr>
              <a:buNone/>
            </a:pPr>
            <a:r>
              <a:rPr lang="cs-CZ" i="1" dirty="0" smtClean="0"/>
              <a:t>	1. Travinná a keříčková společenstva</a:t>
            </a:r>
            <a:r>
              <a:rPr lang="cs-CZ" dirty="0" smtClean="0"/>
              <a:t>. Praha: Academia</a:t>
            </a:r>
            <a:endParaRPr lang="cs-CZ" dirty="0"/>
          </a:p>
        </p:txBody>
      </p:sp>
      <p:pic>
        <p:nvPicPr>
          <p:cNvPr id="68610" name="Picture 2" descr="http://www.sci.muni.cz/botany/vegsci/pic/_vegetace_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4143380"/>
            <a:ext cx="1805453" cy="2476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sci.muni.cz/botany/vegsci/pic/maps/ABB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7620000" cy="538162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428728" y="5286388"/>
            <a:ext cx="6857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Př.: 	Asociace ABB01 </a:t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i="1" dirty="0" err="1" smtClean="0"/>
              <a:t>Carici</a:t>
            </a:r>
            <a:r>
              <a:rPr lang="cs-CZ" i="1" dirty="0" smtClean="0"/>
              <a:t> </a:t>
            </a:r>
            <a:r>
              <a:rPr lang="cs-CZ" i="1" dirty="0" err="1" smtClean="0"/>
              <a:t>bigelowii</a:t>
            </a:r>
            <a:r>
              <a:rPr lang="cs-CZ" i="1" dirty="0" smtClean="0"/>
              <a:t>-Nardetum </a:t>
            </a:r>
            <a:r>
              <a:rPr lang="cs-CZ" i="1" dirty="0" err="1" smtClean="0"/>
              <a:t>strictae</a:t>
            </a:r>
            <a:r>
              <a:rPr lang="cs-CZ" dirty="0" smtClean="0"/>
              <a:t> (Zlatník 1928) Jeník 1961 </a:t>
            </a:r>
            <a:br>
              <a:rPr lang="cs-CZ" dirty="0" smtClean="0"/>
            </a:br>
            <a:r>
              <a:rPr lang="cs-CZ" dirty="0" smtClean="0"/>
              <a:t>	Smilkové alpínské trávníky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781"/>
            <a:ext cx="9144000" cy="60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05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Územní systém ekologické stability</a:t>
            </a:r>
          </a:p>
          <a:p>
            <a:endParaRPr lang="cs-CZ" dirty="0" smtClean="0"/>
          </a:p>
          <a:p>
            <a:r>
              <a:rPr lang="cs-CZ" dirty="0" smtClean="0"/>
              <a:t>ÚAP – v územních plánech =&gt; přesné zaměření, ale složitá orientace</a:t>
            </a:r>
            <a:endParaRPr lang="cs-CZ" sz="1400" dirty="0" smtClean="0"/>
          </a:p>
          <a:p>
            <a:r>
              <a:rPr lang="cs-CZ" dirty="0" smtClean="0"/>
              <a:t>ÚHÚL – </a:t>
            </a:r>
            <a:r>
              <a:rPr lang="cs-CZ" dirty="0" err="1" smtClean="0"/>
              <a:t>nadreg</a:t>
            </a:r>
            <a:r>
              <a:rPr lang="cs-CZ" dirty="0" smtClean="0"/>
              <a:t>., </a:t>
            </a:r>
            <a:r>
              <a:rPr lang="cs-CZ" dirty="0" err="1" smtClean="0"/>
              <a:t>reg</a:t>
            </a:r>
            <a:r>
              <a:rPr lang="cs-CZ" dirty="0" smtClean="0"/>
              <a:t>. i lokální (WMS)</a:t>
            </a:r>
          </a:p>
          <a:p>
            <a:r>
              <a:rPr lang="cs-CZ" dirty="0" smtClean="0"/>
              <a:t>JMK a některé další kraje</a:t>
            </a:r>
          </a:p>
          <a:p>
            <a:pPr lvl="1"/>
            <a:r>
              <a:rPr lang="cs-CZ" dirty="0" err="1" smtClean="0"/>
              <a:t>Geoportál</a:t>
            </a:r>
            <a:r>
              <a:rPr lang="cs-CZ" dirty="0" smtClean="0"/>
              <a:t> ÚP (</a:t>
            </a:r>
            <a:r>
              <a:rPr lang="cs-CZ" dirty="0" smtClean="0">
                <a:hlinkClick r:id="rId3"/>
              </a:rPr>
              <a:t>http://up.kr-jihomoravsky.cz</a:t>
            </a:r>
            <a:r>
              <a:rPr lang="cs-CZ" dirty="0" smtClean="0"/>
              <a:t>)  </a:t>
            </a:r>
          </a:p>
          <a:p>
            <a:pPr lvl="1"/>
            <a:r>
              <a:rPr lang="cs-CZ" dirty="0" smtClean="0"/>
              <a:t>Mapový portál (</a:t>
            </a:r>
            <a:r>
              <a:rPr lang="cs-CZ" dirty="0" smtClean="0">
                <a:hlinkClick r:id="rId4"/>
              </a:rPr>
              <a:t>http://mapy.</a:t>
            </a:r>
            <a:r>
              <a:rPr lang="cs-CZ" dirty="0" err="1" smtClean="0">
                <a:hlinkClick r:id="rId4"/>
              </a:rPr>
              <a:t>kr</a:t>
            </a:r>
            <a:r>
              <a:rPr lang="cs-CZ" dirty="0" smtClean="0">
                <a:hlinkClick r:id="rId4"/>
              </a:rPr>
              <a:t>-</a:t>
            </a:r>
            <a:r>
              <a:rPr lang="cs-CZ" dirty="0" err="1" smtClean="0">
                <a:hlinkClick r:id="rId4"/>
              </a:rPr>
              <a:t>jihomoravsky.cz</a:t>
            </a:r>
            <a:r>
              <a:rPr lang="cs-CZ" dirty="0" smtClean="0"/>
              <a:t>)</a:t>
            </a:r>
          </a:p>
          <a:p>
            <a:pPr lvl="2"/>
            <a:r>
              <a:rPr lang="cs-CZ" dirty="0" err="1" smtClean="0"/>
              <a:t>nadreg</a:t>
            </a:r>
            <a:r>
              <a:rPr lang="cs-CZ" dirty="0" smtClean="0"/>
              <a:t>. a </a:t>
            </a:r>
            <a:r>
              <a:rPr lang="cs-CZ" dirty="0" err="1" smtClean="0"/>
              <a:t>reg</a:t>
            </a:r>
            <a:r>
              <a:rPr lang="cs-CZ" dirty="0" smtClean="0"/>
              <a:t>., dobrá vizualizace (WMS)</a:t>
            </a:r>
          </a:p>
          <a:p>
            <a:r>
              <a:rPr lang="cs-CZ" dirty="0" err="1" smtClean="0"/>
              <a:t>Cenia</a:t>
            </a:r>
            <a:r>
              <a:rPr lang="cs-CZ" dirty="0" smtClean="0"/>
              <a:t> (INSPIRE) – nic moc (WMS)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SES v CR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402"/>
            <a:ext cx="9144000" cy="6443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ÚS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12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8642350" cy="45672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7417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589240"/>
          </a:xfrm>
        </p:spPr>
        <p:txBody>
          <a:bodyPr>
            <a:normAutofit fontScale="40000" lnSpcReduction="20000"/>
          </a:bodyPr>
          <a:lstStyle/>
          <a:p>
            <a:r>
              <a:rPr lang="cs-CZ" dirty="0" err="1" smtClean="0"/>
              <a:t>Ambros</a:t>
            </a:r>
            <a:r>
              <a:rPr lang="cs-CZ" dirty="0" smtClean="0"/>
              <a:t>, Z., </a:t>
            </a:r>
            <a:r>
              <a:rPr lang="cs-CZ" dirty="0" err="1" smtClean="0"/>
              <a:t>Štykar</a:t>
            </a:r>
            <a:r>
              <a:rPr lang="cs-CZ" dirty="0" smtClean="0"/>
              <a:t>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.,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63 s. </a:t>
            </a:r>
          </a:p>
          <a:p>
            <a:r>
              <a:rPr lang="cs-CZ" dirty="0" smtClean="0"/>
              <a:t>Buček, A., Lacina,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II. </a:t>
            </a:r>
            <a:r>
              <a:rPr lang="cs-CZ" dirty="0" smtClean="0"/>
              <a:t>1. </a:t>
            </a:r>
            <a:r>
              <a:rPr lang="cs-CZ" dirty="0" err="1" smtClean="0"/>
              <a:t>vyd</a:t>
            </a:r>
            <a:r>
              <a:rPr lang="cs-CZ" dirty="0" smtClean="0"/>
              <a:t>.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240 s..</a:t>
            </a:r>
          </a:p>
          <a:p>
            <a:r>
              <a:rPr lang="cs-CZ" dirty="0" smtClean="0"/>
              <a:t>Culek, M. </a:t>
            </a:r>
            <a:r>
              <a:rPr lang="en-US" dirty="0" smtClean="0"/>
              <a:t>[ed.] </a:t>
            </a:r>
            <a:r>
              <a:rPr lang="cs-CZ" dirty="0" smtClean="0"/>
              <a:t>(1996): </a:t>
            </a:r>
            <a:r>
              <a:rPr lang="cs-CZ" i="1" dirty="0" smtClean="0"/>
              <a:t>Biogeografické členění České republiky</a:t>
            </a:r>
            <a:r>
              <a:rPr lang="cs-CZ" dirty="0" smtClean="0"/>
              <a:t>. Praha: Enigma, 347 s.</a:t>
            </a:r>
          </a:p>
          <a:p>
            <a:r>
              <a:rPr lang="cs-CZ" dirty="0" smtClean="0"/>
              <a:t>Culek, M. </a:t>
            </a:r>
            <a:r>
              <a:rPr lang="en-US" dirty="0"/>
              <a:t>[ed.] </a:t>
            </a:r>
            <a:r>
              <a:rPr lang="cs-CZ" dirty="0" smtClean="0"/>
              <a:t>(2005): </a:t>
            </a:r>
            <a:r>
              <a:rPr lang="cs-CZ" i="1" dirty="0" smtClean="0"/>
              <a:t>Biogeografické členění České republiky II</a:t>
            </a:r>
            <a:r>
              <a:rPr lang="cs-CZ" dirty="0" smtClean="0"/>
              <a:t>. Praha: </a:t>
            </a:r>
            <a:r>
              <a:rPr lang="cs-CZ" dirty="0" err="1" smtClean="0"/>
              <a:t>EkoCentrum</a:t>
            </a:r>
            <a:r>
              <a:rPr lang="cs-CZ" dirty="0" smtClean="0"/>
              <a:t> a AOPK Praha, 347 s.</a:t>
            </a:r>
            <a:endParaRPr lang="en-US" dirty="0" smtClean="0"/>
          </a:p>
          <a:p>
            <a:r>
              <a:rPr lang="cs-CZ" dirty="0"/>
              <a:t>Culek, M. </a:t>
            </a:r>
            <a:r>
              <a:rPr lang="en-US" dirty="0"/>
              <a:t>[ed.] </a:t>
            </a:r>
            <a:r>
              <a:rPr lang="cs-CZ" dirty="0"/>
              <a:t>(</a:t>
            </a:r>
            <a:r>
              <a:rPr lang="cs-CZ" dirty="0" smtClean="0"/>
              <a:t>20</a:t>
            </a:r>
            <a:r>
              <a:rPr lang="en-US" dirty="0" smtClean="0"/>
              <a:t>13</a:t>
            </a:r>
            <a:r>
              <a:rPr lang="cs-CZ" dirty="0" smtClean="0"/>
              <a:t>): </a:t>
            </a:r>
            <a:r>
              <a:rPr lang="cs-CZ" i="1" dirty="0"/>
              <a:t>Biogeografické </a:t>
            </a:r>
            <a:r>
              <a:rPr lang="cs-CZ" i="1" dirty="0" smtClean="0"/>
              <a:t>regiony České republiky</a:t>
            </a:r>
            <a:r>
              <a:rPr lang="cs-CZ" dirty="0" smtClean="0"/>
              <a:t>. Brno: Masarykova univerzita, 447 s.</a:t>
            </a:r>
          </a:p>
          <a:p>
            <a:r>
              <a:rPr lang="cs-CZ" dirty="0" err="1" smtClean="0"/>
              <a:t>Hrnčiarová</a:t>
            </a:r>
            <a:r>
              <a:rPr lang="cs-CZ" dirty="0" smtClean="0"/>
              <a:t>, T., </a:t>
            </a:r>
            <a:r>
              <a:rPr lang="cs-CZ" dirty="0" err="1" smtClean="0"/>
              <a:t>Mackovčin</a:t>
            </a:r>
            <a:r>
              <a:rPr lang="cs-CZ" dirty="0" smtClean="0"/>
              <a:t>, P., </a:t>
            </a:r>
            <a:r>
              <a:rPr lang="cs-CZ" dirty="0" err="1" smtClean="0"/>
              <a:t>Zvara</a:t>
            </a:r>
            <a:r>
              <a:rPr lang="cs-CZ" dirty="0" smtClean="0"/>
              <a:t>, I. a kol. (2009): </a:t>
            </a:r>
            <a:r>
              <a:rPr lang="cs-CZ" i="1" dirty="0" smtClean="0"/>
              <a:t>Atlas krajiny České republiky.</a:t>
            </a:r>
            <a:r>
              <a:rPr lang="cs-CZ" dirty="0" smtClean="0"/>
              <a:t> Praha: Ministerstvo životního prostředí ČR, Průhonice: Výzkumný ústav </a:t>
            </a:r>
            <a:r>
              <a:rPr lang="cs-CZ" dirty="0" err="1" smtClean="0"/>
              <a:t>Silva</a:t>
            </a:r>
            <a:r>
              <a:rPr lang="cs-CZ" dirty="0" smtClean="0"/>
              <a:t> </a:t>
            </a:r>
            <a:r>
              <a:rPr lang="cs-CZ" dirty="0" err="1" smtClean="0"/>
              <a:t>Taroucy</a:t>
            </a:r>
            <a:r>
              <a:rPr lang="cs-CZ" dirty="0" smtClean="0"/>
              <a:t> pro krajinu a okrasné zahradnictví, v. v. i., 332 s. </a:t>
            </a:r>
          </a:p>
          <a:p>
            <a:r>
              <a:rPr lang="cs-CZ" dirty="0" smtClean="0"/>
              <a:t>Chytrý, M., Kočí, M., </a:t>
            </a:r>
            <a:r>
              <a:rPr lang="cs-CZ" dirty="0" err="1" smtClean="0"/>
              <a:t>Šumerová</a:t>
            </a:r>
            <a:r>
              <a:rPr lang="cs-CZ" dirty="0" smtClean="0"/>
              <a:t>, K. (2007):  </a:t>
            </a:r>
            <a:r>
              <a:rPr lang="cs-CZ" i="1" dirty="0" smtClean="0"/>
              <a:t>Vegetace České republiky 1. Travinná a keříčková vegetace.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 Praha: Academia, 526 s. </a:t>
            </a:r>
          </a:p>
          <a:p>
            <a:r>
              <a:rPr lang="cs-CZ" dirty="0" smtClean="0"/>
              <a:t>Chytrý, M., Kučera, T., Kočí, M. a kol. (2001): </a:t>
            </a:r>
            <a:r>
              <a:rPr lang="cs-CZ" i="1" dirty="0" smtClean="0"/>
              <a:t>Katalog biotopů České republiky. </a:t>
            </a:r>
            <a:r>
              <a:rPr lang="cs-CZ" dirty="0" smtClean="0"/>
              <a:t>Praha: Agentura ochrany přírody a krajiny ČR, 308 s.</a:t>
            </a:r>
          </a:p>
          <a:p>
            <a:r>
              <a:rPr lang="cs-CZ" dirty="0" smtClean="0"/>
              <a:t>Maděra, P., Zimová, E. a kol. (2005): </a:t>
            </a:r>
            <a:r>
              <a:rPr lang="cs-CZ" i="1" dirty="0" smtClean="0"/>
              <a:t>Metodické postupy projektování lokálního ÚSES. </a:t>
            </a:r>
            <a:r>
              <a:rPr lang="cs-CZ" dirty="0" smtClean="0"/>
              <a:t>Brno: Ústav lesnické botaniky, dendrologie a typologie LDF MZLU v Brně a </a:t>
            </a:r>
            <a:r>
              <a:rPr lang="cs-CZ" dirty="0" err="1" smtClean="0"/>
              <a:t>Löw</a:t>
            </a:r>
            <a:r>
              <a:rPr lang="cs-CZ" dirty="0" smtClean="0"/>
              <a:t> a spol., 277 s.</a:t>
            </a:r>
          </a:p>
          <a:p>
            <a:r>
              <a:rPr lang="cs-CZ" dirty="0" smtClean="0"/>
              <a:t>Moravec, J. a kol. (1994): Fytocenologie. Praha: Academia</a:t>
            </a:r>
          </a:p>
          <a:p>
            <a:r>
              <a:rPr lang="cs-CZ" dirty="0" smtClean="0"/>
              <a:t>NEUHÄUSLOVÁ, Z. a kol. (1998): Mapa potenciální přirozené vegetace České republiky 1: 500 000. </a:t>
            </a:r>
            <a:r>
              <a:rPr lang="cs-CZ" dirty="0" err="1" smtClean="0"/>
              <a:t>Vyd</a:t>
            </a:r>
            <a:r>
              <a:rPr lang="cs-CZ" dirty="0" smtClean="0"/>
              <a:t>. 1. Academia, Praha.</a:t>
            </a:r>
          </a:p>
          <a:p>
            <a:r>
              <a:rPr lang="cs-CZ" i="1" dirty="0" smtClean="0"/>
              <a:t>Mapový server AOPK ČR</a:t>
            </a:r>
            <a:r>
              <a:rPr lang="cs-CZ" dirty="0" smtClean="0"/>
              <a:t> [on-line].  AOPK ČR, 2012. Dostupné z</a:t>
            </a:r>
            <a:r>
              <a:rPr lang="cs-CZ" i="1" dirty="0" smtClean="0"/>
              <a:t> </a:t>
            </a:r>
            <a:r>
              <a:rPr lang="cs-CZ" dirty="0" smtClean="0">
                <a:hlinkClick r:id="rId2"/>
              </a:rPr>
              <a:t> &lt;http://mapy.</a:t>
            </a:r>
            <a:r>
              <a:rPr lang="cs-CZ" dirty="0" err="1" smtClean="0">
                <a:hlinkClick r:id="rId2"/>
              </a:rPr>
              <a:t>nature.cz</a:t>
            </a:r>
            <a:r>
              <a:rPr lang="cs-CZ" dirty="0" smtClean="0"/>
              <a:t>&gt;</a:t>
            </a:r>
          </a:p>
          <a:p>
            <a:r>
              <a:rPr lang="cs-CZ" i="1" dirty="0" smtClean="0"/>
              <a:t>Portál veřejné správy České republiky</a:t>
            </a:r>
            <a:r>
              <a:rPr lang="cs-CZ" dirty="0" smtClean="0"/>
              <a:t> [on-line]. Ministerstvo vnitra, 2003 – 2010. Dostupné z</a:t>
            </a:r>
            <a:r>
              <a:rPr lang="cs-CZ" i="1" dirty="0" smtClean="0"/>
              <a:t> </a:t>
            </a:r>
            <a:r>
              <a:rPr lang="cs-CZ" dirty="0" smtClean="0"/>
              <a:t>&lt;http://www.</a:t>
            </a:r>
            <a:r>
              <a:rPr lang="cs-CZ" dirty="0" err="1" smtClean="0"/>
              <a:t>portal.gov.cz</a:t>
            </a:r>
            <a:r>
              <a:rPr lang="cs-CZ" dirty="0" smtClean="0"/>
              <a:t>&gt;</a:t>
            </a:r>
          </a:p>
          <a:p>
            <a:r>
              <a:rPr lang="cs-CZ" i="1" dirty="0" smtClean="0"/>
              <a:t>Ústav pro hospodářskou úpravu lesů</a:t>
            </a:r>
            <a:r>
              <a:rPr lang="cs-CZ" dirty="0" smtClean="0"/>
              <a:t> [on-line]. ÚHÚL, 2003-2012. Dostupné z </a:t>
            </a: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uhul.cz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Studijní materiály RNDr. Martina </a:t>
            </a:r>
            <a:r>
              <a:rPr lang="cs-CZ" dirty="0" err="1" smtClean="0"/>
              <a:t>Culka</a:t>
            </a:r>
            <a:r>
              <a:rPr lang="cs-CZ" dirty="0" smtClean="0"/>
              <a:t>, </a:t>
            </a:r>
            <a:r>
              <a:rPr lang="cs-CZ" dirty="0" err="1" smtClean="0"/>
              <a:t>Ph.D</a:t>
            </a:r>
            <a:r>
              <a:rPr lang="cs-CZ" dirty="0" smtClean="0"/>
              <a:t>.</a:t>
            </a:r>
          </a:p>
          <a:p>
            <a:r>
              <a:rPr lang="cs-CZ" dirty="0" smtClean="0"/>
              <a:t>Studijní materiály RNDr. Jana </a:t>
            </a:r>
            <a:r>
              <a:rPr lang="cs-CZ" dirty="0" smtClean="0"/>
              <a:t>Divíška</a:t>
            </a:r>
          </a:p>
          <a:p>
            <a:endParaRPr lang="cs-CZ" dirty="0"/>
          </a:p>
          <a:p>
            <a:r>
              <a:rPr lang="cs-CZ" dirty="0"/>
              <a:t>http://gis.nature.cz/arcgis/rest/services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4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0" y="428604"/>
            <a:ext cx="9144000" cy="5875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Čtyřmístný kód: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znaménko, číslice a dvě písmena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označuje: v.s., substrát a reliéf</a:t>
            </a: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59113" y="3789363"/>
            <a:ext cx="2257425" cy="10064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60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2844" y="3429000"/>
            <a:ext cx="8674100" cy="519112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Izolované vrchy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vápencích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suché oblasti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v.s.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1550" y="5734050"/>
            <a:ext cx="4235450" cy="915988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Převažující vegetační stupeň v biochoře</a:t>
            </a:r>
          </a:p>
          <a:p>
            <a:r>
              <a:rPr lang="cs-CZ"/>
              <a:t>(2.v.s. – viz Geobiocenologie)</a:t>
            </a:r>
          </a:p>
          <a:p>
            <a:endParaRPr lang="cs-CZ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0825" y="4941888"/>
            <a:ext cx="31178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Označuje srážkově relativně </a:t>
            </a:r>
          </a:p>
          <a:p>
            <a:r>
              <a:rPr lang="cs-CZ"/>
              <a:t>suchou oblast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364163" y="5734050"/>
            <a:ext cx="19240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Georeliéf</a:t>
            </a:r>
          </a:p>
          <a:p>
            <a:r>
              <a:rPr lang="cs-CZ"/>
              <a:t>(Izolované vrchy)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026150" y="4797425"/>
            <a:ext cx="31178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Půdní substrát a jeho vlhkost</a:t>
            </a:r>
          </a:p>
          <a:p>
            <a:r>
              <a:rPr lang="cs-CZ"/>
              <a:t>(vápence)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1979613" y="4437063"/>
            <a:ext cx="107950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 flipV="1">
            <a:off x="3779838" y="4797425"/>
            <a:ext cx="71437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 flipV="1">
            <a:off x="4500563" y="4797425"/>
            <a:ext cx="1079500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H="1" flipV="1">
            <a:off x="5292725" y="4724400"/>
            <a:ext cx="574675" cy="2174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3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B</a:t>
            </a:r>
            <a:r>
              <a:rPr kumimoji="0" lang="cs-CZ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iochory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14290"/>
            <a:ext cx="21605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4813"/>
            <a:ext cx="3240087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5" y="3284538"/>
            <a:ext cx="4627563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-2IA </a:t>
            </a:r>
            <a:r>
              <a:rPr lang="cs-CZ" sz="1400"/>
              <a:t>(Izolované vrchy na vápencích suché oblasti 2. v.s.)</a:t>
            </a:r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908050"/>
            <a:ext cx="34131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789363"/>
            <a:ext cx="4751388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5148263" y="6237288"/>
            <a:ext cx="3673475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8Rv </a:t>
            </a:r>
            <a:r>
              <a:rPr lang="cs-CZ" sz="1400"/>
              <a:t>(Podmáčené plošiny s vrchovišti 8. v.s.)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4572000" y="476250"/>
            <a:ext cx="4343400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3US </a:t>
            </a:r>
            <a:r>
              <a:rPr lang="cs-CZ" sz="1400"/>
              <a:t>(Výrazná údolí v kyselých metamorfitech 3. v.s.)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iochoryCR_0"/>
          <p:cNvPicPr>
            <a:picLocks noChangeAspect="1" noChangeArrowheads="1"/>
          </p:cNvPicPr>
          <p:nvPr/>
        </p:nvPicPr>
        <p:blipFill>
          <a:blip r:embed="rId2" cstate="print">
            <a:lum bright="-24000" contrast="42000"/>
          </a:blip>
          <a:srcRect l="1962" r="19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2179</Words>
  <Application>Microsoft Office PowerPoint</Application>
  <PresentationFormat>Předvádění na obrazovce (4:3)</PresentationFormat>
  <Paragraphs>385</Paragraphs>
  <Slides>58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1" baseType="lpstr">
      <vt:lpstr>Arial</vt:lpstr>
      <vt:lpstr>Calibri</vt:lpstr>
      <vt:lpstr>Motiv sady Office</vt:lpstr>
      <vt:lpstr>Biogeografická a podobná členění ČR</vt:lpstr>
      <vt:lpstr>Problematika vymezování hranic</vt:lpstr>
      <vt:lpstr>Biogeografické členění ČR</vt:lpstr>
      <vt:lpstr>Biogeografické členění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biochor a bioregionů</vt:lpstr>
      <vt:lpstr>Geobiocenologie</vt:lpstr>
      <vt:lpstr>Prezentace aplikace PowerPoint</vt:lpstr>
      <vt:lpstr>Geobiocenologie</vt:lpstr>
      <vt:lpstr>Prezentace aplikace PowerPoint</vt:lpstr>
      <vt:lpstr>Využití STG</vt:lpstr>
      <vt:lpstr>Silvi-geografické členění</vt:lpstr>
      <vt:lpstr>Prezentace aplikace PowerPoint</vt:lpstr>
      <vt:lpstr>Lesnická typologie (ÚHÚL)</vt:lpstr>
      <vt:lpstr>Prezentace aplikace PowerPoint</vt:lpstr>
      <vt:lpstr>Lesnická typologie (ÚHÚL)</vt:lpstr>
      <vt:lpstr>Lesní vegetační stupně ÚHÚL</vt:lpstr>
      <vt:lpstr> Edafické řady hydrická + trofická řada =&gt; edafická kategorie  </vt:lpstr>
      <vt:lpstr>Fytogeografie</vt:lpstr>
      <vt:lpstr>Fytogeografie</vt:lpstr>
      <vt:lpstr>Dostál 1966</vt:lpstr>
      <vt:lpstr>Prezentace aplikace PowerPoint</vt:lpstr>
      <vt:lpstr>Fytocenologie (geobotanika)</vt:lpstr>
      <vt:lpstr>Fytocenologie hierarchie</vt:lpstr>
      <vt:lpstr>Hierarchie</vt:lpstr>
      <vt:lpstr>Hierarchie</vt:lpstr>
      <vt:lpstr>Hierarchie</vt:lpstr>
      <vt:lpstr>Prezentace aplikace PowerPoint</vt:lpstr>
      <vt:lpstr>Prezentace aplikace PowerPoint</vt:lpstr>
      <vt:lpstr>Potenciální přirozená vegetace ČR</vt:lpstr>
      <vt:lpstr>Prezentace aplikace PowerPoint</vt:lpstr>
      <vt:lpstr>Přirozená vegetace Evropy</vt:lpstr>
      <vt:lpstr>Prezentace aplikace PowerPoint</vt:lpstr>
      <vt:lpstr>Prezentace aplikace PowerPoint</vt:lpstr>
      <vt:lpstr>Biotopy</vt:lpstr>
      <vt:lpstr>Vymezení a mapování</vt:lpstr>
      <vt:lpstr>Prezentace aplikace PowerPoint</vt:lpstr>
      <vt:lpstr>Prezentace aplikace PowerPoint</vt:lpstr>
      <vt:lpstr>Prezentace aplikace PowerPoint</vt:lpstr>
      <vt:lpstr>Prezentace aplikace PowerPoint</vt:lpstr>
      <vt:lpstr>Jednotky</vt:lpstr>
      <vt:lpstr>Formační skupiny</vt:lpstr>
      <vt:lpstr>L Lesy</vt:lpstr>
      <vt:lpstr>Prezentace aplikace PowerPoint</vt:lpstr>
      <vt:lpstr>Vegetace ČR – prof. Chytrý</vt:lpstr>
      <vt:lpstr>Prezentace aplikace PowerPoint</vt:lpstr>
      <vt:lpstr>Prezentace aplikace PowerPoint</vt:lpstr>
      <vt:lpstr>ÚSES</vt:lpstr>
      <vt:lpstr>Prezentace aplikace PowerPoint</vt:lpstr>
      <vt:lpstr>Prezentace aplikace PowerPoint</vt:lpstr>
      <vt:lpstr>Prezentace aplikace PowerPoint</vt:lpstr>
      <vt:lpstr>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Biogeografická členění</dc:title>
  <cp:lastModifiedBy>019</cp:lastModifiedBy>
  <cp:revision>102</cp:revision>
  <dcterms:modified xsi:type="dcterms:W3CDTF">2018-03-07T11:50:04Z</dcterms:modified>
</cp:coreProperties>
</file>