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78" r:id="rId4"/>
    <p:sldId id="279" r:id="rId5"/>
    <p:sldId id="283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6" r:id="rId18"/>
    <p:sldId id="267" r:id="rId19"/>
    <p:sldId id="268" r:id="rId20"/>
    <p:sldId id="269" r:id="rId21"/>
    <p:sldId id="276" r:id="rId22"/>
    <p:sldId id="27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CAA4-96F0-4AE6-B806-E711CB078759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7C67C-A193-435F-98DE-03E219BC2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C67C-A193-435F-98DE-03E219BC21F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728" y="3786190"/>
            <a:ext cx="6648472" cy="1090610"/>
          </a:xfrm>
        </p:spPr>
        <p:txBody>
          <a:bodyPr>
            <a:normAutofit/>
          </a:bodyPr>
          <a:lstStyle/>
          <a:p>
            <a:pPr algn="ctr"/>
            <a:r>
              <a:rPr lang="cs-CZ" sz="2700" dirty="0" smtClean="0"/>
              <a:t>Geografie obyvatelstva a osídlení 2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b="1" dirty="0" smtClean="0"/>
              <a:t>cvičení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Tomáš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rotektorat-mapa-rozd-1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87"/>
            <a:ext cx="9144000" cy="61100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Správní reforma v roce 1948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40000" lnSpcReduction="20000"/>
          </a:bodyPr>
          <a:lstStyle/>
          <a:p>
            <a:r>
              <a:rPr lang="cs-CZ" sz="3500" dirty="0" smtClean="0"/>
              <a:t>Nová ústava č. 150/1948 Sb. zavedla namísto zemského zřízení krajské</a:t>
            </a:r>
          </a:p>
          <a:p>
            <a:r>
              <a:rPr lang="cs-CZ" sz="3500" dirty="0" smtClean="0"/>
              <a:t>Kraje byly nově vytvořeny 1. ledna 1949 zákonem č. 280/1948 Sb., jímž byly dosavadní Česká a Moravskoslezská země zrušeny jako správní celky a jejich území rozděleno mezi nově koncipované kraje</a:t>
            </a:r>
          </a:p>
          <a:p>
            <a:endParaRPr lang="cs-CZ" sz="3500" dirty="0" smtClean="0"/>
          </a:p>
          <a:p>
            <a:r>
              <a:rPr lang="cs-CZ" sz="3500" dirty="0" smtClean="0"/>
              <a:t>Na území dnešní České republiky tak vzniklo 13 krajů (+ hlavní město Praha s postavením kraje)</a:t>
            </a:r>
          </a:p>
          <a:p>
            <a:r>
              <a:rPr lang="cs-CZ" sz="3500" dirty="0" smtClean="0"/>
              <a:t>Kraje, které v tomto roce vznikly, byly:</a:t>
            </a:r>
          </a:p>
          <a:p>
            <a:r>
              <a:rPr lang="cs-CZ" sz="3500" b="1" dirty="0" smtClean="0"/>
              <a:t>Českobudějovický</a:t>
            </a:r>
          </a:p>
          <a:p>
            <a:pPr lvl="0"/>
            <a:r>
              <a:rPr lang="cs-CZ" sz="3500" b="1" dirty="0" smtClean="0"/>
              <a:t>Hradecký</a:t>
            </a:r>
          </a:p>
          <a:p>
            <a:pPr lvl="0"/>
            <a:r>
              <a:rPr lang="cs-CZ" sz="3500" b="1" dirty="0" smtClean="0"/>
              <a:t>Jihlavský</a:t>
            </a:r>
          </a:p>
          <a:p>
            <a:pPr lvl="0"/>
            <a:r>
              <a:rPr lang="cs-CZ" sz="3500" b="1" dirty="0" smtClean="0"/>
              <a:t>Karlovarský</a:t>
            </a:r>
          </a:p>
          <a:p>
            <a:pPr lvl="0"/>
            <a:r>
              <a:rPr lang="cs-CZ" sz="3500" b="1" dirty="0" smtClean="0"/>
              <a:t>Liberecký</a:t>
            </a:r>
          </a:p>
          <a:p>
            <a:pPr lvl="0"/>
            <a:r>
              <a:rPr lang="cs-CZ" sz="3500" b="1" dirty="0" smtClean="0"/>
              <a:t>Pardubický</a:t>
            </a:r>
          </a:p>
          <a:p>
            <a:pPr lvl="0"/>
            <a:r>
              <a:rPr lang="cs-CZ" sz="3500" b="1" dirty="0" smtClean="0"/>
              <a:t>Plzeňský</a:t>
            </a:r>
          </a:p>
          <a:p>
            <a:pPr lvl="0"/>
            <a:r>
              <a:rPr lang="cs-CZ" sz="3500" b="1" dirty="0" smtClean="0"/>
              <a:t>Pražský</a:t>
            </a:r>
          </a:p>
          <a:p>
            <a:pPr lvl="0"/>
            <a:r>
              <a:rPr lang="cs-CZ" sz="3500" b="1" dirty="0" smtClean="0"/>
              <a:t>Ústecký</a:t>
            </a:r>
          </a:p>
          <a:p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> </a:t>
            </a:r>
          </a:p>
          <a:p>
            <a:r>
              <a:rPr lang="cs-CZ" sz="3500" dirty="0" smtClean="0"/>
              <a:t>Země Moravskoslezská byla rozdělena na kraje: </a:t>
            </a:r>
          </a:p>
          <a:p>
            <a:pPr lvl="0"/>
            <a:r>
              <a:rPr lang="cs-CZ" sz="3500" b="1" dirty="0" smtClean="0"/>
              <a:t>Brněnský</a:t>
            </a:r>
          </a:p>
          <a:p>
            <a:pPr lvl="0"/>
            <a:r>
              <a:rPr lang="cs-CZ" sz="3500" b="1" dirty="0" err="1" smtClean="0"/>
              <a:t>Gottwaldovský</a:t>
            </a:r>
            <a:endParaRPr lang="cs-CZ" sz="3500" b="1" dirty="0" smtClean="0"/>
          </a:p>
          <a:p>
            <a:pPr lvl="0"/>
            <a:r>
              <a:rPr lang="cs-CZ" sz="3500" b="1" dirty="0" smtClean="0"/>
              <a:t>Jihlavský</a:t>
            </a:r>
          </a:p>
          <a:p>
            <a:pPr lvl="0"/>
            <a:r>
              <a:rPr lang="cs-CZ" sz="3500" b="1" dirty="0" smtClean="0"/>
              <a:t>Olomoucký</a:t>
            </a:r>
          </a:p>
          <a:p>
            <a:pPr lvl="0"/>
            <a:r>
              <a:rPr lang="cs-CZ" sz="3500" b="1" dirty="0" smtClean="0"/>
              <a:t>Ostravský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Správní reforma v roce 1948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Vládní nařízení č. 3/1949 Sb. pak ještě s účinností od </a:t>
            </a:r>
            <a:r>
              <a:rPr lang="cs-CZ" sz="1800" b="1" dirty="0" smtClean="0"/>
              <a:t>1. února </a:t>
            </a:r>
            <a:r>
              <a:rPr lang="cs-CZ" sz="1800" dirty="0" smtClean="0"/>
              <a:t>upraveny počty a názvy okresů v českých zemích (celkem jich bylo 192)</a:t>
            </a:r>
          </a:p>
          <a:p>
            <a:endParaRPr lang="cs-CZ" sz="1800" dirty="0" smtClean="0"/>
          </a:p>
          <a:p>
            <a:r>
              <a:rPr lang="cs-CZ" sz="1800" dirty="0" smtClean="0"/>
              <a:t>Během tohoto období mnoho okresů vzniklo i zaniklo</a:t>
            </a:r>
          </a:p>
          <a:p>
            <a:endParaRPr lang="cs-CZ" sz="1800" dirty="0" smtClean="0"/>
          </a:p>
          <a:p>
            <a:r>
              <a:rPr lang="cs-CZ" sz="1800" dirty="0" smtClean="0"/>
              <a:t>Geograficky „citlivá“ reforma</a:t>
            </a:r>
            <a:endParaRPr lang="cs-CZ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949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-152496" y="55866"/>
            <a:ext cx="9296496" cy="65536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Správní reforma v roce 1960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 roce 1960 zákonem č. 36/1960 Sb. byl omezen dosavadní počet okresů ze 192 na 75 a počet krajů z 13 na 7 (přičemž Praha byla brána jako </a:t>
            </a:r>
            <a:r>
              <a:rPr lang="cs-CZ" sz="1800" dirty="0" smtClean="0"/>
              <a:t>8</a:t>
            </a:r>
            <a:r>
              <a:rPr lang="cs-CZ" sz="1800" dirty="0" smtClean="0"/>
              <a:t>. </a:t>
            </a:r>
            <a:r>
              <a:rPr lang="cs-CZ" sz="1800" dirty="0" smtClean="0"/>
              <a:t>kraj a 76. okres)</a:t>
            </a:r>
          </a:p>
          <a:p>
            <a:endParaRPr lang="cs-CZ" sz="1800" dirty="0" smtClean="0"/>
          </a:p>
          <a:p>
            <a:r>
              <a:rPr lang="cs-CZ" sz="1800" dirty="0" smtClean="0"/>
              <a:t>Geograficky „necitlivá“ reforma</a:t>
            </a:r>
            <a:endParaRPr lang="cs-CZ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47"/>
            <a:ext cx="9144000" cy="6435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 roce 1989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 roce 1990 byl přijat zákon č. 367/1990 Sb., o obcích (obecní zřízení), který znamenal terminologické změny a novou kategorii statutárních měst a pověřených obecních úřadů</a:t>
            </a:r>
          </a:p>
          <a:p>
            <a:r>
              <a:rPr lang="cs-CZ" sz="1800" dirty="0" smtClean="0"/>
              <a:t>Docházelo k dezintegrací obcí</a:t>
            </a:r>
          </a:p>
          <a:p>
            <a:endParaRPr lang="cs-CZ" sz="1800" dirty="0" smtClean="0"/>
          </a:p>
          <a:p>
            <a:r>
              <a:rPr lang="cs-CZ" sz="1800" dirty="0" smtClean="0"/>
              <a:t>Krajské zřízení bylo obnoveno až v roce 2000 a podobá se krajskému rozdělení z let 1949-1960</a:t>
            </a:r>
          </a:p>
          <a:p>
            <a:endParaRPr lang="cs-CZ" sz="1800" dirty="0" smtClean="0"/>
          </a:p>
          <a:p>
            <a:r>
              <a:rPr lang="cs-CZ" sz="1800" dirty="0" smtClean="0"/>
              <a:t>Od 1. ledna 2003: SO ORP (205), SO POÚ (389), zánik okresních úřadů</a:t>
            </a:r>
            <a:endParaRPr 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Cvičení 2</a:t>
            </a:r>
            <a:br>
              <a:rPr lang="cs-CZ" dirty="0" smtClean="0"/>
            </a:br>
            <a:r>
              <a:rPr lang="cs-CZ" dirty="0" smtClean="0"/>
              <a:t>Administrativní 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1. Obce, části obcí, integrace/ dezintegrace</a:t>
            </a:r>
          </a:p>
          <a:p>
            <a:r>
              <a:rPr lang="cs-CZ" b="1" dirty="0" smtClean="0"/>
              <a:t>Pracujte se svým SO ORP:</a:t>
            </a:r>
          </a:p>
          <a:p>
            <a:endParaRPr lang="cs-CZ" b="1" dirty="0" smtClean="0"/>
          </a:p>
          <a:p>
            <a:r>
              <a:rPr lang="cs-CZ" sz="2800" dirty="0" smtClean="0"/>
              <a:t>Pro vybraný SO ORP vytvořte tabulku integrace/dezintegrace obcí včetně jednoduchého grafického schématu</a:t>
            </a:r>
          </a:p>
          <a:p>
            <a:endParaRPr lang="cs-CZ" sz="2800" dirty="0" smtClean="0"/>
          </a:p>
          <a:p>
            <a:r>
              <a:rPr lang="cs-CZ" sz="2800" dirty="0" smtClean="0"/>
              <a:t>V jednom odstavci (max. půl A4) shrňte vývoj sídelního systému vašeho SO ORP z hlediska integrace a dezintegrace obcí</a:t>
            </a:r>
          </a:p>
          <a:p>
            <a:endParaRPr lang="cs-CZ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99794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19028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Cvičení 2</a:t>
            </a:r>
            <a:br>
              <a:rPr lang="cs-CZ" dirty="0" smtClean="0"/>
            </a:br>
            <a:r>
              <a:rPr lang="cs-CZ" dirty="0" smtClean="0"/>
              <a:t>Administrativní 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2. Města, městyse</a:t>
            </a:r>
          </a:p>
          <a:p>
            <a:r>
              <a:rPr lang="cs-CZ" sz="2400" dirty="0" smtClean="0"/>
              <a:t>Definice pojmu městys (na základě čeho jsou vymezené)</a:t>
            </a:r>
          </a:p>
          <a:p>
            <a:r>
              <a:rPr lang="cs-CZ" sz="2400" dirty="0" smtClean="0"/>
              <a:t>Vytvořte tabulku měst a městysů vašeho SO ORP, uveďte rozlohu a současný počet obyvatel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Vývoj správního členění Českých zemí od r. 1848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Čechy (</a:t>
            </a:r>
            <a:r>
              <a:rPr lang="cs-CZ" sz="2000" dirty="0" smtClean="0"/>
              <a:t>přehled)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1848:</a:t>
            </a:r>
          </a:p>
          <a:p>
            <a:pPr lvl="1"/>
            <a:r>
              <a:rPr lang="cs-CZ" sz="2000" dirty="0" smtClean="0"/>
              <a:t>Zrušení poddanství</a:t>
            </a:r>
          </a:p>
          <a:p>
            <a:pPr lvl="1"/>
            <a:r>
              <a:rPr lang="cs-CZ" sz="2000" dirty="0" smtClean="0"/>
              <a:t>Potřeba reformovat správní členění </a:t>
            </a:r>
            <a:r>
              <a:rPr lang="cs-CZ" sz="2000" dirty="0" smtClean="0"/>
              <a:t>(před 1848 </a:t>
            </a:r>
            <a:r>
              <a:rPr lang="cs-CZ" sz="2000" dirty="0" err="1" smtClean="0"/>
              <a:t>zsj</a:t>
            </a:r>
            <a:r>
              <a:rPr lang="cs-CZ" sz="2000" dirty="0" smtClean="0"/>
              <a:t> = panství, neefektivní)</a:t>
            </a:r>
          </a:p>
          <a:p>
            <a:pPr lvl="1"/>
            <a:r>
              <a:rPr lang="cs-CZ" sz="2000" dirty="0" smtClean="0"/>
              <a:t>V průběhu roku 1848 vznik „katastrálních (berních) obcí“</a:t>
            </a:r>
          </a:p>
          <a:p>
            <a:pPr lvl="1"/>
            <a:r>
              <a:rPr lang="cs-CZ" sz="2000" dirty="0" smtClean="0"/>
              <a:t>Panství -</a:t>
            </a:r>
            <a:r>
              <a:rPr lang="en-GB" sz="2000" dirty="0" smtClean="0"/>
              <a:t>&gt; </a:t>
            </a:r>
            <a:r>
              <a:rPr lang="cs-CZ" sz="2000" dirty="0" smtClean="0"/>
              <a:t>politické okresy</a:t>
            </a:r>
          </a:p>
          <a:p>
            <a:pPr lvl="1">
              <a:buNone/>
            </a:pPr>
            <a:endParaRPr lang="cs-CZ" sz="2000" dirty="0" smtClean="0"/>
          </a:p>
          <a:p>
            <a:pPr lvl="1">
              <a:buNone/>
            </a:pPr>
            <a:r>
              <a:rPr lang="cs-CZ" sz="2000" b="1" dirty="0" smtClean="0"/>
              <a:t>Politický okres - přípravy:</a:t>
            </a:r>
          </a:p>
          <a:p>
            <a:pPr lvl="0"/>
            <a:r>
              <a:rPr lang="cs-CZ" sz="2000" dirty="0" smtClean="0"/>
              <a:t>každá berní obec musela náležet do právě jednoho okresu</a:t>
            </a:r>
          </a:p>
          <a:p>
            <a:pPr lvl="0"/>
            <a:r>
              <a:rPr lang="cs-CZ" sz="2000" dirty="0" smtClean="0"/>
              <a:t>všechny obce příslušející jednomu farnímu obvodu měly příslušet jednomu okresu</a:t>
            </a:r>
          </a:p>
          <a:p>
            <a:r>
              <a:rPr lang="cs-CZ" sz="2000" dirty="0" smtClean="0"/>
              <a:t>snaha umístit sídlo politického i soudního okresu do jedné obce</a:t>
            </a:r>
          </a:p>
          <a:p>
            <a:r>
              <a:rPr lang="cs-CZ" sz="2000" dirty="0" smtClean="0"/>
              <a:t>v rámci jednoho politického okresu se mohly nacházet i 2 – 3 okresy soudní</a:t>
            </a:r>
          </a:p>
          <a:p>
            <a:r>
              <a:rPr lang="cs-CZ" sz="2000" dirty="0" smtClean="0"/>
              <a:t>hranice soudních okresů kopírovaly hranice politických</a:t>
            </a:r>
            <a:endParaRPr lang="cs-CZ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Cvičení 2</a:t>
            </a:r>
            <a:br>
              <a:rPr lang="cs-CZ" dirty="0" smtClean="0"/>
            </a:br>
            <a:r>
              <a:rPr lang="cs-CZ" dirty="0" smtClean="0"/>
              <a:t>Administrativní 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3. Příslušnost k okresům soudním, politickým; územní reformy 1960</a:t>
            </a:r>
          </a:p>
          <a:p>
            <a:endParaRPr lang="cs-CZ" sz="2400" dirty="0" smtClean="0"/>
          </a:p>
          <a:p>
            <a:r>
              <a:rPr lang="cs-CZ" sz="2400" dirty="0" smtClean="0"/>
              <a:t>Stručně shrňte, jestli a jakým způsobem se měnila příslušnost území vašeho SO ORP z hlediska spadání do okresů (soudní, politické) a „velkých“ krajů (správní reforma 1960)</a:t>
            </a:r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Cvičení 1</a:t>
            </a:r>
            <a:br>
              <a:rPr lang="cs-CZ" dirty="0" smtClean="0"/>
            </a:br>
            <a:r>
              <a:rPr lang="cs-CZ" dirty="0" smtClean="0"/>
              <a:t>Administrativní 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b="1" dirty="0" smtClean="0"/>
              <a:t>4. Současné zařazení</a:t>
            </a:r>
            <a:endParaRPr lang="cs-CZ" sz="2400" b="1" dirty="0" smtClean="0"/>
          </a:p>
          <a:p>
            <a:r>
              <a:rPr lang="cs-CZ" sz="2400" dirty="0" smtClean="0"/>
              <a:t>Vytvořte tabulku současného správního zařazení všech obcí POÚ spadajícího do vašeho SO ORP</a:t>
            </a:r>
          </a:p>
          <a:p>
            <a:endParaRPr lang="cs-CZ" sz="2400" dirty="0" smtClean="0"/>
          </a:p>
          <a:p>
            <a:r>
              <a:rPr lang="cs-CZ" sz="2400" dirty="0" smtClean="0"/>
              <a:t>POÚ; SO ORP; (Okres); Kraj; NUTS 2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Cvičení 1</a:t>
            </a:r>
            <a:br>
              <a:rPr lang="cs-CZ" dirty="0" smtClean="0"/>
            </a:br>
            <a:r>
              <a:rPr lang="cs-CZ" dirty="0" smtClean="0"/>
              <a:t>Administrativní 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Vypracování a odevzdání:</a:t>
            </a:r>
          </a:p>
          <a:p>
            <a:r>
              <a:rPr lang="cs-CZ" sz="2400" dirty="0" smtClean="0"/>
              <a:t>Dodržujte všechny formální náležitosti při psaní odborných textů (formátování, značení, citace, pravopis…)</a:t>
            </a:r>
          </a:p>
          <a:p>
            <a:endParaRPr lang="cs-CZ" sz="2400" dirty="0" smtClean="0"/>
          </a:p>
          <a:p>
            <a:r>
              <a:rPr lang="cs-CZ" sz="2400" b="1" dirty="0" smtClean="0"/>
              <a:t>Odevzdejte do </a:t>
            </a:r>
            <a:r>
              <a:rPr lang="cs-CZ" sz="2400" b="1" dirty="0" err="1" smtClean="0"/>
              <a:t>ISu</a:t>
            </a:r>
            <a:r>
              <a:rPr lang="cs-CZ" sz="2400" b="1" dirty="0" smtClean="0"/>
              <a:t> do </a:t>
            </a:r>
            <a:r>
              <a:rPr lang="cs-CZ" sz="2400" b="1" smtClean="0"/>
              <a:t>neděle </a:t>
            </a:r>
            <a:r>
              <a:rPr lang="cs-CZ" sz="2400" b="1" smtClean="0"/>
              <a:t>25. </a:t>
            </a:r>
            <a:r>
              <a:rPr lang="cs-CZ" sz="2400" b="1" dirty="0" smtClean="0"/>
              <a:t>3. 23:55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Vývoj správního členění Českých zemí od r. 1848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Čechy (</a:t>
            </a:r>
            <a:r>
              <a:rPr lang="cs-CZ" sz="2000" dirty="0" smtClean="0"/>
              <a:t>přehled)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1. ledna 1850 v platnost tzv. </a:t>
            </a:r>
            <a:r>
              <a:rPr lang="cs-CZ" sz="1800" b="1" dirty="0" smtClean="0"/>
              <a:t>prozatímní obecní zřízení</a:t>
            </a:r>
            <a:r>
              <a:rPr lang="cs-CZ" sz="1800" dirty="0" smtClean="0"/>
              <a:t>:</a:t>
            </a:r>
          </a:p>
          <a:p>
            <a:r>
              <a:rPr lang="cs-CZ" sz="1800" dirty="0" smtClean="0"/>
              <a:t>Skladebné úrovně nového správního členění:</a:t>
            </a:r>
          </a:p>
          <a:p>
            <a:r>
              <a:rPr lang="cs-CZ" sz="1800" dirty="0" smtClean="0"/>
              <a:t>Místní obec – berní obec – </a:t>
            </a:r>
            <a:r>
              <a:rPr lang="cs-CZ" sz="1800" dirty="0" smtClean="0"/>
              <a:t>(župa - územní </a:t>
            </a:r>
            <a:r>
              <a:rPr lang="cs-CZ" sz="1800" dirty="0" smtClean="0"/>
              <a:t>celek kopírující hranice větších panství) – okres – kraj – země – říše</a:t>
            </a:r>
          </a:p>
          <a:p>
            <a:endParaRPr lang="cs-CZ" sz="2000" dirty="0" smtClean="0"/>
          </a:p>
          <a:p>
            <a:r>
              <a:rPr lang="cs-CZ" sz="1800" b="1" dirty="0" smtClean="0"/>
              <a:t>7 nových krajů:</a:t>
            </a:r>
          </a:p>
          <a:p>
            <a:pPr lvl="0"/>
            <a:r>
              <a:rPr lang="cs-CZ" sz="1800" dirty="0" smtClean="0"/>
              <a:t>Pražský (8 okresních hejtmanství, 1070 katastrálních obcí)</a:t>
            </a:r>
          </a:p>
          <a:p>
            <a:pPr lvl="0"/>
            <a:r>
              <a:rPr lang="cs-CZ" sz="1800" dirty="0" smtClean="0"/>
              <a:t>Budějovický (9 okresních hejtmanství, 1303 katastrálních obcí)</a:t>
            </a:r>
          </a:p>
          <a:p>
            <a:pPr lvl="0"/>
            <a:r>
              <a:rPr lang="cs-CZ" sz="1800" dirty="0" smtClean="0"/>
              <a:t>Pardubický (11 okresních hejtmanství, 1401 katastrálních obcí)</a:t>
            </a:r>
          </a:p>
          <a:p>
            <a:pPr lvl="0"/>
            <a:r>
              <a:rPr lang="cs-CZ" sz="1800" dirty="0" smtClean="0"/>
              <a:t>Jičínský (16 okresních hejtmanství, 1393 katastrálních obcí)</a:t>
            </a:r>
          </a:p>
          <a:p>
            <a:pPr lvl="0"/>
            <a:r>
              <a:rPr lang="cs-CZ" sz="1800" dirty="0" smtClean="0"/>
              <a:t>Českolipský (10 okresních hejtmanství, 688 katastrálních obcí)</a:t>
            </a:r>
          </a:p>
          <a:p>
            <a:pPr lvl="0"/>
            <a:r>
              <a:rPr lang="cs-CZ" sz="1800" dirty="0" smtClean="0"/>
              <a:t>Chebský (12 okresních hejtmanství, 1351 katastrálních obcí)</a:t>
            </a:r>
          </a:p>
          <a:p>
            <a:pPr lvl="0"/>
            <a:r>
              <a:rPr lang="cs-CZ" sz="1800" dirty="0" smtClean="0"/>
              <a:t>Plzeňský (13 okresních hejtmanství, 1714 katastrálních obcí)</a:t>
            </a:r>
            <a:br>
              <a:rPr lang="cs-CZ" sz="1800" dirty="0" smtClean="0"/>
            </a:br>
            <a:endParaRPr lang="cs-CZ" sz="1800" dirty="0" smtClean="0"/>
          </a:p>
          <a:p>
            <a:pPr lvl="0"/>
            <a:r>
              <a:rPr lang="cs-CZ" sz="1800" dirty="0" smtClean="0"/>
              <a:t>Správní reformou bylo stanoveno 8920 katastrálních obcí, 210 obvodů okresních soudů, 79 okresních hejtmanství a 7 krajských vlád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Vývoj správního členění Českých zemí od r. 1848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Čechy (</a:t>
            </a:r>
            <a:r>
              <a:rPr lang="cs-CZ" sz="2000" dirty="0" smtClean="0"/>
              <a:t>přehled)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Od 12. května 1855 bylo vytvořeno třináct krajů s krajskými úřady v krajských městech a s jedním kolegiálním soudem</a:t>
            </a:r>
          </a:p>
          <a:p>
            <a:endParaRPr lang="cs-CZ" sz="1800" dirty="0" smtClean="0"/>
          </a:p>
          <a:p>
            <a:r>
              <a:rPr lang="cs-CZ" sz="1800" dirty="0" smtClean="0"/>
              <a:t>Krajské úřady byly hned v roce 1862 zrušeny a jejich funkci převzala hejtmanství okresní</a:t>
            </a:r>
          </a:p>
          <a:p>
            <a:endParaRPr lang="cs-CZ" sz="1800" dirty="0" smtClean="0"/>
          </a:p>
          <a:p>
            <a:r>
              <a:rPr lang="cs-CZ" sz="1800" dirty="0" smtClean="0"/>
              <a:t>Rokem 1868 zaniká definitivně krajské zřízení, které si udržovalo tradici již od vlády Karla IV.</a:t>
            </a:r>
            <a:r>
              <a:rPr lang="cs-CZ" sz="1800" b="1" dirty="0" smtClean="0"/>
              <a:t>,</a:t>
            </a:r>
            <a:r>
              <a:rPr lang="cs-CZ" sz="1800" dirty="0" smtClean="0"/>
              <a:t> a územní správa přechází na okresní hejtmanství a na obecní výbory</a:t>
            </a:r>
            <a:endParaRPr 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echy-mapa-rozd-1868-1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" y="142852"/>
            <a:ext cx="9097064" cy="6606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Vývoj správního členění Českých zemí od r. 1848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Morava a Slezsko (přehled)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Před rokem 1848:</a:t>
            </a:r>
          </a:p>
          <a:p>
            <a:r>
              <a:rPr lang="cs-CZ" sz="1800" dirty="0" smtClean="0"/>
              <a:t>Země Moravskoslezská byla rozčleněna na osm krajů: Brněnský, Olomoucký, Znojemský, Jihlavský, Hradišťský, Přerovský, Opavský a Těšínský</a:t>
            </a:r>
          </a:p>
          <a:p>
            <a:r>
              <a:rPr lang="cs-CZ" sz="1800" dirty="0" smtClean="0"/>
              <a:t>Správním střediskem bylo Brno</a:t>
            </a:r>
          </a:p>
          <a:p>
            <a:r>
              <a:rPr lang="cs-CZ" sz="1800" dirty="0" smtClean="0"/>
              <a:t>K 1. lednu 1850 bylo zrušeno moravskoslezské gubernium a Morava se Slezskem byly opět plně samostatnými korunními zeměmi</a:t>
            </a:r>
          </a:p>
          <a:p>
            <a:r>
              <a:rPr lang="cs-CZ" sz="1800" dirty="0" smtClean="0"/>
              <a:t>Roku 1860 bylo na Moravě zrušeno krajské zřízení. Od té doby se země členila již jen na okresy</a:t>
            </a:r>
          </a:p>
          <a:p>
            <a:endParaRPr lang="cs-CZ" sz="1800" dirty="0" smtClean="0"/>
          </a:p>
          <a:p>
            <a:r>
              <a:rPr lang="cs-CZ" sz="1800" dirty="0" smtClean="0"/>
              <a:t>Morava: 25 okresů</a:t>
            </a:r>
          </a:p>
          <a:p>
            <a:r>
              <a:rPr lang="cs-CZ" sz="1800" dirty="0" smtClean="0"/>
              <a:t>Slezsko: 7 okresů</a:t>
            </a:r>
          </a:p>
          <a:p>
            <a:r>
              <a:rPr lang="cs-CZ" sz="1800" dirty="0" smtClean="0"/>
              <a:t>(Čechy: 79 okresů)</a:t>
            </a:r>
          </a:p>
          <a:p>
            <a:r>
              <a:rPr lang="cs-CZ" sz="1800" b="1" dirty="0" smtClean="0"/>
              <a:t>Celkem tedy 111 politických okresů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orava-mapa-rozd-1868-1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" y="22724"/>
            <a:ext cx="9121290" cy="61590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Vývoj správního členění Českých zemí od r. 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Autonomie zemí Čech, Moravy a Slezska skončila se vznikem ústavy Československé republiky roku 1918</a:t>
            </a:r>
          </a:p>
          <a:p>
            <a:r>
              <a:rPr lang="cs-CZ" sz="1800" dirty="0" smtClean="0"/>
              <a:t>V Čechách v platnosti původní předválečné rozdělení do politických okresů</a:t>
            </a:r>
          </a:p>
          <a:p>
            <a:r>
              <a:rPr lang="cs-CZ" sz="1800" dirty="0" smtClean="0"/>
              <a:t>V roce 1920 byl přijat zákon o župním členění Československa, který byl však realizován pouze na Slovensku a Podkarpatské Rusi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pic>
        <p:nvPicPr>
          <p:cNvPr id="4" name="Obrázek 3" descr="žup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4500097" cy="3781877"/>
          </a:xfrm>
          <a:prstGeom prst="rect">
            <a:avLst/>
          </a:prstGeom>
        </p:spPr>
      </p:pic>
      <p:pic>
        <p:nvPicPr>
          <p:cNvPr id="5" name="Obrázek 4" descr="žup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000372"/>
            <a:ext cx="4464842" cy="3629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Vývoj správního členění Českých zemí od r. 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 smtClean="0"/>
              <a:t>V době německé okupace Československa byly zřízeny správní celky „</a:t>
            </a:r>
            <a:r>
              <a:rPr lang="cs-CZ" sz="1800" dirty="0" err="1" smtClean="0"/>
              <a:t>oberlandráty</a:t>
            </a:r>
            <a:r>
              <a:rPr lang="cs-CZ" sz="1800" dirty="0" smtClean="0"/>
              <a:t>“, které podléhaly přímo říšské nadvládě a zahrnovaly několik politických okresů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474</TotalTime>
  <Words>829</Words>
  <Application>Microsoft Office PowerPoint</Application>
  <PresentationFormat>Předvádění na obrazovce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Původ</vt:lpstr>
      <vt:lpstr>Geografie obyvatelstva a osídlení 2 cvičení</vt:lpstr>
      <vt:lpstr>Vývoj správního členění Českých zemí od r. 1848 Čechy (přehled)</vt:lpstr>
      <vt:lpstr>Vývoj správního členění Českých zemí od r. 1848 Čechy (přehled)</vt:lpstr>
      <vt:lpstr>Vývoj správního členění Českých zemí od r. 1848 Čechy (přehled)</vt:lpstr>
      <vt:lpstr>Snímek 5</vt:lpstr>
      <vt:lpstr>Vývoj správního členění Českých zemí od r. 1848 Morava a Slezsko (přehled)</vt:lpstr>
      <vt:lpstr>Snímek 7</vt:lpstr>
      <vt:lpstr>Vývoj správního členění Českých zemí od r. 1918</vt:lpstr>
      <vt:lpstr>Vývoj správního členění Českých zemí od r. 1918</vt:lpstr>
      <vt:lpstr>Snímek 10</vt:lpstr>
      <vt:lpstr>Správní reforma v roce 1948</vt:lpstr>
      <vt:lpstr>Správní reforma v roce 1948</vt:lpstr>
      <vt:lpstr>Snímek 13</vt:lpstr>
      <vt:lpstr>Správní reforma v roce 1960</vt:lpstr>
      <vt:lpstr>Snímek 15</vt:lpstr>
      <vt:lpstr>Po roce 1989</vt:lpstr>
      <vt:lpstr>Cvičení 2 Administrativní uspořádání</vt:lpstr>
      <vt:lpstr>Snímek 18</vt:lpstr>
      <vt:lpstr>Cvičení 2 Administrativní uspořádání</vt:lpstr>
      <vt:lpstr>Cvičení 2 Administrativní uspořádání</vt:lpstr>
      <vt:lpstr>Cvičení 1 Administrativní uspořádání</vt:lpstr>
      <vt:lpstr>Cvičení 1 Administrativní uspořádání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KGG/ZH1 Základy humánní geografie 1 cvičení</dc:title>
  <dc:creator>Martin</dc:creator>
  <cp:lastModifiedBy>Martin</cp:lastModifiedBy>
  <cp:revision>54</cp:revision>
  <dcterms:created xsi:type="dcterms:W3CDTF">2016-02-17T13:32:35Z</dcterms:created>
  <dcterms:modified xsi:type="dcterms:W3CDTF">2018-03-13T15:33:13Z</dcterms:modified>
</cp:coreProperties>
</file>