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6" r:id="rId4"/>
    <p:sldId id="267" r:id="rId5"/>
    <p:sldId id="268" r:id="rId6"/>
    <p:sldId id="269" r:id="rId7"/>
    <p:sldId id="272" r:id="rId8"/>
    <p:sldId id="257" r:id="rId9"/>
    <p:sldId id="258" r:id="rId10"/>
    <p:sldId id="264" r:id="rId11"/>
    <p:sldId id="260" r:id="rId12"/>
    <p:sldId id="270" r:id="rId13"/>
    <p:sldId id="271" r:id="rId14"/>
    <p:sldId id="263" r:id="rId15"/>
    <p:sldId id="26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1E91F-A24A-44D3-83A9-9558801293F0}" type="datetimeFigureOut">
              <a:rPr lang="cs-CZ" smtClean="0"/>
              <a:t>20.03.2018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EE87E-8E8F-43EE-9E07-E6FD628BCE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EE87E-8E8F-43EE-9E07-E6FD628BCE06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20.03.2018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obyvatelstva a sídel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vytvořte </a:t>
            </a:r>
            <a:r>
              <a:rPr lang="cs-CZ" sz="2400" dirty="0"/>
              <a:t>obdobnou tabulku, spočítejte </a:t>
            </a:r>
            <a:r>
              <a:rPr lang="cs-CZ" sz="2400" b="1" dirty="0"/>
              <a:t>podíl obyvatel </a:t>
            </a:r>
            <a:r>
              <a:rPr lang="cs-CZ" sz="2400" dirty="0"/>
              <a:t>a </a:t>
            </a:r>
            <a:r>
              <a:rPr lang="cs-CZ" sz="2400" b="1" dirty="0"/>
              <a:t>podíl na počtu obcí </a:t>
            </a:r>
            <a:r>
              <a:rPr lang="cs-CZ" sz="2400" dirty="0" smtClean="0"/>
              <a:t>každé velikostní </a:t>
            </a:r>
            <a:r>
              <a:rPr lang="cs-CZ" sz="2400" dirty="0"/>
              <a:t>skupiny pro jednotlivé sledované roky</a:t>
            </a:r>
          </a:p>
          <a:p>
            <a:r>
              <a:rPr lang="cs-CZ" sz="2400" dirty="0" smtClean="0"/>
              <a:t>Podíl počtu obcí v jednotlivých kategoriích (</a:t>
            </a:r>
            <a:r>
              <a:rPr lang="en-US" sz="2400" dirty="0" smtClean="0"/>
              <a:t>%</a:t>
            </a:r>
            <a:r>
              <a:rPr lang="cs-CZ" sz="2400" dirty="0" smtClean="0"/>
              <a:t>):</a:t>
            </a:r>
            <a:endParaRPr lang="cs-CZ" sz="2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5468736"/>
              </p:ext>
            </p:extLst>
          </p:nvPr>
        </p:nvGraphicFramePr>
        <p:xfrm>
          <a:off x="755576" y="2289021"/>
          <a:ext cx="7200800" cy="45649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7010"/>
                <a:gridCol w="1207875"/>
                <a:gridCol w="1114964"/>
                <a:gridCol w="1556305"/>
                <a:gridCol w="1184646"/>
              </a:tblGrid>
              <a:tr h="54566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Velikostní skupiny obcí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 smtClean="0">
                          <a:effectLst/>
                        </a:rPr>
                        <a:t>1930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1950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1991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>
                          <a:effectLst/>
                        </a:rPr>
                        <a:t>2011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do 199 obyvatel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9,8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10,0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20155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200 - 499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21,1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20155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500 - 999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29,3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28,9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33,3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1000 - 1999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2000 - 4999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5000 - 9999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9,8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7,7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10000 - 19999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21,1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17,9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20000 - 49999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50000 - 99999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 dirty="0">
                          <a:effectLst/>
                        </a:rPr>
                        <a:t>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897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u="none" strike="noStrike">
                          <a:effectLst/>
                        </a:rPr>
                        <a:t>100000 a více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u="none" strike="noStrike">
                          <a:effectLst/>
                        </a:rPr>
                        <a:t>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  <a:tr h="39756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1" u="none" strike="noStrike" dirty="0">
                          <a:effectLst/>
                        </a:rPr>
                        <a:t>celkem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u="none" strike="noStrike" dirty="0" smtClean="0">
                          <a:effectLst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51" marR="7951" marT="795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40871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cs-CZ" dirty="0" smtClean="0"/>
              <a:t>Vývoj pořadí obcí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0034" y="1071546"/>
            <a:ext cx="80724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určete a do tabulky zapište, jak se měnilo velikostní pořadí obcí SO ORP v jednotlivých sledovaných letech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pracujte s vybraným souborem největších 10 obcí SO ORP (podle počtu obyvatel)</a:t>
            </a:r>
          </a:p>
          <a:p>
            <a:endParaRPr lang="cs-CZ" sz="2400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428728" y="3571876"/>
          <a:ext cx="6096000" cy="13335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Pořadí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Jaroměř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Jesenná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Rychnovek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Velichovky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Vypočítejte koeficient blízkosti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 území SO ORP</a:t>
            </a:r>
          </a:p>
          <a:p>
            <a:r>
              <a:rPr lang="cs-CZ" sz="2400" dirty="0" smtClean="0"/>
              <a:t>Pro území ČR</a:t>
            </a:r>
          </a:p>
          <a:p>
            <a:r>
              <a:rPr lang="cs-CZ" sz="2400" dirty="0" smtClean="0"/>
              <a:t>Hodnoty porovnejte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Vytvořte kartogram </a:t>
            </a:r>
            <a:r>
              <a:rPr lang="cs-CZ" sz="3600" dirty="0" smtClean="0"/>
              <a:t>obcí dle velikostních skupin za 2011: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skupina 199 a méně obyvatel = nejsvětlejší odstín</a:t>
            </a:r>
          </a:p>
          <a:p>
            <a:r>
              <a:rPr lang="cs-CZ" sz="2400" dirty="0" smtClean="0"/>
              <a:t>skupina 100 000 a více obyvatel = nejtmavší odstín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počtu obcí v jednotlivých velikostních intervalech – absolutní hodnoty + podíl (</a:t>
            </a:r>
            <a:r>
              <a:rPr lang="en-US" sz="2400" dirty="0" smtClean="0"/>
              <a:t>%</a:t>
            </a:r>
            <a:r>
              <a:rPr lang="cs-CZ" sz="2400" dirty="0" smtClean="0"/>
              <a:t>) počtu obcí v každém </a:t>
            </a:r>
            <a:r>
              <a:rPr lang="cs-CZ" sz="2400" dirty="0" smtClean="0"/>
              <a:t>intervalu</a:t>
            </a:r>
            <a:endParaRPr lang="cs-CZ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absolutních počtů obyvatel obcí pro každý interval + podíl (</a:t>
            </a:r>
            <a:r>
              <a:rPr lang="en-US" sz="2400" dirty="0" smtClean="0"/>
              <a:t>%</a:t>
            </a:r>
            <a:r>
              <a:rPr lang="cs-CZ" sz="2400" dirty="0" smtClean="0"/>
              <a:t>) počtu obyvatel obcí na jednotlivých </a:t>
            </a:r>
            <a:r>
              <a:rPr lang="cs-CZ" sz="2400" dirty="0" smtClean="0"/>
              <a:t>intervalech</a:t>
            </a:r>
            <a:endParaRPr lang="cs-CZ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Tabulku vývoje pořadí 10 největších obcí v SO </a:t>
            </a:r>
            <a:r>
              <a:rPr lang="cs-CZ" sz="2400" dirty="0" smtClean="0"/>
              <a:t>ORP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Tabulka s výpočtem koeficientu blízkosti sídel (SO ORP, ČR) + komentář</a:t>
            </a:r>
            <a:endParaRPr lang="cs-CZ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cs-CZ" sz="2400" dirty="0" smtClean="0"/>
              <a:t>Kartogram obcí SO ORP podle náležitosti do velikostních kategorií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340768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Pro obce Vašeho SO ORP a pro roky 1930, 1950, 1991 a 2011 vytvořte: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565094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Historický lexikon obcí ČR 1869 – 2011</a:t>
            </a:r>
          </a:p>
          <a:p>
            <a:endParaRPr lang="cs-CZ" dirty="0" smtClean="0"/>
          </a:p>
          <a:p>
            <a:r>
              <a:rPr lang="cs-CZ" b="1" dirty="0" smtClean="0"/>
              <a:t>Odevzdání do </a:t>
            </a:r>
            <a:r>
              <a:rPr lang="cs-CZ" b="1" dirty="0" err="1" smtClean="0"/>
              <a:t>ISu</a:t>
            </a:r>
            <a:r>
              <a:rPr lang="cs-CZ" b="1" dirty="0" smtClean="0"/>
              <a:t>: </a:t>
            </a:r>
            <a:r>
              <a:rPr lang="cs-CZ" b="1" dirty="0" smtClean="0"/>
              <a:t>1</a:t>
            </a:r>
            <a:r>
              <a:rPr lang="cs-CZ" b="1" dirty="0" smtClean="0"/>
              <a:t>. </a:t>
            </a:r>
            <a:r>
              <a:rPr lang="cs-CZ" b="1" dirty="0" smtClean="0"/>
              <a:t>dubna</a:t>
            </a:r>
            <a:r>
              <a:rPr lang="cs-CZ" b="1" dirty="0" smtClean="0"/>
              <a:t> </a:t>
            </a:r>
            <a:r>
              <a:rPr lang="cs-CZ" b="1" dirty="0" smtClean="0"/>
              <a:t>23:55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Sídelní struktura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Současná sídelní struktura ČR je dědictvím několikasetletého historického vývoje osídlení českých zemí:</a:t>
            </a:r>
          </a:p>
          <a:p>
            <a:pPr lvl="2"/>
            <a:r>
              <a:rPr lang="cs-CZ" sz="1900" dirty="0" smtClean="0"/>
              <a:t>nejdříve osídleny úrodné nížiny a oblasti podél vodních toků</a:t>
            </a:r>
            <a:endParaRPr lang="cs-CZ" sz="3500" dirty="0" smtClean="0"/>
          </a:p>
          <a:p>
            <a:pPr lvl="2"/>
            <a:r>
              <a:rPr lang="cs-CZ" sz="1900" dirty="0" smtClean="0"/>
              <a:t>postupně zalidňování podhorských a horských oblastí</a:t>
            </a:r>
            <a:endParaRPr lang="cs-CZ" sz="3500" dirty="0" smtClean="0"/>
          </a:p>
          <a:p>
            <a:pPr lvl="2"/>
            <a:r>
              <a:rPr lang="cs-CZ" sz="1900" dirty="0" smtClean="0"/>
              <a:t>od 13. stol. i německá kolonizace</a:t>
            </a:r>
            <a:endParaRPr lang="cs-CZ" sz="3500" dirty="0" smtClean="0"/>
          </a:p>
          <a:p>
            <a:endParaRPr lang="cs-CZ" sz="2400" dirty="0" smtClean="0"/>
          </a:p>
          <a:p>
            <a:r>
              <a:rPr lang="cs-CZ" sz="2400" dirty="0" smtClean="0"/>
              <a:t>Je charakterizována určitými svébytnými rysy, mezi které patří zejména:</a:t>
            </a:r>
          </a:p>
          <a:p>
            <a:endParaRPr lang="cs-CZ" sz="2400" dirty="0" smtClean="0"/>
          </a:p>
          <a:p>
            <a:r>
              <a:rPr lang="cs-CZ" sz="2400" dirty="0" smtClean="0"/>
              <a:t>1. vysoký stupeň rozdrobenosti venkovských sídel</a:t>
            </a:r>
          </a:p>
          <a:p>
            <a:r>
              <a:rPr lang="cs-CZ" sz="2400" dirty="0" smtClean="0"/>
              <a:t>2. relativně nízké zastoupení velkoměst</a:t>
            </a:r>
          </a:p>
          <a:p>
            <a:r>
              <a:rPr lang="cs-CZ" sz="2400" dirty="0" smtClean="0"/>
              <a:t>3. významná role malých a středních měst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</p:spPr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400" dirty="0" smtClean="0"/>
              <a:t>Současná </a:t>
            </a:r>
            <a:r>
              <a:rPr lang="cs-CZ" sz="2400" dirty="0" smtClean="0"/>
              <a:t>sídelní struktura České republiky se </a:t>
            </a:r>
            <a:r>
              <a:rPr lang="cs-CZ" sz="2400" dirty="0" smtClean="0"/>
              <a:t>vyznačuje poměrně </a:t>
            </a:r>
            <a:r>
              <a:rPr lang="cs-CZ" sz="2400" dirty="0" smtClean="0"/>
              <a:t>značnou </a:t>
            </a:r>
            <a:r>
              <a:rPr lang="cs-CZ" sz="2400" dirty="0" smtClean="0"/>
              <a:t>roztříštěností:</a:t>
            </a:r>
            <a:br>
              <a:rPr lang="cs-CZ" sz="2400" dirty="0" smtClean="0"/>
            </a:br>
            <a:r>
              <a:rPr lang="cs-CZ" sz="2400" b="1" dirty="0" smtClean="0"/>
              <a:t>--</a:t>
            </a:r>
            <a:r>
              <a:rPr lang="en-GB" sz="2400" b="1" dirty="0" smtClean="0"/>
              <a:t>&gt;</a:t>
            </a:r>
            <a:r>
              <a:rPr lang="cs-CZ" sz="2400" b="1" dirty="0" smtClean="0"/>
              <a:t> existence </a:t>
            </a:r>
            <a:r>
              <a:rPr lang="cs-CZ" sz="2400" b="1" dirty="0" smtClean="0"/>
              <a:t>velkého počtu relativně </a:t>
            </a:r>
            <a:r>
              <a:rPr lang="cs-CZ" sz="2400" b="1" dirty="0" smtClean="0"/>
              <a:t>malých obcí</a:t>
            </a:r>
            <a:r>
              <a:rPr lang="cs-CZ" sz="2400" b="1" dirty="0" smtClean="0"/>
              <a:t>:</a:t>
            </a:r>
          </a:p>
          <a:p>
            <a:endParaRPr lang="cs-CZ" sz="2400" dirty="0" smtClean="0"/>
          </a:p>
          <a:p>
            <a:r>
              <a:rPr lang="cs-CZ" sz="2400" dirty="0" smtClean="0"/>
              <a:t>K </a:t>
            </a:r>
            <a:r>
              <a:rPr lang="cs-CZ" sz="2400" dirty="0" smtClean="0"/>
              <a:t>1. 1. 2011 existovalo na území ČR celkem </a:t>
            </a:r>
            <a:r>
              <a:rPr lang="cs-CZ" sz="2400" b="1" dirty="0" smtClean="0"/>
              <a:t>4 856 </a:t>
            </a:r>
            <a:r>
              <a:rPr lang="cs-CZ" sz="2400" b="1" dirty="0" smtClean="0"/>
              <a:t>obcí s </a:t>
            </a:r>
            <a:r>
              <a:rPr lang="cs-CZ" sz="2400" b="1" dirty="0" smtClean="0"/>
              <a:t>počtem obyvatel menším než 1 </a:t>
            </a:r>
            <a:r>
              <a:rPr lang="cs-CZ" sz="2400" b="1" dirty="0" smtClean="0"/>
              <a:t>000 </a:t>
            </a:r>
            <a:r>
              <a:rPr lang="cs-CZ" sz="2400" dirty="0" smtClean="0"/>
              <a:t>(77,7 </a:t>
            </a:r>
            <a:r>
              <a:rPr lang="cs-CZ" sz="2400" dirty="0" smtClean="0"/>
              <a:t>% z </a:t>
            </a:r>
            <a:r>
              <a:rPr lang="cs-CZ" sz="2400" dirty="0" smtClean="0"/>
              <a:t>celkového počtu </a:t>
            </a:r>
            <a:r>
              <a:rPr lang="cs-CZ" sz="2400" dirty="0" smtClean="0"/>
              <a:t>všech </a:t>
            </a:r>
            <a:r>
              <a:rPr lang="cs-CZ" sz="2400" dirty="0" smtClean="0"/>
              <a:t>obcí, pouze </a:t>
            </a:r>
            <a:r>
              <a:rPr lang="cs-CZ" sz="2400" dirty="0" smtClean="0"/>
              <a:t>17 </a:t>
            </a:r>
            <a:r>
              <a:rPr lang="cs-CZ" sz="2400" dirty="0" smtClean="0"/>
              <a:t>% obyvatel ČR)</a:t>
            </a:r>
          </a:p>
          <a:p>
            <a:endParaRPr lang="cs-CZ" sz="2400" dirty="0" smtClean="0"/>
          </a:p>
          <a:p>
            <a:r>
              <a:rPr lang="cs-CZ" sz="2400" dirty="0" smtClean="0"/>
              <a:t>Počet </a:t>
            </a:r>
            <a:r>
              <a:rPr lang="cs-CZ" sz="2400" dirty="0" smtClean="0"/>
              <a:t>venkovských sídel v České republice, tj. </a:t>
            </a:r>
            <a:r>
              <a:rPr lang="cs-CZ" sz="2400" dirty="0" smtClean="0"/>
              <a:t>vesnic, rozptýlených </a:t>
            </a:r>
            <a:r>
              <a:rPr lang="cs-CZ" sz="2400" dirty="0" smtClean="0"/>
              <a:t>sídel, vísek a samot, se odhaduje na cca </a:t>
            </a:r>
            <a:r>
              <a:rPr lang="cs-CZ" sz="2400" dirty="0" smtClean="0"/>
              <a:t>40 tisíc</a:t>
            </a:r>
            <a:r>
              <a:rPr lang="cs-CZ" sz="2400" dirty="0" smtClean="0"/>
              <a:t>, při průměrné vzdálenosti sídel okolo 1,5 km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45" y="357166"/>
            <a:ext cx="8629711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5312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Koeficient blízkosti / střední vzdálenosti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Jako </a:t>
            </a:r>
            <a:r>
              <a:rPr lang="cs-CZ" sz="2400" dirty="0" smtClean="0"/>
              <a:t>charakteristika rozmístění obyvatelstva může být použit i koeficient blízkosti, respektive koeficient střední vzdálenosti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		</a:t>
            </a:r>
            <a:r>
              <a:rPr lang="cs-CZ" sz="2400" dirty="0" err="1" smtClean="0"/>
              <a:t>S</a:t>
            </a:r>
            <a:r>
              <a:rPr lang="cs-CZ" sz="2400" baseline="-25000" dirty="0" err="1" smtClean="0"/>
              <a:t>v</a:t>
            </a:r>
            <a:r>
              <a:rPr lang="cs-CZ" sz="2400" dirty="0" smtClean="0"/>
              <a:t> = √ (A / C)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	kde</a:t>
            </a:r>
            <a:r>
              <a:rPr lang="cs-CZ" sz="2400" dirty="0" smtClean="0"/>
              <a:t>:	</a:t>
            </a:r>
            <a:r>
              <a:rPr lang="cs-CZ" sz="2400" dirty="0" smtClean="0"/>
              <a:t>	A </a:t>
            </a:r>
            <a:r>
              <a:rPr lang="cs-CZ" sz="2400" dirty="0" smtClean="0"/>
              <a:t>je celková plocha studovaného území,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smtClean="0"/>
              <a:t>		C </a:t>
            </a:r>
            <a:r>
              <a:rPr lang="cs-CZ" sz="2400" dirty="0" smtClean="0"/>
              <a:t>je počet sídel tohoto </a:t>
            </a:r>
            <a:r>
              <a:rPr lang="cs-CZ" sz="2400" dirty="0" smtClean="0"/>
              <a:t>území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Takto </a:t>
            </a:r>
            <a:r>
              <a:rPr lang="cs-CZ" sz="2400" dirty="0" smtClean="0"/>
              <a:t>definovaný ukazatel vyjadřuje </a:t>
            </a:r>
            <a:r>
              <a:rPr lang="cs-CZ" sz="2400" b="1" i="1" dirty="0" smtClean="0"/>
              <a:t>průměrnou vzdálenost mezi sídly sledovaného území</a:t>
            </a:r>
            <a:r>
              <a:rPr lang="cs-CZ" sz="2400" dirty="0" smtClean="0"/>
              <a:t> (</a:t>
            </a:r>
            <a:r>
              <a:rPr lang="cs-CZ" sz="2400" b="1" i="1" dirty="0" smtClean="0"/>
              <a:t>hustotu sídelní sítě</a:t>
            </a:r>
            <a:r>
              <a:rPr lang="cs-CZ" sz="2400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Zadání cvičení 3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Velikostní skupiny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zařazení každé obce do jedné z devíti skupin podle počtu obyvatel</a:t>
            </a:r>
          </a:p>
          <a:p>
            <a:r>
              <a:rPr lang="cs-CZ" sz="2000" dirty="0" smtClean="0"/>
              <a:t>méně než 199 ob.</a:t>
            </a:r>
          </a:p>
          <a:p>
            <a:r>
              <a:rPr lang="cs-CZ" sz="2000" dirty="0" smtClean="0"/>
              <a:t>200 – 499 ob.</a:t>
            </a:r>
          </a:p>
          <a:p>
            <a:r>
              <a:rPr lang="cs-CZ" sz="2000" dirty="0" smtClean="0"/>
              <a:t>500 – 999 ob.</a:t>
            </a:r>
          </a:p>
          <a:p>
            <a:r>
              <a:rPr lang="cs-CZ" sz="2000" dirty="0" smtClean="0"/>
              <a:t>1 000 – 1 999 ob.</a:t>
            </a:r>
          </a:p>
          <a:p>
            <a:r>
              <a:rPr lang="cs-CZ" sz="2000" dirty="0" smtClean="0"/>
              <a:t>2 000 – 4 999 ob.</a:t>
            </a:r>
          </a:p>
          <a:p>
            <a:r>
              <a:rPr lang="cs-CZ" sz="2000" dirty="0" smtClean="0"/>
              <a:t>5 000 – 9 999 ob.</a:t>
            </a:r>
          </a:p>
          <a:p>
            <a:r>
              <a:rPr lang="cs-CZ" sz="2000" dirty="0" smtClean="0"/>
              <a:t>10 000 – 19 999 ob.</a:t>
            </a:r>
          </a:p>
          <a:p>
            <a:r>
              <a:rPr lang="cs-CZ" sz="2000" dirty="0" smtClean="0"/>
              <a:t>20 000 – 49 999 ob.</a:t>
            </a:r>
          </a:p>
          <a:p>
            <a:r>
              <a:rPr lang="cs-CZ" sz="2000" dirty="0" smtClean="0"/>
              <a:t>50 000 – 99 999 ob.</a:t>
            </a:r>
          </a:p>
          <a:p>
            <a:r>
              <a:rPr lang="cs-CZ" sz="2000" dirty="0" smtClean="0"/>
              <a:t>100 000 a více ob.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 takto vytvořených intervalů roztřiďte všechny obce Vašeho SO ORP a to pro roky 1930, 1950, 1991 a 2011</a:t>
            </a:r>
          </a:p>
          <a:p>
            <a:endParaRPr lang="cs-CZ" sz="24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928662" y="1285860"/>
          <a:ext cx="4279900" cy="2867025"/>
        </p:xfrm>
        <a:graphic>
          <a:graphicData uri="http://schemas.openxmlformats.org/drawingml/2006/table">
            <a:tbl>
              <a:tblPr/>
              <a:tblGrid>
                <a:gridCol w="1841500"/>
                <a:gridCol w="609600"/>
                <a:gridCol w="609600"/>
                <a:gridCol w="609600"/>
                <a:gridCol w="609600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Velikostní skupiny obcí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1930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 199 obyvatel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200 - 499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500 - 999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1000 - 1999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2000 - 4999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5000 - 9999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10000 - 19999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20000 - 49999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50000 - 99999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100000 a více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obcí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71472" y="457200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vytvořte obdobnou tabulku, spočítejte </a:t>
            </a:r>
            <a:r>
              <a:rPr lang="cs-CZ" sz="2400" b="1" dirty="0" smtClean="0"/>
              <a:t>podíl obyvatel </a:t>
            </a:r>
            <a:r>
              <a:rPr lang="cs-CZ" sz="2400" dirty="0" smtClean="0"/>
              <a:t>a </a:t>
            </a:r>
            <a:r>
              <a:rPr lang="cs-CZ" sz="2400" b="1" dirty="0" smtClean="0"/>
              <a:t>podíl na počtu obcí </a:t>
            </a:r>
            <a:r>
              <a:rPr lang="cs-CZ" sz="2400" dirty="0" smtClean="0"/>
              <a:t>každé velikostní skupiny pro jednotlivé sledované roky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627</Words>
  <Application>Microsoft Office PowerPoint</Application>
  <PresentationFormat>Předvádění na obrazovce (4:3)</PresentationFormat>
  <Paragraphs>224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Geografie obyvatelstva a sídel 2</vt:lpstr>
      <vt:lpstr>Sídelní struktura ČR</vt:lpstr>
      <vt:lpstr>Snímek 3</vt:lpstr>
      <vt:lpstr>Snímek 4</vt:lpstr>
      <vt:lpstr>Snímek 5</vt:lpstr>
      <vt:lpstr>Koeficient blízkosti / střední vzdálenosti</vt:lpstr>
      <vt:lpstr>Zadání cvičení 3</vt:lpstr>
      <vt:lpstr>Velikostní skupiny obcí</vt:lpstr>
      <vt:lpstr>Snímek 9</vt:lpstr>
      <vt:lpstr>Snímek 10</vt:lpstr>
      <vt:lpstr>Vývoj pořadí obcí</vt:lpstr>
      <vt:lpstr>Vypočítejte koeficient blízkosti obcí</vt:lpstr>
      <vt:lpstr>Vytvořte kartogram obcí dle velikostních skupin za 2011: </vt:lpstr>
      <vt:lpstr>Shrnutí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obyvatelstva a sídel 2</dc:title>
  <dc:creator>Martin</dc:creator>
  <cp:lastModifiedBy>Martin</cp:lastModifiedBy>
  <cp:revision>15</cp:revision>
  <dcterms:created xsi:type="dcterms:W3CDTF">2016-04-06T23:14:20Z</dcterms:created>
  <dcterms:modified xsi:type="dcterms:W3CDTF">2018-03-20T15:30:14Z</dcterms:modified>
</cp:coreProperties>
</file>