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75" r:id="rId3"/>
    <p:sldId id="277" r:id="rId4"/>
    <p:sldId id="278" r:id="rId5"/>
    <p:sldId id="279" r:id="rId6"/>
    <p:sldId id="276" r:id="rId7"/>
    <p:sldId id="281" r:id="rId8"/>
    <p:sldId id="282" r:id="rId9"/>
    <p:sldId id="283" r:id="rId10"/>
    <p:sldId id="28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NEROZT&#344;&#205;D&#282;N&#201;\MRGV\Zipfova%20k&#345;ivka\Zipfova%20k&#345;ivka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000"/>
              <a:t>Zipfova křivka České republiky (2007)</a:t>
            </a:r>
          </a:p>
        </c:rich>
      </c:tx>
      <c:layout>
        <c:manualLayout>
          <c:xMode val="edge"/>
          <c:yMode val="edge"/>
          <c:x val="0.27500016404199484"/>
          <c:y val="4.298642533936676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8125013828288186"/>
          <c:y val="0.16289610755455888"/>
          <c:w val="0.77812559366271661"/>
          <c:h val="0.63800975458869291"/>
        </c:manualLayout>
      </c:layout>
      <c:scatterChart>
        <c:scatterStyle val="smoothMarker"/>
        <c:ser>
          <c:idx val="0"/>
          <c:order val="0"/>
          <c:tx>
            <c:strRef>
              <c:f>List1!$B$2</c:f>
              <c:strCache>
                <c:ptCount val="1"/>
                <c:pt idx="0">
                  <c:v>teor. počet obyv.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square"/>
            <c:size val="6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strRef>
              <c:f>List1!$A$3:$A$32</c:f>
              <c:strCache>
                <c:ptCount val="30"/>
                <c:pt idx="0">
                  <c:v>Praha</c:v>
                </c:pt>
                <c:pt idx="1">
                  <c:v>Brno</c:v>
                </c:pt>
                <c:pt idx="2">
                  <c:v>Ostrava</c:v>
                </c:pt>
                <c:pt idx="3">
                  <c:v>Plzeň</c:v>
                </c:pt>
                <c:pt idx="4">
                  <c:v>Olomouc</c:v>
                </c:pt>
                <c:pt idx="5">
                  <c:v>Liberec</c:v>
                </c:pt>
                <c:pt idx="6">
                  <c:v>Č. Budějovice</c:v>
                </c:pt>
                <c:pt idx="7">
                  <c:v>Ústí n/L</c:v>
                </c:pt>
                <c:pt idx="8">
                  <c:v>H. Králové</c:v>
                </c:pt>
                <c:pt idx="9">
                  <c:v>Pardubice</c:v>
                </c:pt>
                <c:pt idx="10">
                  <c:v>Havířov</c:v>
                </c:pt>
                <c:pt idx="11">
                  <c:v>Zlín</c:v>
                </c:pt>
                <c:pt idx="12">
                  <c:v>Kladno</c:v>
                </c:pt>
                <c:pt idx="13">
                  <c:v>Most</c:v>
                </c:pt>
                <c:pt idx="14">
                  <c:v>Karviná</c:v>
                </c:pt>
                <c:pt idx="15">
                  <c:v>Frýdek-Místek</c:v>
                </c:pt>
                <c:pt idx="16">
                  <c:v>Opava</c:v>
                </c:pt>
                <c:pt idx="17">
                  <c:v>Děčín</c:v>
                </c:pt>
                <c:pt idx="18">
                  <c:v>Teplice</c:v>
                </c:pt>
                <c:pt idx="19">
                  <c:v>Jihlava</c:v>
                </c:pt>
                <c:pt idx="20">
                  <c:v>Karlovy Vary</c:v>
                </c:pt>
                <c:pt idx="21">
                  <c:v>Chomutov</c:v>
                </c:pt>
                <c:pt idx="22">
                  <c:v>Přerov</c:v>
                </c:pt>
                <c:pt idx="23">
                  <c:v>Prostějov</c:v>
                </c:pt>
                <c:pt idx="24">
                  <c:v>Jablonec n/N</c:v>
                </c:pt>
                <c:pt idx="25">
                  <c:v>M. Boleslav</c:v>
                </c:pt>
                <c:pt idx="26">
                  <c:v>Třebíč</c:v>
                </c:pt>
                <c:pt idx="27">
                  <c:v>Česká Lípa</c:v>
                </c:pt>
                <c:pt idx="28">
                  <c:v>Třinec</c:v>
                </c:pt>
                <c:pt idx="29">
                  <c:v>Tábor</c:v>
                </c:pt>
              </c:strCache>
            </c:strRef>
          </c:xVal>
          <c:yVal>
            <c:numRef>
              <c:f>List1!$B$3:$B$32</c:f>
              <c:numCache>
                <c:formatCode>#,##0</c:formatCode>
                <c:ptCount val="30"/>
                <c:pt idx="0">
                  <c:v>1188126</c:v>
                </c:pt>
                <c:pt idx="1">
                  <c:v>594063</c:v>
                </c:pt>
                <c:pt idx="2">
                  <c:v>396042</c:v>
                </c:pt>
                <c:pt idx="3">
                  <c:v>297031.5</c:v>
                </c:pt>
                <c:pt idx="4">
                  <c:v>237625.2</c:v>
                </c:pt>
                <c:pt idx="5">
                  <c:v>198021</c:v>
                </c:pt>
                <c:pt idx="6">
                  <c:v>169732.28571428571</c:v>
                </c:pt>
                <c:pt idx="7">
                  <c:v>148515.75</c:v>
                </c:pt>
                <c:pt idx="8">
                  <c:v>132014</c:v>
                </c:pt>
                <c:pt idx="9">
                  <c:v>118812.6</c:v>
                </c:pt>
                <c:pt idx="10">
                  <c:v>108011.45454545437</c:v>
                </c:pt>
                <c:pt idx="11">
                  <c:v>99010.5</c:v>
                </c:pt>
                <c:pt idx="12">
                  <c:v>91394.307692307688</c:v>
                </c:pt>
                <c:pt idx="13">
                  <c:v>84866.142857142477</c:v>
                </c:pt>
                <c:pt idx="14">
                  <c:v>79208.399999999994</c:v>
                </c:pt>
                <c:pt idx="15">
                  <c:v>74257.875000000087</c:v>
                </c:pt>
                <c:pt idx="16">
                  <c:v>69889.76470588235</c:v>
                </c:pt>
                <c:pt idx="17">
                  <c:v>66007</c:v>
                </c:pt>
                <c:pt idx="18">
                  <c:v>62532.947368421053</c:v>
                </c:pt>
                <c:pt idx="19">
                  <c:v>59406.3</c:v>
                </c:pt>
                <c:pt idx="20">
                  <c:v>56577.428571428696</c:v>
                </c:pt>
                <c:pt idx="21">
                  <c:v>54005.727272727185</c:v>
                </c:pt>
                <c:pt idx="22">
                  <c:v>51657.652173913026</c:v>
                </c:pt>
                <c:pt idx="23">
                  <c:v>49505.25</c:v>
                </c:pt>
                <c:pt idx="24">
                  <c:v>47525.04</c:v>
                </c:pt>
                <c:pt idx="25">
                  <c:v>45697.153846153844</c:v>
                </c:pt>
                <c:pt idx="26">
                  <c:v>44004.666666666584</c:v>
                </c:pt>
                <c:pt idx="27">
                  <c:v>42433.071428571267</c:v>
                </c:pt>
                <c:pt idx="28">
                  <c:v>40969.862068965514</c:v>
                </c:pt>
                <c:pt idx="29">
                  <c:v>39604.199999999997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List1!$C$2</c:f>
              <c:strCache>
                <c:ptCount val="1"/>
                <c:pt idx="0">
                  <c:v>počet obyv.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circle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strRef>
              <c:f>List1!$A$3:$A$32</c:f>
              <c:strCache>
                <c:ptCount val="30"/>
                <c:pt idx="0">
                  <c:v>Praha</c:v>
                </c:pt>
                <c:pt idx="1">
                  <c:v>Brno</c:v>
                </c:pt>
                <c:pt idx="2">
                  <c:v>Ostrava</c:v>
                </c:pt>
                <c:pt idx="3">
                  <c:v>Plzeň</c:v>
                </c:pt>
                <c:pt idx="4">
                  <c:v>Olomouc</c:v>
                </c:pt>
                <c:pt idx="5">
                  <c:v>Liberec</c:v>
                </c:pt>
                <c:pt idx="6">
                  <c:v>Č. Budějovice</c:v>
                </c:pt>
                <c:pt idx="7">
                  <c:v>Ústí n/L</c:v>
                </c:pt>
                <c:pt idx="8">
                  <c:v>H. Králové</c:v>
                </c:pt>
                <c:pt idx="9">
                  <c:v>Pardubice</c:v>
                </c:pt>
                <c:pt idx="10">
                  <c:v>Havířov</c:v>
                </c:pt>
                <c:pt idx="11">
                  <c:v>Zlín</c:v>
                </c:pt>
                <c:pt idx="12">
                  <c:v>Kladno</c:v>
                </c:pt>
                <c:pt idx="13">
                  <c:v>Most</c:v>
                </c:pt>
                <c:pt idx="14">
                  <c:v>Karviná</c:v>
                </c:pt>
                <c:pt idx="15">
                  <c:v>Frýdek-Místek</c:v>
                </c:pt>
                <c:pt idx="16">
                  <c:v>Opava</c:v>
                </c:pt>
                <c:pt idx="17">
                  <c:v>Děčín</c:v>
                </c:pt>
                <c:pt idx="18">
                  <c:v>Teplice</c:v>
                </c:pt>
                <c:pt idx="19">
                  <c:v>Jihlava</c:v>
                </c:pt>
                <c:pt idx="20">
                  <c:v>Karlovy Vary</c:v>
                </c:pt>
                <c:pt idx="21">
                  <c:v>Chomutov</c:v>
                </c:pt>
                <c:pt idx="22">
                  <c:v>Přerov</c:v>
                </c:pt>
                <c:pt idx="23">
                  <c:v>Prostějov</c:v>
                </c:pt>
                <c:pt idx="24">
                  <c:v>Jablonec n/N</c:v>
                </c:pt>
                <c:pt idx="25">
                  <c:v>M. Boleslav</c:v>
                </c:pt>
                <c:pt idx="26">
                  <c:v>Třebíč</c:v>
                </c:pt>
                <c:pt idx="27">
                  <c:v>Česká Lípa</c:v>
                </c:pt>
                <c:pt idx="28">
                  <c:v>Třinec</c:v>
                </c:pt>
                <c:pt idx="29">
                  <c:v>Tábor</c:v>
                </c:pt>
              </c:strCache>
            </c:strRef>
          </c:xVal>
          <c:yVal>
            <c:numRef>
              <c:f>List1!$C$3:$C$32</c:f>
              <c:numCache>
                <c:formatCode>#,##0</c:formatCode>
                <c:ptCount val="30"/>
                <c:pt idx="0">
                  <c:v>1188126</c:v>
                </c:pt>
                <c:pt idx="1">
                  <c:v>366680</c:v>
                </c:pt>
                <c:pt idx="2">
                  <c:v>309098</c:v>
                </c:pt>
                <c:pt idx="3">
                  <c:v>163392</c:v>
                </c:pt>
                <c:pt idx="4">
                  <c:v>100168</c:v>
                </c:pt>
                <c:pt idx="5">
                  <c:v>98781</c:v>
                </c:pt>
                <c:pt idx="6">
                  <c:v>94747</c:v>
                </c:pt>
                <c:pt idx="7">
                  <c:v>94565</c:v>
                </c:pt>
                <c:pt idx="8">
                  <c:v>94255</c:v>
                </c:pt>
                <c:pt idx="9">
                  <c:v>88559</c:v>
                </c:pt>
                <c:pt idx="10">
                  <c:v>84219</c:v>
                </c:pt>
                <c:pt idx="11">
                  <c:v>78122</c:v>
                </c:pt>
                <c:pt idx="12">
                  <c:v>69276</c:v>
                </c:pt>
                <c:pt idx="13">
                  <c:v>67691</c:v>
                </c:pt>
                <c:pt idx="14">
                  <c:v>63045</c:v>
                </c:pt>
                <c:pt idx="15">
                  <c:v>59416</c:v>
                </c:pt>
                <c:pt idx="16">
                  <c:v>59156</c:v>
                </c:pt>
                <c:pt idx="17">
                  <c:v>52165</c:v>
                </c:pt>
                <c:pt idx="18">
                  <c:v>51046</c:v>
                </c:pt>
                <c:pt idx="19">
                  <c:v>50916</c:v>
                </c:pt>
                <c:pt idx="20">
                  <c:v>50691</c:v>
                </c:pt>
                <c:pt idx="21">
                  <c:v>49817</c:v>
                </c:pt>
                <c:pt idx="22">
                  <c:v>46912</c:v>
                </c:pt>
                <c:pt idx="23">
                  <c:v>45858</c:v>
                </c:pt>
                <c:pt idx="24">
                  <c:v>44822</c:v>
                </c:pt>
                <c:pt idx="25">
                  <c:v>43923</c:v>
                </c:pt>
                <c:pt idx="26">
                  <c:v>38596</c:v>
                </c:pt>
                <c:pt idx="27">
                  <c:v>38181</c:v>
                </c:pt>
                <c:pt idx="28">
                  <c:v>37746</c:v>
                </c:pt>
                <c:pt idx="29">
                  <c:v>35859</c:v>
                </c:pt>
              </c:numCache>
            </c:numRef>
          </c:yVal>
          <c:smooth val="1"/>
        </c:ser>
        <c:axId val="151925504"/>
        <c:axId val="151927808"/>
      </c:scatterChart>
      <c:valAx>
        <c:axId val="151925504"/>
        <c:scaling>
          <c:logBase val="10"/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1600"/>
                  <a:t>pořadí</a:t>
                </a:r>
              </a:p>
            </c:rich>
          </c:tx>
          <c:layout>
            <c:manualLayout>
              <c:xMode val="edge"/>
              <c:yMode val="edge"/>
              <c:x val="0.78281315616797897"/>
              <c:y val="0.83936746594458489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51927808"/>
        <c:crosses val="autoZero"/>
        <c:crossBetween val="midCat"/>
      </c:valAx>
      <c:valAx>
        <c:axId val="151927808"/>
        <c:scaling>
          <c:logBase val="10"/>
          <c:orientation val="minMax"/>
          <c:min val="1000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2000"/>
                  <a:t>počet obyvatel</a:t>
                </a:r>
              </a:p>
            </c:rich>
          </c:tx>
          <c:layout>
            <c:manualLayout>
              <c:xMode val="edge"/>
              <c:yMode val="edge"/>
              <c:x val="2.6562499999999968E-2"/>
              <c:y val="0.38461585966912532"/>
            </c:manualLayout>
          </c:layout>
          <c:spPr>
            <a:noFill/>
            <a:ln w="25400">
              <a:noFill/>
            </a:ln>
          </c:spPr>
        </c:title>
        <c:numFmt formatCode="#,##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51925504"/>
        <c:crosses val="autoZero"/>
        <c:crossBetween val="midCat"/>
      </c:valAx>
      <c:spPr>
        <a:solidFill>
          <a:srgbClr val="FFFFCC"/>
        </a:solidFill>
        <a:ln w="12700">
          <a:solidFill>
            <a:srgbClr val="00000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7968766404199474"/>
          <c:y val="0.91176565598983383"/>
          <c:w val="0.39375032808398946"/>
          <c:h val="5.429864253393691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F16C5-54CD-451B-8271-1506DF08886B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E48A5-49C5-4E06-A135-1F8223EFEB2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Zipfovo pravidlo velikostního pořadí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Lingvista </a:t>
            </a:r>
            <a:r>
              <a:rPr lang="cs-CZ" sz="2400" b="1" dirty="0" smtClean="0"/>
              <a:t>George Kingsley ZIPF </a:t>
            </a:r>
            <a:r>
              <a:rPr lang="cs-CZ" sz="2400" dirty="0" smtClean="0"/>
              <a:t>(1902-1950)</a:t>
            </a:r>
          </a:p>
          <a:p>
            <a:r>
              <a:rPr lang="cs-CZ" sz="2400" dirty="0" smtClean="0"/>
              <a:t>Pravidlo o počtech výskytu slov v textu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Aplikace přenesena do geografie – hodnocení velikostního pořadí sídel:</a:t>
            </a:r>
          </a:p>
          <a:p>
            <a:pPr eaLnBrk="1" hangingPunct="1"/>
            <a:r>
              <a:rPr lang="cs-CZ" sz="2400" dirty="0" smtClean="0"/>
              <a:t>snaha o zobecnění vztahu mezi velikostním pořadím a populační velikostí sídla určitého regionu</a:t>
            </a:r>
          </a:p>
          <a:p>
            <a:pPr lvl="1" eaLnBrk="1" hangingPunct="1"/>
            <a:r>
              <a:rPr lang="cs-CZ" sz="2400" dirty="0" smtClean="0">
                <a:solidFill>
                  <a:schemeClr val="tx1"/>
                </a:solidFill>
              </a:rPr>
              <a:t>zákon vedoucího města</a:t>
            </a:r>
          </a:p>
          <a:p>
            <a:pPr lvl="1" eaLnBrk="1" hangingPunct="1"/>
            <a:r>
              <a:rPr lang="cs-CZ" sz="2400" dirty="0" smtClean="0">
                <a:solidFill>
                  <a:schemeClr val="tx1"/>
                </a:solidFill>
              </a:rPr>
              <a:t>Zipfovo pravidlo (Zipf‘s rule, „rank-size rule“)</a:t>
            </a:r>
            <a:endParaRPr lang="cs-CZ" sz="2400" dirty="0" smtClean="0"/>
          </a:p>
          <a:p>
            <a:endParaRPr lang="cs-CZ" sz="2000" dirty="0"/>
          </a:p>
        </p:txBody>
      </p:sp>
      <p:pic>
        <p:nvPicPr>
          <p:cNvPr id="4" name="Obrázek 3" descr="George_Kingsley_Zipf_19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7806" y="1484784"/>
            <a:ext cx="1517231" cy="2088232"/>
          </a:xfrm>
          <a:prstGeom prst="rect">
            <a:avLst/>
          </a:prstGeom>
        </p:spPr>
      </p:pic>
      <p:pic>
        <p:nvPicPr>
          <p:cNvPr id="5" name="Obrázek 4" descr="slo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1916832"/>
            <a:ext cx="2375419" cy="23987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Odevzdání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neděle </a:t>
            </a:r>
            <a:r>
              <a:rPr lang="cs-CZ" dirty="0" smtClean="0"/>
              <a:t>29. </a:t>
            </a:r>
            <a:r>
              <a:rPr lang="cs-CZ" dirty="0" smtClean="0"/>
              <a:t>dubna 23:55 do </a:t>
            </a:r>
            <a:r>
              <a:rPr lang="cs-CZ" dirty="0" err="1" smtClean="0"/>
              <a:t>ISu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Zipfovo pravidlo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sk-SK" sz="2400" dirty="0" smtClean="0"/>
              <a:t>S</a:t>
            </a:r>
            <a:r>
              <a:rPr lang="sk-SK" sz="2400" baseline="-25000" dirty="0" smtClean="0"/>
              <a:t>x = </a:t>
            </a:r>
            <a:r>
              <a:rPr lang="cs-CZ" sz="2400" dirty="0" smtClean="0"/>
              <a:t>teoretická populační velikost města x</a:t>
            </a:r>
            <a:endParaRPr lang="sk-SK" sz="2400" dirty="0" smtClean="0"/>
          </a:p>
          <a:p>
            <a:pPr eaLnBrk="1" hangingPunct="1"/>
            <a:r>
              <a:rPr lang="sk-SK" sz="2400" dirty="0" smtClean="0"/>
              <a:t>S</a:t>
            </a:r>
            <a:r>
              <a:rPr lang="sk-SK" sz="2400" baseline="-25000" dirty="0" smtClean="0"/>
              <a:t>1= </a:t>
            </a:r>
            <a:r>
              <a:rPr lang="cs-CZ" sz="2400" dirty="0" smtClean="0"/>
              <a:t> populační velikost největšího města</a:t>
            </a:r>
          </a:p>
          <a:p>
            <a:pPr eaLnBrk="1" hangingPunct="1"/>
            <a:r>
              <a:rPr lang="sk-SK" sz="2400" dirty="0" smtClean="0"/>
              <a:t>n</a:t>
            </a:r>
            <a:r>
              <a:rPr lang="sk-SK" sz="2400" baseline="-25000" dirty="0" smtClean="0"/>
              <a:t>x = </a:t>
            </a:r>
            <a:r>
              <a:rPr lang="cs-CZ" sz="2400" dirty="0" smtClean="0"/>
              <a:t>pořadí města x podle populační </a:t>
            </a:r>
            <a:r>
              <a:rPr lang="cs-CZ" sz="2400" dirty="0" smtClean="0"/>
              <a:t>velikosti</a:t>
            </a:r>
          </a:p>
          <a:p>
            <a:pPr eaLnBrk="1" hangingPunct="1"/>
            <a:endParaRPr lang="cs-CZ" sz="2400" dirty="0" smtClean="0"/>
          </a:p>
          <a:p>
            <a:r>
              <a:rPr lang="cs-CZ" sz="2400" dirty="0" smtClean="0"/>
              <a:t>statistické modelování velikostního rozložení měst v daném systému osídlení</a:t>
            </a:r>
          </a:p>
          <a:p>
            <a:endParaRPr lang="cs-CZ" sz="2400" dirty="0" smtClean="0"/>
          </a:p>
          <a:p>
            <a:r>
              <a:rPr lang="cs-CZ" sz="2400" dirty="0" smtClean="0"/>
              <a:t>porovnání s reálnou situací (jak se skutečnost liší od teoretického rozložení)</a:t>
            </a:r>
          </a:p>
          <a:p>
            <a:pPr eaLnBrk="1" hangingPunct="1"/>
            <a:endParaRPr lang="cs-CZ" sz="2400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428750"/>
            <a:ext cx="35528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Polycentrický  model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není dominantní město</a:t>
            </a:r>
          </a:p>
          <a:p>
            <a:pPr eaLnBrk="1" hangingPunct="1"/>
            <a:r>
              <a:rPr lang="cs-CZ" sz="2400" dirty="0" smtClean="0"/>
              <a:t>větší počet „velkých“ měst (obcí)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6568" y="1988840"/>
            <a:ext cx="5127431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 smtClean="0"/>
              <a:t>Dominantní model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052736"/>
            <a:ext cx="8504238" cy="504643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model jednoho dominantního města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4990543" cy="466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800" b="1" dirty="0" smtClean="0"/>
              <a:t>Úkol: zhodnoťte teoretické a reálné populační pořadí obcí obvodu ORP pro rok 2017 (nebo nejnovější)</a:t>
            </a:r>
            <a:endParaRPr lang="cs-CZ" sz="2800" b="1" dirty="0"/>
          </a:p>
        </p:txBody>
      </p:sp>
      <p:pic>
        <p:nvPicPr>
          <p:cNvPr id="19459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559" y="1357312"/>
            <a:ext cx="6907569" cy="55006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251520" y="404664"/>
          <a:ext cx="849694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Několik doporučení: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graf: XY bodový</a:t>
            </a:r>
          </a:p>
          <a:p>
            <a:pPr eaLnBrk="1" hangingPunct="1"/>
            <a:r>
              <a:rPr lang="cs-CZ" sz="2800" dirty="0" smtClean="0"/>
              <a:t>osa x: pořadí obce podle velikosti</a:t>
            </a:r>
          </a:p>
          <a:p>
            <a:pPr eaLnBrk="1" hangingPunct="1"/>
            <a:r>
              <a:rPr lang="cs-CZ" sz="2800" dirty="0" smtClean="0"/>
              <a:t>osa y: počet obyvatel</a:t>
            </a:r>
          </a:p>
          <a:p>
            <a:pPr eaLnBrk="1" hangingPunct="1"/>
            <a:r>
              <a:rPr lang="cs-CZ" sz="2800" b="1" dirty="0" smtClean="0"/>
              <a:t>osy musí mít logaritmické měřítko!!!</a:t>
            </a:r>
          </a:p>
          <a:p>
            <a:pPr eaLnBrk="1" hangingPunct="1"/>
            <a:r>
              <a:rPr lang="cs-CZ" sz="2800" dirty="0" smtClean="0"/>
              <a:t>pro osu y zvolte přiměřené rozpěti, do které obce spadají (nezačínejte 0, ale přiměřenou hodnotou </a:t>
            </a:r>
            <a:r>
              <a:rPr lang="sk-SK" sz="2800" dirty="0" smtClean="0"/>
              <a:t>10</a:t>
            </a:r>
            <a:r>
              <a:rPr lang="sk-SK" sz="2800" baseline="30000" dirty="0" smtClean="0"/>
              <a:t>x</a:t>
            </a:r>
            <a:r>
              <a:rPr lang="cs-CZ" sz="2800" dirty="0" smtClean="0"/>
              <a:t> 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Data</a:t>
            </a:r>
            <a:endParaRPr lang="cs-CZ" b="1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na stránkách ČSÚ si vyhledejte co nejaktuálnější data o počtu obyvatel všech obcí obvodu ORP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https://www.czso.cz/csu/czso/pocet-obyvatel-v-obcich</a:t>
            </a:r>
          </a:p>
          <a:p>
            <a:pPr eaLnBrk="1" hangingPunct="1"/>
            <a:endParaRPr lang="cs-CZ" dirty="0" smtClean="0"/>
          </a:p>
          <a:p>
            <a:pPr eaLnBrk="1" hangingPunct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Shrnutí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dirty="0" smtClean="0"/>
              <a:t>tabulka</a:t>
            </a:r>
          </a:p>
          <a:p>
            <a:pPr eaLnBrk="1" hangingPunct="1"/>
            <a:r>
              <a:rPr lang="cs-CZ" dirty="0" smtClean="0"/>
              <a:t>graf </a:t>
            </a:r>
          </a:p>
          <a:p>
            <a:pPr eaLnBrk="1" hangingPunct="1"/>
            <a:r>
              <a:rPr lang="cs-CZ" dirty="0" smtClean="0"/>
              <a:t>slovní komentář (porovnání modelovaného a skutečného stavu)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dministrativní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Administrativní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Administrativní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231</Words>
  <Application>Microsoft Office PowerPoint</Application>
  <PresentationFormat>Předvádění na obrazovce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Zipfovo pravidlo velikostního pořadí</vt:lpstr>
      <vt:lpstr>Zipfovo pravidlo</vt:lpstr>
      <vt:lpstr>Polycentrický  model</vt:lpstr>
      <vt:lpstr>Dominantní model</vt:lpstr>
      <vt:lpstr>Úkol: zhodnoťte teoretické a reálné populační pořadí obcí obvodu ORP pro rok 2017 (nebo nejnovější)</vt:lpstr>
      <vt:lpstr>Snímek 6</vt:lpstr>
      <vt:lpstr>Několik doporučení:</vt:lpstr>
      <vt:lpstr>Data</vt:lpstr>
      <vt:lpstr>Shrnutí</vt:lpstr>
      <vt:lpstr>Odevzdání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KGG/ZH1 Základy humánní geografie 1   cvičení 5</dc:title>
  <dc:creator>Martin</dc:creator>
  <cp:lastModifiedBy>Martin</cp:lastModifiedBy>
  <cp:revision>9</cp:revision>
  <dcterms:created xsi:type="dcterms:W3CDTF">2018-04-11T11:09:06Z</dcterms:created>
  <dcterms:modified xsi:type="dcterms:W3CDTF">2018-04-17T14:14:28Z</dcterms:modified>
</cp:coreProperties>
</file>