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16" r:id="rId3"/>
  </p:sldMasterIdLst>
  <p:notesMasterIdLst>
    <p:notesMasterId r:id="rId19"/>
  </p:notesMasterIdLst>
  <p:sldIdLst>
    <p:sldId id="256" r:id="rId4"/>
    <p:sldId id="257" r:id="rId5"/>
    <p:sldId id="261" r:id="rId6"/>
    <p:sldId id="262" r:id="rId7"/>
    <p:sldId id="259" r:id="rId8"/>
    <p:sldId id="273" r:id="rId9"/>
    <p:sldId id="264" r:id="rId10"/>
    <p:sldId id="266" r:id="rId11"/>
    <p:sldId id="270" r:id="rId12"/>
    <p:sldId id="265" r:id="rId13"/>
    <p:sldId id="267" r:id="rId14"/>
    <p:sldId id="268" r:id="rId15"/>
    <p:sldId id="269" r:id="rId16"/>
    <p:sldId id="272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7" autoAdjust="0"/>
    <p:restoredTop sz="94660"/>
  </p:normalViewPr>
  <p:slideViewPr>
    <p:cSldViewPr>
      <p:cViewPr varScale="1">
        <p:scale>
          <a:sx n="109" d="100"/>
          <a:sy n="109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C5D9C-EB94-4427-ABE5-2AE9A0B7FC1A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691C-6080-4C5C-828E-1938FEC775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691C-6080-4C5C-828E-1938FEC7756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27.02.2017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healthacross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ig.zvas.cz/index.php/o-projektu" TargetMode="External"/><Relationship Id="rId3" Type="http://schemas.openxmlformats.org/officeDocument/2006/relationships/hyperlink" Target="http://www.at-cz.eu/cz" TargetMode="External"/><Relationship Id="rId7" Type="http://schemas.openxmlformats.org/officeDocument/2006/relationships/hyperlink" Target="http://www.healthacross.eu/cz/healthacross/udaje-o-projektu.html" TargetMode="External"/><Relationship Id="rId2" Type="http://schemas.openxmlformats.org/officeDocument/2006/relationships/hyperlink" Target="http://2007-2013.at-cz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lvanortica.com/" TargetMode="External"/><Relationship Id="rId5" Type="http://schemas.openxmlformats.org/officeDocument/2006/relationships/hyperlink" Target="http://www.risy.cz/cs/dotace" TargetMode="External"/><Relationship Id="rId4" Type="http://schemas.openxmlformats.org/officeDocument/2006/relationships/hyperlink" Target="https://www.strukturalni-fondy.cz/" TargetMode="External"/><Relationship Id="rId9" Type="http://schemas.openxmlformats.org/officeDocument/2006/relationships/hyperlink" Target="http://www.thayaland.at/cms/zukunftsraum/index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Přeshraniční</a:t>
            </a:r>
            <a:r>
              <a:rPr lang="cs-CZ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spolupráce v pohraničním regionu Jižní </a:t>
            </a:r>
            <a:r>
              <a:rPr lang="cs-CZ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Čechy</a:t>
            </a:r>
            <a:r>
              <a:rPr lang="cs-CZ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Waldviertel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sz="3100" b="1" dirty="0" err="1" smtClean="0"/>
              <a:t>Přeshraniční</a:t>
            </a:r>
            <a:r>
              <a:rPr lang="cs-CZ" sz="3100" b="1" dirty="0" smtClean="0"/>
              <a:t> poskytování zdravotní péče Dolní Rakousy – Jihočeský kraj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cs-CZ" sz="2600" b="1" dirty="0" smtClean="0">
                <a:hlinkClick r:id="rId2"/>
              </a:rPr>
              <a:t>www.</a:t>
            </a:r>
            <a:r>
              <a:rPr lang="cs-CZ" sz="2600" b="1" dirty="0" err="1" smtClean="0">
                <a:hlinkClick r:id="rId2"/>
              </a:rPr>
              <a:t>healthacross.eu</a:t>
            </a:r>
            <a:endParaRPr lang="cs-CZ" sz="2600" b="1" dirty="0" smtClean="0"/>
          </a:p>
          <a:p>
            <a:pPr>
              <a:lnSpc>
                <a:spcPct val="170000"/>
              </a:lnSpc>
            </a:pPr>
            <a:r>
              <a:rPr lang="cs-CZ" sz="2600" dirty="0" smtClean="0"/>
              <a:t>Partneři: </a:t>
            </a:r>
          </a:p>
          <a:p>
            <a:pPr lvl="1"/>
            <a:r>
              <a:rPr lang="cs-CZ" dirty="0" smtClean="0"/>
              <a:t> </a:t>
            </a:r>
            <a:r>
              <a:rPr lang="cs-CZ" dirty="0" err="1" smtClean="0"/>
              <a:t>Niederösterreichische</a:t>
            </a:r>
            <a:r>
              <a:rPr lang="cs-CZ" dirty="0" smtClean="0"/>
              <a:t> </a:t>
            </a:r>
            <a:r>
              <a:rPr lang="cs-CZ" dirty="0" err="1" smtClean="0"/>
              <a:t>Landeskliniken</a:t>
            </a:r>
            <a:r>
              <a:rPr lang="cs-CZ" dirty="0" smtClean="0"/>
              <a:t>-Holding</a:t>
            </a:r>
          </a:p>
          <a:p>
            <a:pPr lvl="1"/>
            <a:r>
              <a:rPr lang="cs-CZ" dirty="0" smtClean="0"/>
              <a:t> Jihočeské nemocnice, a. s.</a:t>
            </a:r>
          </a:p>
          <a:p>
            <a:pPr>
              <a:lnSpc>
                <a:spcPct val="170000"/>
              </a:lnSpc>
            </a:pPr>
            <a:r>
              <a:rPr lang="pl-PL" sz="2600" dirty="0" smtClean="0"/>
              <a:t>Doba trvání projektu: 01.06.2008 – 31.12.2010</a:t>
            </a:r>
          </a:p>
          <a:p>
            <a:pPr>
              <a:lnSpc>
                <a:spcPct val="170000"/>
              </a:lnSpc>
            </a:pPr>
            <a:r>
              <a:rPr lang="pl-PL" sz="2600" dirty="0" smtClean="0"/>
              <a:t>Cíle projektu: </a:t>
            </a:r>
          </a:p>
          <a:p>
            <a:pPr lvl="1"/>
            <a:r>
              <a:rPr lang="cs-CZ" sz="2300" dirty="0" smtClean="0"/>
              <a:t>Lepší přístup obyvatelstva ke zdravotní péči v regionu (krátké dojezdové vzdálenosti)</a:t>
            </a:r>
          </a:p>
          <a:p>
            <a:pPr lvl="1"/>
            <a:r>
              <a:rPr lang="cs-CZ" sz="2300" dirty="0" smtClean="0"/>
              <a:t>Tvorba právního základu</a:t>
            </a:r>
          </a:p>
          <a:p>
            <a:pPr lvl="1"/>
            <a:r>
              <a:rPr lang="pl-PL" sz="2300" dirty="0" smtClean="0"/>
              <a:t>společné standardy kvality pro zdravotnický sektor</a:t>
            </a:r>
          </a:p>
          <a:p>
            <a:pPr lvl="1"/>
            <a:r>
              <a:rPr lang="cs-CZ" sz="2300" dirty="0" smtClean="0"/>
              <a:t>podpora výměny / společné využívání znalostí a praktických postupů</a:t>
            </a:r>
          </a:p>
          <a:p>
            <a:pPr lvl="1"/>
            <a:r>
              <a:rPr lang="cs-CZ" sz="2300" dirty="0" smtClean="0"/>
              <a:t>dlouhodobé společné </a:t>
            </a:r>
            <a:r>
              <a:rPr lang="cs-CZ" sz="2300" dirty="0" err="1" smtClean="0"/>
              <a:t>přeshraniční</a:t>
            </a:r>
            <a:r>
              <a:rPr lang="cs-CZ" sz="2300" dirty="0" smtClean="0"/>
              <a:t> plánování ve zdravotnickém sektoru</a:t>
            </a:r>
          </a:p>
          <a:p>
            <a:pPr lvl="1"/>
            <a:r>
              <a:rPr lang="cs-CZ" sz="2300" dirty="0" smtClean="0"/>
              <a:t>vytvoření základních předpokladů pro vznik </a:t>
            </a:r>
            <a:r>
              <a:rPr lang="cs-CZ" sz="2300" dirty="0" err="1" smtClean="0"/>
              <a:t>přeshraničního</a:t>
            </a:r>
            <a:r>
              <a:rPr lang="cs-CZ" sz="2300" dirty="0" smtClean="0"/>
              <a:t> zdravotnického centra</a:t>
            </a:r>
            <a:endParaRPr lang="pl-PL" sz="2300" dirty="0" smtClean="0"/>
          </a:p>
          <a:p>
            <a:pPr>
              <a:lnSpc>
                <a:spcPct val="170000"/>
              </a:lnSpc>
            </a:pPr>
            <a:r>
              <a:rPr lang="pl-PL" sz="2600" dirty="0" smtClean="0"/>
              <a:t>Celkové náklady projektu: 723 685,50 EUR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56792"/>
            <a:ext cx="2700299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Lenka\Downloads\Škola\projekt\h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052736"/>
            <a:ext cx="9324528" cy="5285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Meziregionální mobilita - mobilita bez hranic</a:t>
            </a:r>
            <a:r>
              <a:rPr lang="it-IT" dirty="0" smtClean="0"/>
              <a:t/>
            </a:r>
            <a:br>
              <a:rPr lang="it-IT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4325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cs-CZ" sz="2400" dirty="0" smtClean="0"/>
              <a:t>Partneři: </a:t>
            </a:r>
          </a:p>
          <a:p>
            <a:pPr lvl="1"/>
            <a:r>
              <a:rPr lang="cs-CZ" sz="2400" dirty="0" smtClean="0"/>
              <a:t> </a:t>
            </a:r>
            <a:r>
              <a:rPr lang="cs-CZ" sz="2000" dirty="0" err="1" smtClean="0"/>
              <a:t>Silva</a:t>
            </a:r>
            <a:r>
              <a:rPr lang="cs-CZ" sz="2000" dirty="0" smtClean="0"/>
              <a:t> </a:t>
            </a:r>
            <a:r>
              <a:rPr lang="cs-CZ" sz="2000" dirty="0" err="1" smtClean="0"/>
              <a:t>Nortica</a:t>
            </a:r>
            <a:endParaRPr lang="cs-CZ" sz="2000" dirty="0" smtClean="0"/>
          </a:p>
          <a:p>
            <a:pPr lvl="1"/>
            <a:r>
              <a:rPr lang="cs-CZ" sz="2000" dirty="0" smtClean="0"/>
              <a:t> </a:t>
            </a:r>
            <a:r>
              <a:rPr lang="cs-CZ" sz="2000" dirty="0" err="1" smtClean="0"/>
              <a:t>Projektverein</a:t>
            </a:r>
            <a:r>
              <a:rPr lang="cs-CZ" sz="2000" dirty="0" smtClean="0"/>
              <a:t> </a:t>
            </a:r>
            <a:r>
              <a:rPr lang="cs-CZ" sz="2000" dirty="0" err="1" smtClean="0"/>
              <a:t>Waldviertel</a:t>
            </a:r>
            <a:endParaRPr lang="cs-CZ" sz="2000" dirty="0" smtClean="0"/>
          </a:p>
          <a:p>
            <a:pPr>
              <a:lnSpc>
                <a:spcPct val="170000"/>
              </a:lnSpc>
            </a:pPr>
            <a:r>
              <a:rPr lang="pl-PL" sz="2400" dirty="0" smtClean="0"/>
              <a:t>Doba trvání projektu: </a:t>
            </a:r>
            <a:r>
              <a:rPr lang="cs-CZ" sz="2400" dirty="0" smtClean="0"/>
              <a:t>22.10.2008 - 31.12.2010</a:t>
            </a:r>
          </a:p>
          <a:p>
            <a:pPr>
              <a:lnSpc>
                <a:spcPct val="120000"/>
              </a:lnSpc>
            </a:pPr>
            <a:r>
              <a:rPr lang="cs-CZ" sz="2400" dirty="0" smtClean="0"/>
              <a:t>Výstupy projektu: </a:t>
            </a:r>
          </a:p>
          <a:p>
            <a:pPr lvl="1">
              <a:lnSpc>
                <a:spcPct val="110000"/>
              </a:lnSpc>
            </a:pPr>
            <a:r>
              <a:rPr lang="cs-CZ" sz="2200" dirty="0" smtClean="0"/>
              <a:t>Dopravní značení</a:t>
            </a:r>
          </a:p>
          <a:p>
            <a:pPr lvl="1"/>
            <a:r>
              <a:rPr lang="pl-PL" sz="2400" dirty="0" smtClean="0"/>
              <a:t>Studie rozvoje dopravy a dopravní infrastruktury do roku 2025</a:t>
            </a:r>
            <a:endParaRPr lang="cs-CZ" sz="2200" dirty="0" smtClean="0"/>
          </a:p>
          <a:p>
            <a:pPr lvl="1"/>
            <a:r>
              <a:rPr lang="cs-CZ" sz="2200" dirty="0" smtClean="0"/>
              <a:t>Mediální kampaň</a:t>
            </a:r>
          </a:p>
          <a:p>
            <a:pPr>
              <a:lnSpc>
                <a:spcPct val="170000"/>
              </a:lnSpc>
            </a:pPr>
            <a:r>
              <a:rPr lang="pl-PL" sz="2400" dirty="0" smtClean="0"/>
              <a:t>Celkové náklady projektu: 327 000 EUR</a:t>
            </a:r>
            <a:endParaRPr lang="cs-CZ" sz="2400" dirty="0"/>
          </a:p>
        </p:txBody>
      </p:sp>
      <p:pic>
        <p:nvPicPr>
          <p:cNvPr id="4099" name="Picture 3" descr="C:\Users\Lenka\Downloads\Škola\projekt\reklamni-bill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1484784"/>
            <a:ext cx="3600400" cy="1699389"/>
          </a:xfrm>
          <a:prstGeom prst="rect">
            <a:avLst/>
          </a:prstGeom>
          <a:noFill/>
        </p:spPr>
      </p:pic>
      <p:pic>
        <p:nvPicPr>
          <p:cNvPr id="4098" name="Picture 2" descr="C:\Users\Lenka\Downloads\Škola\projekt\100-2627-dopravni-znac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122" y="3212976"/>
            <a:ext cx="198087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ka\Downloads\Škola\projekt\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547" y="3068960"/>
            <a:ext cx="4336453" cy="349094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Interreg</a:t>
            </a:r>
            <a:r>
              <a:rPr lang="cs-CZ" dirty="0" smtClean="0"/>
              <a:t> V-A </a:t>
            </a:r>
            <a:r>
              <a:rPr lang="cs-CZ" dirty="0" err="1" smtClean="0"/>
              <a:t>česko</a:t>
            </a:r>
            <a:r>
              <a:rPr lang="cs-CZ" dirty="0" smtClean="0"/>
              <a:t> – rakouský program (20014 – 2020)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348880"/>
            <a:ext cx="4896544" cy="4325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2600" dirty="0" smtClean="0"/>
              <a:t>Prioritní osy:</a:t>
            </a:r>
          </a:p>
          <a:p>
            <a:pPr lvl="1">
              <a:lnSpc>
                <a:spcPct val="120000"/>
              </a:lnSpc>
            </a:pPr>
            <a:r>
              <a:rPr lang="cs-CZ" sz="2300" dirty="0" smtClean="0"/>
              <a:t>1.Posílení výzkumu, technologického rozvoje a inovací - 12 482 301 EUR (13 %)</a:t>
            </a:r>
          </a:p>
          <a:p>
            <a:pPr lvl="1">
              <a:lnSpc>
                <a:spcPct val="120000"/>
              </a:lnSpc>
            </a:pPr>
            <a:r>
              <a:rPr lang="cs-CZ" sz="2300" dirty="0" smtClean="0"/>
              <a:t>2.Životní prostředí a zdroje -            45 419 549 EUR (46 %)</a:t>
            </a:r>
          </a:p>
          <a:p>
            <a:pPr lvl="1">
              <a:lnSpc>
                <a:spcPct val="120000"/>
              </a:lnSpc>
            </a:pPr>
            <a:r>
              <a:rPr lang="cs-CZ" sz="2300" dirty="0" smtClean="0"/>
              <a:t>3.Rozvoj lidských zdrojů -               13 675 112 EUR (14 %)</a:t>
            </a:r>
          </a:p>
          <a:p>
            <a:pPr lvl="1">
              <a:lnSpc>
                <a:spcPct val="120000"/>
              </a:lnSpc>
            </a:pPr>
            <a:r>
              <a:rPr lang="cs-CZ" sz="2300" dirty="0" smtClean="0"/>
              <a:t>4.Udržitelné sítě a institucionální spolupráce - 20 369 075 EUR       (21 %)</a:t>
            </a:r>
          </a:p>
          <a:p>
            <a:pPr lvl="1">
              <a:lnSpc>
                <a:spcPct val="120000"/>
              </a:lnSpc>
            </a:pPr>
            <a:r>
              <a:rPr lang="cs-CZ" sz="2300" dirty="0" smtClean="0"/>
              <a:t>5.Technická pomoc - 5 868 896 EUR (6 %)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cs-CZ" b="1" dirty="0" smtClean="0"/>
              <a:t>BIG ATCZ5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40256"/>
            <a:ext cx="8291264" cy="5017744"/>
          </a:xfrm>
        </p:spPr>
        <p:txBody>
          <a:bodyPr>
            <a:noAutofit/>
          </a:bodyPr>
          <a:lstStyle/>
          <a:p>
            <a:r>
              <a:rPr lang="cs-CZ" sz="1800" dirty="0" smtClean="0"/>
              <a:t>Spolupráce v oblasti vzdělávání v </a:t>
            </a:r>
            <a:r>
              <a:rPr lang="cs-CZ" sz="1800" dirty="0" err="1" smtClean="0"/>
              <a:t>přeshraničním</a:t>
            </a:r>
            <a:r>
              <a:rPr lang="cs-CZ" sz="1800" dirty="0" smtClean="0"/>
              <a:t> regionu — </a:t>
            </a:r>
            <a:r>
              <a:rPr lang="cs-CZ" sz="1800" b="1" dirty="0" err="1" smtClean="0"/>
              <a:t>b</a:t>
            </a:r>
            <a:r>
              <a:rPr lang="cs-CZ" sz="1800" dirty="0" err="1" smtClean="0"/>
              <a:t>ildungskooperationen</a:t>
            </a:r>
            <a:r>
              <a:rPr lang="cs-CZ" sz="1800" dirty="0" smtClean="0"/>
              <a:t> </a:t>
            </a:r>
            <a:r>
              <a:rPr lang="cs-CZ" sz="1800" b="1" dirty="0" smtClean="0"/>
              <a:t>i</a:t>
            </a:r>
            <a:r>
              <a:rPr lang="cs-CZ" sz="1800" dirty="0" smtClean="0"/>
              <a:t>n der </a:t>
            </a:r>
            <a:r>
              <a:rPr lang="cs-CZ" sz="1800" b="1" dirty="0" err="1" smtClean="0"/>
              <a:t>g</a:t>
            </a:r>
            <a:r>
              <a:rPr lang="cs-CZ" sz="1800" dirty="0" err="1" smtClean="0"/>
              <a:t>renzregion</a:t>
            </a:r>
            <a:endParaRPr lang="cs-CZ" sz="1800" dirty="0" smtClean="0"/>
          </a:p>
          <a:p>
            <a:r>
              <a:rPr lang="cs-CZ" sz="1800" dirty="0" smtClean="0"/>
              <a:t>Partneři:</a:t>
            </a:r>
          </a:p>
          <a:p>
            <a:pPr lvl="1"/>
            <a:r>
              <a:rPr lang="cs-CZ" sz="1800" dirty="0" smtClean="0"/>
              <a:t>Úřad Dolnorakouské zemské vlády</a:t>
            </a:r>
          </a:p>
          <a:p>
            <a:pPr lvl="1" fontAlgn="base"/>
            <a:r>
              <a:rPr lang="cs-CZ" sz="1800" dirty="0" smtClean="0"/>
              <a:t>Zařízení pro další vzdělávání pedagogických pracovníků a Středisko služeb školám České Budějovice</a:t>
            </a:r>
          </a:p>
          <a:p>
            <a:r>
              <a:rPr lang="pl-PL" sz="1800" dirty="0" smtClean="0"/>
              <a:t>Doba trvání projektu </a:t>
            </a:r>
            <a:r>
              <a:rPr lang="cs-CZ" sz="1800" dirty="0" smtClean="0"/>
              <a:t>: 1.3.2016 - 31.10.2019 </a:t>
            </a:r>
          </a:p>
          <a:p>
            <a:r>
              <a:rPr lang="cs-CZ" sz="1800" dirty="0" smtClean="0"/>
              <a:t>Cíle:</a:t>
            </a:r>
          </a:p>
          <a:p>
            <a:pPr lvl="1" fontAlgn="base"/>
            <a:r>
              <a:rPr lang="cs-CZ" sz="1800" dirty="0" smtClean="0"/>
              <a:t>Rozšíření znalostí a výměna informací o sousedních regionech, partnerství mezi školami</a:t>
            </a:r>
          </a:p>
          <a:p>
            <a:pPr lvl="1" fontAlgn="base"/>
            <a:r>
              <a:rPr lang="cs-CZ" sz="1800" dirty="0" smtClean="0"/>
              <a:t>Rozvoj jazykových kompetencí se zaměřením nové výukové metody</a:t>
            </a:r>
          </a:p>
          <a:p>
            <a:pPr lvl="1" fontAlgn="base"/>
            <a:r>
              <a:rPr lang="cs-CZ" sz="1800" dirty="0" smtClean="0"/>
              <a:t>Propojení výuky českého a německého jazyka mezi MŠ a ZŠ</a:t>
            </a:r>
          </a:p>
          <a:p>
            <a:pPr lvl="1" fontAlgn="base"/>
            <a:endParaRPr lang="cs-CZ" sz="1800" dirty="0" smtClean="0"/>
          </a:p>
          <a:p>
            <a:r>
              <a:rPr lang="pl-PL" sz="1800" dirty="0" smtClean="0"/>
              <a:t>Celkové náklady projektu:   </a:t>
            </a:r>
            <a:r>
              <a:rPr lang="cs-CZ" sz="1800" dirty="0" smtClean="0"/>
              <a:t>4 547 031.17 </a:t>
            </a:r>
            <a:r>
              <a:rPr lang="pl-PL" sz="1800" dirty="0" smtClean="0"/>
              <a:t>EUR</a:t>
            </a:r>
            <a:endParaRPr lang="cs-CZ" sz="1800" dirty="0"/>
          </a:p>
        </p:txBody>
      </p:sp>
      <p:pic>
        <p:nvPicPr>
          <p:cNvPr id="7170" name="Picture 2" descr="C:\Users\Lenka\Downloads\Škola\projekt\MS_Nova_Byst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0688"/>
            <a:ext cx="2483768" cy="149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2"/>
              </a:rPr>
              <a:t>http://2007-2013.at-</a:t>
            </a:r>
            <a:r>
              <a:rPr lang="cs-CZ" dirty="0" err="1" smtClean="0">
                <a:hlinkClick r:id="rId2"/>
              </a:rPr>
              <a:t>cz.eu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at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cz.eu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cz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4"/>
              </a:rPr>
              <a:t>https://www.strukturalni-fondy.cz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risy.cz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cs</a:t>
            </a:r>
            <a:r>
              <a:rPr lang="cs-CZ" dirty="0" smtClean="0">
                <a:hlinkClick r:id="rId5"/>
              </a:rPr>
              <a:t>/dotace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silvanortica.com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healthacross.eu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healthacross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udaje</a:t>
            </a:r>
            <a:r>
              <a:rPr lang="cs-CZ" dirty="0" smtClean="0">
                <a:hlinkClick r:id="rId7"/>
              </a:rPr>
              <a:t>-o-projektu.</a:t>
            </a:r>
            <a:r>
              <a:rPr lang="cs-CZ" dirty="0" err="1" smtClean="0">
                <a:hlinkClick r:id="rId7"/>
              </a:rPr>
              <a:t>html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8"/>
              </a:rPr>
              <a:t>http://big.zvas.cz/index.php/o-projektu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9"/>
              </a:rPr>
              <a:t>http://www.</a:t>
            </a:r>
            <a:r>
              <a:rPr lang="cs-CZ" dirty="0" err="1" smtClean="0">
                <a:hlinkClick r:id="rId9"/>
              </a:rPr>
              <a:t>thayaland.at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cms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zukunftsraum</a:t>
            </a:r>
            <a:r>
              <a:rPr lang="cs-CZ" dirty="0" smtClean="0">
                <a:hlinkClick r:id="rId9"/>
              </a:rPr>
              <a:t>/index.</a:t>
            </a:r>
            <a:r>
              <a:rPr lang="cs-CZ" dirty="0" err="1" smtClean="0">
                <a:hlinkClick r:id="rId9"/>
              </a:rPr>
              <a:t>php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endParaRPr lang="cs-CZ" dirty="0" smtClean="0"/>
          </a:p>
          <a:p>
            <a:pPr>
              <a:lnSpc>
                <a:spcPct val="150000"/>
              </a:lnSpc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 err="1" smtClean="0"/>
              <a:t>Phare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1368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Podpora kandidátských zemí – příprava na vstup do EU</a:t>
            </a:r>
          </a:p>
          <a:p>
            <a:pPr>
              <a:lnSpc>
                <a:spcPct val="110000"/>
              </a:lnSpc>
            </a:pPr>
            <a:r>
              <a:rPr lang="cs-CZ" b="1" dirty="0" err="1" smtClean="0"/>
              <a:t>Phare</a:t>
            </a:r>
            <a:r>
              <a:rPr lang="cs-CZ" b="1" dirty="0" smtClean="0"/>
              <a:t> CBC </a:t>
            </a:r>
          </a:p>
          <a:p>
            <a:pPr lvl="1"/>
            <a:r>
              <a:rPr lang="cs-CZ" dirty="0" smtClean="0"/>
              <a:t>Vznik: 1994 – jako samostatný program v rámci </a:t>
            </a:r>
            <a:r>
              <a:rPr lang="cs-CZ" dirty="0" err="1" smtClean="0"/>
              <a:t>Phare</a:t>
            </a:r>
            <a:r>
              <a:rPr lang="cs-CZ" dirty="0" smtClean="0"/>
              <a:t> zaměřený na podporu </a:t>
            </a:r>
            <a:r>
              <a:rPr lang="cs-CZ" dirty="0" err="1" smtClean="0"/>
              <a:t>přeshraniční</a:t>
            </a:r>
            <a:r>
              <a:rPr lang="cs-CZ" dirty="0" smtClean="0"/>
              <a:t> spolupráce</a:t>
            </a:r>
          </a:p>
          <a:p>
            <a:pPr lvl="1">
              <a:lnSpc>
                <a:spcPct val="120000"/>
              </a:lnSpc>
            </a:pPr>
            <a:r>
              <a:rPr lang="cs-CZ" dirty="0" smtClean="0"/>
              <a:t>Hlavní oblasti podpory</a:t>
            </a:r>
          </a:p>
          <a:p>
            <a:pPr lvl="2">
              <a:lnSpc>
                <a:spcPct val="120000"/>
              </a:lnSpc>
              <a:buClr>
                <a:schemeClr val="accent3"/>
              </a:buClr>
              <a:buFont typeface="Arial" pitchFamily="34" charset="0"/>
              <a:buChar char="•"/>
            </a:pPr>
            <a:r>
              <a:rPr lang="cs-CZ" dirty="0" smtClean="0"/>
              <a:t>doprava, technická infrastruktura, životní prostředí, hospodářský rozvoj, zemědělství/lesnictví, lidské zdroje</a:t>
            </a:r>
          </a:p>
          <a:p>
            <a:pPr lvl="1"/>
            <a:r>
              <a:rPr lang="cs-CZ" dirty="0" smtClean="0"/>
              <a:t>Vymezení území: příhraniční okresy (NUTS 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Autofit/>
          </a:bodyPr>
          <a:lstStyle/>
          <a:p>
            <a:r>
              <a:rPr lang="cs-CZ" sz="3600" dirty="0" smtClean="0"/>
              <a:t>Příklady realizovaných projektů </a:t>
            </a:r>
            <a:r>
              <a:rPr lang="cs-CZ" sz="3600" dirty="0" err="1" smtClean="0"/>
              <a:t>Phare</a:t>
            </a:r>
            <a:r>
              <a:rPr lang="cs-CZ" sz="3600" dirty="0" smtClean="0"/>
              <a:t> CBC – Jižní </a:t>
            </a:r>
            <a:r>
              <a:rPr lang="cs-CZ" sz="3600" dirty="0" err="1" smtClean="0"/>
              <a:t>Čechy</a:t>
            </a:r>
            <a:r>
              <a:rPr lang="cs-CZ" sz="3600" dirty="0" smtClean="0"/>
              <a:t>/</a:t>
            </a:r>
            <a:r>
              <a:rPr lang="cs-CZ" sz="3600" dirty="0" err="1" smtClean="0"/>
              <a:t>Waldviertel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Prachatice - </a:t>
            </a:r>
            <a:r>
              <a:rPr lang="cs-CZ" dirty="0" err="1" smtClean="0"/>
              <a:t>Chvalšiny</a:t>
            </a:r>
            <a:r>
              <a:rPr lang="cs-CZ" dirty="0" smtClean="0"/>
              <a:t> - </a:t>
            </a:r>
            <a:r>
              <a:rPr lang="cs-CZ" dirty="0" err="1" smtClean="0"/>
              <a:t>Road</a:t>
            </a:r>
            <a:r>
              <a:rPr lang="cs-CZ" dirty="0" smtClean="0"/>
              <a:t> II/143</a:t>
            </a:r>
          </a:p>
          <a:p>
            <a:pPr lvl="1"/>
            <a:r>
              <a:rPr lang="cs-CZ" dirty="0" smtClean="0"/>
              <a:t>Rekonstrukce krytu vozovky -&gt; zlepšení dopravní situace</a:t>
            </a:r>
          </a:p>
          <a:p>
            <a:pPr lvl="1"/>
            <a:r>
              <a:rPr lang="cs-CZ" dirty="0" smtClean="0"/>
              <a:t>Zahájení 1999</a:t>
            </a:r>
          </a:p>
          <a:p>
            <a:pPr lvl="1"/>
            <a:r>
              <a:rPr lang="cs-CZ" dirty="0" smtClean="0"/>
              <a:t>Žadatel: Ředitelství silnic a dálnic</a:t>
            </a:r>
          </a:p>
          <a:p>
            <a:pPr lvl="1"/>
            <a:r>
              <a:rPr lang="cs-CZ" dirty="0" smtClean="0"/>
              <a:t>Dotace EU - 2,32 mil EUR + vlastní náklady - 2,68 mil EUR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Možnost využívání nemocnice </a:t>
            </a:r>
            <a:r>
              <a:rPr lang="cs-CZ" dirty="0" err="1" smtClean="0"/>
              <a:t>Gmünd</a:t>
            </a:r>
            <a:r>
              <a:rPr lang="cs-CZ" dirty="0" smtClean="0"/>
              <a:t> českými pacienty</a:t>
            </a:r>
          </a:p>
          <a:p>
            <a:pPr lvl="1"/>
            <a:r>
              <a:rPr lang="cs-CZ" dirty="0" smtClean="0"/>
              <a:t>Pro město České Velenice a jeho okolí se nejbližší nemocnice nachází v </a:t>
            </a:r>
            <a:r>
              <a:rPr lang="cs-CZ" dirty="0" err="1" smtClean="0"/>
              <a:t>Gmündu</a:t>
            </a:r>
            <a:endParaRPr lang="cs-CZ" dirty="0" smtClean="0"/>
          </a:p>
          <a:p>
            <a:pPr lvl="1"/>
            <a:r>
              <a:rPr lang="cs-CZ" dirty="0" smtClean="0"/>
              <a:t>Zahájení 2000</a:t>
            </a:r>
          </a:p>
          <a:p>
            <a:pPr lvl="1"/>
            <a:r>
              <a:rPr lang="cs-CZ" dirty="0" smtClean="0"/>
              <a:t>Žadatel: Město České Velenice</a:t>
            </a:r>
          </a:p>
          <a:p>
            <a:pPr lvl="1"/>
            <a:r>
              <a:rPr lang="cs-CZ" dirty="0" smtClean="0"/>
              <a:t>Dotace EU - 4,3 tis. EUR + vlastní náklady – 1,1 tis. EUR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 smtClean="0"/>
              <a:t>Iniciativa </a:t>
            </a:r>
            <a:r>
              <a:rPr lang="cs-CZ" dirty="0" err="1" smtClean="0"/>
              <a:t>Interreg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8569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Vznik 1990 – růst významu příhraničních regionů a </a:t>
            </a:r>
            <a:r>
              <a:rPr lang="cs-CZ" sz="2400" dirty="0" err="1" smtClean="0"/>
              <a:t>přeshraniční</a:t>
            </a:r>
            <a:r>
              <a:rPr lang="cs-CZ" sz="2400" dirty="0" smtClean="0"/>
              <a:t> spolupráce</a:t>
            </a:r>
          </a:p>
          <a:p>
            <a:r>
              <a:rPr lang="cs-CZ" sz="2400" dirty="0" smtClean="0"/>
              <a:t>1991 – 1993: </a:t>
            </a:r>
            <a:r>
              <a:rPr lang="cs-CZ" sz="2400" b="1" dirty="0" err="1" smtClean="0"/>
              <a:t>Interreg</a:t>
            </a:r>
            <a:r>
              <a:rPr lang="cs-CZ" sz="2400" b="1" dirty="0" smtClean="0"/>
              <a:t> I</a:t>
            </a:r>
          </a:p>
          <a:p>
            <a:r>
              <a:rPr lang="cs-CZ" sz="2400" dirty="0" smtClean="0"/>
              <a:t>1994 – 1999: </a:t>
            </a:r>
            <a:r>
              <a:rPr lang="cs-CZ" sz="2400" b="1" dirty="0" err="1" smtClean="0"/>
              <a:t>Interreg</a:t>
            </a:r>
            <a:r>
              <a:rPr lang="cs-CZ" sz="2400" b="1" dirty="0" smtClean="0"/>
              <a:t> II 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b="1" dirty="0" smtClean="0"/>
              <a:t>A</a:t>
            </a:r>
            <a:r>
              <a:rPr lang="cs-CZ" sz="2000" dirty="0" smtClean="0"/>
              <a:t> – </a:t>
            </a:r>
            <a:r>
              <a:rPr lang="cs-CZ" sz="2000" dirty="0" err="1" smtClean="0"/>
              <a:t>přeshraniční</a:t>
            </a:r>
            <a:r>
              <a:rPr lang="cs-CZ" sz="2000" dirty="0" smtClean="0"/>
              <a:t> spolupráce, </a:t>
            </a:r>
            <a:r>
              <a:rPr lang="cs-CZ" sz="2000" b="1" dirty="0" smtClean="0"/>
              <a:t>B</a:t>
            </a:r>
            <a:r>
              <a:rPr lang="cs-CZ" sz="2000" dirty="0" smtClean="0"/>
              <a:t> – energetické sítě, </a:t>
            </a:r>
            <a:r>
              <a:rPr lang="cs-CZ" sz="2000" b="1" dirty="0" smtClean="0"/>
              <a:t>C</a:t>
            </a:r>
            <a:r>
              <a:rPr lang="cs-CZ" sz="2000" dirty="0" smtClean="0"/>
              <a:t> – nadnárodní spolupráce)</a:t>
            </a:r>
            <a:endParaRPr lang="cs-CZ" sz="2400" dirty="0" smtClean="0"/>
          </a:p>
          <a:p>
            <a:r>
              <a:rPr lang="cs-CZ" sz="2400" dirty="0" smtClean="0"/>
              <a:t>2000 – 2006: </a:t>
            </a:r>
            <a:r>
              <a:rPr lang="cs-CZ" sz="2400" b="1" dirty="0" err="1" smtClean="0"/>
              <a:t>Interreg</a:t>
            </a:r>
            <a:r>
              <a:rPr lang="cs-CZ" sz="2400" b="1" dirty="0" smtClean="0"/>
              <a:t> III </a:t>
            </a:r>
            <a:r>
              <a:rPr lang="cs-CZ" sz="2000" dirty="0" smtClean="0"/>
              <a:t>(</a:t>
            </a:r>
            <a:r>
              <a:rPr lang="cs-CZ" sz="2000" b="1" dirty="0" smtClean="0"/>
              <a:t>A</a:t>
            </a:r>
            <a:r>
              <a:rPr lang="cs-CZ" sz="2000" dirty="0" smtClean="0"/>
              <a:t>  – </a:t>
            </a:r>
            <a:r>
              <a:rPr lang="cs-CZ" sz="2000" dirty="0" err="1" smtClean="0"/>
              <a:t>přeshraniční</a:t>
            </a:r>
            <a:r>
              <a:rPr lang="cs-CZ" sz="2000" dirty="0" smtClean="0"/>
              <a:t> spolupráce, </a:t>
            </a:r>
            <a:r>
              <a:rPr lang="cs-CZ" sz="2000" b="1" dirty="0" smtClean="0"/>
              <a:t>B</a:t>
            </a:r>
            <a:r>
              <a:rPr lang="cs-CZ" sz="2000" dirty="0" smtClean="0"/>
              <a:t> – nadnárodní spolupráce, </a:t>
            </a:r>
            <a:r>
              <a:rPr lang="cs-CZ" sz="2000" b="1" dirty="0" smtClean="0"/>
              <a:t>C</a:t>
            </a:r>
            <a:r>
              <a:rPr lang="cs-CZ" sz="2000" dirty="0" smtClean="0"/>
              <a:t> –meziregionální spolupráce)</a:t>
            </a:r>
          </a:p>
          <a:p>
            <a:r>
              <a:rPr lang="cs-CZ" sz="2400" dirty="0" smtClean="0"/>
              <a:t>2007 – 2013: </a:t>
            </a:r>
            <a:r>
              <a:rPr lang="cs-CZ" sz="2400" b="1" dirty="0" err="1" smtClean="0"/>
              <a:t>Interreg</a:t>
            </a:r>
            <a:r>
              <a:rPr lang="cs-CZ" sz="2400" b="1" dirty="0" smtClean="0"/>
              <a:t> IV</a:t>
            </a:r>
          </a:p>
          <a:p>
            <a:r>
              <a:rPr lang="cs-CZ" sz="2400" dirty="0" smtClean="0"/>
              <a:t>2014 – 2020: </a:t>
            </a:r>
            <a:r>
              <a:rPr lang="cs-CZ" sz="2400" b="1" dirty="0" err="1" smtClean="0"/>
              <a:t>Interreg</a:t>
            </a:r>
            <a:r>
              <a:rPr lang="cs-CZ" sz="2400" b="1" dirty="0" smtClean="0"/>
              <a:t> V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5544616" cy="10668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Interreg</a:t>
            </a:r>
            <a:r>
              <a:rPr lang="cs-CZ" dirty="0" smtClean="0"/>
              <a:t> III-A </a:t>
            </a:r>
            <a:r>
              <a:rPr lang="cs-CZ" dirty="0" err="1" smtClean="0"/>
              <a:t>česko</a:t>
            </a:r>
            <a:r>
              <a:rPr lang="cs-CZ" dirty="0" smtClean="0"/>
              <a:t> – rakouský program (2004 – 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10072"/>
            <a:ext cx="8229600" cy="434792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Velké projekty </a:t>
            </a:r>
          </a:p>
          <a:p>
            <a:pPr lvl="1"/>
            <a:r>
              <a:rPr lang="cs-CZ" sz="1600" dirty="0" smtClean="0"/>
              <a:t> min. 7 500-20 000 EUR/projekt</a:t>
            </a:r>
          </a:p>
          <a:p>
            <a:r>
              <a:rPr lang="cs-CZ" sz="1800" dirty="0" smtClean="0"/>
              <a:t>Fondy </a:t>
            </a:r>
            <a:r>
              <a:rPr lang="cs-CZ" sz="1800" dirty="0" err="1" smtClean="0"/>
              <a:t>mikroprojektů</a:t>
            </a:r>
            <a:r>
              <a:rPr lang="cs-CZ" sz="1800" dirty="0" smtClean="0"/>
              <a:t> (Dispoziční fondy)</a:t>
            </a:r>
          </a:p>
          <a:p>
            <a:pPr lvl="1"/>
            <a:r>
              <a:rPr lang="cs-CZ" sz="1600" dirty="0" smtClean="0"/>
              <a:t>Min. 1000 – 2000 EUR, max. 7 500 – 20 000 EUR</a:t>
            </a:r>
          </a:p>
          <a:p>
            <a:r>
              <a:rPr lang="cs-CZ" sz="1800" dirty="0" smtClean="0"/>
              <a:t>Česko – rakouské území -&gt; 11,0 mil. EUR</a:t>
            </a:r>
          </a:p>
          <a:p>
            <a:r>
              <a:rPr lang="cs-CZ" sz="1800" dirty="0" smtClean="0"/>
              <a:t>Hlavní oblasti rozvoje:</a:t>
            </a:r>
          </a:p>
          <a:p>
            <a:pPr lvl="1"/>
            <a:r>
              <a:rPr lang="cs-CZ" sz="1600" dirty="0" smtClean="0"/>
              <a:t>Cestovní ruch a nabídka aktivit pro volný čas (2,16 mil. EUR)</a:t>
            </a:r>
          </a:p>
          <a:p>
            <a:pPr lvl="1"/>
            <a:r>
              <a:rPr lang="cs-CZ" sz="1600" dirty="0" smtClean="0"/>
              <a:t>Zlepšení </a:t>
            </a:r>
            <a:r>
              <a:rPr lang="cs-CZ" sz="1600" dirty="0" err="1" smtClean="0"/>
              <a:t>přeshraniční</a:t>
            </a:r>
            <a:r>
              <a:rPr lang="cs-CZ" sz="1600" dirty="0" smtClean="0"/>
              <a:t> a telekomunikační infrastruktury (2,11 mil EUR)</a:t>
            </a:r>
          </a:p>
          <a:p>
            <a:pPr lvl="1"/>
            <a:r>
              <a:rPr lang="cs-CZ" sz="1600" dirty="0" err="1" smtClean="0"/>
              <a:t>přeshraničních</a:t>
            </a:r>
            <a:r>
              <a:rPr lang="cs-CZ" sz="1600" dirty="0" smtClean="0"/>
              <a:t> organizačních struktur a rozvoj sítí (1,24 mil. EUR)</a:t>
            </a:r>
          </a:p>
          <a:p>
            <a:pPr lvl="1"/>
            <a:r>
              <a:rPr lang="cs-CZ" sz="1600" dirty="0" smtClean="0"/>
              <a:t>Malé projekty, „</a:t>
            </a:r>
            <a:r>
              <a:rPr lang="cs-CZ" sz="1600" dirty="0" err="1" smtClean="0"/>
              <a:t>People</a:t>
            </a:r>
            <a:r>
              <a:rPr lang="cs-CZ" sz="1600" dirty="0" smtClean="0"/>
              <a:t>  to </a:t>
            </a:r>
            <a:r>
              <a:rPr lang="cs-CZ" sz="1600" dirty="0" err="1" smtClean="0"/>
              <a:t>people</a:t>
            </a:r>
            <a:r>
              <a:rPr lang="cs-CZ" sz="1600" dirty="0" smtClean="0"/>
              <a:t>“  (0,97 mil. EUR)</a:t>
            </a:r>
          </a:p>
          <a:p>
            <a:pPr lvl="1"/>
            <a:r>
              <a:rPr lang="cs-CZ" sz="1600" dirty="0" err="1" smtClean="0"/>
              <a:t>Přeshraniční</a:t>
            </a:r>
            <a:r>
              <a:rPr lang="cs-CZ" sz="1600" dirty="0" smtClean="0"/>
              <a:t> mezipodnikové kooperace, konzultace a poradenství pro </a:t>
            </a:r>
            <a:r>
              <a:rPr lang="cs-CZ" sz="1600" dirty="0" err="1" smtClean="0"/>
              <a:t>přeshraniční</a:t>
            </a:r>
            <a:r>
              <a:rPr lang="cs-CZ" sz="1600" dirty="0" smtClean="0"/>
              <a:t> aktivity (0,95 mil. EUR)</a:t>
            </a:r>
          </a:p>
          <a:p>
            <a:pPr lvl="1"/>
            <a:r>
              <a:rPr lang="cs-CZ" sz="1600" dirty="0" smtClean="0"/>
              <a:t>Rozvoj kooperace a infrastruktury v oblasti vzdělání, kvalifikace a vědy (0,95 mil. EUR)</a:t>
            </a:r>
          </a:p>
        </p:txBody>
      </p:sp>
      <p:pic>
        <p:nvPicPr>
          <p:cNvPr id="2051" name="Picture 3" descr="C:\Users\Lenka\Downloads\Škola\projekt\pom.png"/>
          <p:cNvPicPr>
            <a:picLocks noChangeAspect="1" noChangeArrowheads="1"/>
          </p:cNvPicPr>
          <p:nvPr/>
        </p:nvPicPr>
        <p:blipFill>
          <a:blip r:embed="rId2" cstate="print"/>
          <a:srcRect r="1317"/>
          <a:stretch>
            <a:fillRect/>
          </a:stretch>
        </p:blipFill>
        <p:spPr bwMode="auto">
          <a:xfrm>
            <a:off x="5492659" y="836712"/>
            <a:ext cx="365134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344" y="908720"/>
            <a:ext cx="8229600" cy="10668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Inkubátor pro řasové biotechnologie - Česko-rakouské partnerství pro vědu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008" y="2204864"/>
            <a:ext cx="8229600" cy="43251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Partneři:</a:t>
            </a:r>
          </a:p>
          <a:p>
            <a:pPr lvl="1"/>
            <a:r>
              <a:rPr lang="cs-CZ" sz="1800" dirty="0" smtClean="0"/>
              <a:t>Mikrobiologický ústav Akademie věd České republiky</a:t>
            </a:r>
          </a:p>
          <a:p>
            <a:pPr lvl="1"/>
            <a:r>
              <a:rPr lang="cs-CZ" sz="1800" dirty="0" smtClean="0"/>
              <a:t>IMC </a:t>
            </a:r>
            <a:r>
              <a:rPr lang="cs-CZ" sz="1800" dirty="0" err="1" smtClean="0"/>
              <a:t>Fachhochschule</a:t>
            </a:r>
            <a:r>
              <a:rPr lang="cs-CZ" sz="1800" dirty="0" smtClean="0"/>
              <a:t> </a:t>
            </a:r>
            <a:r>
              <a:rPr lang="cs-CZ" sz="1800" dirty="0" err="1" smtClean="0"/>
              <a:t>Krems</a:t>
            </a:r>
            <a:endParaRPr lang="cs-CZ" sz="1800" dirty="0" smtClean="0"/>
          </a:p>
          <a:p>
            <a:pPr lvl="1"/>
            <a:r>
              <a:rPr lang="cs-CZ" sz="1800" dirty="0" smtClean="0"/>
              <a:t>Institut fyzikální biologie Jihočeské univerzity</a:t>
            </a:r>
          </a:p>
          <a:p>
            <a:r>
              <a:rPr lang="pl-PL" sz="2000" dirty="0" smtClean="0"/>
              <a:t>Doba trvání projektu: </a:t>
            </a:r>
            <a:r>
              <a:rPr lang="cs-CZ" sz="2000" i="1" dirty="0" smtClean="0"/>
              <a:t> </a:t>
            </a:r>
            <a:r>
              <a:rPr lang="cs-CZ" sz="2000" dirty="0" smtClean="0"/>
              <a:t>01.07.2005– 31.08.2007</a:t>
            </a:r>
          </a:p>
          <a:p>
            <a:r>
              <a:rPr lang="cs-CZ" sz="2000" dirty="0" smtClean="0"/>
              <a:t>Cíle projektu:</a:t>
            </a:r>
          </a:p>
          <a:p>
            <a:pPr lvl="1"/>
            <a:r>
              <a:rPr lang="cs-CZ" sz="1800" dirty="0" smtClean="0"/>
              <a:t>Kvalitní technické a prostorové podmínky pro vědecký tým</a:t>
            </a:r>
          </a:p>
          <a:p>
            <a:pPr lvl="1"/>
            <a:r>
              <a:rPr lang="cs-CZ" sz="1800" dirty="0" smtClean="0"/>
              <a:t>Podpora výzkumu v oblasti regenerativní biomedicíny, farmacie a agrochemie</a:t>
            </a:r>
          </a:p>
          <a:p>
            <a:r>
              <a:rPr lang="pl-PL" sz="2000" dirty="0" smtClean="0"/>
              <a:t>Celkové náklady projektu: </a:t>
            </a:r>
            <a:r>
              <a:rPr lang="cs-CZ" sz="2000" dirty="0" smtClean="0"/>
              <a:t>469 286 EUR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68" y="5064932"/>
            <a:ext cx="2742382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Interreg</a:t>
            </a:r>
            <a:r>
              <a:rPr lang="cs-CZ" dirty="0" smtClean="0"/>
              <a:t> IV-A </a:t>
            </a:r>
            <a:r>
              <a:rPr lang="cs-CZ" dirty="0" err="1" smtClean="0"/>
              <a:t>česko</a:t>
            </a:r>
            <a:r>
              <a:rPr lang="cs-CZ" dirty="0" smtClean="0"/>
              <a:t> – rakouský program (2007 – 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48880"/>
            <a:ext cx="5482952" cy="4325112"/>
          </a:xfrm>
        </p:spPr>
        <p:txBody>
          <a:bodyPr/>
          <a:lstStyle/>
          <a:p>
            <a:r>
              <a:rPr lang="cs-CZ" sz="2000" dirty="0" smtClean="0"/>
              <a:t>Prioritní osy: </a:t>
            </a:r>
          </a:p>
          <a:p>
            <a:pPr lvl="1"/>
            <a:r>
              <a:rPr lang="cs-CZ" sz="2000" dirty="0" err="1" smtClean="0"/>
              <a:t>socio</a:t>
            </a:r>
            <a:r>
              <a:rPr lang="cs-CZ" sz="2000" dirty="0" smtClean="0"/>
              <a:t>-ekonomický rozvoj, cestovní ruch a transfer </a:t>
            </a:r>
            <a:r>
              <a:rPr lang="cs-CZ" sz="2000" dirty="0" err="1" smtClean="0"/>
              <a:t>know</a:t>
            </a:r>
            <a:r>
              <a:rPr lang="cs-CZ" sz="2000" dirty="0" smtClean="0"/>
              <a:t>-</a:t>
            </a:r>
            <a:r>
              <a:rPr lang="cs-CZ" sz="2000" dirty="0" err="1" smtClean="0"/>
              <a:t>how</a:t>
            </a:r>
            <a:r>
              <a:rPr lang="cs-CZ" sz="2000" dirty="0" smtClean="0"/>
              <a:t>  - 47 476 084 EUR (44 %)</a:t>
            </a:r>
          </a:p>
          <a:p>
            <a:pPr lvl="1"/>
            <a:r>
              <a:rPr lang="cs-CZ" sz="2000" dirty="0" smtClean="0"/>
              <a:t>Regionální dostupnost a udržitelný rozvoj – 53 513 186 EUR (50 %)</a:t>
            </a:r>
          </a:p>
          <a:p>
            <a:pPr lvl="1"/>
            <a:r>
              <a:rPr lang="cs-CZ" sz="2000" dirty="0" smtClean="0"/>
              <a:t>Technická pomoc – 6 446 123 EUR (6 %)</a:t>
            </a:r>
            <a:br>
              <a:rPr lang="cs-CZ" sz="2000" dirty="0" smtClean="0"/>
            </a:br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C:\Users\Lenka\Downloads\Škola\projekt\at-cz_kop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6472"/>
            <a:ext cx="5076056" cy="1442887"/>
          </a:xfrm>
          <a:prstGeom prst="rect">
            <a:avLst/>
          </a:prstGeom>
          <a:noFill/>
        </p:spPr>
      </p:pic>
      <p:pic>
        <p:nvPicPr>
          <p:cNvPr id="3074" name="Picture 2" descr="C:\Users\Lenka\Downloads\Škola\projekt\Basemap_mod_metis_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237" y="3439193"/>
            <a:ext cx="3741763" cy="3418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DIE THAYARUNDE</a:t>
            </a:r>
            <a:r>
              <a:rPr lang="cs-CZ" dirty="0" smtClean="0"/>
              <a:t> - výstavba cyklostezky </a:t>
            </a:r>
            <a:r>
              <a:rPr lang="cs-CZ" dirty="0" err="1" smtClean="0"/>
              <a:t>Dobersberg</a:t>
            </a:r>
            <a:r>
              <a:rPr lang="cs-CZ" dirty="0" smtClean="0"/>
              <a:t>-</a:t>
            </a:r>
            <a:r>
              <a:rPr lang="cs-CZ" dirty="0" err="1" smtClean="0"/>
              <a:t>Slavonice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2511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Partneři:</a:t>
            </a:r>
          </a:p>
          <a:p>
            <a:pPr lvl="1"/>
            <a:r>
              <a:rPr lang="cs-CZ" sz="1800" dirty="0" err="1" smtClean="0"/>
              <a:t>Zukunftsraum</a:t>
            </a:r>
            <a:r>
              <a:rPr lang="cs-CZ" sz="1800" dirty="0" smtClean="0"/>
              <a:t> </a:t>
            </a:r>
            <a:r>
              <a:rPr lang="cs-CZ" sz="1800" dirty="0" err="1" smtClean="0"/>
              <a:t>Thayaland</a:t>
            </a:r>
            <a:endParaRPr lang="cs-CZ" sz="1800" dirty="0" smtClean="0"/>
          </a:p>
          <a:p>
            <a:pPr lvl="1"/>
            <a:r>
              <a:rPr lang="cs-CZ" sz="1800" dirty="0" smtClean="0"/>
              <a:t>Město </a:t>
            </a:r>
            <a:r>
              <a:rPr lang="cs-CZ" sz="1800" dirty="0" err="1" smtClean="0"/>
              <a:t>Slavonice</a:t>
            </a:r>
            <a:endParaRPr lang="cs-CZ" sz="1800" dirty="0" smtClean="0"/>
          </a:p>
          <a:p>
            <a:pPr>
              <a:lnSpc>
                <a:spcPct val="150000"/>
              </a:lnSpc>
            </a:pPr>
            <a:r>
              <a:rPr lang="pl-PL" sz="1800" dirty="0" smtClean="0"/>
              <a:t>Doba trvání projektu: </a:t>
            </a:r>
            <a:r>
              <a:rPr lang="cs-CZ" sz="1800" i="1" dirty="0" smtClean="0"/>
              <a:t> </a:t>
            </a:r>
            <a:r>
              <a:rPr lang="cs-CZ" sz="1800" dirty="0" smtClean="0"/>
              <a:t>1. 1. 2012 – 31. 8. 2014</a:t>
            </a:r>
          </a:p>
          <a:p>
            <a:pPr>
              <a:lnSpc>
                <a:spcPct val="150000"/>
              </a:lnSpc>
            </a:pPr>
            <a:r>
              <a:rPr lang="cs-CZ" sz="1800" dirty="0" smtClean="0"/>
              <a:t>Cíle projektu:</a:t>
            </a:r>
          </a:p>
          <a:p>
            <a:pPr lvl="1"/>
            <a:r>
              <a:rPr lang="cs-CZ" sz="1800" dirty="0" smtClean="0"/>
              <a:t>rozvoj cestovního ruchu</a:t>
            </a:r>
          </a:p>
          <a:p>
            <a:pPr lvl="1"/>
            <a:r>
              <a:rPr lang="cs-CZ" sz="1800" dirty="0" smtClean="0"/>
              <a:t>Vybudování propojených cyklostezek</a:t>
            </a:r>
          </a:p>
          <a:p>
            <a:pPr>
              <a:lnSpc>
                <a:spcPct val="150000"/>
              </a:lnSpc>
            </a:pPr>
            <a:r>
              <a:rPr lang="pl-PL" sz="1800" dirty="0" smtClean="0"/>
              <a:t>Celkové náklady projektu: </a:t>
            </a:r>
            <a:r>
              <a:rPr lang="cs-CZ" sz="1800" dirty="0" smtClean="0"/>
              <a:t>946 548 EUR</a:t>
            </a:r>
          </a:p>
          <a:p>
            <a:pPr lvl="1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23742"/>
            <a:ext cx="3600400" cy="225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Lenka\Downloads\Škola\projekt\thayarunde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495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k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1849</TotalTime>
  <Words>563</Words>
  <Application>Microsoft Office PowerPoint</Application>
  <PresentationFormat>Předvádění na obrazovce (4:3)</PresentationFormat>
  <Paragraphs>118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Calibri</vt:lpstr>
      <vt:lpstr>Constantia</vt:lpstr>
      <vt:lpstr>Georgia</vt:lpstr>
      <vt:lpstr>Trebuchet MS</vt:lpstr>
      <vt:lpstr>Wingdings 2</vt:lpstr>
      <vt:lpstr>Urbanistický</vt:lpstr>
      <vt:lpstr>Tok</vt:lpstr>
      <vt:lpstr>Motiv sady Office</vt:lpstr>
      <vt:lpstr>Přeshraniční spolupráce v pohraničním regionu Jižní Čechy/Waldviertel</vt:lpstr>
      <vt:lpstr>Phare</vt:lpstr>
      <vt:lpstr>Příklady realizovaných projektů Phare CBC – Jižní Čechy/Waldviertel</vt:lpstr>
      <vt:lpstr>Iniciativa Interreg</vt:lpstr>
      <vt:lpstr>Interreg III-A česko – rakouský program (2004 – 2006)</vt:lpstr>
      <vt:lpstr>Inkubátor pro řasové biotechnologie - Česko-rakouské partnerství pro vědu</vt:lpstr>
      <vt:lpstr>Interreg IV-A česko – rakouský program (2007 – 2013)</vt:lpstr>
      <vt:lpstr>DIE THAYARUNDE - výstavba cyklostezky Dobersberg-Slavonice</vt:lpstr>
      <vt:lpstr>Prezentace aplikace PowerPoint</vt:lpstr>
      <vt:lpstr>Přeshraniční poskytování zdravotní péče Dolní Rakousy – Jihočeský kraj </vt:lpstr>
      <vt:lpstr>Prezentace aplikace PowerPoint</vt:lpstr>
      <vt:lpstr>Meziregionální mobilita - mobilita bez hranic </vt:lpstr>
      <vt:lpstr>Interreg V-A česko – rakouský program (20014 – 2020)</vt:lpstr>
      <vt:lpstr>BIG ATCZ5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 Hubáčková</dc:creator>
  <cp:lastModifiedBy>Lenka Hubáčková</cp:lastModifiedBy>
  <cp:revision>184</cp:revision>
  <dcterms:created xsi:type="dcterms:W3CDTF">2016-12-25T12:38:04Z</dcterms:created>
  <dcterms:modified xsi:type="dcterms:W3CDTF">2017-02-27T13:11:05Z</dcterms:modified>
</cp:coreProperties>
</file>