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8" r:id="rId5"/>
    <p:sldId id="269" r:id="rId6"/>
    <p:sldId id="274" r:id="rId7"/>
    <p:sldId id="281" r:id="rId8"/>
    <p:sldId id="276" r:id="rId9"/>
    <p:sldId id="288" r:id="rId10"/>
    <p:sldId id="277" r:id="rId11"/>
    <p:sldId id="287" r:id="rId12"/>
    <p:sldId id="286" r:id="rId13"/>
    <p:sldId id="278" r:id="rId14"/>
    <p:sldId id="285" r:id="rId15"/>
    <p:sldId id="284" r:id="rId16"/>
    <p:sldId id="282" r:id="rId17"/>
    <p:sldId id="280" r:id="rId18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796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8602826-E6F0-4B12-8808-F5B42C6727C0}" type="datetime1">
              <a:rPr lang="cs-CZ" smtClean="0"/>
              <a:pPr rtl="0"/>
              <a:t>1.3.2018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6B3739-9081-478F-812E-AE7CE140632E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DF18B81-F0D0-413B-BE49-D794A04055DD}" type="datetime1">
              <a:rPr lang="cs-CZ" smtClean="0"/>
              <a:pPr rtl="0"/>
              <a:t>1.3.2018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CF8BB-EBC7-4B8F-9632-A5A136FBB880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cs-CZ" smtClean="0"/>
              <a:pPr rtl="0"/>
              <a:t>1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502840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cs-CZ" smtClean="0"/>
              <a:pPr rtl="0"/>
              <a:t>2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06205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rtlCol="0" anchor="b">
            <a:noAutofit/>
          </a:bodyPr>
          <a:lstStyle>
            <a:lvl1pPr algn="l">
              <a:lnSpc>
                <a:spcPct val="75000"/>
              </a:lnSpc>
              <a:defRPr sz="72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93B9B-5FB2-4839-B9A6-55BA89F5F1D6}" type="datetime1">
              <a:rPr lang="cs-CZ" smtClean="0"/>
              <a:pPr rtl="0"/>
              <a:t>1.3.2018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8F9E2F-89CC-4C90-BFA7-D1CF346163BE}" type="datetime1">
              <a:rPr lang="cs-CZ" smtClean="0"/>
              <a:pPr rtl="0"/>
              <a:t>1.3.2018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457B70-E1CF-4417-A8EA-084AB55DACCD}" type="datetime1">
              <a:rPr lang="cs-CZ" smtClean="0"/>
              <a:pPr rtl="0"/>
              <a:t>1.3.2018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F3EE3D44-7B45-49F9-9F9F-2168B0A24FEA}" type="datetime1">
              <a:rPr lang="cs-CZ" smtClean="0"/>
              <a:pPr rtl="0"/>
              <a:t>1.3.2018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rtlCol="0" anchor="b">
            <a:normAutofit/>
          </a:bodyPr>
          <a:lstStyle>
            <a:lvl1pPr>
              <a:defRPr sz="6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=""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555FB3-AA5A-4321-BD4D-AF86869850FF}" type="datetime1">
              <a:rPr lang="cs-CZ" smtClean="0"/>
              <a:pPr rtl="0"/>
              <a:t>1.3.2018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2DA01F-697D-455D-9C52-59ED17F28242}" type="datetime1">
              <a:rPr lang="cs-CZ" smtClean="0"/>
              <a:pPr rtl="0"/>
              <a:t>1.3.2018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BDB21A-2A3F-482A-8F16-1495364AD39F}" type="datetime1">
              <a:rPr lang="cs-CZ" smtClean="0"/>
              <a:pPr rtl="0"/>
              <a:t>1.3.2018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F0F9D-B3A3-483A-AD4E-4D24E2281825}" type="datetime1">
              <a:rPr lang="cs-CZ" smtClean="0"/>
              <a:pPr rtl="0"/>
              <a:t>1.3.2018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rtlCol="0" anchor="b">
            <a:noAutofit/>
          </a:bodyPr>
          <a:lstStyle>
            <a:lvl1pPr>
              <a:defRPr sz="42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163ECA-BAD0-4FAB-8992-6596C9736E59}" type="datetime1">
              <a:rPr lang="cs-CZ" smtClean="0"/>
              <a:pPr rtl="0"/>
              <a:t>1.3.2018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rtlCol="0" anchor="b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=""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789E176-916E-45EB-A88A-7CC37AC370FA}" type="datetime1">
              <a:rPr lang="cs-CZ" smtClean="0"/>
              <a:pPr rtl="0"/>
              <a:t>1.3.2018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el/1431/jaro2017/Z6004/Pokyny_BPDP_v2017.pdf" TargetMode="External"/><Relationship Id="rId2" Type="http://schemas.openxmlformats.org/officeDocument/2006/relationships/hyperlink" Target="https://is.muni.cz/auth/el/1431/jaro2018/Z2011/um/zadani_cviceni/MGV_cv1_vzor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6318" y="319553"/>
            <a:ext cx="7695502" cy="3200400"/>
          </a:xfrm>
        </p:spPr>
        <p:txBody>
          <a:bodyPr rtlCol="0"/>
          <a:lstStyle/>
          <a:p>
            <a:pPr rtl="0"/>
            <a:r>
              <a:rPr lang="cs-CZ" sz="8000" dirty="0"/>
              <a:t>Metody Geografického výzkumu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7321" y="3830346"/>
            <a:ext cx="6858000" cy="1097280"/>
          </a:xfrm>
        </p:spPr>
        <p:txBody>
          <a:bodyPr rtlCol="0">
            <a:normAutofit/>
          </a:bodyPr>
          <a:lstStyle/>
          <a:p>
            <a:pPr rtl="0"/>
            <a:r>
              <a:rPr lang="cs-CZ" sz="3200" dirty="0"/>
              <a:t>Úvodní hodina – Cvičení č. 1</a:t>
            </a:r>
          </a:p>
          <a:p>
            <a:pPr rtl="0"/>
            <a:fld id="{AD2F00AE-9A07-4BA2-825A-4011CEE17A8E}" type="datetime1">
              <a:rPr lang="cs-CZ" sz="3200"/>
              <a:pPr rtl="0"/>
              <a:t>1.3.2018</a:t>
            </a:fld>
            <a:endParaRPr lang="cs-CZ" sz="3200" dirty="0"/>
          </a:p>
        </p:txBody>
      </p:sp>
      <p:sp>
        <p:nvSpPr>
          <p:cNvPr id="4" name="Podnadpis 2">
            <a:extLst>
              <a:ext uri="{FF2B5EF4-FFF2-40B4-BE49-F238E27FC236}">
                <a16:creationId xmlns="" xmlns:a16="http://schemas.microsoft.com/office/drawing/2014/main" id="{4DF806CA-0174-4216-9EFD-264CB9828A44}"/>
              </a:ext>
            </a:extLst>
          </p:cNvPr>
          <p:cNvSpPr txBox="1">
            <a:spLocks/>
          </p:cNvSpPr>
          <p:nvPr/>
        </p:nvSpPr>
        <p:spPr>
          <a:xfrm>
            <a:off x="517321" y="6087425"/>
            <a:ext cx="1494313" cy="419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Marek Lichter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58B13473-F57B-4B59-89CA-1D958EB6E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960" y="6506807"/>
            <a:ext cx="235853" cy="234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26ADCEC-FA5F-4B5A-ACE7-ED5AF76D5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prvního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D77CFC10-4FFC-42D1-9E99-2739ACEBE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Pokuste se vybrat vhodné téma pro vaši bakalářskou práci, tj. téma, které má geografický potenciál (tj. lze ho zkoumat z hlediska prostorových dopadů či prostorové diferenciace).</a:t>
            </a:r>
          </a:p>
          <a:p>
            <a:r>
              <a:rPr lang="cs-CZ" dirty="0"/>
              <a:t>Pokuste se na tomto tématu vybudovat osnovu fiktivního geografického projektu. Zaměřte se především na následující stránky:</a:t>
            </a:r>
          </a:p>
          <a:p>
            <a:pPr lvl="1"/>
            <a:r>
              <a:rPr lang="cs-CZ" dirty="0"/>
              <a:t>zdůvodněte výběr tématu, posuďte aktuálnost tématu, jeho „</a:t>
            </a:r>
            <a:r>
              <a:rPr lang="cs-CZ" dirty="0" err="1"/>
              <a:t>geografičnost</a:t>
            </a:r>
            <a:r>
              <a:rPr lang="cs-CZ" dirty="0"/>
              <a:t>“;</a:t>
            </a:r>
          </a:p>
          <a:p>
            <a:pPr lvl="1"/>
            <a:r>
              <a:rPr lang="cs-CZ" dirty="0"/>
              <a:t>stanovte cíle práce a předpokládané výsledky;</a:t>
            </a:r>
          </a:p>
          <a:p>
            <a:pPr lvl="1"/>
            <a:r>
              <a:rPr lang="cs-CZ" dirty="0"/>
              <a:t>navrhněte potřebná data a jejich zdroje, odhadněte náročnost jejich získání;</a:t>
            </a:r>
          </a:p>
          <a:p>
            <a:pPr lvl="1"/>
            <a:r>
              <a:rPr lang="cs-CZ" dirty="0"/>
              <a:t>proveďte krátkou rešerši titulů/literatury vztahující se k tématu;</a:t>
            </a:r>
          </a:p>
          <a:p>
            <a:pPr lvl="1"/>
            <a:r>
              <a:rPr lang="cs-CZ" dirty="0"/>
              <a:t>v případě potřeby navrhněte terénní výzkum a jeho průběh.</a:t>
            </a:r>
          </a:p>
          <a:p>
            <a:r>
              <a:rPr lang="cs-CZ" dirty="0"/>
              <a:t>Celý (fiktivní) projekt představte ve formě </a:t>
            </a:r>
            <a:r>
              <a:rPr lang="cs-CZ" b="1" dirty="0" err="1"/>
              <a:t>powerpointové</a:t>
            </a:r>
            <a:r>
              <a:rPr lang="cs-CZ" dirty="0"/>
              <a:t> prezentace.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693557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7682F86-5072-405D-8C35-3289C925B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prvního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7FCB7E98-F38D-464E-8A46-CE77C1A98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Citace literatury</a:t>
            </a:r>
          </a:p>
          <a:p>
            <a:r>
              <a:rPr lang="cs-CZ" dirty="0"/>
              <a:t>Kombinace internetových a tištěných zdrojů</a:t>
            </a:r>
          </a:p>
          <a:p>
            <a:r>
              <a:rPr lang="cs-CZ" dirty="0"/>
              <a:t>Knihovny, jiné závěrečné práce, Google </a:t>
            </a:r>
            <a:r>
              <a:rPr lang="cs-CZ" dirty="0" err="1"/>
              <a:t>Books</a:t>
            </a:r>
            <a:r>
              <a:rPr lang="cs-CZ" dirty="0"/>
              <a:t> atd.</a:t>
            </a:r>
          </a:p>
          <a:p>
            <a:pPr lvl="1"/>
            <a:r>
              <a:rPr lang="cs-CZ" dirty="0"/>
              <a:t>Google </a:t>
            </a:r>
            <a:r>
              <a:rPr lang="cs-CZ" dirty="0" err="1"/>
              <a:t>Books</a:t>
            </a:r>
            <a:r>
              <a:rPr lang="cs-CZ" dirty="0"/>
              <a:t> jsou </a:t>
            </a:r>
            <a:r>
              <a:rPr lang="cs-CZ" dirty="0" smtClean="0"/>
              <a:t>elektronický, </a:t>
            </a:r>
            <a:r>
              <a:rPr lang="cs-CZ" dirty="0"/>
              <a:t>nebo tištěný zdroj?</a:t>
            </a:r>
          </a:p>
          <a:p>
            <a:pPr marL="411480" lvl="1" indent="0">
              <a:buNone/>
            </a:pPr>
            <a:endParaRPr lang="cs-CZ" dirty="0"/>
          </a:p>
          <a:p>
            <a:r>
              <a:rPr lang="cs-CZ" dirty="0"/>
              <a:t>Minimálně 10 zdrojů</a:t>
            </a:r>
          </a:p>
        </p:txBody>
      </p:sp>
    </p:spTree>
    <p:extLst>
      <p:ext uri="{BB962C8B-B14F-4D97-AF65-F5344CB8AC3E}">
        <p14:creationId xmlns="" xmlns:p14="http://schemas.microsoft.com/office/powerpoint/2010/main" val="5833169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9F26F9C-EF67-4346-AA8E-0EF4EE957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Tipy nejen k zadání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F169F52-9FA3-49DB-A2AD-721E9778E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Systematika při výběru</a:t>
            </a:r>
          </a:p>
          <a:p>
            <a:pPr lvl="1"/>
            <a:r>
              <a:rPr lang="cs-CZ" dirty="0"/>
              <a:t>Tematická oblast, téma, výzkumná otázka</a:t>
            </a:r>
          </a:p>
          <a:p>
            <a:pPr lvl="1"/>
            <a:r>
              <a:rPr lang="cs-CZ" dirty="0"/>
              <a:t>Přínos mé práce?</a:t>
            </a:r>
          </a:p>
          <a:p>
            <a:r>
              <a:rPr lang="cs-CZ" dirty="0"/>
              <a:t>Téma by nemělo být ani příliš jednoduché, ani příliš složité</a:t>
            </a:r>
          </a:p>
          <a:p>
            <a:pPr lvl="1"/>
            <a:r>
              <a:rPr lang="cs-CZ" dirty="0"/>
              <a:t>Vědecký přínos x těžko uchopitelné</a:t>
            </a:r>
          </a:p>
          <a:p>
            <a:r>
              <a:rPr lang="cs-CZ" dirty="0"/>
              <a:t>Vybírejte téma vzhledem k vašim možnostem</a:t>
            </a:r>
          </a:p>
          <a:p>
            <a:pPr lvl="1"/>
            <a:r>
              <a:rPr lang="cs-CZ" dirty="0"/>
              <a:t>Data pro Mars?</a:t>
            </a:r>
          </a:p>
          <a:p>
            <a:r>
              <a:rPr lang="cs-CZ" dirty="0"/>
              <a:t>Originalita – nemusí vycházet jen z tématu</a:t>
            </a:r>
          </a:p>
          <a:p>
            <a:pPr lvl="1"/>
            <a:r>
              <a:rPr lang="cs-CZ" dirty="0"/>
              <a:t>Přístup, použitá data, kontext…</a:t>
            </a:r>
          </a:p>
          <a:p>
            <a:pPr algn="just"/>
            <a:r>
              <a:rPr lang="cs-CZ" dirty="0"/>
              <a:t>Vhodnost zařazení do širšího výzkumného proudu</a:t>
            </a:r>
          </a:p>
          <a:p>
            <a:pPr lvl="1" algn="just"/>
            <a:r>
              <a:rPr lang="cs-CZ" dirty="0"/>
              <a:t>Např. suburbanizace x nahodile zmíněné procesy ve městě</a:t>
            </a:r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15276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26ADCEC-FA5F-4B5A-ACE7-ED5AF76D5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prvního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D77CFC10-4FFC-42D1-9E99-2739ACEBE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 tomto cvičení tedy ne protokol, ale </a:t>
            </a:r>
            <a:r>
              <a:rPr lang="cs-CZ" b="1" dirty="0"/>
              <a:t>prezentace</a:t>
            </a:r>
          </a:p>
          <a:p>
            <a:endParaRPr lang="cs-CZ" dirty="0"/>
          </a:p>
          <a:p>
            <a:r>
              <a:rPr lang="cs-CZ" dirty="0"/>
              <a:t>Cca. 12 slidů</a:t>
            </a:r>
          </a:p>
          <a:p>
            <a:r>
              <a:rPr lang="cs-CZ" dirty="0"/>
              <a:t>Odevzdat do </a:t>
            </a:r>
            <a:endParaRPr lang="cs-CZ" dirty="0" smtClean="0"/>
          </a:p>
          <a:p>
            <a:pPr lvl="1"/>
            <a:r>
              <a:rPr lang="cs-CZ" b="1" dirty="0" smtClean="0"/>
              <a:t>13</a:t>
            </a:r>
            <a:r>
              <a:rPr lang="cs-CZ" b="1" dirty="0"/>
              <a:t>. 3. 2018 </a:t>
            </a:r>
            <a:r>
              <a:rPr lang="cs-CZ" dirty="0"/>
              <a:t>(včetně</a:t>
            </a:r>
            <a:r>
              <a:rPr lang="cs-CZ" dirty="0" smtClean="0"/>
              <a:t>)	středeční skupina</a:t>
            </a:r>
          </a:p>
          <a:p>
            <a:pPr lvl="1"/>
            <a:r>
              <a:rPr lang="cs-CZ" b="1" dirty="0" smtClean="0"/>
              <a:t>14. 3. 2018 </a:t>
            </a:r>
            <a:r>
              <a:rPr lang="cs-CZ" dirty="0" smtClean="0"/>
              <a:t>(včetně) čtvrteční skupiny</a:t>
            </a:r>
            <a:endParaRPr lang="cs-CZ" dirty="0"/>
          </a:p>
          <a:p>
            <a:r>
              <a:rPr lang="cs-CZ" dirty="0"/>
              <a:t>3 prezentující na příští hodině</a:t>
            </a:r>
          </a:p>
          <a:p>
            <a:r>
              <a:rPr lang="cs-CZ" dirty="0"/>
              <a:t>Dotazy?</a:t>
            </a:r>
          </a:p>
          <a:p>
            <a:pPr lvl="1"/>
            <a:r>
              <a:rPr lang="cs-CZ" dirty="0"/>
              <a:t>Případně mail…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157834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722B282-BE0F-496E-BA15-99E6FC11B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68BD1A85-12F4-4462-8530-6F1D8D0E3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87419"/>
            <a:ext cx="5300444" cy="4483101"/>
          </a:xfrm>
        </p:spPr>
        <p:txBody>
          <a:bodyPr/>
          <a:lstStyle/>
          <a:p>
            <a:r>
              <a:rPr lang="cs-CZ" dirty="0"/>
              <a:t>Dotazy?</a:t>
            </a:r>
          </a:p>
        </p:txBody>
      </p:sp>
      <p:pic>
        <p:nvPicPr>
          <p:cNvPr id="8" name="Grafický objekt 7" descr="Glóbus">
            <a:extLst>
              <a:ext uri="{FF2B5EF4-FFF2-40B4-BE49-F238E27FC236}">
                <a16:creationId xmlns="" xmlns:a16="http://schemas.microsoft.com/office/drawing/2014/main" id="{C8F0C19C-6810-4095-AE38-721521DA7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6819" y="2790287"/>
            <a:ext cx="3680233" cy="36802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98265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přibližný Harmonogram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199" y="1987419"/>
            <a:ext cx="9511717" cy="4483101"/>
          </a:xfrm>
        </p:spPr>
        <p:txBody>
          <a:bodyPr rtlCol="0">
            <a:normAutofit/>
          </a:bodyPr>
          <a:lstStyle/>
          <a:p>
            <a:pPr rtl="0"/>
            <a:r>
              <a:rPr lang="cs-CZ" dirty="0" smtClean="0"/>
              <a:t>Březen </a:t>
            </a:r>
            <a:r>
              <a:rPr lang="cs-CZ" dirty="0"/>
              <a:t>– Obecná témata a HG</a:t>
            </a:r>
          </a:p>
          <a:p>
            <a:pPr rtl="0"/>
            <a:r>
              <a:rPr lang="cs-CZ" dirty="0"/>
              <a:t>Duben/Květen – FG</a:t>
            </a:r>
          </a:p>
          <a:p>
            <a:pPr rtl="0"/>
            <a:endParaRPr lang="cs-CZ" dirty="0"/>
          </a:p>
          <a:p>
            <a:pPr rtl="0"/>
            <a:endParaRPr lang="cs-CZ" dirty="0"/>
          </a:p>
          <a:p>
            <a:r>
              <a:rPr lang="cs-CZ" dirty="0"/>
              <a:t>Cvičící – David Honek, Michaela </a:t>
            </a:r>
            <a:r>
              <a:rPr lang="cs-CZ" dirty="0" err="1"/>
              <a:t>Kňažková</a:t>
            </a:r>
            <a:r>
              <a:rPr lang="cs-CZ" dirty="0"/>
              <a:t>, Martin Caletka, Marek Lichter</a:t>
            </a:r>
          </a:p>
          <a:p>
            <a:pPr rtl="0"/>
            <a:r>
              <a:rPr lang="cs-CZ" dirty="0"/>
              <a:t>Kontakt na mě marek.lichter@mail.muni.cz</a:t>
            </a:r>
          </a:p>
        </p:txBody>
      </p:sp>
    </p:spTree>
    <p:extLst>
      <p:ext uri="{BB962C8B-B14F-4D97-AF65-F5344CB8AC3E}">
        <p14:creationId xmlns=""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71FBC1F-2BF4-4236-AD0E-BB702844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7B4BC39B-2E08-45A7-853A-BF8219753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 absence</a:t>
            </a:r>
          </a:p>
          <a:p>
            <a:r>
              <a:rPr lang="cs-CZ" dirty="0"/>
              <a:t>Splnění všech cvičení (i přes absenci)</a:t>
            </a:r>
          </a:p>
          <a:p>
            <a:pPr lvl="1"/>
            <a:r>
              <a:rPr lang="cs-CZ" dirty="0"/>
              <a:t>+Příprava na některé hodiny</a:t>
            </a:r>
          </a:p>
          <a:p>
            <a:r>
              <a:rPr lang="cs-CZ" dirty="0"/>
              <a:t>Náhrada cvičení – lékař…</a:t>
            </a:r>
          </a:p>
          <a:p>
            <a:r>
              <a:rPr lang="cs-CZ" dirty="0"/>
              <a:t>Cvičení odevzdat do odevzdávárny – pro svoji skupinu</a:t>
            </a:r>
          </a:p>
          <a:p>
            <a:r>
              <a:rPr lang="cs-CZ" dirty="0"/>
              <a:t>Opravy odevzdat do týdne – samostatná odevzdávárna</a:t>
            </a:r>
          </a:p>
          <a:p>
            <a:r>
              <a:rPr lang="cs-CZ" dirty="0"/>
              <a:t>Pozdní odevzdání – práce navíc…, pak nesplnění podmínek</a:t>
            </a:r>
          </a:p>
          <a:p>
            <a:r>
              <a:rPr lang="cs-CZ" dirty="0"/>
              <a:t>Nesplnění podmínek – hodnocení „X“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946070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410FC4A-8999-4BBB-8A42-C0C8144D7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Protokoly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AA03B51D-92C5-4D67-BF98-344882404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Odpovídající úroveň protokolu</a:t>
            </a:r>
          </a:p>
          <a:p>
            <a:pPr lvl="1"/>
            <a:r>
              <a:rPr lang="cs-CZ" dirty="0"/>
              <a:t>Hlavička, zadání, vypracování, závěr, zdroje</a:t>
            </a:r>
          </a:p>
          <a:p>
            <a:pPr lvl="1"/>
            <a:r>
              <a:rPr lang="cs-CZ" dirty="0"/>
              <a:t>Viz </a:t>
            </a:r>
            <a:r>
              <a:rPr lang="cs-CZ" dirty="0">
                <a:hlinkClick r:id="rId2"/>
              </a:rPr>
              <a:t>https://is.muni.cz/auth/el/1431/jaro2018/Z2011/um/zadani_cviceni/MGV_cv1_vzor.pdf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Inspirace nejen pro citace a úpravy obrázků</a:t>
            </a:r>
          </a:p>
          <a:p>
            <a:r>
              <a:rPr lang="cs-CZ" dirty="0">
                <a:hlinkClick r:id="rId3"/>
              </a:rPr>
              <a:t>https://is.muni.cz/auth/el/1431/jaro2017/Z6004/Pokyny_BPDP_v2017.pdf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2977693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2A7C2C0-CAEE-4A43-93D3-7CD26A7DF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Hodnocení Protokolů a náležitosti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4B6E3FC-7E4C-4A1A-A0A4-ADFEA3F37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Hodnotí se </a:t>
            </a:r>
            <a:r>
              <a:rPr lang="cs-CZ" b="1" dirty="0"/>
              <a:t>obsah i forma protokolu</a:t>
            </a:r>
            <a:r>
              <a:rPr lang="cs-CZ" dirty="0"/>
              <a:t>!</a:t>
            </a:r>
          </a:p>
          <a:p>
            <a:pPr lvl="1"/>
            <a:r>
              <a:rPr lang="cs-CZ" dirty="0"/>
              <a:t>Tj. korektní popis obrázků, citace atd.</a:t>
            </a:r>
          </a:p>
          <a:p>
            <a:pPr lvl="1"/>
            <a:endParaRPr lang="cs-CZ" dirty="0"/>
          </a:p>
          <a:p>
            <a:r>
              <a:rPr lang="cs-CZ" dirty="0"/>
              <a:t>OK, i s komentářem</a:t>
            </a:r>
          </a:p>
          <a:p>
            <a:r>
              <a:rPr lang="cs-CZ" dirty="0"/>
              <a:t>Neuznáno = oprava</a:t>
            </a:r>
          </a:p>
          <a:p>
            <a:pPr lvl="1"/>
            <a:r>
              <a:rPr lang="cs-CZ" dirty="0"/>
              <a:t>Možnost jedné opravy</a:t>
            </a:r>
          </a:p>
          <a:p>
            <a:r>
              <a:rPr lang="cs-CZ" dirty="0"/>
              <a:t>Hodnocení v poznámkovém bloku</a:t>
            </a:r>
          </a:p>
          <a:p>
            <a:endParaRPr lang="cs-CZ" dirty="0"/>
          </a:p>
          <a:p>
            <a:r>
              <a:rPr lang="cs-CZ" dirty="0"/>
              <a:t>Dotazy k organizaci cvičení a k hodnocení?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237638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B6A5AE2-ED9A-4F38-B5D9-5825A25E7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Přednáška?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0B8B0269-7697-46F5-B1FB-641A5C0BE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6303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13EDC68-6164-49D1-B7BC-44A78691E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 – „</a:t>
            </a:r>
            <a:r>
              <a:rPr lang="cs-CZ" u="sng" dirty="0" err="1"/>
              <a:t>Kvanti</a:t>
            </a:r>
            <a:r>
              <a:rPr lang="cs-CZ" dirty="0"/>
              <a:t>“ a „</a:t>
            </a:r>
            <a:r>
              <a:rPr lang="cs-CZ" dirty="0" err="1"/>
              <a:t>kvali</a:t>
            </a:r>
            <a:r>
              <a:rPr lang="cs-CZ" dirty="0"/>
              <a:t>“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595D3B7D-5AD3-4B53-A037-BC4BD2A08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87419"/>
            <a:ext cx="4763549" cy="4483101"/>
          </a:xfrm>
        </p:spPr>
        <p:txBody>
          <a:bodyPr>
            <a:normAutofit/>
          </a:bodyPr>
          <a:lstStyle/>
          <a:p>
            <a:r>
              <a:rPr lang="cs-CZ" dirty="0"/>
              <a:t>Výhody</a:t>
            </a:r>
          </a:p>
          <a:p>
            <a:endParaRPr lang="cs-CZ" dirty="0"/>
          </a:p>
          <a:p>
            <a:r>
              <a:rPr lang="cs-CZ" dirty="0"/>
              <a:t>Relativně jednoduchý zisk dat</a:t>
            </a:r>
          </a:p>
          <a:p>
            <a:r>
              <a:rPr lang="cs-CZ" dirty="0"/>
              <a:t>rychlá analýza i velkého vzorku dat</a:t>
            </a:r>
          </a:p>
          <a:p>
            <a:r>
              <a:rPr lang="cs-CZ" dirty="0"/>
              <a:t>snadná interpretace</a:t>
            </a:r>
          </a:p>
          <a:p>
            <a:r>
              <a:rPr lang="cs-CZ" dirty="0"/>
              <a:t>přesný a srozumitelný výsledek</a:t>
            </a:r>
          </a:p>
          <a:p>
            <a:r>
              <a:rPr lang="cs-CZ" dirty="0"/>
              <a:t>velké využití v praxi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="" xmlns:a16="http://schemas.microsoft.com/office/drawing/2014/main" id="{EFF9A07D-21C1-4075-8E4D-E6A646D34ED0}"/>
              </a:ext>
            </a:extLst>
          </p:cNvPr>
          <p:cNvSpPr txBox="1">
            <a:spLocks/>
          </p:cNvSpPr>
          <p:nvPr/>
        </p:nvSpPr>
        <p:spPr>
          <a:xfrm>
            <a:off x="6667500" y="1993899"/>
            <a:ext cx="4763549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Nevýhody</a:t>
            </a:r>
          </a:p>
          <a:p>
            <a:endParaRPr lang="cs-CZ" dirty="0"/>
          </a:p>
          <a:p>
            <a:r>
              <a:rPr lang="cs-CZ" dirty="0"/>
              <a:t>náročnost na zpracování v případě velkého objemu dat</a:t>
            </a:r>
          </a:p>
          <a:p>
            <a:r>
              <a:rPr lang="cs-CZ" dirty="0"/>
              <a:t>znalost statistiky</a:t>
            </a:r>
          </a:p>
          <a:p>
            <a:r>
              <a:rPr lang="cs-CZ" dirty="0"/>
              <a:t>výsledek není plným odrazem reality</a:t>
            </a:r>
          </a:p>
          <a:p>
            <a:r>
              <a:rPr lang="cs-CZ" dirty="0"/>
              <a:t>„přesný výsledek z nepřesných dat“</a:t>
            </a:r>
          </a:p>
        </p:txBody>
      </p:sp>
    </p:spTree>
    <p:extLst>
      <p:ext uri="{BB962C8B-B14F-4D97-AF65-F5344CB8AC3E}">
        <p14:creationId xmlns="" xmlns:p14="http://schemas.microsoft.com/office/powerpoint/2010/main" val="513458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="" xmlns:a16="http://schemas.microsoft.com/office/drawing/2014/main" id="{957988A8-5749-4024-9BCE-9A55C038A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9" y="687897"/>
            <a:ext cx="12226299" cy="5087923"/>
          </a:xfr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B7EB6E62-84E8-4CB5-838C-A827514BB886}"/>
              </a:ext>
            </a:extLst>
          </p:cNvPr>
          <p:cNvSpPr txBox="1"/>
          <p:nvPr/>
        </p:nvSpPr>
        <p:spPr>
          <a:xfrm>
            <a:off x="427839" y="6170103"/>
            <a:ext cx="711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Data od ČSÚ, ČUZK a </a:t>
            </a:r>
            <a:r>
              <a:rPr lang="cs-CZ" dirty="0"/>
              <a:t>dalších, dotazníkové šetření, analýza vzdálenosti…</a:t>
            </a:r>
          </a:p>
        </p:txBody>
      </p:sp>
    </p:spTree>
    <p:extLst>
      <p:ext uri="{BB962C8B-B14F-4D97-AF65-F5344CB8AC3E}">
        <p14:creationId xmlns="" xmlns:p14="http://schemas.microsoft.com/office/powerpoint/2010/main" val="2924631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13EDC68-6164-49D1-B7BC-44A78691E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 – „</a:t>
            </a:r>
            <a:r>
              <a:rPr lang="cs-CZ" dirty="0" err="1"/>
              <a:t>Kvanti</a:t>
            </a:r>
            <a:r>
              <a:rPr lang="cs-CZ" dirty="0"/>
              <a:t>“ a „</a:t>
            </a:r>
            <a:r>
              <a:rPr lang="cs-CZ" u="sng" dirty="0" err="1"/>
              <a:t>kvali</a:t>
            </a:r>
            <a:r>
              <a:rPr lang="cs-CZ" dirty="0"/>
              <a:t>“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595D3B7D-5AD3-4B53-A037-BC4BD2A08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987419"/>
            <a:ext cx="4686300" cy="3264089"/>
          </a:xfrm>
        </p:spPr>
        <p:txBody>
          <a:bodyPr/>
          <a:lstStyle/>
          <a:p>
            <a:r>
              <a:rPr lang="cs-CZ" dirty="0"/>
              <a:t>Výhody</a:t>
            </a:r>
          </a:p>
          <a:p>
            <a:endParaRPr lang="cs-CZ" dirty="0"/>
          </a:p>
          <a:p>
            <a:r>
              <a:rPr lang="cs-CZ" dirty="0"/>
              <a:t>malý vzorek</a:t>
            </a:r>
          </a:p>
          <a:p>
            <a:r>
              <a:rPr lang="cs-CZ" dirty="0"/>
              <a:t>otázky přináší konkrétní odpovědi</a:t>
            </a:r>
          </a:p>
          <a:p>
            <a:r>
              <a:rPr lang="cs-CZ" dirty="0"/>
              <a:t>možnost analogie</a:t>
            </a:r>
          </a:p>
          <a:p>
            <a:r>
              <a:rPr lang="cs-CZ" dirty="0"/>
              <a:t>zachycení drobnějších detailů</a:t>
            </a:r>
          </a:p>
          <a:p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="" xmlns:a16="http://schemas.microsoft.com/office/drawing/2014/main" id="{ABA10709-B675-44F5-A83F-C2C8B3A046B7}"/>
              </a:ext>
            </a:extLst>
          </p:cNvPr>
          <p:cNvSpPr txBox="1">
            <a:spLocks/>
          </p:cNvSpPr>
          <p:nvPr/>
        </p:nvSpPr>
        <p:spPr>
          <a:xfrm>
            <a:off x="6667500" y="2011303"/>
            <a:ext cx="5191387" cy="44831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Nevýhody</a:t>
            </a:r>
          </a:p>
          <a:p>
            <a:endParaRPr lang="cs-CZ" dirty="0"/>
          </a:p>
          <a:p>
            <a:r>
              <a:rPr lang="cs-CZ" dirty="0"/>
              <a:t>náročný a zdlouhavý způsob sběru dat</a:t>
            </a:r>
          </a:p>
          <a:p>
            <a:r>
              <a:rPr lang="cs-CZ" dirty="0"/>
              <a:t>obtížné zpracovat větší vzorek dat</a:t>
            </a:r>
          </a:p>
          <a:p>
            <a:r>
              <a:rPr lang="cs-CZ" dirty="0"/>
              <a:t>obtížná interpretace </a:t>
            </a:r>
          </a:p>
          <a:p>
            <a:r>
              <a:rPr lang="cs-CZ" dirty="0"/>
              <a:t>nutnost znát více interpretačních metod</a:t>
            </a:r>
          </a:p>
          <a:p>
            <a:r>
              <a:rPr lang="cs-CZ" dirty="0"/>
              <a:t>možnost více výsledků</a:t>
            </a:r>
          </a:p>
          <a:p>
            <a:r>
              <a:rPr lang="cs-CZ" dirty="0"/>
              <a:t>omezené využití v praxi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E5213BCC-95AC-402C-83FC-90C59EB25079}"/>
              </a:ext>
            </a:extLst>
          </p:cNvPr>
          <p:cNvSpPr txBox="1"/>
          <p:nvPr/>
        </p:nvSpPr>
        <p:spPr>
          <a:xfrm>
            <a:off x="1232236" y="6107668"/>
            <a:ext cx="4292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Rozhovory, mentální mapy, pozorování… </a:t>
            </a:r>
          </a:p>
        </p:txBody>
      </p:sp>
    </p:spTree>
    <p:extLst>
      <p:ext uri="{BB962C8B-B14F-4D97-AF65-F5344CB8AC3E}">
        <p14:creationId xmlns="" xmlns:p14="http://schemas.microsoft.com/office/powerpoint/2010/main" val="2744796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rátěný model budovy 16 x 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3665409_TF03031027.potx" id="{81952F24-F483-4624-B831-C19136C9C893}" vid="{F62AD81A-72EA-4120-A4D1-FC9DE6B2E5D3}"/>
    </a:ext>
  </a:extLst>
</a:theme>
</file>

<file path=ppt/theme/theme2.xml><?xml version="1.0" encoding="utf-8"?>
<a:theme xmlns:a="http://schemas.openxmlformats.org/drawingml/2006/main" name="Firemní motiv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iremní motiv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6DFB71-5650-4E53-8134-FCF33ECDD3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30C5B9-1E5F-4356-968E-2FC64955BFF3}">
  <ds:schemaRefs>
    <ds:schemaRef ds:uri="http://www.w3.org/XML/1998/namespace"/>
    <ds:schemaRef ds:uri="http://schemas.microsoft.com/office/2006/metadata/properties"/>
    <ds:schemaRef ds:uri="40262f94-9f35-4ac3-9a90-690165a166b7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a4f35948-e619-41b3-aa29-22878b09cfd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DD6EEDF-527A-4587-A446-F1DE3EAF9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Firemní prezentace s tématem drátěného modelu budovy (širokoúhlá)</Template>
  <TotalTime>508</TotalTime>
  <Words>539</Words>
  <Application>Microsoft Office PowerPoint</Application>
  <PresentationFormat>Vlastní</PresentationFormat>
  <Paragraphs>111</Paragraphs>
  <Slides>14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Drátěný model budovy 16 x 9</vt:lpstr>
      <vt:lpstr>Metody Geografického výzkumu</vt:lpstr>
      <vt:lpstr>přibližný Harmonogram</vt:lpstr>
      <vt:lpstr>Podmínky cvičení</vt:lpstr>
      <vt:lpstr>Protokoly</vt:lpstr>
      <vt:lpstr>Hodnocení Protokolů a náležitosti</vt:lpstr>
      <vt:lpstr>Přednáška?</vt:lpstr>
      <vt:lpstr>VÝZKUM – „Kvanti“ a „kvali“</vt:lpstr>
      <vt:lpstr>Snímek 8</vt:lpstr>
      <vt:lpstr>VÝZKUM – „Kvanti“ a „kvali“</vt:lpstr>
      <vt:lpstr>Zadání prvního cvičení</vt:lpstr>
      <vt:lpstr>Zadání prvního cvičení</vt:lpstr>
      <vt:lpstr>Tipy nejen k zadání</vt:lpstr>
      <vt:lpstr>Zadání prvního cvičení</vt:lpstr>
      <vt:lpstr>Díky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Geografického výzkumu</dc:title>
  <dc:creator>Marek Lichter</dc:creator>
  <cp:lastModifiedBy>Marek</cp:lastModifiedBy>
  <cp:revision>43</cp:revision>
  <dcterms:created xsi:type="dcterms:W3CDTF">2018-02-18T10:52:56Z</dcterms:created>
  <dcterms:modified xsi:type="dcterms:W3CDTF">2018-03-01T15:27:51Z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