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8" r:id="rId5"/>
    <p:sldId id="283" r:id="rId6"/>
    <p:sldId id="285" r:id="rId7"/>
    <p:sldId id="286" r:id="rId8"/>
    <p:sldId id="284" r:id="rId9"/>
    <p:sldId id="287" r:id="rId10"/>
    <p:sldId id="282" r:id="rId11"/>
    <p:sldId id="280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602826-E6F0-4B12-8808-F5B42C6727C0}" type="datetime1">
              <a:rPr lang="cs-CZ" smtClean="0"/>
              <a:pPr rtl="0"/>
              <a:t>06.03.2018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F18B81-F0D0-413B-BE49-D794A04055DD}" type="datetime1">
              <a:rPr lang="cs-CZ" smtClean="0"/>
              <a:pPr rtl="0"/>
              <a:t>06.03.2018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pPr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84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Autofit/>
          </a:bodyPr>
          <a:lstStyle>
            <a:lvl1pPr algn="l">
              <a:lnSpc>
                <a:spcPct val="75000"/>
              </a:lnSpc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93B9B-5FB2-4839-B9A6-55BA89F5F1D6}" type="datetime1">
              <a:rPr lang="cs-CZ" smtClean="0"/>
              <a:pPr rtl="0"/>
              <a:t>06.03.2018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F9E2F-89CC-4C90-BFA7-D1CF346163BE}" type="datetime1">
              <a:rPr lang="cs-CZ" smtClean="0"/>
              <a:pPr rtl="0"/>
              <a:t>06.03.2018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457B70-E1CF-4417-A8EA-084AB55DACCD}" type="datetime1">
              <a:rPr lang="cs-CZ" smtClean="0"/>
              <a:pPr rtl="0"/>
              <a:t>06.03.2018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F3EE3D44-7B45-49F9-9F9F-2168B0A24FEA}" type="datetime1">
              <a:rPr lang="cs-CZ" smtClean="0"/>
              <a:pPr rtl="0"/>
              <a:t>06.03.2018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55FB3-AA5A-4321-BD4D-AF86869850FF}" type="datetime1">
              <a:rPr lang="cs-CZ" smtClean="0"/>
              <a:pPr rtl="0"/>
              <a:t>06.03.2018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2DA01F-697D-455D-9C52-59ED17F28242}" type="datetime1">
              <a:rPr lang="cs-CZ" smtClean="0"/>
              <a:pPr rtl="0"/>
              <a:t>06.03.2018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DB21A-2A3F-482A-8F16-1495364AD39F}" type="datetime1">
              <a:rPr lang="cs-CZ" smtClean="0"/>
              <a:pPr rtl="0"/>
              <a:t>06.03.2018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F0F9D-B3A3-483A-AD4E-4D24E2281825}" type="datetime1">
              <a:rPr lang="cs-CZ" smtClean="0"/>
              <a:pPr rtl="0"/>
              <a:t>06.03.2018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63ECA-BAD0-4FAB-8992-6596C9736E59}" type="datetime1">
              <a:rPr lang="cs-CZ" smtClean="0"/>
              <a:pPr rtl="0"/>
              <a:t>06.03.2018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789E176-916E-45EB-A88A-7CC37AC370FA}" type="datetime1">
              <a:rPr lang="cs-CZ" smtClean="0"/>
              <a:pPr rtl="0"/>
              <a:t>06.03.2018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" TargetMode="External"/><Relationship Id="rId7" Type="http://schemas.openxmlformats.org/officeDocument/2006/relationships/image" Target="../media/image9.svg"/><Relationship Id="rId2" Type="http://schemas.openxmlformats.org/officeDocument/2006/relationships/hyperlink" Target="http://www.ui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cuzk.cz/" TargetMode="External"/><Relationship Id="rId4" Type="http://schemas.openxmlformats.org/officeDocument/2006/relationships/hyperlink" Target="http://www.risy.cz/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6318" y="319553"/>
            <a:ext cx="7695502" cy="3200400"/>
          </a:xfrm>
        </p:spPr>
        <p:txBody>
          <a:bodyPr rtlCol="0"/>
          <a:lstStyle/>
          <a:p>
            <a:pPr rtl="0"/>
            <a:r>
              <a:rPr lang="cs-CZ" sz="8000" dirty="0"/>
              <a:t>Metody Geografického výzkumu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7321" y="3830346"/>
            <a:ext cx="6858000" cy="1097280"/>
          </a:xfrm>
        </p:spPr>
        <p:txBody>
          <a:bodyPr rtlCol="0">
            <a:normAutofit/>
          </a:bodyPr>
          <a:lstStyle/>
          <a:p>
            <a:pPr rtl="0"/>
            <a:r>
              <a:rPr lang="cs-CZ" sz="3200" dirty="0"/>
              <a:t>Cvičení č. 2</a:t>
            </a:r>
          </a:p>
          <a:p>
            <a:pPr rtl="0"/>
            <a:fld id="{AD2F00AE-9A07-4BA2-825A-4011CEE17A8E}" type="datetime1">
              <a:rPr lang="cs-CZ" sz="3200"/>
              <a:pPr rtl="0"/>
              <a:t>06.03.2018</a:t>
            </a:fld>
            <a:endParaRPr lang="cs-CZ" sz="3200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DF806CA-0174-4216-9EFD-264CB9828A44}"/>
              </a:ext>
            </a:extLst>
          </p:cNvPr>
          <p:cNvSpPr txBox="1">
            <a:spLocks/>
          </p:cNvSpPr>
          <p:nvPr/>
        </p:nvSpPr>
        <p:spPr>
          <a:xfrm>
            <a:off x="517321" y="6087425"/>
            <a:ext cx="1494313" cy="419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Marek Lichter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8B13473-F57B-4B59-89CA-1D958EB6E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60" y="6506807"/>
            <a:ext cx="235853" cy="2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83814-23C5-43E0-B322-4E1DCB7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ČSÚ a další datové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2CA63C-1273-453F-95D4-0A48E595F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Zdroje sekundárních dat</a:t>
            </a:r>
          </a:p>
          <a:p>
            <a:endParaRPr lang="cs-CZ" sz="2800" dirty="0"/>
          </a:p>
          <a:p>
            <a:r>
              <a:rPr lang="cs-CZ" sz="2800" dirty="0"/>
              <a:t>Nejde přímo o data pro geografy, ale geografové jich hojně využívají</a:t>
            </a:r>
          </a:p>
          <a:p>
            <a:endParaRPr lang="cs-CZ" sz="2800" dirty="0"/>
          </a:p>
          <a:p>
            <a:r>
              <a:rPr lang="cs-CZ" sz="2800" dirty="0"/>
              <a:t>Dostupné přes internetové portály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E4FF0-2A34-44B4-BC54-8637874F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7479"/>
            <a:ext cx="9372600" cy="787167"/>
          </a:xfrm>
        </p:spPr>
        <p:txBody>
          <a:bodyPr/>
          <a:lstStyle/>
          <a:p>
            <a:r>
              <a:rPr lang="cs-CZ" dirty="0"/>
              <a:t>Zadání druhého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6E4638-42A6-4450-B8B0-B4387238C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74646"/>
            <a:ext cx="9372600" cy="4943724"/>
          </a:xfrm>
        </p:spPr>
        <p:txBody>
          <a:bodyPr>
            <a:noAutofit/>
          </a:bodyPr>
          <a:lstStyle/>
          <a:p>
            <a:r>
              <a:rPr lang="cs-CZ" dirty="0"/>
              <a:t>S využitím internetových zdrojů vyhledejte následující informace:</a:t>
            </a:r>
          </a:p>
          <a:p>
            <a:r>
              <a:rPr lang="cs-CZ" dirty="0"/>
              <a:t>1 Kódy (ČSÚ, MMR) obce Úsobrno (UIR &gt; obce)</a:t>
            </a:r>
          </a:p>
          <a:p>
            <a:endParaRPr lang="cs-CZ" dirty="0"/>
          </a:p>
          <a:p>
            <a:r>
              <a:rPr lang="cs-CZ" dirty="0"/>
              <a:t>2 Má obec 590096 podle UIR poštu, školu a zdravotnické zařízení? (UIR &gt; obce)</a:t>
            </a:r>
          </a:p>
          <a:p>
            <a:endParaRPr lang="cs-CZ" dirty="0"/>
          </a:p>
          <a:p>
            <a:r>
              <a:rPr lang="cs-CZ" dirty="0"/>
              <a:t>3 Průměrný počet přenocování (hromadná ubytovací zařízení) ve Znojmě za rok 2015 (ČSÚ &gt; veřejná databáze &gt; vlastní výběr)</a:t>
            </a:r>
          </a:p>
          <a:p>
            <a:endParaRPr lang="cs-CZ" dirty="0"/>
          </a:p>
          <a:p>
            <a:r>
              <a:rPr lang="cs-CZ" dirty="0"/>
              <a:t>4 </a:t>
            </a:r>
            <a:r>
              <a:rPr lang="pl-PL" dirty="0"/>
              <a:t>Počet sňatků a rozvodů v Náchodě za rok 2012 (ČSÚ &gt; veřejná databáze &gt; vše o území)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5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C9F9A-EDE3-456F-9D6F-3A21C8E06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7480"/>
            <a:ext cx="9372600" cy="720055"/>
          </a:xfrm>
        </p:spPr>
        <p:txBody>
          <a:bodyPr/>
          <a:lstStyle/>
          <a:p>
            <a:r>
              <a:rPr lang="cs-CZ" dirty="0"/>
              <a:t>Zadání druhého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BFA06C-D340-4700-90E9-066FD0596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07535"/>
            <a:ext cx="9372600" cy="5813382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5 O kolik bylo více absolventů soukromých VŠ při porovnání roku 2004 a 2005?  (ČSÚ &gt; vzdělávání &gt; časové řady)</a:t>
            </a:r>
          </a:p>
          <a:p>
            <a:endParaRPr lang="cs-CZ" dirty="0"/>
          </a:p>
          <a:p>
            <a:r>
              <a:rPr lang="cs-CZ" dirty="0"/>
              <a:t>6 Vesnice roku 2006, vítěz celostátního kola (RISY &gt; vesnice roku)</a:t>
            </a:r>
          </a:p>
          <a:p>
            <a:r>
              <a:rPr lang="cs-CZ" dirty="0"/>
              <a:t>7 Počet obcí se statutem města v SO ORP Tábor k 1. 1. 2016. (RISY &gt; Jihočeský kraj &gt; ORP)</a:t>
            </a:r>
          </a:p>
          <a:p>
            <a:endParaRPr lang="cs-CZ" dirty="0"/>
          </a:p>
          <a:p>
            <a:r>
              <a:rPr lang="cs-CZ" dirty="0"/>
              <a:t>8 Výpis z katastru nemovitostí – zde individuální výběr parcely podložený obrazovým výřezem (</a:t>
            </a:r>
            <a:r>
              <a:rPr lang="cs-CZ" dirty="0" err="1"/>
              <a:t>print</a:t>
            </a:r>
            <a:r>
              <a:rPr lang="cs-CZ" dirty="0"/>
              <a:t> </a:t>
            </a:r>
            <a:r>
              <a:rPr lang="cs-CZ" dirty="0" err="1"/>
              <a:t>screen</a:t>
            </a:r>
            <a:r>
              <a:rPr lang="cs-CZ" dirty="0"/>
              <a:t>).</a:t>
            </a:r>
          </a:p>
          <a:p>
            <a:pPr marL="0" indent="0">
              <a:buNone/>
            </a:pPr>
            <a:r>
              <a:rPr lang="cs-CZ" dirty="0"/>
              <a:t>(katastr nemovitostí &gt; nahlížení do katastru nemovitostí &gt; vyhledat parcelu &gt; obec a katastrální území individuálně &gt; </a:t>
            </a:r>
            <a:r>
              <a:rPr lang="cs-CZ" dirty="0" err="1"/>
              <a:t>print</a:t>
            </a:r>
            <a:r>
              <a:rPr lang="cs-CZ" dirty="0"/>
              <a:t> </a:t>
            </a:r>
            <a:r>
              <a:rPr lang="cs-CZ" dirty="0" err="1"/>
              <a:t>screen</a:t>
            </a:r>
            <a:r>
              <a:rPr lang="cs-CZ" dirty="0"/>
              <a:t> viz další slide)</a:t>
            </a:r>
          </a:p>
        </p:txBody>
      </p:sp>
    </p:spTree>
    <p:extLst>
      <p:ext uri="{BB962C8B-B14F-4D97-AF65-F5344CB8AC3E}">
        <p14:creationId xmlns:p14="http://schemas.microsoft.com/office/powerpoint/2010/main" val="4900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90EAC-6AA9-479F-9FB3-7374EE33A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A6FE31-8D49-4600-BEED-70AFE5527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3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84205A6-618F-4C74-BD4F-8ECB5E286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6" y="1142680"/>
            <a:ext cx="10412073" cy="5241341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47A6C1C-99E7-4AF5-8215-FEE71856A367}"/>
              </a:ext>
            </a:extLst>
          </p:cNvPr>
          <p:cNvSpPr txBox="1"/>
          <p:nvPr/>
        </p:nvSpPr>
        <p:spPr>
          <a:xfrm>
            <a:off x="1677798" y="209724"/>
            <a:ext cx="6283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Vzor bodu č. 8</a:t>
            </a:r>
          </a:p>
        </p:txBody>
      </p:sp>
    </p:spTree>
    <p:extLst>
      <p:ext uri="{BB962C8B-B14F-4D97-AF65-F5344CB8AC3E}">
        <p14:creationId xmlns:p14="http://schemas.microsoft.com/office/powerpoint/2010/main" val="29354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ADCEC-FA5F-4B5A-ACE7-ED5AF76D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7480"/>
            <a:ext cx="9372600" cy="720055"/>
          </a:xfrm>
        </p:spPr>
        <p:txBody>
          <a:bodyPr/>
          <a:lstStyle/>
          <a:p>
            <a:r>
              <a:rPr lang="cs-CZ" dirty="0"/>
              <a:t>Zadání DRUHÉHO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7CFC10-4FFC-42D1-9E99-2739ACEBE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87449"/>
            <a:ext cx="9372600" cy="5355964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V protokolu uvést otázku i odpověď, nepište závěr.</a:t>
            </a:r>
          </a:p>
          <a:p>
            <a:endParaRPr lang="cs-CZ" sz="2800" dirty="0"/>
          </a:p>
          <a:p>
            <a:r>
              <a:rPr lang="cs-CZ" sz="2800" dirty="0"/>
              <a:t>Protokol odevzdat do</a:t>
            </a:r>
          </a:p>
          <a:p>
            <a:pPr lvl="1"/>
            <a:r>
              <a:rPr lang="cs-CZ" sz="2800" b="1" dirty="0"/>
              <a:t>13. 3. 2018 </a:t>
            </a:r>
            <a:r>
              <a:rPr lang="cs-CZ" sz="2800" dirty="0"/>
              <a:t>(včetně)	středeční skupina</a:t>
            </a:r>
          </a:p>
          <a:p>
            <a:pPr lvl="1"/>
            <a:r>
              <a:rPr lang="cs-CZ" sz="2800" b="1" dirty="0"/>
              <a:t>14. 3. 2018 </a:t>
            </a:r>
            <a:r>
              <a:rPr lang="cs-CZ" sz="2800" dirty="0"/>
              <a:t>(včetně) čtvrteční skupiny</a:t>
            </a:r>
          </a:p>
          <a:p>
            <a:r>
              <a:rPr lang="cs-CZ" sz="2800" dirty="0"/>
              <a:t>Věnujte pozornost výběru správné odevzdávárny!</a:t>
            </a:r>
          </a:p>
          <a:p>
            <a:pPr lvl="1"/>
            <a:r>
              <a:rPr lang="cs-CZ" sz="2800" dirty="0"/>
              <a:t>Otevřeny pro první i druhé cvičení</a:t>
            </a:r>
          </a:p>
          <a:p>
            <a:pPr>
              <a:buNone/>
            </a:pPr>
            <a:endParaRPr lang="cs-CZ" sz="2800" dirty="0"/>
          </a:p>
          <a:p>
            <a:r>
              <a:rPr lang="cs-CZ" sz="2800" dirty="0"/>
              <a:t>Dotazy?</a:t>
            </a:r>
          </a:p>
          <a:p>
            <a:pPr lvl="1"/>
            <a:r>
              <a:rPr lang="cs-CZ" sz="2800" dirty="0"/>
              <a:t>Případně mail…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8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2B282-BE0F-496E-BA15-99E6FC11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BD1A85-12F4-4462-8530-6F1D8D0E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7419"/>
            <a:ext cx="5300444" cy="4483101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Odkazy:</a:t>
            </a:r>
          </a:p>
          <a:p>
            <a:r>
              <a:rPr lang="cs-CZ" dirty="0">
                <a:hlinkClick r:id="rId2"/>
              </a:rPr>
              <a:t>http://www.uir.cz/</a:t>
            </a:r>
            <a:endParaRPr lang="cs-CZ" dirty="0"/>
          </a:p>
          <a:p>
            <a:r>
              <a:rPr lang="cs-CZ" dirty="0">
                <a:hlinkClick r:id="rId3"/>
              </a:rPr>
              <a:t>https://www.czso.cz/</a:t>
            </a:r>
            <a:endParaRPr lang="cs-CZ" dirty="0"/>
          </a:p>
          <a:p>
            <a:r>
              <a:rPr lang="cs-CZ" dirty="0">
                <a:hlinkClick r:id="rId4"/>
              </a:rPr>
              <a:t>http://www.risy.cz/cs</a:t>
            </a:r>
            <a:endParaRPr lang="cs-CZ" dirty="0"/>
          </a:p>
          <a:p>
            <a:r>
              <a:rPr lang="cs-CZ" dirty="0">
                <a:hlinkClick r:id="rId5"/>
              </a:rPr>
              <a:t>http://www.cuzk.cz/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Grafický objekt 7" descr="Glóbus">
            <a:extLst>
              <a:ext uri="{FF2B5EF4-FFF2-40B4-BE49-F238E27FC236}">
                <a16:creationId xmlns:a16="http://schemas.microsoft.com/office/drawing/2014/main" id="{C8F0C19C-6810-4095-AE38-721521DA7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06819" y="2790287"/>
            <a:ext cx="3680233" cy="368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rátěný model budovy 16 x 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5409_TF03031027.potx" id="{81952F24-F483-4624-B831-C19136C9C893}" vid="{F62AD81A-72EA-4120-A4D1-FC9DE6B2E5D3}"/>
    </a:ext>
  </a:extLst>
</a:theme>
</file>

<file path=ppt/theme/theme2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30C5B9-1E5F-4356-968E-2FC64955BFF3}">
  <ds:schemaRefs>
    <ds:schemaRef ds:uri="http://www.w3.org/XML/1998/namespace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4f35948-e619-41b3-aa29-22878b09cfd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tématem drátěného modelu budovy (širokoúhlá)</Template>
  <TotalTime>616</TotalTime>
  <Words>296</Words>
  <Application>Microsoft Office PowerPoint</Application>
  <PresentationFormat>Širokoúhlá obrazovka</PresentationFormat>
  <Paragraphs>50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Drátěný model budovy 16 x 9</vt:lpstr>
      <vt:lpstr>Metody Geografického výzkumu</vt:lpstr>
      <vt:lpstr>ČSÚ a další datové zdroje</vt:lpstr>
      <vt:lpstr>Zadání druhého cvičení</vt:lpstr>
      <vt:lpstr>Zadání druhého cvičení</vt:lpstr>
      <vt:lpstr>Ukázka…</vt:lpstr>
      <vt:lpstr>Prezentace aplikace PowerPoint</vt:lpstr>
      <vt:lpstr>Zadání DRUHÉHO cvičení</vt:lpstr>
      <vt:lpstr>Díky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Geografického výzkumu</dc:title>
  <dc:creator>Marek Lichter</dc:creator>
  <cp:lastModifiedBy>Marek Lichter</cp:lastModifiedBy>
  <cp:revision>53</cp:revision>
  <dcterms:created xsi:type="dcterms:W3CDTF">2018-02-18T10:52:56Z</dcterms:created>
  <dcterms:modified xsi:type="dcterms:W3CDTF">2018-03-06T20:42:14Z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