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8" r:id="rId5"/>
    <p:sldId id="284" r:id="rId6"/>
    <p:sldId id="288" r:id="rId7"/>
    <p:sldId id="285" r:id="rId8"/>
    <p:sldId id="286" r:id="rId9"/>
    <p:sldId id="292" r:id="rId10"/>
    <p:sldId id="289" r:id="rId11"/>
    <p:sldId id="290" r:id="rId12"/>
    <p:sldId id="291" r:id="rId13"/>
    <p:sldId id="283" r:id="rId14"/>
    <p:sldId id="282" r:id="rId15"/>
    <p:sldId id="287" r:id="rId16"/>
    <p:sldId id="280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6318" y="319553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Metody Geografického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3830346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3</a:t>
            </a:r>
          </a:p>
          <a:p>
            <a:pPr rtl="0"/>
            <a:fld id="{AD2F00AE-9A07-4BA2-825A-4011CEE17A8E}" type="datetime1">
              <a:rPr lang="cs-CZ" sz="3200"/>
              <a:pPr rtl="0"/>
              <a:t>15.3.2018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=""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291D038-86A5-4A95-BA72-67FB8C19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třetího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A4443F6-194E-463B-865E-526C2308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Zpracujte návrh dotazníkového šetření včetně návrhu dotazníkového formuláře a to pro jedno z níže uvedených výzkumných témat: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průzkum spotřebních preferencí (nákupních zvyklostí) městského obyvatelstva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šetření práce v zahraničí (pendlerství) v příhraničním regionu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volné téma, např. kvalita života ve městě…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6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20055"/>
          </a:xfrm>
        </p:spPr>
        <p:txBody>
          <a:bodyPr/>
          <a:lstStyle/>
          <a:p>
            <a:r>
              <a:rPr lang="cs-CZ" dirty="0"/>
              <a:t>Zadání Třetího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7449"/>
            <a:ext cx="9372600" cy="5355964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Výsledkem cvičení bude (krátký) protokol + odpovědní arch</a:t>
            </a:r>
          </a:p>
          <a:p>
            <a:pPr lvl="1"/>
            <a:r>
              <a:rPr lang="cs-CZ" sz="2800" dirty="0"/>
              <a:t>V protokolu specifikace problému (bez závěru)</a:t>
            </a:r>
          </a:p>
          <a:p>
            <a:pPr lvl="1"/>
            <a:r>
              <a:rPr lang="cs-CZ" sz="2800" dirty="0"/>
              <a:t>Odpovědní arch použitelný do praxe (kompletní</a:t>
            </a:r>
            <a:r>
              <a:rPr lang="cs-CZ" sz="2800" dirty="0" smtClean="0"/>
              <a:t>)</a:t>
            </a:r>
          </a:p>
          <a:p>
            <a:pPr lvl="1"/>
            <a:r>
              <a:rPr lang="cs-CZ" sz="2800" dirty="0" smtClean="0"/>
              <a:t>15 otázek v archu!</a:t>
            </a:r>
            <a:endParaRPr lang="cs-CZ" sz="2800" dirty="0"/>
          </a:p>
          <a:p>
            <a:r>
              <a:rPr lang="cs-CZ" sz="3200" dirty="0"/>
              <a:t>Protokol odevzdat do odevzdávárny</a:t>
            </a:r>
          </a:p>
          <a:p>
            <a:pPr lvl="1"/>
            <a:r>
              <a:rPr lang="cs-CZ" sz="3200" b="1" dirty="0"/>
              <a:t>27. 3. 2018 </a:t>
            </a:r>
            <a:r>
              <a:rPr lang="cs-CZ" sz="3200" dirty="0"/>
              <a:t>(včetně) středeční skupina</a:t>
            </a:r>
          </a:p>
          <a:p>
            <a:pPr lvl="1"/>
            <a:r>
              <a:rPr lang="cs-CZ" sz="3200" b="1" dirty="0"/>
              <a:t>28. 3. 2018 </a:t>
            </a:r>
            <a:r>
              <a:rPr lang="cs-CZ" sz="3200" dirty="0"/>
              <a:t>(včetně) čtvrteční skupiny</a:t>
            </a:r>
          </a:p>
          <a:p>
            <a:endParaRPr lang="cs-CZ" sz="3200" dirty="0"/>
          </a:p>
          <a:p>
            <a:r>
              <a:rPr lang="cs-CZ" sz="3200" dirty="0"/>
              <a:t>Dotazy?</a:t>
            </a:r>
          </a:p>
          <a:p>
            <a:pPr lvl="1"/>
            <a:r>
              <a:rPr lang="cs-CZ" sz="3200" dirty="0"/>
              <a:t>Případně mail…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8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FF5781-5AF6-4C8C-873B-E35E165C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dotazníkům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C2710A3-1668-41E8-BCED-B8F18205C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CLOKE, P. et al. (2004): </a:t>
            </a:r>
            <a:r>
              <a:rPr lang="cs-CZ" i="1" dirty="0" err="1"/>
              <a:t>Practising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geography</a:t>
            </a:r>
            <a:r>
              <a:rPr lang="cs-CZ" dirty="0"/>
              <a:t>. </a:t>
            </a:r>
            <a:r>
              <a:rPr lang="cs-CZ" dirty="0" err="1"/>
              <a:t>Sage</a:t>
            </a:r>
            <a:r>
              <a:rPr lang="cs-CZ" dirty="0"/>
              <a:t>, London, 416 s.</a:t>
            </a:r>
          </a:p>
          <a:p>
            <a:r>
              <a:rPr lang="cs-CZ" dirty="0" smtClean="0"/>
              <a:t>DISMAN, M. </a:t>
            </a:r>
            <a:r>
              <a:rPr lang="cs-CZ" dirty="0"/>
              <a:t>(2011): </a:t>
            </a:r>
            <a:r>
              <a:rPr lang="cs-CZ" i="1" dirty="0"/>
              <a:t>Jak se vyrábí sociologická znalost</a:t>
            </a:r>
            <a:r>
              <a:rPr lang="cs-CZ" dirty="0"/>
              <a:t>. Karolinum, Praha, 372 s.</a:t>
            </a:r>
          </a:p>
          <a:p>
            <a:r>
              <a:rPr lang="cs-CZ" dirty="0"/>
              <a:t>A další publikace…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4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8BD1A85-12F4-4462-8530-6F1D8D0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300444" cy="448310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=""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5" name="Grafický objekt 4" descr="Kontrolní seznam">
            <a:extLst>
              <a:ext uri="{FF2B5EF4-FFF2-40B4-BE49-F238E27FC236}">
                <a16:creationId xmlns="" xmlns:a16="http://schemas.microsoft.com/office/drawing/2014/main" id="{CD597908-8E60-49F8-9AEC-A8B5C0DBF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09171" y="3521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9A3D20-CF2B-4318-AF2A-516658D0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0BD4497-95AC-4BD7-AC0D-4FEB4326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Vede k zisku unikátních informací</a:t>
            </a:r>
          </a:p>
          <a:p>
            <a:endParaRPr lang="cs-CZ" sz="3000" dirty="0"/>
          </a:p>
          <a:p>
            <a:r>
              <a:rPr lang="cs-CZ" sz="3000" dirty="0"/>
              <a:t>Spíše využití v humánní geografii a v kartografii</a:t>
            </a:r>
          </a:p>
          <a:p>
            <a:endParaRPr lang="cs-CZ" sz="3000" dirty="0"/>
          </a:p>
          <a:p>
            <a:r>
              <a:rPr lang="cs-CZ" sz="3000" dirty="0"/>
              <a:t>Pro veřejné mínění, ale pozornost i na specifické skupiny</a:t>
            </a:r>
          </a:p>
          <a:p>
            <a:endParaRPr lang="cs-CZ" sz="3000" dirty="0"/>
          </a:p>
          <a:p>
            <a:endParaRPr lang="cs-CZ" sz="30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9276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9F411BD-4626-4CF6-A61C-9ECE90B3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6451135"/>
            <a:ext cx="3492616" cy="3145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KURA, J. (2017): </a:t>
            </a:r>
            <a:r>
              <a:rPr lang="cs-CZ" i="1" dirty="0"/>
              <a:t>S vůní benzínu - návštěvnost motoristických akcí. </a:t>
            </a:r>
            <a:r>
              <a:rPr lang="cs-CZ" dirty="0"/>
              <a:t>Diplomová práce, 89 s.</a:t>
            </a:r>
            <a:endParaRPr lang="cs-CZ" i="1" dirty="0"/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F15DBB79-F20D-4F80-A9D2-1F1FE2D2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0" y="623761"/>
            <a:ext cx="4708417" cy="45103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2A3F031-1D09-4A91-AE8B-85F1F2FE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45" y="1823141"/>
            <a:ext cx="4818660" cy="44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9A3D20-CF2B-4318-AF2A-516658D0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0BD4497-95AC-4BD7-AC0D-4FEB4326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Klasický papírový dotazník (vyplňuji sám, nebo s tazatelem)</a:t>
            </a:r>
          </a:p>
          <a:p>
            <a:r>
              <a:rPr lang="cs-CZ" sz="3000" dirty="0"/>
              <a:t>Internetový dotazník</a:t>
            </a:r>
          </a:p>
          <a:p>
            <a:pPr lvl="1"/>
            <a:r>
              <a:rPr lang="cs-CZ" sz="2600" dirty="0"/>
              <a:t>Google formuláře, </a:t>
            </a:r>
            <a:r>
              <a:rPr lang="cs-CZ" sz="2600" dirty="0" err="1"/>
              <a:t>Survio</a:t>
            </a:r>
            <a:r>
              <a:rPr lang="cs-CZ" sz="2600" dirty="0"/>
              <a:t>, </a:t>
            </a:r>
            <a:r>
              <a:rPr lang="cs-CZ" sz="2600" dirty="0" err="1"/>
              <a:t>Quanda</a:t>
            </a:r>
            <a:r>
              <a:rPr lang="cs-CZ" sz="2600" dirty="0"/>
              <a:t>...</a:t>
            </a:r>
          </a:p>
          <a:p>
            <a:r>
              <a:rPr lang="cs-CZ" sz="3000" dirty="0"/>
              <a:t>Poštou, telefonicky…</a:t>
            </a:r>
          </a:p>
          <a:p>
            <a:pPr lvl="1"/>
            <a:r>
              <a:rPr lang="cs-CZ" sz="2600" dirty="0"/>
              <a:t>U dotazníku poštou asi největší problematika návratnosti</a:t>
            </a:r>
          </a:p>
          <a:p>
            <a:r>
              <a:rPr lang="cs-CZ" sz="3000" dirty="0"/>
              <a:t>Vždy trochu hra mezi návratností/časovou a finanční náročností</a:t>
            </a:r>
          </a:p>
        </p:txBody>
      </p:sp>
    </p:spTree>
    <p:extLst>
      <p:ext uri="{BB962C8B-B14F-4D97-AF65-F5344CB8AC3E}">
        <p14:creationId xmlns:p14="http://schemas.microsoft.com/office/powerpoint/2010/main" val="24522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B92AB-EBA1-4B1A-9455-AF5E748F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81251"/>
          </a:xfrm>
        </p:spPr>
        <p:txBody>
          <a:bodyPr/>
          <a:lstStyle/>
          <a:p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B4245BB-21F0-4714-B53E-B9BA47F4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8731"/>
            <a:ext cx="9372600" cy="5301789"/>
          </a:xfrm>
        </p:spPr>
        <p:txBody>
          <a:bodyPr>
            <a:noAutofit/>
          </a:bodyPr>
          <a:lstStyle/>
          <a:p>
            <a:r>
              <a:rPr lang="cs-CZ" sz="2800" dirty="0"/>
              <a:t>Pokud tvořím dotazník, měla/a bych uvažovat o:</a:t>
            </a:r>
          </a:p>
          <a:p>
            <a:pPr lvl="1"/>
            <a:r>
              <a:rPr lang="cs-CZ" sz="2800" dirty="0"/>
              <a:t>Délce dotazníku</a:t>
            </a:r>
          </a:p>
          <a:p>
            <a:pPr lvl="1"/>
            <a:r>
              <a:rPr lang="cs-CZ" sz="2800" dirty="0"/>
              <a:t>Respondentech, tj. jejich počtu</a:t>
            </a:r>
          </a:p>
          <a:p>
            <a:pPr lvl="1"/>
            <a:r>
              <a:rPr lang="cs-CZ" sz="2800" dirty="0"/>
              <a:t>Struktuře respondentů</a:t>
            </a:r>
          </a:p>
          <a:p>
            <a:r>
              <a:rPr lang="cs-CZ" sz="2800" dirty="0"/>
              <a:t>Otázky</a:t>
            </a:r>
          </a:p>
          <a:p>
            <a:pPr lvl="1"/>
            <a:r>
              <a:rPr lang="cs-CZ" sz="2800" dirty="0"/>
              <a:t>Úvod</a:t>
            </a:r>
          </a:p>
          <a:p>
            <a:pPr lvl="1"/>
            <a:r>
              <a:rPr lang="cs-CZ" sz="2800" dirty="0"/>
              <a:t>Otevírací otázka</a:t>
            </a:r>
          </a:p>
          <a:p>
            <a:pPr lvl="1"/>
            <a:r>
              <a:rPr lang="cs-CZ" sz="2800" dirty="0"/>
              <a:t>Tematické bloky a citlivé údaje</a:t>
            </a:r>
          </a:p>
          <a:p>
            <a:pPr lvl="1"/>
            <a:r>
              <a:rPr lang="cs-CZ" sz="2800" dirty="0"/>
              <a:t>Smysluplné řazení bloků</a:t>
            </a:r>
          </a:p>
          <a:p>
            <a:pPr lvl="1"/>
            <a:r>
              <a:rPr lang="cs-CZ" sz="2800" dirty="0"/>
              <a:t>ID?</a:t>
            </a:r>
          </a:p>
        </p:txBody>
      </p:sp>
    </p:spTree>
    <p:extLst>
      <p:ext uri="{BB962C8B-B14F-4D97-AF65-F5344CB8AC3E}">
        <p14:creationId xmlns:p14="http://schemas.microsoft.com/office/powerpoint/2010/main" val="24383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E85007C-3F4D-49F8-9434-F3B9B6AE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68654E5-5764-40EB-BC07-F42088F0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Různé typy</a:t>
            </a:r>
          </a:p>
          <a:p>
            <a:r>
              <a:rPr lang="cs-CZ" sz="3000" dirty="0"/>
              <a:t>Uzavřené</a:t>
            </a:r>
          </a:p>
          <a:p>
            <a:pPr lvl="1"/>
            <a:r>
              <a:rPr lang="cs-CZ" sz="3000" dirty="0"/>
              <a:t>Např. dichotomické (jste řidič?), výčty, řadící otázky (i s hodnocením), s možností více odpovědí</a:t>
            </a:r>
          </a:p>
          <a:p>
            <a:r>
              <a:rPr lang="cs-CZ" sz="3400" dirty="0"/>
              <a:t>Otevřené</a:t>
            </a:r>
          </a:p>
          <a:p>
            <a:pPr lvl="1"/>
            <a:r>
              <a:rPr lang="cs-CZ" sz="3000" dirty="0"/>
              <a:t>Napište – názor, zdůvodnění, 3 nejlepší… atd.</a:t>
            </a:r>
          </a:p>
        </p:txBody>
      </p:sp>
    </p:spTree>
    <p:extLst>
      <p:ext uri="{BB962C8B-B14F-4D97-AF65-F5344CB8AC3E}">
        <p14:creationId xmlns:p14="http://schemas.microsoft.com/office/powerpoint/2010/main" val="27260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B92AB-EBA1-4B1A-9455-AF5E748F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820723"/>
          </a:xfrm>
        </p:spPr>
        <p:txBody>
          <a:bodyPr/>
          <a:lstStyle/>
          <a:p>
            <a:r>
              <a:rPr lang="cs-CZ" dirty="0"/>
              <a:t>Dotazníkové šetření - tipy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B4245BB-21F0-4714-B53E-B9BA47F4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75127"/>
            <a:ext cx="9372600" cy="5195393"/>
          </a:xfrm>
        </p:spPr>
        <p:txBody>
          <a:bodyPr>
            <a:noAutofit/>
          </a:bodyPr>
          <a:lstStyle/>
          <a:p>
            <a:r>
              <a:rPr lang="cs-CZ" sz="3000" dirty="0"/>
              <a:t>Výběr a formulace otázek je důležitá</a:t>
            </a:r>
          </a:p>
          <a:p>
            <a:pPr lvl="1"/>
            <a:r>
              <a:rPr lang="cs-CZ" sz="3000" dirty="0"/>
              <a:t>I pokud otázku vysvětluji, neměl bych předjímat odpověď</a:t>
            </a:r>
          </a:p>
          <a:p>
            <a:pPr marL="411480" lvl="1" indent="0">
              <a:buNone/>
            </a:pPr>
            <a:endParaRPr lang="cs-CZ" sz="3000" dirty="0"/>
          </a:p>
          <a:p>
            <a:r>
              <a:rPr lang="cs-CZ" sz="3000" dirty="0"/>
              <a:t>Je otázka opravdu nutná?</a:t>
            </a:r>
          </a:p>
          <a:p>
            <a:r>
              <a:rPr lang="cs-CZ" sz="3000" dirty="0"/>
              <a:t>Je otázka pochopitelná pro všechny? Pro všechny stejně? (vědecké zabřednutí do „automatického“)</a:t>
            </a:r>
          </a:p>
          <a:p>
            <a:r>
              <a:rPr lang="cs-CZ" sz="3000" dirty="0"/>
              <a:t>Bude mi respondent ochoten/schopen odpovědět?</a:t>
            </a:r>
          </a:p>
          <a:p>
            <a:r>
              <a:rPr lang="cs-CZ" sz="3000" dirty="0"/>
              <a:t>Neptám se někde na stejné věci?</a:t>
            </a:r>
          </a:p>
        </p:txBody>
      </p:sp>
    </p:spTree>
    <p:extLst>
      <p:ext uri="{BB962C8B-B14F-4D97-AF65-F5344CB8AC3E}">
        <p14:creationId xmlns:p14="http://schemas.microsoft.com/office/powerpoint/2010/main" val="8209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B92AB-EBA1-4B1A-9455-AF5E748F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 - tipy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B4245BB-21F0-4714-B53E-B9BA47F4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Mám v uzavřené kategorii všechny relevantní odpovědi?</a:t>
            </a:r>
          </a:p>
          <a:p>
            <a:r>
              <a:rPr lang="cs-CZ" sz="3000" dirty="0"/>
              <a:t>Jsou otevřené otázky nezbytné?</a:t>
            </a:r>
          </a:p>
          <a:p>
            <a:r>
              <a:rPr lang="cs-CZ" sz="3000" dirty="0"/>
              <a:t>Neptá se moje otázka na dvě věci zároveň?</a:t>
            </a:r>
          </a:p>
          <a:p>
            <a:r>
              <a:rPr lang="cs-CZ" sz="3000" dirty="0"/>
              <a:t>Počítám s opakovaným šetřením?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0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55DFA4-F566-4E0F-A346-D186E6B9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 dotazníky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89AF372-56E7-4109-B22A-E8AF8F34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Vyplní ho </a:t>
            </a:r>
            <a:r>
              <a:rPr lang="cs-CZ" sz="3200" dirty="0" smtClean="0"/>
              <a:t>někdo </a:t>
            </a:r>
            <a:r>
              <a:rPr lang="cs-CZ" sz="3200" dirty="0"/>
              <a:t>jiný</a:t>
            </a:r>
          </a:p>
          <a:p>
            <a:r>
              <a:rPr lang="cs-CZ" sz="3200" dirty="0"/>
              <a:t>„Společné vyplnění“</a:t>
            </a:r>
          </a:p>
          <a:p>
            <a:r>
              <a:rPr lang="cs-CZ" sz="3200" dirty="0"/>
              <a:t>Přeskakování otázek</a:t>
            </a:r>
          </a:p>
          <a:p>
            <a:r>
              <a:rPr lang="cs-CZ" sz="3200" dirty="0"/>
              <a:t>Kvalita dotazníku (profesionální vzhled)</a:t>
            </a:r>
          </a:p>
          <a:p>
            <a:r>
              <a:rPr lang="cs-CZ" sz="3200" dirty="0"/>
              <a:t>Dostatek místa na vyplnění</a:t>
            </a:r>
          </a:p>
          <a:p>
            <a:r>
              <a:rPr lang="cs-CZ" sz="3200" dirty="0"/>
              <a:t>Časová náročnost</a:t>
            </a:r>
          </a:p>
          <a:p>
            <a:r>
              <a:rPr lang="cs-CZ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16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849</TotalTime>
  <Words>445</Words>
  <Application>Microsoft Office PowerPoint</Application>
  <PresentationFormat>Vlastní</PresentationFormat>
  <Paragraphs>86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Drátěný model budovy 16 x 9</vt:lpstr>
      <vt:lpstr>Metody Geografického výzkumu</vt:lpstr>
      <vt:lpstr>Dotazníkové šetření</vt:lpstr>
      <vt:lpstr>Prezentace aplikace PowerPoint</vt:lpstr>
      <vt:lpstr>Dotazníkové šetření</vt:lpstr>
      <vt:lpstr>Dotazníkové šetření</vt:lpstr>
      <vt:lpstr>Otázky</vt:lpstr>
      <vt:lpstr>Dotazníkové šetření - tipy</vt:lpstr>
      <vt:lpstr>Dotazníkové šetření - tipy</vt:lpstr>
      <vt:lpstr>Problémy s dotazníky</vt:lpstr>
      <vt:lpstr>Zadání třetího cvičení</vt:lpstr>
      <vt:lpstr>Zadání Třetího cvičení</vt:lpstr>
      <vt:lpstr>K dotazníkům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ucitel</cp:lastModifiedBy>
  <cp:revision>74</cp:revision>
  <dcterms:created xsi:type="dcterms:W3CDTF">2018-02-18T10:52:56Z</dcterms:created>
  <dcterms:modified xsi:type="dcterms:W3CDTF">2018-03-15T18:32:35Z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