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84" r:id="rId6"/>
    <p:sldId id="289" r:id="rId7"/>
    <p:sldId id="290" r:id="rId8"/>
    <p:sldId id="293" r:id="rId9"/>
    <p:sldId id="294" r:id="rId10"/>
    <p:sldId id="288" r:id="rId11"/>
    <p:sldId id="291" r:id="rId12"/>
    <p:sldId id="282" r:id="rId13"/>
    <p:sldId id="292" r:id="rId14"/>
    <p:sldId id="280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5712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22.3.2018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4</a:t>
            </a:r>
          </a:p>
          <a:p>
            <a:pPr rtl="0"/>
            <a:fld id="{AD2F00AE-9A07-4BA2-825A-4011CEE17A8E}" type="datetime1">
              <a:rPr lang="cs-CZ" sz="3200"/>
              <a:pPr rtl="0"/>
              <a:t>22.3.2018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2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xmlns="" id="{D1AB39B3-9BAD-4F09-9424-46A4C7061B0D}"/>
              </a:ext>
            </a:extLst>
          </p:cNvPr>
          <p:cNvSpPr/>
          <p:nvPr/>
        </p:nvSpPr>
        <p:spPr>
          <a:xfrm>
            <a:off x="4429388" y="1929467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8497B05-563A-4A21-B725-C7FF22A4286B}"/>
              </a:ext>
            </a:extLst>
          </p:cNvPr>
          <p:cNvSpPr/>
          <p:nvPr/>
        </p:nvSpPr>
        <p:spPr>
          <a:xfrm>
            <a:off x="2239860" y="746621"/>
            <a:ext cx="2004969" cy="9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Téma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6C748CD8-1988-4D5D-8F28-16C669C779C4}"/>
              </a:ext>
            </a:extLst>
          </p:cNvPr>
          <p:cNvSpPr/>
          <p:nvPr/>
        </p:nvSpPr>
        <p:spPr>
          <a:xfrm>
            <a:off x="6096000" y="3429000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98D38602-0064-4DED-999E-1620EB86B161}"/>
              </a:ext>
            </a:extLst>
          </p:cNvPr>
          <p:cNvSpPr/>
          <p:nvPr/>
        </p:nvSpPr>
        <p:spPr>
          <a:xfrm>
            <a:off x="8675615" y="3992909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FFBBC601-7100-4375-A7D7-66FC8E037AE5}"/>
              </a:ext>
            </a:extLst>
          </p:cNvPr>
          <p:cNvSpPr/>
          <p:nvPr/>
        </p:nvSpPr>
        <p:spPr>
          <a:xfrm>
            <a:off x="2386668" y="2301182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74846BC9-5270-4271-ABB1-37DFA45E2B5D}"/>
              </a:ext>
            </a:extLst>
          </p:cNvPr>
          <p:cNvSpPr/>
          <p:nvPr/>
        </p:nvSpPr>
        <p:spPr>
          <a:xfrm>
            <a:off x="2386667" y="4198492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1CCF2608-020C-4E9C-8E6D-F128081FE658}"/>
              </a:ext>
            </a:extLst>
          </p:cNvPr>
          <p:cNvSpPr/>
          <p:nvPr/>
        </p:nvSpPr>
        <p:spPr>
          <a:xfrm>
            <a:off x="4297261" y="5456841"/>
            <a:ext cx="1073791" cy="1127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DFF93313-52D0-4884-A41D-9B87FA09CBBF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923564" y="1661021"/>
            <a:ext cx="318781" cy="64016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xmlns="" id="{482CBE58-2ECB-40F9-9125-B9EC39EF6C4F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2923563" y="3429000"/>
            <a:ext cx="1" cy="7694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EDC79DA5-DBBF-47B4-9645-685ADD5A3B5D}"/>
              </a:ext>
            </a:extLst>
          </p:cNvPr>
          <p:cNvCxnSpPr>
            <a:stCxn id="9" idx="4"/>
            <a:endCxn id="10" idx="1"/>
          </p:cNvCxnSpPr>
          <p:nvPr/>
        </p:nvCxnSpPr>
        <p:spPr>
          <a:xfrm>
            <a:off x="2923563" y="5326310"/>
            <a:ext cx="1530951" cy="2956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80C3D94-76DF-48A3-83C3-D0DBD3EC98A2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244829" y="1203821"/>
            <a:ext cx="341812" cy="89081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4FC885E1-523E-4F1C-8C7E-BC139F0FCE36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5345926" y="2892120"/>
            <a:ext cx="907327" cy="7020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xmlns="" id="{126DB522-9CAE-4C56-8EA3-DAD5E061392B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7169791" y="3992909"/>
            <a:ext cx="1505824" cy="5639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66B7FC63-D376-4144-95B3-A97DFDBAA1DA}"/>
              </a:ext>
            </a:extLst>
          </p:cNvPr>
          <p:cNvSpPr txBox="1"/>
          <p:nvPr/>
        </p:nvSpPr>
        <p:spPr>
          <a:xfrm>
            <a:off x="2714210" y="2541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93546DD2-88E1-4D88-A2AF-D872C74FA57A}"/>
              </a:ext>
            </a:extLst>
          </p:cNvPr>
          <p:cNvSpPr txBox="1"/>
          <p:nvPr/>
        </p:nvSpPr>
        <p:spPr>
          <a:xfrm>
            <a:off x="6423544" y="366974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2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539D5F8F-A948-49E8-89DE-2604B85EEDB7}"/>
              </a:ext>
            </a:extLst>
          </p:cNvPr>
          <p:cNvSpPr txBox="1"/>
          <p:nvPr/>
        </p:nvSpPr>
        <p:spPr>
          <a:xfrm>
            <a:off x="4602106" y="56975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3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C551B176-8133-4BBF-8D7E-3F8CCB1E8464}"/>
              </a:ext>
            </a:extLst>
          </p:cNvPr>
          <p:cNvSpPr txBox="1"/>
          <p:nvPr/>
        </p:nvSpPr>
        <p:spPr>
          <a:xfrm>
            <a:off x="4756931" y="22218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2CF5963A-237B-4A12-846A-348500FF0D01}"/>
              </a:ext>
            </a:extLst>
          </p:cNvPr>
          <p:cNvSpPr txBox="1"/>
          <p:nvPr/>
        </p:nvSpPr>
        <p:spPr>
          <a:xfrm>
            <a:off x="2714210" y="44392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2B6BA277-02E1-446B-8A5D-09FB2B31E34B}"/>
              </a:ext>
            </a:extLst>
          </p:cNvPr>
          <p:cNvSpPr txBox="1"/>
          <p:nvPr/>
        </p:nvSpPr>
        <p:spPr>
          <a:xfrm>
            <a:off x="9003158" y="427486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3</a:t>
            </a:r>
          </a:p>
        </p:txBody>
      </p:sp>
      <p:sp>
        <p:nvSpPr>
          <p:cNvPr id="34" name="Oblouk 33">
            <a:extLst>
              <a:ext uri="{FF2B5EF4-FFF2-40B4-BE49-F238E27FC236}">
                <a16:creationId xmlns:a16="http://schemas.microsoft.com/office/drawing/2014/main" xmlns="" id="{607CB4FE-793A-49C9-9841-7C2700243892}"/>
              </a:ext>
            </a:extLst>
          </p:cNvPr>
          <p:cNvSpPr/>
          <p:nvPr/>
        </p:nvSpPr>
        <p:spPr>
          <a:xfrm rot="20034419" flipV="1">
            <a:off x="4211317" y="3476362"/>
            <a:ext cx="5393656" cy="2160912"/>
          </a:xfrm>
          <a:prstGeom prst="arc">
            <a:avLst>
              <a:gd name="adj1" fmla="val 11923857"/>
              <a:gd name="adj2" fmla="val 198142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65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xmlns="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6" name="Grafický objekt 5" descr="Kobliha">
            <a:extLst>
              <a:ext uri="{FF2B5EF4-FFF2-40B4-BE49-F238E27FC236}">
                <a16:creationId xmlns:a16="http://schemas.microsoft.com/office/drawing/2014/main" xmlns="" id="{91E1465F-0677-46E6-AAD2-83036D9F6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4213" y="398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82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9A3D20-CF2B-4318-AF2A-516658D0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k Dotazníkovému šetření?</a:t>
            </a:r>
          </a:p>
        </p:txBody>
      </p:sp>
      <p:pic>
        <p:nvPicPr>
          <p:cNvPr id="4" name="Grafický objekt 3" descr="Ukazovák ukazující vpravo">
            <a:extLst>
              <a:ext uri="{FF2B5EF4-FFF2-40B4-BE49-F238E27FC236}">
                <a16:creationId xmlns:a16="http://schemas.microsoft.com/office/drawing/2014/main" xmlns="" id="{F69B2F25-82D5-48B3-B373-243B75418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853" y="2992074"/>
            <a:ext cx="2976693" cy="2976693"/>
          </a:xfrm>
          <a:prstGeom prst="rect">
            <a:avLst/>
          </a:prstGeom>
        </p:spPr>
      </p:pic>
      <p:pic>
        <p:nvPicPr>
          <p:cNvPr id="7" name="Grafický objekt 6" descr="Seznam">
            <a:extLst>
              <a:ext uri="{FF2B5EF4-FFF2-40B4-BE49-F238E27FC236}">
                <a16:creationId xmlns:a16="http://schemas.microsoft.com/office/drawing/2014/main" xmlns="" id="{43F5D699-F741-48A5-AFB0-FF54C09C0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6581" y="3429000"/>
            <a:ext cx="2539767" cy="2539767"/>
          </a:xfrm>
          <a:prstGeom prst="rect">
            <a:avLst/>
          </a:prstGeom>
        </p:spPr>
      </p:pic>
      <p:pic>
        <p:nvPicPr>
          <p:cNvPr id="9" name="Grafický objekt 8" descr="Nástroje">
            <a:extLst>
              <a:ext uri="{FF2B5EF4-FFF2-40B4-BE49-F238E27FC236}">
                <a16:creationId xmlns:a16="http://schemas.microsoft.com/office/drawing/2014/main" xmlns="" id="{E3A19877-E898-4027-9ED0-95AC1735D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0347" y="3591360"/>
            <a:ext cx="2174497" cy="2174497"/>
          </a:xfrm>
          <a:prstGeom prst="rect">
            <a:avLst/>
          </a:prstGeom>
        </p:spPr>
      </p:pic>
      <p:pic>
        <p:nvPicPr>
          <p:cNvPr id="11" name="Grafický objekt 10" descr="Znak zaškrtnutí">
            <a:extLst>
              <a:ext uri="{FF2B5EF4-FFF2-40B4-BE49-F238E27FC236}">
                <a16:creationId xmlns:a16="http://schemas.microsoft.com/office/drawing/2014/main" xmlns="" id="{920FCF92-2769-4874-88E1-6504AA784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3509" y="3591360"/>
            <a:ext cx="2174497" cy="2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6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9D9FBF-54E8-488E-8F53-110EFF0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862668"/>
          </a:xfrm>
        </p:spPr>
        <p:txBody>
          <a:bodyPr/>
          <a:lstStyle/>
          <a:p>
            <a:r>
              <a:rPr lang="cs-CZ" dirty="0"/>
              <a:t>MODELY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D5DCE71-C266-447E-A041-DF5538F6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50149"/>
            <a:ext cx="9372600" cy="5220372"/>
          </a:xfrm>
        </p:spPr>
        <p:txBody>
          <a:bodyPr>
            <a:noAutofit/>
          </a:bodyPr>
          <a:lstStyle/>
          <a:p>
            <a:r>
              <a:rPr lang="cs-CZ" dirty="0"/>
              <a:t>Slouží k uchopení skutečného světa (procesy, jevy, nebo i celé systémy)</a:t>
            </a:r>
          </a:p>
          <a:p>
            <a:pPr lvl="1"/>
            <a:r>
              <a:rPr lang="cs-CZ" sz="2400" dirty="0"/>
              <a:t>Mapa, algoritmus, schéma…</a:t>
            </a:r>
          </a:p>
          <a:p>
            <a:endParaRPr lang="cs-CZ" dirty="0"/>
          </a:p>
          <a:p>
            <a:r>
              <a:rPr lang="cs-CZ" dirty="0"/>
              <a:t>Některé modely zjednodušují realitu</a:t>
            </a:r>
          </a:p>
          <a:p>
            <a:endParaRPr lang="cs-CZ" dirty="0"/>
          </a:p>
          <a:p>
            <a:r>
              <a:rPr lang="cs-CZ" dirty="0"/>
              <a:t>Statický model – zachycení situace v konkrétním momentu</a:t>
            </a:r>
          </a:p>
          <a:p>
            <a:r>
              <a:rPr lang="cs-CZ" dirty="0"/>
              <a:t>Dynamický model – model, který zahrnuje faktor času, tj. chování v období</a:t>
            </a:r>
          </a:p>
          <a:p>
            <a:pPr lvl="1"/>
            <a:r>
              <a:rPr lang="cs-CZ" sz="2400" dirty="0"/>
              <a:t>Náhodnost, normy…</a:t>
            </a:r>
          </a:p>
        </p:txBody>
      </p:sp>
    </p:spTree>
    <p:extLst>
      <p:ext uri="{BB962C8B-B14F-4D97-AF65-F5344CB8AC3E}">
        <p14:creationId xmlns:p14="http://schemas.microsoft.com/office/powerpoint/2010/main" xmlns="" val="11370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BC9370-5AEC-40C3-A8C6-D24D93B8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 a kauzální modely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D4EFD5-C821-43C6-97A8-292C29E87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Uvažujeme na principu příčina		následek (kauzalita)</a:t>
            </a:r>
          </a:p>
          <a:p>
            <a:endParaRPr lang="cs-CZ" dirty="0"/>
          </a:p>
          <a:p>
            <a:r>
              <a:rPr lang="cs-CZ" dirty="0"/>
              <a:t>Odhalování vztahů mezi jednotlivými složkami (jevy, veličinami…)</a:t>
            </a:r>
          </a:p>
          <a:p>
            <a:r>
              <a:rPr lang="cs-CZ" dirty="0"/>
              <a:t>Vztahy mohou být jednosměrné i obousměrné</a:t>
            </a:r>
          </a:p>
          <a:p>
            <a:r>
              <a:rPr lang="cs-CZ" dirty="0"/>
              <a:t>Zobrazování pomocí kauzálních modelů</a:t>
            </a:r>
          </a:p>
          <a:p>
            <a:r>
              <a:rPr lang="cs-CZ" dirty="0"/>
              <a:t>Reprezentace dynamických vztahů (souvislostí) v reálném světě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xmlns="" id="{4D7603C9-CE2B-4B56-9BAA-40DFE45AE7EE}"/>
              </a:ext>
            </a:extLst>
          </p:cNvPr>
          <p:cNvCxnSpPr>
            <a:cxnSpLocks/>
          </p:cNvCxnSpPr>
          <p:nvPr/>
        </p:nvCxnSpPr>
        <p:spPr>
          <a:xfrm>
            <a:off x="6425967" y="2759978"/>
            <a:ext cx="830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923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91F7A7-BBFF-43D3-9A8E-35078F7E7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46" y="6428857"/>
            <a:ext cx="9939556" cy="858285"/>
          </a:xfrm>
        </p:spPr>
        <p:txBody>
          <a:bodyPr>
            <a:normAutofit/>
          </a:bodyPr>
          <a:lstStyle/>
          <a:p>
            <a:r>
              <a:rPr lang="cs-CZ" sz="1000" dirty="0"/>
              <a:t>HSU, CH. (2011): </a:t>
            </a:r>
            <a:r>
              <a:rPr lang="cs-CZ" sz="1000" i="1" dirty="0"/>
              <a:t>Kauzální model zobrazující dopady při změně využívání půdy</a:t>
            </a:r>
            <a:r>
              <a:rPr lang="cs-CZ" sz="1000" dirty="0"/>
              <a:t>, http://www.buffalo.edu/content/dam/www/news/imported/hires/Metcalf-causal-map.jpg (21. 3. 2018)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4A20067-1AEC-48D0-8837-F38B7278F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6598" y="377216"/>
            <a:ext cx="6264039" cy="58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26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D24B7C8-D480-41C8-8F4F-A66E33048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144" y="445433"/>
            <a:ext cx="6787711" cy="5715464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1EEEE4B9-23BD-4123-B554-FDE9FFB22822}"/>
              </a:ext>
            </a:extLst>
          </p:cNvPr>
          <p:cNvSpPr txBox="1">
            <a:spLocks/>
          </p:cNvSpPr>
          <p:nvPr/>
        </p:nvSpPr>
        <p:spPr>
          <a:xfrm>
            <a:off x="269846" y="6428857"/>
            <a:ext cx="9939556" cy="858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/>
              <a:t>LEAN, A. (2013): </a:t>
            </a:r>
            <a:r>
              <a:rPr lang="cs-CZ" sz="1000" i="1" dirty="0"/>
              <a:t>Kauzální model udržitelného živobytí</a:t>
            </a:r>
            <a:r>
              <a:rPr lang="cs-CZ" sz="1000" dirty="0"/>
              <a:t>, https://i.pinimg.com/originals/ed/6a/db/ed6adb03eef3b9f387449ec9120c32d8.jpg (21. 3. 2018) </a:t>
            </a:r>
          </a:p>
        </p:txBody>
      </p:sp>
    </p:spTree>
    <p:extLst>
      <p:ext uri="{BB962C8B-B14F-4D97-AF65-F5344CB8AC3E}">
        <p14:creationId xmlns:p14="http://schemas.microsoft.com/office/powerpoint/2010/main" xmlns="" val="154765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E9F993-16E4-4036-8033-EA83F23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820057"/>
          </a:xfrm>
        </p:spPr>
        <p:txBody>
          <a:bodyPr/>
          <a:lstStyle/>
          <a:p>
            <a:r>
              <a:rPr lang="cs-CZ" dirty="0"/>
              <a:t>Zadání čtvrtého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04B2978-C5E3-4843-8232-D4E94253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07537"/>
            <a:ext cx="9372600" cy="5262983"/>
          </a:xfrm>
        </p:spPr>
        <p:txBody>
          <a:bodyPr>
            <a:normAutofit/>
          </a:bodyPr>
          <a:lstStyle/>
          <a:p>
            <a:r>
              <a:rPr lang="cs-CZ" dirty="0"/>
              <a:t>Načrtněte tzv. kauzální model zachycující vzájemné působení jednotlivých proměnných v následujících tématech:</a:t>
            </a:r>
          </a:p>
          <a:p>
            <a:pPr lvl="1"/>
            <a:r>
              <a:rPr lang="cs-CZ" dirty="0"/>
              <a:t>investiční atraktivita určitého regionu;</a:t>
            </a:r>
          </a:p>
          <a:p>
            <a:pPr lvl="1"/>
            <a:r>
              <a:rPr lang="cs-CZ" dirty="0"/>
              <a:t>segregace určitého etnika v dané části vnitřního města;</a:t>
            </a:r>
          </a:p>
          <a:p>
            <a:pPr lvl="1"/>
            <a:r>
              <a:rPr lang="cs-CZ" dirty="0"/>
              <a:t>rozvoj určitého města/regionu v období průmyslové revoluce.</a:t>
            </a:r>
          </a:p>
          <a:p>
            <a:pPr lvl="1"/>
            <a:endParaRPr lang="cs-CZ" dirty="0"/>
          </a:p>
          <a:p>
            <a:r>
              <a:rPr lang="cs-CZ" dirty="0"/>
              <a:t>Model </a:t>
            </a:r>
            <a:r>
              <a:rPr lang="cs-CZ" dirty="0" smtClean="0"/>
              <a:t>vyjádřete </a:t>
            </a:r>
            <a:r>
              <a:rPr lang="cs-CZ" dirty="0"/>
              <a:t>graficky diagramem, nicméně je třeba jednotlivé vazby mezi jevy podrobněji popsat!</a:t>
            </a:r>
          </a:p>
          <a:p>
            <a:r>
              <a:rPr lang="cs-CZ" dirty="0"/>
              <a:t>Zhodnoťte, jak dalece jde ve výše uvedených případech o informačně otevřené, resp. uzavřené systémy. </a:t>
            </a:r>
          </a:p>
          <a:p>
            <a:pPr lvl="1"/>
            <a:r>
              <a:rPr lang="cs-CZ" i="1" dirty="0"/>
              <a:t>Informačně uzavřený systém - systém, jenž nemůže být ovlivněn (ničím) zvenku bez vědomí výzkumníka.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82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E9395F-E2E4-48CA-9A5F-BFA3A61E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929780"/>
          </a:xfrm>
        </p:spPr>
        <p:txBody>
          <a:bodyPr/>
          <a:lstStyle/>
          <a:p>
            <a:r>
              <a:rPr lang="cs-CZ" dirty="0"/>
              <a:t>Čtvrté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35F41AC-451D-4779-A3CB-36D553D7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91800"/>
            <a:ext cx="9372600" cy="4799275"/>
          </a:xfrm>
        </p:spPr>
        <p:txBody>
          <a:bodyPr>
            <a:noAutofit/>
          </a:bodyPr>
          <a:lstStyle/>
          <a:p>
            <a:r>
              <a:rPr lang="cs-CZ" sz="2800" dirty="0"/>
              <a:t>Tvorba modelů</a:t>
            </a:r>
          </a:p>
          <a:p>
            <a:r>
              <a:rPr lang="cs-CZ" sz="2800" b="1" dirty="0"/>
              <a:t>Brainstorming</a:t>
            </a:r>
            <a:r>
              <a:rPr lang="cs-CZ" sz="2800" dirty="0"/>
              <a:t> – </a:t>
            </a:r>
            <a:r>
              <a:rPr lang="cs-CZ" sz="2800" b="1" dirty="0"/>
              <a:t>vazba</a:t>
            </a:r>
            <a:r>
              <a:rPr lang="cs-CZ" sz="2800" dirty="0"/>
              <a:t> (kauzalita, zpětná vazba negativní/pozitivní) – </a:t>
            </a:r>
            <a:r>
              <a:rPr lang="cs-CZ" sz="2800" b="1" dirty="0"/>
              <a:t>vizualizace</a:t>
            </a:r>
          </a:p>
          <a:p>
            <a:endParaRPr lang="cs-CZ" sz="2800" dirty="0"/>
          </a:p>
          <a:p>
            <a:r>
              <a:rPr lang="cs-CZ" sz="2800" dirty="0"/>
              <a:t>Zpracování</a:t>
            </a:r>
          </a:p>
          <a:p>
            <a:pPr lvl="1"/>
            <a:r>
              <a:rPr lang="cs-CZ" sz="2800" dirty="0"/>
              <a:t>PowerPoint</a:t>
            </a:r>
          </a:p>
          <a:p>
            <a:pPr lvl="1"/>
            <a:r>
              <a:rPr lang="cs-CZ" sz="2800" dirty="0"/>
              <a:t>Draw.io, </a:t>
            </a:r>
            <a:r>
              <a:rPr lang="cs-CZ" sz="2800" dirty="0" err="1"/>
              <a:t>Gliffy</a:t>
            </a:r>
            <a:r>
              <a:rPr lang="cs-CZ" sz="2800" dirty="0"/>
              <a:t> a jiné šikovné nástroje na internetu</a:t>
            </a:r>
          </a:p>
          <a:p>
            <a:pPr lvl="1"/>
            <a:r>
              <a:rPr lang="cs-CZ" sz="2800" dirty="0"/>
              <a:t>Malování…</a:t>
            </a:r>
          </a:p>
          <a:p>
            <a:pPr lvl="1"/>
            <a:r>
              <a:rPr lang="cs-CZ" sz="2800" dirty="0"/>
              <a:t>Tužka a papír (</a:t>
            </a:r>
            <a:r>
              <a:rPr lang="cs-CZ" sz="2800" dirty="0" err="1"/>
              <a:t>scan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2420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Čtvrté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7449"/>
            <a:ext cx="9372600" cy="5355964"/>
          </a:xfrm>
        </p:spPr>
        <p:txBody>
          <a:bodyPr>
            <a:noAutofit/>
          </a:bodyPr>
          <a:lstStyle/>
          <a:p>
            <a:r>
              <a:rPr lang="cs-CZ" sz="2000" dirty="0"/>
              <a:t>Výsledkem cvičení bude obrázek (model) + protokol</a:t>
            </a:r>
          </a:p>
          <a:p>
            <a:pPr lvl="1"/>
            <a:r>
              <a:rPr lang="cs-CZ" dirty="0"/>
              <a:t>Výběr jen jednoho tématu, vše v jednom dokumentu</a:t>
            </a:r>
          </a:p>
          <a:p>
            <a:pPr lvl="1"/>
            <a:r>
              <a:rPr lang="cs-CZ" dirty="0"/>
              <a:t>cca do důsledků 3. řádu, pokuste se o i tangenciální propojení </a:t>
            </a:r>
          </a:p>
          <a:p>
            <a:pPr lvl="1"/>
            <a:r>
              <a:rPr lang="cs-CZ" dirty="0"/>
              <a:t>Klasicky zadání, závěr atd.</a:t>
            </a:r>
          </a:p>
          <a:p>
            <a:pPr lvl="1"/>
            <a:r>
              <a:rPr lang="cs-CZ" dirty="0"/>
              <a:t>V případě potřeby citovat (literatura…)</a:t>
            </a:r>
          </a:p>
          <a:p>
            <a:pPr lvl="1"/>
            <a:endParaRPr lang="cs-CZ" dirty="0"/>
          </a:p>
          <a:p>
            <a:r>
              <a:rPr lang="cs-CZ" sz="2000" dirty="0"/>
              <a:t>Odevzdat do odevzdávárny</a:t>
            </a:r>
          </a:p>
          <a:p>
            <a:pPr lvl="1"/>
            <a:r>
              <a:rPr lang="cs-CZ" b="1" dirty="0"/>
              <a:t>3. 4. 2018 </a:t>
            </a:r>
            <a:r>
              <a:rPr lang="cs-CZ" dirty="0"/>
              <a:t>(včetně) středeční skupina</a:t>
            </a:r>
          </a:p>
          <a:p>
            <a:pPr lvl="1"/>
            <a:r>
              <a:rPr lang="cs-CZ" b="1" dirty="0"/>
              <a:t>4. </a:t>
            </a:r>
            <a:r>
              <a:rPr lang="cs-CZ" b="1" dirty="0" smtClean="0"/>
              <a:t>4. </a:t>
            </a:r>
            <a:r>
              <a:rPr lang="cs-CZ" b="1" dirty="0"/>
              <a:t>2018 </a:t>
            </a:r>
            <a:r>
              <a:rPr lang="cs-CZ" dirty="0"/>
              <a:t>(včetně) čtvrteční skupiny</a:t>
            </a:r>
          </a:p>
          <a:p>
            <a:r>
              <a:rPr lang="cs-CZ" sz="2000" dirty="0"/>
              <a:t>Dotazy?</a:t>
            </a:r>
          </a:p>
          <a:p>
            <a:pPr lvl="1"/>
            <a:r>
              <a:rPr lang="cs-CZ" dirty="0"/>
              <a:t>Případně mail…</a:t>
            </a:r>
          </a:p>
        </p:txBody>
      </p:sp>
    </p:spTree>
    <p:extLst>
      <p:ext uri="{BB962C8B-B14F-4D97-AF65-F5344CB8AC3E}">
        <p14:creationId xmlns:p14="http://schemas.microsoft.com/office/powerpoint/2010/main" xmlns="" val="315783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925</TotalTime>
  <Words>334</Words>
  <Application>Microsoft Office PowerPoint</Application>
  <PresentationFormat>Vlastní</PresentationFormat>
  <Paragraphs>68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Drátěný model budovy 16 x 9</vt:lpstr>
      <vt:lpstr>Metody Geografického výzkumu</vt:lpstr>
      <vt:lpstr>Dotazy k Dotazníkovému šetření?</vt:lpstr>
      <vt:lpstr>MODELY</vt:lpstr>
      <vt:lpstr>Kauzalita a kauzální modely</vt:lpstr>
      <vt:lpstr>Snímek 5</vt:lpstr>
      <vt:lpstr>Snímek 6</vt:lpstr>
      <vt:lpstr>Zadání čtvrtého cvičení</vt:lpstr>
      <vt:lpstr>Čtvrté cvičení</vt:lpstr>
      <vt:lpstr>Čtvrté cvičení</vt:lpstr>
      <vt:lpstr>Snímek 10</vt:lpstr>
      <vt:lpstr>Díky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</cp:lastModifiedBy>
  <cp:revision>90</cp:revision>
  <dcterms:created xsi:type="dcterms:W3CDTF">2018-02-18T10:52:56Z</dcterms:created>
  <dcterms:modified xsi:type="dcterms:W3CDTF">2018-03-22T16:30:27Z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