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35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04.02.2018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Krajinná Ekologie</a:t>
            </a:r>
            <a:br>
              <a:rPr lang="cs-CZ" b="1" dirty="0"/>
            </a:br>
            <a:r>
              <a:rPr lang="cs-CZ" b="1" dirty="0"/>
              <a:t>- cvičení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7526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Mgr. David HONEK</a:t>
            </a:r>
          </a:p>
          <a:p>
            <a:r>
              <a:rPr lang="cs-CZ" dirty="0">
                <a:solidFill>
                  <a:schemeClr val="tx1"/>
                </a:solidFill>
              </a:rPr>
              <a:t>ston.david@windowslive.com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Autofit/>
          </a:bodyPr>
          <a:lstStyle/>
          <a:p>
            <a:r>
              <a:rPr lang="cs-CZ" sz="1800" dirty="0"/>
              <a:t>LÖW, Jiří a Igor MÍCHAL. Krajinný ráz. 1. vyd. Kostelec nad Černými Lesy: Lesnická práce, 2003. 552 s. ISBN 80-86386-27-9.</a:t>
            </a:r>
          </a:p>
          <a:p>
            <a:r>
              <a:rPr lang="cs-CZ" sz="1800" dirty="0"/>
              <a:t>FORMAN, Richard T. T. a Michel GODRON. Krajinná ekologie. </a:t>
            </a:r>
            <a:r>
              <a:rPr lang="cs-CZ" sz="1800" dirty="0" err="1"/>
              <a:t>Translated</a:t>
            </a:r>
            <a:r>
              <a:rPr lang="cs-CZ" sz="1800" dirty="0"/>
              <a:t> by Jan Těšitel. Vyd. 1. Praha: Academia, 1993. 583 s. ISBN 80-200-0464-5. </a:t>
            </a:r>
          </a:p>
          <a:p>
            <a:r>
              <a:rPr lang="cs-CZ" sz="1800" dirty="0"/>
              <a:t>LIPSKÝ, Zdeněk. Krajinná ekologie :pro studenty geografických oborů. 1. vyd. Praha: Karolinum, 1998. 129 s. ISBN 80-7184-545-0.</a:t>
            </a:r>
          </a:p>
          <a:p>
            <a:r>
              <a:rPr lang="cs-CZ" sz="1800" dirty="0"/>
              <a:t>CULEK, Martin, Antonín BUČEK, Vít GRULICH, Pavel HARTL, Antonín HRABICA, Jan KOCIÁN, Štěpán KYJOVSKÝ a Jan LACINA. Biogeografické členění České republiky. II. díl. 1. vyd. Praha: Agentura ochrany přírody a krajiny ČR, 2005. 589 s. Biogeografické členění ČR, svazek 2. ISBN 80-86064-82-4.</a:t>
            </a:r>
          </a:p>
          <a:p>
            <a:r>
              <a:rPr lang="cs-CZ" sz="1800" dirty="0"/>
              <a:t>DEMEK, Jaromír, Evžen QUITT a Jaroslav RAUŠER. Úvod do obecné fyzické geografie. 1. vyd. Praha: Academia, 1976. 400 s.</a:t>
            </a:r>
          </a:p>
          <a:p>
            <a:r>
              <a:rPr lang="cs-CZ" sz="1800" dirty="0"/>
              <a:t>DUVIGNEAUD, Paul. Ekologická syntéza. </a:t>
            </a:r>
            <a:r>
              <a:rPr lang="cs-CZ" sz="1800" dirty="0" err="1"/>
              <a:t>Translated</a:t>
            </a:r>
            <a:r>
              <a:rPr lang="cs-CZ" sz="1800" dirty="0"/>
              <a:t> by Václav </a:t>
            </a:r>
            <a:r>
              <a:rPr lang="cs-CZ" sz="1800" dirty="0" err="1"/>
              <a:t>Mezřický</a:t>
            </a:r>
            <a:r>
              <a:rPr lang="cs-CZ" sz="1800" dirty="0"/>
              <a:t>. Vyd. 1. Praha: Academia, 1988. 414 s.</a:t>
            </a:r>
          </a:p>
          <a:p>
            <a:r>
              <a:rPr lang="cs-CZ" sz="1800" dirty="0"/>
              <a:t>LIPSKÝ, Zdeněk. Sledování změn v kulturní krajině: učební text pro cvičení z předmětu Krajinná ekologie. Kostelec nad Černými lesy: Lesnická práce, 2000. 71 s., 4 s. ISBN 80-213-0643-2.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52949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132856"/>
            <a:ext cx="8229600" cy="1800200"/>
          </a:xfrm>
        </p:spPr>
        <p:txBody>
          <a:bodyPr>
            <a:normAutofit/>
          </a:bodyPr>
          <a:lstStyle/>
          <a:p>
            <a:r>
              <a:rPr lang="cs-CZ" dirty="0"/>
              <a:t>Děkuji za pozornost!!!</a:t>
            </a:r>
            <a:br>
              <a:rPr lang="cs-CZ" dirty="0"/>
            </a:br>
            <a:r>
              <a:rPr lang="cs-CZ" dirty="0"/>
              <a:t>Hodně štěstí!!</a:t>
            </a:r>
          </a:p>
        </p:txBody>
      </p:sp>
    </p:spTree>
    <p:extLst>
      <p:ext uri="{BB962C8B-B14F-4D97-AF65-F5344CB8AC3E}">
        <p14:creationId xmlns:p14="http://schemas.microsoft.com/office/powerpoint/2010/main" val="2025471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857256"/>
          </a:xfrm>
        </p:spPr>
        <p:txBody>
          <a:bodyPr/>
          <a:lstStyle/>
          <a:p>
            <a:r>
              <a:rPr lang="cs-CZ" dirty="0"/>
              <a:t>Podmínky zápočtu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 algn="l"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b="1" dirty="0">
                <a:solidFill>
                  <a:schemeClr val="tx1"/>
                </a:solidFill>
              </a:rPr>
              <a:t>100% docházka na cvičení!!!</a:t>
            </a:r>
          </a:p>
          <a:p>
            <a:pPr lvl="1" algn="l">
              <a:buFontTx/>
              <a:buChar char="-"/>
            </a:pPr>
            <a:r>
              <a:rPr lang="cs-CZ" sz="3200" dirty="0">
                <a:solidFill>
                  <a:schemeClr val="tx1"/>
                </a:solidFill>
              </a:rPr>
              <a:t> aktivní účast (</a:t>
            </a:r>
            <a:r>
              <a:rPr lang="cs-CZ" sz="3200" i="1" dirty="0">
                <a:solidFill>
                  <a:schemeClr val="tx1"/>
                </a:solidFill>
              </a:rPr>
              <a:t>10% výsledné známky</a:t>
            </a:r>
            <a:r>
              <a:rPr lang="cs-CZ" sz="3200" dirty="0">
                <a:solidFill>
                  <a:schemeClr val="tx1"/>
                </a:solidFill>
              </a:rPr>
              <a:t>)</a:t>
            </a:r>
          </a:p>
          <a:p>
            <a:pPr algn="l"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 Účast na </a:t>
            </a:r>
            <a:r>
              <a:rPr lang="cs-CZ" b="1" dirty="0">
                <a:solidFill>
                  <a:schemeClr val="tx1"/>
                </a:solidFill>
              </a:rPr>
              <a:t>exkurzi</a:t>
            </a:r>
            <a:r>
              <a:rPr lang="cs-CZ" dirty="0">
                <a:solidFill>
                  <a:schemeClr val="tx1"/>
                </a:solidFill>
              </a:rPr>
              <a:t> (půl dne někdy duben/květen)</a:t>
            </a:r>
          </a:p>
          <a:p>
            <a:pPr lvl="1" algn="l">
              <a:buFontTx/>
              <a:buChar char="-"/>
            </a:pPr>
            <a:r>
              <a:rPr lang="cs-CZ" sz="3200" dirty="0">
                <a:solidFill>
                  <a:schemeClr val="tx1"/>
                </a:solidFill>
              </a:rPr>
              <a:t> referát + poznámky (předložit k nahlédnutí cvičícímu)</a:t>
            </a:r>
          </a:p>
          <a:p>
            <a:pPr lvl="1" algn="l">
              <a:buFontTx/>
              <a:buChar char="-"/>
            </a:pPr>
            <a:r>
              <a:rPr lang="cs-CZ" sz="3200" dirty="0">
                <a:solidFill>
                  <a:schemeClr val="tx1"/>
                </a:solidFill>
              </a:rPr>
              <a:t> místo 2 seminářů (začátek semestru cvičení 1x za 2 týdny)</a:t>
            </a:r>
          </a:p>
          <a:p>
            <a:pPr algn="l"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b="1" dirty="0">
                <a:solidFill>
                  <a:schemeClr val="tx1"/>
                </a:solidFill>
              </a:rPr>
              <a:t>Seminární práce </a:t>
            </a:r>
            <a:r>
              <a:rPr lang="cs-CZ" dirty="0">
                <a:solidFill>
                  <a:schemeClr val="tx1"/>
                </a:solidFill>
              </a:rPr>
              <a:t>(</a:t>
            </a:r>
            <a:r>
              <a:rPr lang="cs-CZ" i="1" dirty="0">
                <a:solidFill>
                  <a:schemeClr val="tx1"/>
                </a:solidFill>
              </a:rPr>
              <a:t>20% výsledné známky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algn="l"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b="1" dirty="0" err="1">
                <a:solidFill>
                  <a:schemeClr val="tx1"/>
                </a:solidFill>
              </a:rPr>
              <a:t>Poznávačka</a:t>
            </a:r>
            <a:r>
              <a:rPr lang="cs-CZ" b="1" dirty="0">
                <a:solidFill>
                  <a:schemeClr val="tx1"/>
                </a:solidFill>
              </a:rPr>
              <a:t> dřevin </a:t>
            </a:r>
            <a:r>
              <a:rPr lang="cs-CZ" dirty="0">
                <a:solidFill>
                  <a:schemeClr val="tx1"/>
                </a:solidFill>
              </a:rPr>
              <a:t>(</a:t>
            </a:r>
            <a:r>
              <a:rPr lang="cs-CZ" i="1" dirty="0">
                <a:solidFill>
                  <a:schemeClr val="tx1"/>
                </a:solidFill>
              </a:rPr>
              <a:t>20 % výsledné známky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Poznávačka</a:t>
            </a:r>
            <a:r>
              <a:rPr lang="cs-CZ" dirty="0"/>
              <a:t> dřevin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5257800"/>
          </a:xfrm>
        </p:spPr>
        <p:txBody>
          <a:bodyPr>
            <a:normAutofit fontScale="92500" lnSpcReduction="10000"/>
          </a:bodyPr>
          <a:lstStyle/>
          <a:p>
            <a:pPr lvl="1">
              <a:buFontTx/>
              <a:buChar char="-"/>
            </a:pPr>
            <a:r>
              <a:rPr lang="cs-CZ" sz="3200" dirty="0"/>
              <a:t>hodnotí se nejen poznání dřeviny, ale i schopnost popsat její ekologické vlastnosti.</a:t>
            </a:r>
          </a:p>
          <a:p>
            <a:pPr lvl="1">
              <a:buFontTx/>
              <a:buChar char="-"/>
            </a:pPr>
            <a:r>
              <a:rPr lang="cs-CZ" sz="3200" dirty="0"/>
              <a:t>Penzum ve studijních materiálech (4 soubory)</a:t>
            </a:r>
          </a:p>
          <a:p>
            <a:pPr lvl="1">
              <a:buFontTx/>
              <a:buChar char="-"/>
            </a:pPr>
            <a:r>
              <a:rPr lang="cs-CZ" sz="3200" dirty="0"/>
              <a:t>Splnit nejpozději do konce května (před zkouškovým obdobím (1.6.))</a:t>
            </a:r>
          </a:p>
          <a:p>
            <a:pPr lvl="1">
              <a:buFontTx/>
              <a:buChar char="-"/>
            </a:pPr>
            <a:r>
              <a:rPr lang="cs-CZ" sz="3200" dirty="0"/>
              <a:t>Forma zkoušení: foto dřevin s latinským názvem (cca 5/osoba)</a:t>
            </a:r>
          </a:p>
          <a:p>
            <a:pPr marL="457200" lvl="1" indent="0">
              <a:buNone/>
            </a:pPr>
            <a:endParaRPr lang="cs-CZ" sz="3200" dirty="0"/>
          </a:p>
          <a:p>
            <a:pPr marL="0" indent="0" algn="ctr">
              <a:buNone/>
            </a:pPr>
            <a:r>
              <a:rPr lang="cs-CZ" u="sng" dirty="0"/>
              <a:t>Biogeografie – Multimediální výuková příručka:</a:t>
            </a:r>
          </a:p>
          <a:p>
            <a:pPr marL="0" indent="0" algn="ctr">
              <a:buNone/>
            </a:pPr>
            <a:r>
              <a:rPr lang="cs-CZ" dirty="0"/>
              <a:t>https://is.muni.cz/el/1431/jaro2010/Z0005/18118868/index_com_TR.html</a:t>
            </a:r>
          </a:p>
        </p:txBody>
      </p:sp>
    </p:spTree>
    <p:extLst>
      <p:ext uri="{BB962C8B-B14F-4D97-AF65-F5344CB8AC3E}">
        <p14:creationId xmlns:p14="http://schemas.microsoft.com/office/powerpoint/2010/main" val="4027338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857256"/>
          </a:xfrm>
        </p:spPr>
        <p:txBody>
          <a:bodyPr/>
          <a:lstStyle/>
          <a:p>
            <a:r>
              <a:rPr lang="cs-CZ" dirty="0"/>
              <a:t>Zadání seminární práce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 lvl="1" algn="l"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b="1" dirty="0">
                <a:solidFill>
                  <a:schemeClr val="tx1"/>
                </a:solidFill>
              </a:rPr>
              <a:t>1. Výběr území</a:t>
            </a:r>
          </a:p>
          <a:p>
            <a:pPr lvl="2" algn="l">
              <a:buFontTx/>
              <a:buChar char="-"/>
            </a:pPr>
            <a:r>
              <a:rPr lang="cs-CZ" sz="2800" dirty="0">
                <a:solidFill>
                  <a:schemeClr val="tx1"/>
                </a:solidFill>
              </a:rPr>
              <a:t> 1km</a:t>
            </a:r>
            <a:r>
              <a:rPr lang="cs-CZ" sz="2800" baseline="30000" dirty="0">
                <a:solidFill>
                  <a:schemeClr val="tx1"/>
                </a:solidFill>
              </a:rPr>
              <a:t>2</a:t>
            </a:r>
            <a:r>
              <a:rPr lang="cs-CZ" sz="2800" dirty="0">
                <a:solidFill>
                  <a:schemeClr val="tx1"/>
                </a:solidFill>
              </a:rPr>
              <a:t> (vymezit v ZM 10 – ideálně v </a:t>
            </a:r>
            <a:r>
              <a:rPr lang="cs-CZ" sz="2800" dirty="0" err="1">
                <a:solidFill>
                  <a:schemeClr val="tx1"/>
                </a:solidFill>
              </a:rPr>
              <a:t>ArcGIS</a:t>
            </a:r>
            <a:r>
              <a:rPr lang="cs-CZ" sz="2800" dirty="0">
                <a:solidFill>
                  <a:schemeClr val="tx1"/>
                </a:solidFill>
              </a:rPr>
              <a:t>)</a:t>
            </a:r>
          </a:p>
          <a:p>
            <a:pPr lvl="2" algn="l">
              <a:buFontTx/>
              <a:buChar char="-"/>
            </a:pP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i="1" dirty="0">
                <a:solidFill>
                  <a:schemeClr val="tx1"/>
                </a:solidFill>
              </a:rPr>
              <a:t>Pestré území </a:t>
            </a:r>
            <a:r>
              <a:rPr lang="cs-CZ" sz="2800" dirty="0">
                <a:solidFill>
                  <a:schemeClr val="tx1"/>
                </a:solidFill>
              </a:rPr>
              <a:t>(les (pestrý, aby se dal členit), pole, travní porost, </a:t>
            </a:r>
            <a:r>
              <a:rPr lang="cs-CZ" sz="2800" dirty="0" err="1">
                <a:solidFill>
                  <a:schemeClr val="tx1"/>
                </a:solidFill>
              </a:rPr>
              <a:t>intravilán</a:t>
            </a:r>
            <a:r>
              <a:rPr lang="cs-CZ" sz="2800" dirty="0">
                <a:solidFill>
                  <a:schemeClr val="tx1"/>
                </a:solidFill>
              </a:rPr>
              <a:t>, vodní plocha nebo vodní tok)</a:t>
            </a:r>
          </a:p>
          <a:p>
            <a:pPr lvl="2" algn="l">
              <a:buFontTx/>
              <a:buChar char="-"/>
            </a:pPr>
            <a:r>
              <a:rPr lang="cs-CZ" sz="2800" dirty="0">
                <a:solidFill>
                  <a:schemeClr val="tx1"/>
                </a:solidFill>
              </a:rPr>
              <a:t>Ne </a:t>
            </a:r>
            <a:r>
              <a:rPr lang="cs-CZ" sz="2800" dirty="0" err="1">
                <a:solidFill>
                  <a:schemeClr val="tx1"/>
                </a:solidFill>
              </a:rPr>
              <a:t>maloplošně</a:t>
            </a:r>
            <a:r>
              <a:rPr lang="cs-CZ" sz="2800" dirty="0">
                <a:solidFill>
                  <a:schemeClr val="tx1"/>
                </a:solidFill>
              </a:rPr>
              <a:t> chráněná území!</a:t>
            </a:r>
          </a:p>
          <a:p>
            <a:pPr lvl="2" algn="l">
              <a:buFontTx/>
              <a:buChar char="-"/>
            </a:pPr>
            <a:endParaRPr lang="cs-CZ" sz="2800" dirty="0">
              <a:solidFill>
                <a:schemeClr val="tx1"/>
              </a:solidFill>
            </a:endParaRPr>
          </a:p>
          <a:p>
            <a:pPr lvl="2" algn="l">
              <a:buFontTx/>
              <a:buChar char="-"/>
            </a:pP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b="1" dirty="0">
                <a:solidFill>
                  <a:schemeClr val="tx1"/>
                </a:solidFill>
              </a:rPr>
              <a:t>5.3. je nutné mít vybrané území! </a:t>
            </a:r>
            <a:r>
              <a:rPr lang="cs-CZ" sz="2800" dirty="0">
                <a:solidFill>
                  <a:schemeClr val="tx1"/>
                </a:solidFill>
              </a:rPr>
              <a:t>Bude vám schváleno, případně doporučeno vybrat jiné.</a:t>
            </a:r>
          </a:p>
          <a:p>
            <a:pPr lvl="2" algn="l">
              <a:buFontTx/>
              <a:buChar char="-"/>
            </a:pPr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857256"/>
          </a:xfrm>
        </p:spPr>
        <p:txBody>
          <a:bodyPr/>
          <a:lstStyle/>
          <a:p>
            <a:r>
              <a:rPr lang="cs-CZ" dirty="0"/>
              <a:t>Zadání seminární práce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017" y="1412776"/>
            <a:ext cx="9144000" cy="5236918"/>
          </a:xfrm>
        </p:spPr>
        <p:txBody>
          <a:bodyPr>
            <a:noAutofit/>
          </a:bodyPr>
          <a:lstStyle/>
          <a:p>
            <a:pPr lvl="1" algn="l">
              <a:buFontTx/>
              <a:buChar char="-"/>
            </a:pPr>
            <a:r>
              <a:rPr lang="cs-CZ" sz="2600" dirty="0">
                <a:solidFill>
                  <a:schemeClr val="tx1"/>
                </a:solidFill>
              </a:rPr>
              <a:t> </a:t>
            </a:r>
            <a:r>
              <a:rPr lang="cs-CZ" sz="2600" b="1" dirty="0">
                <a:solidFill>
                  <a:schemeClr val="tx1"/>
                </a:solidFill>
              </a:rPr>
              <a:t>2. Fyzická charakteristika</a:t>
            </a:r>
          </a:p>
          <a:p>
            <a:pPr lvl="2" algn="l">
              <a:buFontTx/>
              <a:buChar char="-"/>
            </a:pPr>
            <a:r>
              <a:rPr lang="cs-CZ" sz="2600" dirty="0">
                <a:solidFill>
                  <a:schemeClr val="tx1"/>
                </a:solidFill>
              </a:rPr>
              <a:t> Geologie (mapa přikrytá i odkrytá)</a:t>
            </a:r>
          </a:p>
          <a:p>
            <a:pPr lvl="2" algn="l">
              <a:buFontTx/>
              <a:buChar char="-"/>
            </a:pPr>
            <a:r>
              <a:rPr lang="cs-CZ" sz="2600" dirty="0">
                <a:solidFill>
                  <a:schemeClr val="tx1"/>
                </a:solidFill>
              </a:rPr>
              <a:t> Geomorfologie (geomorfologické mapování, sklony, orientace)</a:t>
            </a:r>
          </a:p>
          <a:p>
            <a:pPr lvl="2" algn="l">
              <a:buFontTx/>
              <a:buChar char="-"/>
            </a:pPr>
            <a:r>
              <a:rPr lang="cs-CZ" sz="2600" dirty="0">
                <a:solidFill>
                  <a:schemeClr val="tx1"/>
                </a:solidFill>
              </a:rPr>
              <a:t> Klima (základní informace o teplotě, srážkách, případně sněhu)</a:t>
            </a:r>
          </a:p>
          <a:p>
            <a:pPr lvl="2" algn="l">
              <a:buFontTx/>
              <a:buChar char="-"/>
            </a:pPr>
            <a:r>
              <a:rPr lang="cs-CZ" sz="2600" dirty="0">
                <a:solidFill>
                  <a:schemeClr val="tx1"/>
                </a:solidFill>
              </a:rPr>
              <a:t> Hydrologie (zařadit do povodí, charakterizovat vodní tok)</a:t>
            </a:r>
          </a:p>
          <a:p>
            <a:pPr lvl="2" algn="l">
              <a:buFontTx/>
              <a:buChar char="-"/>
            </a:pPr>
            <a:r>
              <a:rPr lang="cs-CZ" sz="2600" dirty="0">
                <a:solidFill>
                  <a:schemeClr val="tx1"/>
                </a:solidFill>
              </a:rPr>
              <a:t> Půdní poměry (základní půdní druhy a typy)</a:t>
            </a:r>
          </a:p>
          <a:p>
            <a:pPr lvl="2" algn="l">
              <a:buFontTx/>
              <a:buChar char="-"/>
            </a:pPr>
            <a:r>
              <a:rPr lang="cs-CZ" sz="2600" dirty="0">
                <a:solidFill>
                  <a:schemeClr val="tx1"/>
                </a:solidFill>
              </a:rPr>
              <a:t> Biogeografie (vegetační stupně, </a:t>
            </a:r>
            <a:r>
              <a:rPr lang="cs-CZ" sz="2600" dirty="0" err="1">
                <a:solidFill>
                  <a:schemeClr val="tx1"/>
                </a:solidFill>
              </a:rPr>
              <a:t>bioregion</a:t>
            </a:r>
            <a:r>
              <a:rPr lang="cs-CZ" sz="2600" dirty="0">
                <a:solidFill>
                  <a:schemeClr val="tx1"/>
                </a:solidFill>
              </a:rPr>
              <a:t>, </a:t>
            </a:r>
            <a:r>
              <a:rPr lang="cs-CZ" sz="2600" dirty="0" err="1">
                <a:solidFill>
                  <a:schemeClr val="tx1"/>
                </a:solidFill>
              </a:rPr>
              <a:t>biochora</a:t>
            </a:r>
            <a:r>
              <a:rPr lang="cs-CZ" sz="2600" dirty="0">
                <a:solidFill>
                  <a:schemeClr val="tx1"/>
                </a:solidFill>
              </a:rPr>
              <a:t>, biotopy, ÚSES)</a:t>
            </a:r>
          </a:p>
          <a:p>
            <a:pPr lvl="2" algn="l">
              <a:buFontTx/>
              <a:buChar char="-"/>
            </a:pPr>
            <a:r>
              <a:rPr lang="cs-CZ" sz="2600" b="1" u="sng" dirty="0">
                <a:solidFill>
                  <a:schemeClr val="tx1"/>
                </a:solidFill>
              </a:rPr>
              <a:t> DO 9.4.2018!!!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857256"/>
          </a:xfrm>
        </p:spPr>
        <p:txBody>
          <a:bodyPr/>
          <a:lstStyle/>
          <a:p>
            <a:r>
              <a:rPr lang="cs-CZ" dirty="0"/>
              <a:t>Zadání seminární práce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 lvl="1" algn="l">
              <a:buFontTx/>
              <a:buChar char="-"/>
            </a:pPr>
            <a:r>
              <a:rPr lang="cs-CZ" sz="3200" dirty="0">
                <a:solidFill>
                  <a:schemeClr val="tx1"/>
                </a:solidFill>
              </a:rPr>
              <a:t> </a:t>
            </a:r>
            <a:r>
              <a:rPr lang="cs-CZ" sz="3200" b="1" dirty="0">
                <a:solidFill>
                  <a:schemeClr val="tx1"/>
                </a:solidFill>
              </a:rPr>
              <a:t>3. Využití území</a:t>
            </a:r>
          </a:p>
          <a:p>
            <a:pPr lvl="2" algn="l">
              <a:buFontTx/>
              <a:buChar char="-"/>
            </a:pPr>
            <a:r>
              <a:rPr lang="cs-CZ" sz="3200" dirty="0">
                <a:solidFill>
                  <a:schemeClr val="tx1"/>
                </a:solidFill>
              </a:rPr>
              <a:t> vývoj od 18. st. (vojenské mapování)</a:t>
            </a:r>
          </a:p>
          <a:p>
            <a:pPr lvl="2" algn="l">
              <a:buFontTx/>
              <a:buChar char="-"/>
            </a:pPr>
            <a:r>
              <a:rPr lang="cs-CZ" sz="3200" dirty="0">
                <a:solidFill>
                  <a:schemeClr val="tx1"/>
                </a:solidFill>
              </a:rPr>
              <a:t> letecké snímky (1950s na CENIA, současné </a:t>
            </a:r>
            <a:r>
              <a:rPr lang="cs-CZ" sz="3200" dirty="0" err="1">
                <a:solidFill>
                  <a:schemeClr val="tx1"/>
                </a:solidFill>
              </a:rPr>
              <a:t>ortofoto</a:t>
            </a:r>
            <a:r>
              <a:rPr lang="cs-CZ" sz="3200" dirty="0">
                <a:solidFill>
                  <a:schemeClr val="tx1"/>
                </a:solidFill>
              </a:rPr>
              <a:t> na ČÚZK)</a:t>
            </a:r>
          </a:p>
          <a:p>
            <a:pPr lvl="2" algn="l">
              <a:buFontTx/>
              <a:buChar char="-"/>
            </a:pPr>
            <a:r>
              <a:rPr lang="cs-CZ" sz="3200" dirty="0">
                <a:solidFill>
                  <a:schemeClr val="tx1"/>
                </a:solidFill>
              </a:rPr>
              <a:t> využití během socialismu vs. během postsocialistické éry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857256"/>
          </a:xfrm>
        </p:spPr>
        <p:txBody>
          <a:bodyPr/>
          <a:lstStyle/>
          <a:p>
            <a:r>
              <a:rPr lang="cs-CZ" dirty="0"/>
              <a:t>Zadání seminární práce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92500" lnSpcReduction="10000"/>
          </a:bodyPr>
          <a:lstStyle/>
          <a:p>
            <a:pPr lvl="1" algn="l">
              <a:buFontTx/>
              <a:buChar char="-"/>
            </a:pPr>
            <a:r>
              <a:rPr lang="cs-CZ" b="1" dirty="0">
                <a:solidFill>
                  <a:schemeClr val="tx1"/>
                </a:solidFill>
              </a:rPr>
              <a:t> 4. Mapování stanovišť</a:t>
            </a:r>
          </a:p>
          <a:p>
            <a:pPr lvl="2" algn="l"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 louka, pole,  les,  pastvina,  stepní  lada,  mokřad,  vodní </a:t>
            </a:r>
          </a:p>
          <a:p>
            <a:pPr lvl="2" algn="l"/>
            <a:r>
              <a:rPr lang="cs-CZ" dirty="0">
                <a:solidFill>
                  <a:schemeClr val="tx1"/>
                </a:solidFill>
              </a:rPr>
              <a:t>  plocha, zastavěné území apod.</a:t>
            </a:r>
          </a:p>
          <a:p>
            <a:pPr lvl="2" algn="just"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u="sng" dirty="0">
                <a:solidFill>
                  <a:schemeClr val="tx1"/>
                </a:solidFill>
              </a:rPr>
              <a:t>stanoviště  rozčleňte  podle  tabulky  ve  studijních materiálech!!</a:t>
            </a:r>
            <a:r>
              <a:rPr lang="cs-CZ" dirty="0">
                <a:solidFill>
                  <a:schemeClr val="tx1"/>
                </a:solidFill>
              </a:rPr>
              <a:t>  </a:t>
            </a:r>
          </a:p>
          <a:p>
            <a:pPr lvl="2" algn="just"/>
            <a:r>
              <a:rPr lang="cs-CZ" dirty="0">
                <a:solidFill>
                  <a:schemeClr val="tx1"/>
                </a:solidFill>
              </a:rPr>
              <a:t>  (Např. les rozčleníte podle charakteru jeho částí na segmenty: </a:t>
            </a:r>
          </a:p>
          <a:p>
            <a:pPr lvl="2" algn="just"/>
            <a:r>
              <a:rPr lang="cs-CZ" dirty="0">
                <a:solidFill>
                  <a:schemeClr val="tx1"/>
                </a:solidFill>
              </a:rPr>
              <a:t>  52: přírodě blízký 60% přirozené dřevinné skladby, 54: </a:t>
            </a:r>
          </a:p>
          <a:p>
            <a:pPr lvl="2" algn="just"/>
            <a:r>
              <a:rPr lang="cs-CZ" dirty="0">
                <a:solidFill>
                  <a:schemeClr val="tx1"/>
                </a:solidFill>
              </a:rPr>
              <a:t>  monokultury a směsi stanovištně nevhodné aj.).</a:t>
            </a:r>
          </a:p>
          <a:p>
            <a:pPr lvl="2" algn="just"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 detailní členění zakreslit do mapy</a:t>
            </a:r>
          </a:p>
          <a:p>
            <a:pPr lvl="2" algn="just"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 všechny stanoviště charakterizovat v textu včetně druhového složení. </a:t>
            </a:r>
          </a:p>
          <a:p>
            <a:pPr lvl="2" algn="just"/>
            <a:r>
              <a:rPr lang="cs-CZ" dirty="0">
                <a:solidFill>
                  <a:schemeClr val="tx1"/>
                </a:solidFill>
              </a:rPr>
              <a:t>  U všech vymezených segmentů i celku zhodnoťte jejich stav včetně </a:t>
            </a:r>
          </a:p>
          <a:p>
            <a:pPr lvl="2" algn="just"/>
            <a:r>
              <a:rPr lang="cs-CZ" dirty="0">
                <a:solidFill>
                  <a:schemeClr val="tx1"/>
                </a:solidFill>
              </a:rPr>
              <a:t>  způsobů narušení a udržitelnosti stávajícího způsobu využití.</a:t>
            </a:r>
          </a:p>
          <a:p>
            <a:pPr lvl="2" algn="just"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 V problematických  segmentech  navrhnete změnu  managementu  </a:t>
            </a:r>
          </a:p>
          <a:p>
            <a:pPr lvl="2" algn="just"/>
            <a:r>
              <a:rPr lang="cs-CZ" dirty="0">
                <a:solidFill>
                  <a:schemeClr val="tx1"/>
                </a:solidFill>
              </a:rPr>
              <a:t>  tak,  aby  byl  udržitelný. Identifikujte  možné  střety  lidské  činnosti s  </a:t>
            </a:r>
          </a:p>
          <a:p>
            <a:pPr lvl="2" algn="just"/>
            <a:r>
              <a:rPr lang="cs-CZ" dirty="0">
                <a:solidFill>
                  <a:schemeClr val="tx1"/>
                </a:solidFill>
              </a:rPr>
              <a:t>  udržitelným využíváním sledovaného území.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857256"/>
          </a:xfrm>
        </p:spPr>
        <p:txBody>
          <a:bodyPr/>
          <a:lstStyle/>
          <a:p>
            <a:r>
              <a:rPr lang="cs-CZ" dirty="0"/>
              <a:t>Zadání seminární práce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 lvl="1" algn="l">
              <a:buFontTx/>
              <a:buChar char="-"/>
            </a:pPr>
            <a:r>
              <a:rPr lang="cs-CZ" sz="3200" dirty="0">
                <a:solidFill>
                  <a:schemeClr val="tx1"/>
                </a:solidFill>
              </a:rPr>
              <a:t> </a:t>
            </a:r>
            <a:r>
              <a:rPr lang="cs-CZ" sz="3200" b="1" dirty="0">
                <a:solidFill>
                  <a:schemeClr val="tx1"/>
                </a:solidFill>
              </a:rPr>
              <a:t>5. Vymezení kostry ekologické stability</a:t>
            </a:r>
          </a:p>
          <a:p>
            <a:pPr lvl="2" algn="l">
              <a:buFontTx/>
              <a:buChar char="-"/>
            </a:pPr>
            <a:r>
              <a:rPr lang="cs-CZ" sz="3200" dirty="0">
                <a:solidFill>
                  <a:schemeClr val="tx1"/>
                </a:solidFill>
              </a:rPr>
              <a:t> vymezení ekologicky nejhodnotnějších ploch</a:t>
            </a:r>
          </a:p>
          <a:p>
            <a:pPr lvl="2" algn="l">
              <a:buFontTx/>
              <a:buChar char="-"/>
            </a:pPr>
            <a:r>
              <a:rPr lang="cs-CZ" sz="3200" dirty="0">
                <a:solidFill>
                  <a:schemeClr val="tx1"/>
                </a:solidFill>
              </a:rPr>
              <a:t> jejich popis v textu</a:t>
            </a:r>
          </a:p>
          <a:p>
            <a:pPr lvl="2" algn="l">
              <a:buFontTx/>
              <a:buChar char="-"/>
            </a:pPr>
            <a:r>
              <a:rPr lang="cs-CZ" sz="3200" dirty="0">
                <a:solidFill>
                  <a:schemeClr val="tx1"/>
                </a:solidFill>
              </a:rPr>
              <a:t> znázornění přehledně v mapě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857256"/>
          </a:xfrm>
        </p:spPr>
        <p:txBody>
          <a:bodyPr/>
          <a:lstStyle/>
          <a:p>
            <a:r>
              <a:rPr lang="cs-CZ" dirty="0"/>
              <a:t>Hodnocení seminární práce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412776"/>
            <a:ext cx="9144000" cy="5445224"/>
          </a:xfrm>
        </p:spPr>
        <p:txBody>
          <a:bodyPr>
            <a:noAutofit/>
          </a:bodyPr>
          <a:lstStyle/>
          <a:p>
            <a:pPr lvl="1" algn="l">
              <a:buFontTx/>
              <a:buChar char="-"/>
            </a:pPr>
            <a:r>
              <a:rPr lang="cs-CZ" sz="3200" dirty="0">
                <a:solidFill>
                  <a:schemeClr val="tx1"/>
                </a:solidFill>
              </a:rPr>
              <a:t> Korektní citace!!</a:t>
            </a:r>
          </a:p>
          <a:p>
            <a:pPr lvl="1" algn="l">
              <a:buFontTx/>
              <a:buChar char="-"/>
            </a:pPr>
            <a:r>
              <a:rPr lang="cs-CZ" sz="3200" dirty="0">
                <a:solidFill>
                  <a:schemeClr val="tx1"/>
                </a:solidFill>
              </a:rPr>
              <a:t> Kvalitní smysluplný text, mapové výstupy, </a:t>
            </a:r>
          </a:p>
          <a:p>
            <a:pPr lvl="1" algn="l"/>
            <a:r>
              <a:rPr lang="cs-CZ" sz="3200" dirty="0">
                <a:solidFill>
                  <a:schemeClr val="tx1"/>
                </a:solidFill>
              </a:rPr>
              <a:t>  fotodokumentace, terénní výstup</a:t>
            </a:r>
          </a:p>
          <a:p>
            <a:pPr lvl="1" algn="l">
              <a:buFontTx/>
              <a:buChar char="-"/>
            </a:pPr>
            <a:r>
              <a:rPr lang="cs-CZ" sz="3200" dirty="0">
                <a:solidFill>
                  <a:schemeClr val="tx1"/>
                </a:solidFill>
              </a:rPr>
              <a:t> </a:t>
            </a:r>
            <a:r>
              <a:rPr lang="cs-CZ" sz="3600" b="1" dirty="0">
                <a:solidFill>
                  <a:srgbClr val="FF0000"/>
                </a:solidFill>
              </a:rPr>
              <a:t>Termíny:</a:t>
            </a:r>
          </a:p>
          <a:p>
            <a:pPr lvl="2" algn="l">
              <a:buFontTx/>
              <a:buChar char="-"/>
            </a:pPr>
            <a:r>
              <a:rPr lang="cs-CZ" sz="3600" b="1" dirty="0">
                <a:solidFill>
                  <a:srgbClr val="FF0000"/>
                </a:solidFill>
              </a:rPr>
              <a:t> 9.4. kapitola FG charakteristika</a:t>
            </a:r>
          </a:p>
          <a:p>
            <a:pPr lvl="2" algn="l">
              <a:buFontTx/>
              <a:buChar char="-"/>
            </a:pPr>
            <a:r>
              <a:rPr lang="cs-CZ" sz="3600" b="1" dirty="0">
                <a:solidFill>
                  <a:srgbClr val="FF0000"/>
                </a:solidFill>
              </a:rPr>
              <a:t> 14.5. kompletní odevzdání práce</a:t>
            </a:r>
          </a:p>
          <a:p>
            <a:pPr lvl="1" algn="l">
              <a:buFontTx/>
              <a:buChar char="-"/>
            </a:pPr>
            <a:r>
              <a:rPr lang="cs-CZ" sz="3200" dirty="0">
                <a:solidFill>
                  <a:schemeClr val="tx1"/>
                </a:solidFill>
              </a:rPr>
              <a:t> Bez úspěšné seminární práce nemůžete ke zkoušce </a:t>
            </a:r>
            <a:r>
              <a:rPr lang="cs-CZ" sz="3200" dirty="0">
                <a:solidFill>
                  <a:schemeClr val="tx1"/>
                </a:solidFill>
                <a:sym typeface="Wingdings" pitchFamily="2" charset="2"/>
              </a:rPr>
              <a:t> F</a:t>
            </a:r>
            <a:endParaRPr lang="cs-CZ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808</Words>
  <Application>Microsoft Office PowerPoint</Application>
  <PresentationFormat>Předvádění na obrazovce (4:3)</PresentationFormat>
  <Paragraphs>77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Motiv sady Office</vt:lpstr>
      <vt:lpstr>Krajinná Ekologie - cvičení</vt:lpstr>
      <vt:lpstr>Podmínky zápočtu</vt:lpstr>
      <vt:lpstr>Poznávačka dřevin</vt:lpstr>
      <vt:lpstr>Zadání seminární práce</vt:lpstr>
      <vt:lpstr>Zadání seminární práce</vt:lpstr>
      <vt:lpstr>Zadání seminární práce</vt:lpstr>
      <vt:lpstr>Zadání seminární práce</vt:lpstr>
      <vt:lpstr>Zadání seminární práce</vt:lpstr>
      <vt:lpstr>Hodnocení seminární práce</vt:lpstr>
      <vt:lpstr>Literatura</vt:lpstr>
      <vt:lpstr>Děkuji za pozornost!!! Hodně štěstí!!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Jakub</dc:creator>
  <cp:lastModifiedBy>david honek</cp:lastModifiedBy>
  <cp:revision>20</cp:revision>
  <dcterms:created xsi:type="dcterms:W3CDTF">2015-02-23T10:56:38Z</dcterms:created>
  <dcterms:modified xsi:type="dcterms:W3CDTF">2018-02-04T14:48:39Z</dcterms:modified>
</cp:coreProperties>
</file>