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0" r:id="rId2"/>
    <p:sldId id="351" r:id="rId3"/>
    <p:sldId id="387" r:id="rId4"/>
    <p:sldId id="385" r:id="rId5"/>
    <p:sldId id="386" r:id="rId6"/>
    <p:sldId id="398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8E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434" autoAdjust="0"/>
  </p:normalViewPr>
  <p:slideViewPr>
    <p:cSldViewPr snapToGrid="0" snapToObjects="1">
      <p:cViewPr varScale="1">
        <p:scale>
          <a:sx n="83" d="100"/>
          <a:sy n="83" d="100"/>
        </p:scale>
        <p:origin x="11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BCA5D-ECB2-486F-944F-AB4EF73FAD1B}" type="datetimeFigureOut">
              <a:rPr lang="de-AT" smtClean="0"/>
              <a:t>17.05.2018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7805-FBDB-4A7D-AECE-C827FBD6D6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505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5CE57-DB7A-419F-8AC8-32DE31CD509A}" type="datetimeFigureOut">
              <a:rPr lang="de-AT" smtClean="0"/>
              <a:t>17.05.2018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6B365-AEBF-4AF6-A887-D06DCD70E01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494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692275" y="1196752"/>
            <a:ext cx="7127875" cy="863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e-DE" sz="2400" kern="1200" dirty="0" smtClean="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marL="0" lvl="0" indent="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dirty="0"/>
              <a:t>Zweite Ebene</a:t>
            </a:r>
            <a:endParaRPr lang="de-AT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692275" y="2204864"/>
            <a:ext cx="7127875" cy="863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lang="de-DE" sz="18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82550" indent="0">
              <a:defRPr sz="1800">
                <a:solidFill>
                  <a:schemeClr val="accent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marL="400050" lvl="1" indent="0" algn="l" defTabSz="914400" rtl="0" eaLnBrk="1" latinLnBrk="0" hangingPunct="1">
              <a:spcBef>
                <a:spcPct val="0"/>
              </a:spcBef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111416" y="100845"/>
            <a:ext cx="7622883" cy="82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Univers" pitchFamily="34" charset="0"/>
                <a:ea typeface="+mj-ea"/>
                <a:cs typeface="+mj-cs"/>
              </a:defRPr>
            </a:lvl1pPr>
          </a:lstStyle>
          <a:p>
            <a:endParaRPr lang="de-DE" sz="1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4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 userDrawn="1"/>
        </p:nvSpPr>
        <p:spPr>
          <a:xfrm>
            <a:off x="111416" y="100845"/>
            <a:ext cx="7622883" cy="82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Univers" pitchFamily="34" charset="0"/>
                <a:ea typeface="+mj-ea"/>
                <a:cs typeface="+mj-cs"/>
              </a:defRPr>
            </a:lvl1pPr>
          </a:lstStyle>
          <a:p>
            <a:endParaRPr lang="de-DE" sz="1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0" r="11927"/>
          <a:stretch/>
        </p:blipFill>
        <p:spPr>
          <a:xfrm>
            <a:off x="-1" y="-3108"/>
            <a:ext cx="9144001" cy="1003307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1196751"/>
            <a:ext cx="1151070" cy="4698469"/>
          </a:xfrm>
          <a:prstGeom prst="rect">
            <a:avLst/>
          </a:prstGeom>
          <a:solidFill>
            <a:srgbClr val="8EBAE5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5" r="938"/>
          <a:stretch/>
        </p:blipFill>
        <p:spPr>
          <a:xfrm>
            <a:off x="8159751" y="121416"/>
            <a:ext cx="828674" cy="73867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464784" y="6944090"/>
            <a:ext cx="186781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endParaRPr lang="de-AT" sz="1100" b="1" dirty="0">
              <a:solidFill>
                <a:srgbClr val="002776"/>
              </a:solidFill>
              <a:latin typeface="Univers" pitchFamily="34" charset="0"/>
            </a:endParaRPr>
          </a:p>
          <a:p>
            <a:pPr>
              <a:lnSpc>
                <a:spcPct val="120000"/>
              </a:lnSpc>
            </a:pPr>
            <a:r>
              <a:rPr lang="de-AT" sz="1100" b="1" dirty="0">
                <a:solidFill>
                  <a:srgbClr val="002776"/>
                </a:solidFill>
                <a:latin typeface="Univers" pitchFamily="34" charset="0"/>
              </a:rPr>
              <a:t>Donau-Universität Krems</a:t>
            </a:r>
            <a:endParaRPr lang="de-AT" sz="1100" dirty="0">
              <a:solidFill>
                <a:srgbClr val="002776"/>
              </a:solidFill>
              <a:latin typeface="Univers" pitchFamily="34" charset="0"/>
            </a:endParaRPr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7077000" y="6442320"/>
            <a:ext cx="188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dirty="0">
                <a:solidFill>
                  <a:srgbClr val="002776"/>
                </a:solidFill>
                <a:latin typeface="Univer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18th May 2018| </a:t>
            </a:r>
            <a:r>
              <a:rPr lang="de-AT" dirty="0" err="1"/>
              <a:t>slide</a:t>
            </a:r>
            <a:r>
              <a:rPr lang="de-AT" dirty="0"/>
              <a:t> </a:t>
            </a:r>
            <a:fld id="{17298430-0B54-42F6-9993-464823237C7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7616845" y="963557"/>
            <a:ext cx="1356461" cy="245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de-AT" sz="900" b="0" dirty="0">
                <a:solidFill>
                  <a:srgbClr val="8EBAE5"/>
                </a:solidFill>
                <a:latin typeface="Univers" pitchFamily="34" charset="0"/>
              </a:rPr>
              <a:t>www.donau-uni.ac.at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3743473" y="6944064"/>
            <a:ext cx="225734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endParaRPr lang="de-AT" sz="1100" b="1" dirty="0">
              <a:solidFill>
                <a:srgbClr val="002776"/>
              </a:solidFill>
              <a:latin typeface="Univers" pitchFamily="34" charset="0"/>
            </a:endParaRPr>
          </a:p>
          <a:p>
            <a:pPr>
              <a:lnSpc>
                <a:spcPct val="120000"/>
              </a:lnSpc>
            </a:pPr>
            <a:r>
              <a:rPr lang="de-AT" sz="1100" b="1" dirty="0">
                <a:solidFill>
                  <a:srgbClr val="002776"/>
                </a:solidFill>
                <a:latin typeface="Univers" pitchFamily="34" charset="0"/>
              </a:rPr>
              <a:t>Zentrum für Baukulturelle</a:t>
            </a:r>
            <a:r>
              <a:rPr lang="de-AT" sz="1100" b="1" baseline="0" dirty="0">
                <a:solidFill>
                  <a:srgbClr val="002776"/>
                </a:solidFill>
                <a:latin typeface="Univers" pitchFamily="34" charset="0"/>
              </a:rPr>
              <a:t>s Erbe</a:t>
            </a:r>
            <a:endParaRPr lang="de-AT" sz="1100" dirty="0">
              <a:solidFill>
                <a:srgbClr val="002776"/>
              </a:solidFill>
              <a:latin typeface="Univers" pitchFamily="34" charset="0"/>
            </a:endParaRPr>
          </a:p>
        </p:txBody>
      </p:sp>
      <p:sp>
        <p:nvSpPr>
          <p:cNvPr id="14" name="Titel 1"/>
          <p:cNvSpPr txBox="1">
            <a:spLocks/>
          </p:cNvSpPr>
          <p:nvPr userDrawn="1"/>
        </p:nvSpPr>
        <p:spPr>
          <a:xfrm>
            <a:off x="111416" y="100845"/>
            <a:ext cx="7622883" cy="82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Univers" pitchFamily="34" charset="0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800" dirty="0">
                <a:solidFill>
                  <a:schemeClr val="bg1"/>
                </a:solidFill>
              </a:rPr>
              <a:t>Sommerschule </a:t>
            </a:r>
            <a:r>
              <a:rPr lang="de-AT" sz="1800" dirty="0" err="1">
                <a:solidFill>
                  <a:schemeClr val="bg1"/>
                </a:solidFill>
              </a:rPr>
              <a:t>Weitra</a:t>
            </a:r>
            <a:r>
              <a:rPr lang="de-AT" sz="1800" dirty="0">
                <a:solidFill>
                  <a:schemeClr val="bg1"/>
                </a:solidFill>
              </a:rPr>
              <a:t> - KULREG</a:t>
            </a:r>
            <a:endParaRPr lang="de-DE" sz="1800" baseline="0" dirty="0">
              <a:solidFill>
                <a:schemeClr val="bg1"/>
              </a:solidFill>
            </a:endParaRPr>
          </a:p>
          <a:p>
            <a:r>
              <a:rPr lang="de-AT" sz="1500" dirty="0">
                <a:solidFill>
                  <a:schemeClr val="bg1"/>
                </a:solidFill>
              </a:rPr>
              <a:t>Sanierung und Revitalisierung, </a:t>
            </a:r>
            <a:r>
              <a:rPr lang="de-AT" sz="1500" dirty="0" err="1">
                <a:solidFill>
                  <a:schemeClr val="bg1"/>
                </a:solidFill>
              </a:rPr>
              <a:t>MSc</a:t>
            </a:r>
            <a:r>
              <a:rPr lang="de-AT" sz="1500" dirty="0">
                <a:solidFill>
                  <a:schemeClr val="bg1"/>
                </a:solidFill>
              </a:rPr>
              <a:t> 2017-2019, Donau-Universität Krems</a:t>
            </a:r>
            <a:br>
              <a:rPr lang="de-AT" sz="1500" dirty="0">
                <a:solidFill>
                  <a:schemeClr val="bg1"/>
                </a:solidFill>
              </a:rPr>
            </a:br>
            <a:r>
              <a:rPr lang="de-AT" sz="1500" dirty="0">
                <a:solidFill>
                  <a:schemeClr val="bg1"/>
                </a:solidFill>
              </a:rPr>
              <a:t>&amp; Fakultät</a:t>
            </a:r>
            <a:r>
              <a:rPr lang="de-AT" sz="1500" baseline="0" dirty="0">
                <a:solidFill>
                  <a:schemeClr val="bg1"/>
                </a:solidFill>
              </a:rPr>
              <a:t> für </a:t>
            </a:r>
            <a:r>
              <a:rPr lang="de-AT" sz="1500" dirty="0">
                <a:solidFill>
                  <a:schemeClr val="bg1"/>
                </a:solidFill>
              </a:rPr>
              <a:t>Geographie,</a:t>
            </a:r>
            <a:r>
              <a:rPr lang="de-AT" sz="1500" baseline="0" dirty="0">
                <a:solidFill>
                  <a:schemeClr val="bg1"/>
                </a:solidFill>
              </a:rPr>
              <a:t> </a:t>
            </a:r>
            <a:r>
              <a:rPr lang="de-AT" sz="1500" dirty="0">
                <a:solidFill>
                  <a:schemeClr val="bg1"/>
                </a:solidFill>
              </a:rPr>
              <a:t>Masaryk</a:t>
            </a:r>
            <a:r>
              <a:rPr lang="de-AT" sz="1500" baseline="0" dirty="0">
                <a:solidFill>
                  <a:schemeClr val="bg1"/>
                </a:solidFill>
              </a:rPr>
              <a:t> U</a:t>
            </a:r>
            <a:r>
              <a:rPr lang="de-AT" sz="1500" dirty="0">
                <a:solidFill>
                  <a:schemeClr val="bg1"/>
                </a:solidFill>
              </a:rPr>
              <a:t>niversität </a:t>
            </a:r>
            <a:endParaRPr lang="de-DE" sz="1500" baseline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Morgenstein\Desktop\Weitra\Flagge_Europaeische_Union_D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32" y="6030033"/>
            <a:ext cx="908339" cy="7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Morgenstein\Desktop\Weitra\interreg_OESTERREICH-TSCHECHISCHE_REPUBLIK_DE_CMYK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71" y="6072801"/>
            <a:ext cx="1608721" cy="7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9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81235" y="1258784"/>
            <a:ext cx="7344161" cy="12383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b="1" i="1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107504" y="2903220"/>
            <a:ext cx="1149796" cy="3046060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sz="1200" kern="1200" baseline="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360000" indent="-171450" algn="l" defTabSz="914400" rtl="0" eaLnBrk="1" latinLnBrk="0" hangingPunct="1">
              <a:spcBef>
                <a:spcPct val="20000"/>
              </a:spcBef>
              <a:buClr>
                <a:srgbClr val="002776"/>
              </a:buClr>
              <a:buFont typeface="Univers" pitchFamily="34" charset="0"/>
              <a:buChar char="&gt;"/>
              <a:defRPr sz="1100" kern="1200" baseline="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AT" b="1" dirty="0">
                <a:latin typeface="Univers" panose="020B0603020202030204" pitchFamily="34" charset="0"/>
              </a:rPr>
              <a:t/>
            </a:r>
            <a:br>
              <a:rPr lang="de-AT" b="1" dirty="0">
                <a:latin typeface="Univers" panose="020B0603020202030204" pitchFamily="34" charset="0"/>
              </a:rPr>
            </a:br>
            <a:endParaRPr lang="de-AT" b="1" dirty="0">
              <a:latin typeface="Univers" panose="020B0603020202030204" pitchFamily="34" charset="0"/>
            </a:endParaRPr>
          </a:p>
          <a:p>
            <a:pPr>
              <a:spcAft>
                <a:spcPts val="600"/>
              </a:spcAft>
            </a:pPr>
            <a:endParaRPr lang="de-AT" b="1" dirty="0">
              <a:latin typeface="Univers" panose="020B0603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dirty="0">
                <a:latin typeface="Univers" panose="020B0603020202030204" pitchFamily="34" charset="0"/>
              </a:rPr>
              <a:t/>
            </a:r>
            <a:br>
              <a:rPr lang="de-AT" dirty="0">
                <a:latin typeface="Univers" panose="020B0603020202030204" pitchFamily="34" charset="0"/>
              </a:rPr>
            </a:br>
            <a:r>
              <a:rPr lang="de-AT" sz="1400" dirty="0">
                <a:latin typeface="Univers" panose="020B0603020202030204" pitchFamily="34" charset="0"/>
              </a:rPr>
              <a:t>Freitag, </a:t>
            </a:r>
            <a:br>
              <a:rPr lang="de-AT" sz="1400" dirty="0">
                <a:latin typeface="Univers" panose="020B0603020202030204" pitchFamily="34" charset="0"/>
              </a:rPr>
            </a:br>
            <a:r>
              <a:rPr lang="de-AT" sz="1400" dirty="0">
                <a:latin typeface="Univers" panose="020B0603020202030204" pitchFamily="34" charset="0"/>
              </a:rPr>
              <a:t>18. Mai </a:t>
            </a:r>
            <a:br>
              <a:rPr lang="de-AT" sz="1400" dirty="0">
                <a:latin typeface="Univers" panose="020B0603020202030204" pitchFamily="34" charset="0"/>
              </a:rPr>
            </a:br>
            <a:r>
              <a:rPr lang="de-AT" sz="1400" dirty="0">
                <a:latin typeface="Univers" panose="020B0603020202030204" pitchFamily="34" charset="0"/>
              </a:rPr>
              <a:t>2018, </a:t>
            </a:r>
          </a:p>
          <a:p>
            <a:pPr>
              <a:spcAft>
                <a:spcPts val="600"/>
              </a:spcAft>
            </a:pPr>
            <a:r>
              <a:rPr lang="de-AT" sz="1400" dirty="0" err="1">
                <a:latin typeface="Univers" panose="020B0603020202030204" pitchFamily="34" charset="0"/>
              </a:rPr>
              <a:t>Weitra</a:t>
            </a:r>
            <a:endParaRPr lang="de-AT" sz="1400" dirty="0">
              <a:latin typeface="Univers" panose="020B0603020202030204" pitchFamily="34" charset="0"/>
            </a:endParaRPr>
          </a:p>
          <a:p>
            <a:pPr>
              <a:spcAft>
                <a:spcPts val="600"/>
              </a:spcAft>
            </a:pPr>
            <a:endParaRPr lang="de-AT" sz="1400" dirty="0">
              <a:latin typeface="Univers" panose="020B0603020202030204" pitchFamily="34" charset="0"/>
            </a:endParaRPr>
          </a:p>
          <a:p>
            <a:pPr>
              <a:spcAft>
                <a:spcPts val="600"/>
              </a:spcAft>
            </a:pPr>
            <a:endParaRPr lang="de-AT" sz="1400" i="1" dirty="0">
              <a:latin typeface="Univers" panose="020B0603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400" i="1" dirty="0" err="1">
                <a:latin typeface="Univers" panose="020B0603020202030204" pitchFamily="34" charset="0"/>
              </a:rPr>
              <a:t>Pátek</a:t>
            </a:r>
            <a:r>
              <a:rPr lang="de-AT" sz="1400" i="1" dirty="0">
                <a:latin typeface="Univers" panose="020B0603020202030204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de-AT" sz="1400" i="1" dirty="0">
                <a:latin typeface="Univers" panose="020B0603020202030204" pitchFamily="34" charset="0"/>
              </a:rPr>
              <a:t>18. </a:t>
            </a:r>
            <a:r>
              <a:rPr lang="sk-SK" sz="1400" i="1" dirty="0">
                <a:latin typeface="Univers" panose="020B0603020202030204" pitchFamily="34" charset="0"/>
              </a:rPr>
              <a:t>k</a:t>
            </a:r>
            <a:r>
              <a:rPr lang="de-AT" sz="1400" i="1" dirty="0">
                <a:latin typeface="Univers" panose="020B0603020202030204" pitchFamily="34" charset="0"/>
              </a:rPr>
              <a:t>v</a:t>
            </a:r>
            <a:r>
              <a:rPr lang="sk-SK" sz="1400" i="1" dirty="0">
                <a:latin typeface="Univers" panose="020B0603020202030204" pitchFamily="34" charset="0"/>
              </a:rPr>
              <a:t>ětna</a:t>
            </a:r>
            <a:br>
              <a:rPr lang="sk-SK" sz="1400" i="1" dirty="0">
                <a:latin typeface="Univers" panose="020B0603020202030204" pitchFamily="34" charset="0"/>
              </a:rPr>
            </a:br>
            <a:r>
              <a:rPr lang="sk-SK" sz="1400" i="1" dirty="0">
                <a:latin typeface="Univers" panose="020B0603020202030204" pitchFamily="34" charset="0"/>
              </a:rPr>
              <a:t>2018,</a:t>
            </a:r>
          </a:p>
          <a:p>
            <a:pPr>
              <a:spcAft>
                <a:spcPts val="600"/>
              </a:spcAft>
            </a:pPr>
            <a:r>
              <a:rPr lang="sk-SK" sz="1400" i="1" dirty="0">
                <a:latin typeface="Univers" panose="020B0603020202030204" pitchFamily="34" charset="0"/>
              </a:rPr>
              <a:t>Vitoraz</a:t>
            </a:r>
            <a:endParaRPr lang="de-AT" sz="1400" i="1" dirty="0">
              <a:latin typeface="Univers" panose="020B060302020203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071783" y="5526360"/>
            <a:ext cx="5036721" cy="350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AT" sz="2000" dirty="0">
              <a:solidFill>
                <a:srgbClr val="002776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27767" y="6165304"/>
            <a:ext cx="5036721" cy="2160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900" dirty="0">
                <a:solidFill>
                  <a:srgbClr val="002776"/>
                </a:solidFill>
              </a:rPr>
              <a:t>Quelle: Donau Universität Krems</a:t>
            </a:r>
            <a:endParaRPr lang="de-AT" sz="900" dirty="0">
              <a:solidFill>
                <a:srgbClr val="002776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0" r="11927"/>
          <a:stretch/>
        </p:blipFill>
        <p:spPr>
          <a:xfrm>
            <a:off x="-1" y="0"/>
            <a:ext cx="7903597" cy="1006415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11416" y="100845"/>
            <a:ext cx="7622883" cy="82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Univers" pitchFamily="34" charset="0"/>
                <a:ea typeface="+mj-ea"/>
                <a:cs typeface="+mj-cs"/>
              </a:defRPr>
            </a:lvl1pPr>
          </a:lstStyle>
          <a:p>
            <a:r>
              <a:rPr lang="de-AT" sz="1800" dirty="0">
                <a:solidFill>
                  <a:schemeClr val="bg1"/>
                </a:solidFill>
              </a:rPr>
              <a:t>Sanierung und Revitalisierung, </a:t>
            </a:r>
            <a:r>
              <a:rPr lang="de-AT" sz="1800" dirty="0" err="1">
                <a:solidFill>
                  <a:schemeClr val="bg1"/>
                </a:solidFill>
              </a:rPr>
              <a:t>MSc</a:t>
            </a:r>
            <a:r>
              <a:rPr lang="de-AT" sz="1800" dirty="0">
                <a:solidFill>
                  <a:schemeClr val="bg1"/>
                </a:solidFill>
              </a:rPr>
              <a:t> 2016-2018</a:t>
            </a:r>
            <a:endParaRPr lang="de-DE" sz="1800" baseline="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PMorgenstein\Desktop\del\drive-download-20180516T133026Z-001\20180516_1037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/>
          <a:stretch/>
        </p:blipFill>
        <p:spPr bwMode="auto">
          <a:xfrm>
            <a:off x="1257300" y="1196981"/>
            <a:ext cx="8092440" cy="47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4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489A3B3F-DDC0-424B-A431-D85FC05C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Insdustrie-Gewerbe</a:t>
            </a:r>
            <a:r>
              <a:rPr lang="cs-CZ" dirty="0"/>
              <a:t> / Průmysl-řemesla </a:t>
            </a:r>
          </a:p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0C3895-069D-4CA3-954F-E91D176F6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45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75A068E7-B178-4EE7-852B-9AF951B1C9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Dienstleistungen</a:t>
            </a:r>
            <a:r>
              <a:rPr lang="cs-CZ" dirty="0"/>
              <a:t> / Služby</a:t>
            </a:r>
          </a:p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FCC8BB-D10A-4B2A-A793-41324ED92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90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D1C4D873-FE36-4A22-92B4-4B8B71096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Fremdenverkehr</a:t>
            </a:r>
            <a:r>
              <a:rPr lang="cs-CZ" dirty="0"/>
              <a:t> / Cestovní ruch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E6463D9-AC52-45E4-B25E-3FD98949D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47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339E7AC-7B6C-4D0C-AF6A-2D5F04B91C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Infrastructure</a:t>
            </a:r>
            <a:r>
              <a:rPr lang="cs-CZ" dirty="0"/>
              <a:t> &amp; </a:t>
            </a:r>
            <a:r>
              <a:rPr lang="cs-CZ" dirty="0" err="1"/>
              <a:t>Landscape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F555C09-D51E-4C65-930E-A6D3B7B5C5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61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910EA835-ED8A-4B22-9F76-9B988C51A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Social &amp; </a:t>
            </a:r>
            <a:r>
              <a:rPr lang="cs-CZ" dirty="0" err="1"/>
              <a:t>Economy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BF147D-73A7-4043-B37C-379ACD82C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6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F977BE19-5732-4479-BB06-E8026C09C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Culture</a:t>
            </a:r>
            <a:r>
              <a:rPr lang="cs-CZ" dirty="0"/>
              <a:t> &amp; </a:t>
            </a:r>
            <a:r>
              <a:rPr lang="cs-CZ" dirty="0" err="1"/>
              <a:t>Ecology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94B5E5A-94FE-470F-AA52-7C8F47EC86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736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3AAED837-DFBA-45E1-8CC1-DA6350774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/>
              <a:t>Survey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B89AB9-F62F-4984-9F62-69ED7E3EDD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6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92335" y="1196752"/>
            <a:ext cx="6933505" cy="5669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Univers" panose="020B0603020202030204" pitchFamily="34" charset="0"/>
              </a:rPr>
              <a:t>Studierende / </a:t>
            </a:r>
            <a:r>
              <a:rPr lang="de-DE" dirty="0" err="1">
                <a:latin typeface="Univers" panose="020B0603020202030204" pitchFamily="34" charset="0"/>
              </a:rPr>
              <a:t>studenti</a:t>
            </a:r>
            <a:endParaRPr lang="de-AT" i="1" dirty="0">
              <a:latin typeface="Univers" panose="020B0603020202030204" pitchFamily="34" charset="0"/>
            </a:endParaRPr>
          </a:p>
          <a:p>
            <a:endParaRPr lang="de-AT" dirty="0">
              <a:latin typeface="Univers" panose="020B060302020203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691680" y="1844824"/>
            <a:ext cx="6624735" cy="43204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3525" indent="-263525">
              <a:spcAft>
                <a:spcPts val="600"/>
              </a:spcAft>
              <a:buClr>
                <a:srgbClr val="8EBAE5"/>
              </a:buClr>
              <a:buFont typeface="Wingdings" panose="05000000000000000000" pitchFamily="2" charset="2"/>
              <a:buChar char="§"/>
            </a:pPr>
            <a:endParaRPr lang="de-DE" sz="1800" i="1" dirty="0">
              <a:solidFill>
                <a:srgbClr val="0070C0"/>
              </a:solidFill>
            </a:endParaRPr>
          </a:p>
          <a:p>
            <a:pPr marL="263525" indent="-263525">
              <a:spcAft>
                <a:spcPts val="600"/>
              </a:spcAft>
              <a:buClr>
                <a:srgbClr val="8EBAE5"/>
              </a:buClr>
              <a:buFont typeface="Wingdings" panose="05000000000000000000" pitchFamily="2" charset="2"/>
              <a:buChar char="§"/>
            </a:pPr>
            <a:endParaRPr lang="de-DE" sz="1800" i="1" dirty="0">
              <a:solidFill>
                <a:srgbClr val="0070C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071783" y="5526360"/>
            <a:ext cx="5036721" cy="350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AT" sz="2000" dirty="0">
              <a:solidFill>
                <a:srgbClr val="002776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27767" y="6165304"/>
            <a:ext cx="5036721" cy="2160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900" dirty="0">
                <a:solidFill>
                  <a:srgbClr val="002776"/>
                </a:solidFill>
              </a:rPr>
              <a:t>Donau-Universität Krems</a:t>
            </a:r>
            <a:endParaRPr lang="de-AT" sz="900" dirty="0">
              <a:solidFill>
                <a:srgbClr val="002776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/>
          <a:stretch/>
        </p:blipFill>
        <p:spPr>
          <a:xfrm>
            <a:off x="5267234" y="3121839"/>
            <a:ext cx="3625246" cy="257997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763500" y="26417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 err="1">
                <a:solidFill>
                  <a:srgbClr val="FF0000"/>
                </a:solidFill>
              </a:rPr>
              <a:t>Filipik</a:t>
            </a:r>
            <a:r>
              <a:rPr lang="de-AT" dirty="0">
                <a:solidFill>
                  <a:srgbClr val="FF0000"/>
                </a:solidFill>
              </a:rPr>
              <a:t>, Peter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>
                <a:solidFill>
                  <a:srgbClr val="FF0000"/>
                </a:solidFill>
              </a:rPr>
              <a:t>Kießling, Philipp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Waldner</a:t>
            </a:r>
            <a:r>
              <a:rPr lang="de-AT" dirty="0">
                <a:solidFill>
                  <a:srgbClr val="FF0000"/>
                </a:solidFill>
              </a:rPr>
              <a:t>, Robert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>
                <a:solidFill>
                  <a:srgbClr val="FF0000"/>
                </a:solidFill>
              </a:rPr>
              <a:t>Eichenseher, Sebastian	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>
                <a:solidFill>
                  <a:srgbClr val="FF0000"/>
                </a:solidFill>
              </a:rPr>
              <a:t>Steyrer, Manfred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>
                <a:solidFill>
                  <a:srgbClr val="FF0000"/>
                </a:solidFill>
              </a:rPr>
              <a:t>Mayer, Birgit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>
                <a:solidFill>
                  <a:srgbClr val="FF0000"/>
                </a:solidFill>
              </a:rPr>
              <a:t>Prix, Susanne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Hanus</a:t>
            </a:r>
            <a:r>
              <a:rPr lang="de-AT" dirty="0">
                <a:solidFill>
                  <a:srgbClr val="FF0000"/>
                </a:solidFill>
              </a:rPr>
              <a:t>, Christian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>
                <a:solidFill>
                  <a:srgbClr val="FF0000"/>
                </a:solidFill>
              </a:rPr>
              <a:t>Morgenstein, Peter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>
                <a:solidFill>
                  <a:srgbClr val="FF0000"/>
                </a:solidFill>
              </a:rPr>
              <a:t/>
            </a:r>
            <a:br>
              <a:rPr lang="de-AT" dirty="0">
                <a:solidFill>
                  <a:srgbClr val="FF0000"/>
                </a:solidFill>
              </a:rPr>
            </a:br>
            <a:endParaRPr lang="de-AT" dirty="0">
              <a:solidFill>
                <a:srgbClr val="FF0000"/>
              </a:solidFill>
            </a:endParaRPr>
          </a:p>
          <a:p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96109E2-01B5-4452-80FF-729067D3F20F}"/>
              </a:ext>
            </a:extLst>
          </p:cNvPr>
          <p:cNvSpPr txBox="1">
            <a:spLocks/>
          </p:cNvSpPr>
          <p:nvPr/>
        </p:nvSpPr>
        <p:spPr>
          <a:xfrm>
            <a:off x="107504" y="1556792"/>
            <a:ext cx="1440160" cy="439248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sz="1200" kern="1200" baseline="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360000" indent="-171450" algn="l" defTabSz="914400" rtl="0" eaLnBrk="1" latinLnBrk="0" hangingPunct="1">
              <a:spcBef>
                <a:spcPct val="20000"/>
              </a:spcBef>
              <a:buClr>
                <a:srgbClr val="002776"/>
              </a:buClr>
              <a:buFont typeface="Univers" pitchFamily="34" charset="0"/>
              <a:buChar char="&gt;"/>
              <a:defRPr sz="1100" kern="1200" baseline="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rgbClr val="C00000"/>
                </a:solidFill>
                <a:latin typeface="Univers" panose="020B0603020202030204" pitchFamily="34" charset="0"/>
              </a:rPr>
              <a:t>Begrüßung</a:t>
            </a:r>
          </a:p>
          <a:p>
            <a:r>
              <a:rPr lang="de-AT" sz="1100" i="1" dirty="0">
                <a:latin typeface="Univers" panose="020B0603020202030204" pitchFamily="34" charset="0"/>
              </a:rPr>
              <a:t>18.05.2018</a:t>
            </a:r>
            <a:r>
              <a:rPr lang="de-AT" i="1" dirty="0">
                <a:latin typeface="Univers" panose="020B0603020202030204" pitchFamily="34" charset="0"/>
              </a:rPr>
              <a:t/>
            </a:r>
            <a:br>
              <a:rPr lang="de-AT" i="1" dirty="0">
                <a:latin typeface="Univers" panose="020B0603020202030204" pitchFamily="34" charset="0"/>
              </a:rPr>
            </a:br>
            <a:endParaRPr lang="de-DE" i="1" dirty="0">
              <a:latin typeface="Univers" panose="020B0603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8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92335" y="1196752"/>
            <a:ext cx="6933505" cy="5669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Univers" panose="020B0603020202030204" pitchFamily="34" charset="0"/>
              </a:rPr>
              <a:t>Studierende / </a:t>
            </a:r>
            <a:r>
              <a:rPr lang="de-DE" dirty="0" err="1">
                <a:latin typeface="Univers" panose="020B0603020202030204" pitchFamily="34" charset="0"/>
              </a:rPr>
              <a:t>studenti</a:t>
            </a:r>
            <a:endParaRPr lang="de-AT" i="1" dirty="0">
              <a:latin typeface="Univers" panose="020B0603020202030204" pitchFamily="34" charset="0"/>
            </a:endParaRPr>
          </a:p>
          <a:p>
            <a:endParaRPr lang="de-AT" dirty="0">
              <a:latin typeface="Univers" panose="020B060302020203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691680" y="1844824"/>
            <a:ext cx="6624735" cy="43204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3525" indent="-263525">
              <a:spcAft>
                <a:spcPts val="600"/>
              </a:spcAft>
              <a:buClr>
                <a:srgbClr val="8EBAE5"/>
              </a:buClr>
              <a:buFont typeface="Wingdings" panose="05000000000000000000" pitchFamily="2" charset="2"/>
              <a:buChar char="§"/>
            </a:pPr>
            <a:endParaRPr lang="de-DE" sz="1800" i="1" dirty="0">
              <a:solidFill>
                <a:srgbClr val="0070C0"/>
              </a:solidFill>
            </a:endParaRPr>
          </a:p>
          <a:p>
            <a:pPr marL="263525" indent="-263525">
              <a:spcAft>
                <a:spcPts val="600"/>
              </a:spcAft>
              <a:buClr>
                <a:srgbClr val="8EBAE5"/>
              </a:buClr>
              <a:buFont typeface="Wingdings" panose="05000000000000000000" pitchFamily="2" charset="2"/>
              <a:buChar char="§"/>
            </a:pPr>
            <a:endParaRPr lang="de-DE" sz="1800" i="1" dirty="0">
              <a:solidFill>
                <a:srgbClr val="0070C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071783" y="5526360"/>
            <a:ext cx="5036721" cy="350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AT" sz="2000" dirty="0">
              <a:solidFill>
                <a:srgbClr val="002776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27767" y="6165304"/>
            <a:ext cx="5036721" cy="2160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900" dirty="0">
                <a:solidFill>
                  <a:srgbClr val="002776"/>
                </a:solidFill>
              </a:rPr>
              <a:t>Donau-Universität Krems</a:t>
            </a:r>
            <a:endParaRPr lang="de-AT" sz="900" dirty="0">
              <a:solidFill>
                <a:srgbClr val="002776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641767" y="1745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 err="1">
                <a:solidFill>
                  <a:srgbClr val="FF0000"/>
                </a:solidFill>
              </a:rPr>
              <a:t>Říhová</a:t>
            </a:r>
            <a:r>
              <a:rPr lang="de-AT" dirty="0">
                <a:solidFill>
                  <a:srgbClr val="FF0000"/>
                </a:solidFill>
              </a:rPr>
              <a:t>, Tereza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Řezníčková</a:t>
            </a:r>
            <a:r>
              <a:rPr lang="de-AT" dirty="0">
                <a:solidFill>
                  <a:srgbClr val="FF0000"/>
                </a:solidFill>
              </a:rPr>
              <a:t>, Veronika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Boušková</a:t>
            </a:r>
            <a:r>
              <a:rPr lang="de-AT" dirty="0">
                <a:solidFill>
                  <a:srgbClr val="FF0000"/>
                </a:solidFill>
              </a:rPr>
              <a:t>, Aneta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Ďuratná</a:t>
            </a:r>
            <a:r>
              <a:rPr lang="de-AT" dirty="0">
                <a:solidFill>
                  <a:srgbClr val="FF0000"/>
                </a:solidFill>
              </a:rPr>
              <a:t>, </a:t>
            </a:r>
            <a:r>
              <a:rPr lang="de-AT" dirty="0" err="1">
                <a:solidFill>
                  <a:srgbClr val="FF0000"/>
                </a:solidFill>
              </a:rPr>
              <a:t>Kristína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Kalandrová</a:t>
            </a:r>
            <a:r>
              <a:rPr lang="de-AT" dirty="0">
                <a:solidFill>
                  <a:srgbClr val="FF0000"/>
                </a:solidFill>
              </a:rPr>
              <a:t>, Anna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Šťastná</a:t>
            </a:r>
            <a:r>
              <a:rPr lang="de-AT" dirty="0">
                <a:solidFill>
                  <a:srgbClr val="FF0000"/>
                </a:solidFill>
              </a:rPr>
              <a:t>, Petra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Línová</a:t>
            </a:r>
            <a:r>
              <a:rPr lang="de-AT" dirty="0">
                <a:solidFill>
                  <a:srgbClr val="FF0000"/>
                </a:solidFill>
              </a:rPr>
              <a:t>, Jana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Paprskárová</a:t>
            </a:r>
            <a:r>
              <a:rPr lang="de-AT" dirty="0">
                <a:solidFill>
                  <a:srgbClr val="FF0000"/>
                </a:solidFill>
              </a:rPr>
              <a:t>, </a:t>
            </a:r>
            <a:r>
              <a:rPr lang="de-AT" dirty="0" err="1">
                <a:solidFill>
                  <a:srgbClr val="FF0000"/>
                </a:solidFill>
              </a:rPr>
              <a:t>Adéla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Bureš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de-AT" dirty="0">
                <a:solidFill>
                  <a:srgbClr val="FF0000"/>
                </a:solidFill>
              </a:rPr>
              <a:t>Martin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Nazarej</a:t>
            </a:r>
            <a:r>
              <a:rPr lang="de-AT" dirty="0">
                <a:solidFill>
                  <a:srgbClr val="FF0000"/>
                </a:solidFill>
              </a:rPr>
              <a:t> Erik	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Svatoň</a:t>
            </a:r>
            <a:r>
              <a:rPr lang="de-AT" dirty="0">
                <a:solidFill>
                  <a:srgbClr val="FF0000"/>
                </a:solidFill>
              </a:rPr>
              <a:t> Martin	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de-AT" dirty="0" err="1">
                <a:solidFill>
                  <a:srgbClr val="FF0000"/>
                </a:solidFill>
              </a:rPr>
              <a:t>Líbalová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de-AT" dirty="0">
                <a:solidFill>
                  <a:srgbClr val="FF0000"/>
                </a:solidFill>
              </a:rPr>
              <a:t>Veronika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de-AT" dirty="0">
                <a:solidFill>
                  <a:srgbClr val="FF0000"/>
                </a:solidFill>
              </a:rPr>
              <a:t>Svobodová Vendula	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de-AT" dirty="0">
                <a:solidFill>
                  <a:srgbClr val="FF0000"/>
                </a:solidFill>
              </a:rPr>
              <a:t/>
            </a:r>
            <a:br>
              <a:rPr lang="de-AT" dirty="0">
                <a:solidFill>
                  <a:srgbClr val="FF0000"/>
                </a:solidFill>
              </a:rPr>
            </a:br>
            <a:endParaRPr lang="de-AT" dirty="0">
              <a:solidFill>
                <a:srgbClr val="FF0000"/>
              </a:solidFill>
            </a:endParaRPr>
          </a:p>
          <a:p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96109E2-01B5-4452-80FF-729067D3F20F}"/>
              </a:ext>
            </a:extLst>
          </p:cNvPr>
          <p:cNvSpPr txBox="1">
            <a:spLocks/>
          </p:cNvSpPr>
          <p:nvPr/>
        </p:nvSpPr>
        <p:spPr>
          <a:xfrm>
            <a:off x="107504" y="1556792"/>
            <a:ext cx="1440160" cy="439248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sz="1200" kern="1200" baseline="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360000" indent="-171450" algn="l" defTabSz="914400" rtl="0" eaLnBrk="1" latinLnBrk="0" hangingPunct="1">
              <a:spcBef>
                <a:spcPct val="20000"/>
              </a:spcBef>
              <a:buClr>
                <a:srgbClr val="002776"/>
              </a:buClr>
              <a:buFont typeface="Univers" pitchFamily="34" charset="0"/>
              <a:buChar char="&gt;"/>
              <a:defRPr sz="1100" kern="1200" baseline="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rgbClr val="C00000"/>
                </a:solidFill>
                <a:latin typeface="Univers" panose="020B0603020202030204" pitchFamily="34" charset="0"/>
              </a:rPr>
              <a:t>Begrüßung</a:t>
            </a:r>
          </a:p>
          <a:p>
            <a:r>
              <a:rPr lang="de-AT" sz="1100" i="1" dirty="0">
                <a:latin typeface="Univers" panose="020B0603020202030204" pitchFamily="34" charset="0"/>
              </a:rPr>
              <a:t>18.05.2018</a:t>
            </a:r>
            <a:r>
              <a:rPr lang="de-AT" i="1" dirty="0">
                <a:latin typeface="Univers" panose="020B0603020202030204" pitchFamily="34" charset="0"/>
              </a:rPr>
              <a:t/>
            </a:r>
            <a:br>
              <a:rPr lang="de-AT" i="1" dirty="0">
                <a:latin typeface="Univers" panose="020B0603020202030204" pitchFamily="34" charset="0"/>
              </a:rPr>
            </a:br>
            <a:endParaRPr lang="de-DE" i="1" dirty="0">
              <a:latin typeface="Univers" panose="020B0603020202030204" pitchFamily="34" charset="0"/>
            </a:endParaRPr>
          </a:p>
        </p:txBody>
      </p:sp>
      <p:pic>
        <p:nvPicPr>
          <p:cNvPr id="1026" name="Picture 2" descr="https://cdn.muni.cz/media/rss/2962-masarykova_univerzita_kampus.jpg?mode=crop&amp;heightratio=0.5&amp;width=6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83" y="3500419"/>
            <a:ext cx="4781177" cy="23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5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92335" y="1196752"/>
            <a:ext cx="5036721" cy="5669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FF0000"/>
                </a:solidFill>
              </a:rPr>
              <a:t>Begleitung / 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591299" y="2143760"/>
            <a:ext cx="7232076" cy="42121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8EBAE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Aft>
                <a:spcPts val="600"/>
              </a:spcAft>
              <a:buClr>
                <a:srgbClr val="8EBAE5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FF0000"/>
                </a:solidFill>
              </a:rPr>
              <a:t>U</a:t>
            </a:r>
            <a:r>
              <a:rPr lang="de-DE" sz="1800" dirty="0" err="1">
                <a:solidFill>
                  <a:srgbClr val="FF0000"/>
                </a:solidFill>
              </a:rPr>
              <a:t>niv</a:t>
            </a:r>
            <a:r>
              <a:rPr lang="de-DE" sz="1800" dirty="0">
                <a:solidFill>
                  <a:srgbClr val="FF0000"/>
                </a:solidFill>
              </a:rPr>
              <a:t>.-Prof. Dr. sc. techn. Dipl. </a:t>
            </a:r>
            <a:r>
              <a:rPr lang="de-DE" sz="1800" dirty="0" err="1">
                <a:solidFill>
                  <a:srgbClr val="FF0000"/>
                </a:solidFill>
              </a:rPr>
              <a:t>Arch</a:t>
            </a:r>
            <a:r>
              <a:rPr lang="de-DE" sz="1800" dirty="0">
                <a:solidFill>
                  <a:srgbClr val="FF0000"/>
                </a:solidFill>
              </a:rPr>
              <a:t>. ETH </a:t>
            </a:r>
            <a:r>
              <a:rPr lang="de-DE" sz="1800" b="1" dirty="0">
                <a:solidFill>
                  <a:srgbClr val="FF0000"/>
                </a:solidFill>
              </a:rPr>
              <a:t>Christian </a:t>
            </a:r>
            <a:r>
              <a:rPr lang="de-DE" sz="1800" b="1" dirty="0" err="1">
                <a:solidFill>
                  <a:srgbClr val="FF0000"/>
                </a:solidFill>
              </a:rPr>
              <a:t>Hanus</a:t>
            </a:r>
            <a:r>
              <a:rPr lang="de-DE" sz="1800" dirty="0">
                <a:solidFill>
                  <a:srgbClr val="FF0000"/>
                </a:solidFill>
              </a:rPr>
              <a:t>, </a:t>
            </a:r>
            <a:br>
              <a:rPr lang="de-DE" sz="1800" dirty="0">
                <a:solidFill>
                  <a:srgbClr val="FF0000"/>
                </a:solidFill>
              </a:rPr>
            </a:br>
            <a:r>
              <a:rPr lang="de-DE" sz="1800" dirty="0">
                <a:solidFill>
                  <a:srgbClr val="FF0000"/>
                </a:solidFill>
              </a:rPr>
              <a:t>Donau-Universität Krems, A-3500 Krems</a:t>
            </a:r>
            <a:endParaRPr lang="de-AT" sz="18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8EBAE5"/>
              </a:buClr>
              <a:buFont typeface="Wingdings" panose="05000000000000000000" pitchFamily="2" charset="2"/>
              <a:buChar char="§"/>
            </a:pPr>
            <a:r>
              <a:rPr lang="de-AT" sz="1800" dirty="0" err="1">
                <a:solidFill>
                  <a:srgbClr val="FF0000"/>
                </a:solidFill>
              </a:rPr>
              <a:t>Dipl.Arch</a:t>
            </a:r>
            <a:r>
              <a:rPr lang="de-AT" sz="1800" dirty="0">
                <a:solidFill>
                  <a:srgbClr val="FF0000"/>
                </a:solidFill>
              </a:rPr>
              <a:t>. </a:t>
            </a:r>
            <a:r>
              <a:rPr lang="de-AT" sz="1800" b="1" dirty="0">
                <a:solidFill>
                  <a:srgbClr val="FF0000"/>
                </a:solidFill>
              </a:rPr>
              <a:t>Peter Morgenstein</a:t>
            </a:r>
            <a:r>
              <a:rPr lang="de-AT" sz="1800" dirty="0">
                <a:solidFill>
                  <a:srgbClr val="FF0000"/>
                </a:solidFill>
              </a:rPr>
              <a:t>, PHD</a:t>
            </a:r>
            <a:r>
              <a:rPr lang="de-AT" sz="1800" b="1" dirty="0">
                <a:solidFill>
                  <a:srgbClr val="FF0000"/>
                </a:solidFill>
              </a:rPr>
              <a:t/>
            </a:r>
            <a:br>
              <a:rPr lang="de-AT" sz="1800" b="1" dirty="0">
                <a:solidFill>
                  <a:srgbClr val="FF0000"/>
                </a:solidFill>
              </a:rPr>
            </a:br>
            <a:r>
              <a:rPr lang="de-AT" sz="1800" dirty="0">
                <a:solidFill>
                  <a:srgbClr val="FF0000"/>
                </a:solidFill>
              </a:rPr>
              <a:t>Donau-Universität Krems, A-3500 Krems</a:t>
            </a:r>
          </a:p>
          <a:p>
            <a:pPr marL="285750" indent="-285750">
              <a:spcAft>
                <a:spcPts val="600"/>
              </a:spcAft>
              <a:buClr>
                <a:srgbClr val="8EBAE5"/>
              </a:buClr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rgbClr val="FF0000"/>
                </a:solidFill>
              </a:rPr>
              <a:t>Mag.</a:t>
            </a:r>
            <a:r>
              <a:rPr lang="de-AT" sz="1800" b="1" dirty="0">
                <a:solidFill>
                  <a:srgbClr val="FF0000"/>
                </a:solidFill>
              </a:rPr>
              <a:t> Susanne Prix</a:t>
            </a:r>
            <a:r>
              <a:rPr lang="de-AT" sz="1800" dirty="0">
                <a:solidFill>
                  <a:srgbClr val="FF0000"/>
                </a:solidFill>
              </a:rPr>
              <a:t>, </a:t>
            </a:r>
            <a:r>
              <a:rPr lang="de-AT" sz="1800" dirty="0" err="1">
                <a:solidFill>
                  <a:srgbClr val="FF0000"/>
                </a:solidFill>
              </a:rPr>
              <a:t>MSc</a:t>
            </a:r>
            <a:r>
              <a:rPr lang="de-AT" sz="1800" dirty="0">
                <a:solidFill>
                  <a:srgbClr val="FF0000"/>
                </a:solidFill>
              </a:rPr>
              <a:t>.</a:t>
            </a:r>
            <a:r>
              <a:rPr lang="de-DE" sz="1800" dirty="0">
                <a:solidFill>
                  <a:srgbClr val="FF0000"/>
                </a:solidFill>
              </a:rPr>
              <a:t> , </a:t>
            </a:r>
            <a:br>
              <a:rPr lang="de-DE" sz="1800" dirty="0">
                <a:solidFill>
                  <a:srgbClr val="FF0000"/>
                </a:solidFill>
              </a:rPr>
            </a:br>
            <a:r>
              <a:rPr lang="de-DE" sz="1800" dirty="0">
                <a:solidFill>
                  <a:srgbClr val="FF0000"/>
                </a:solidFill>
              </a:rPr>
              <a:t>Donau-Universität Krems, A-3500 Krems</a:t>
            </a:r>
          </a:p>
          <a:p>
            <a:pPr marL="285750" indent="-285750">
              <a:spcAft>
                <a:spcPts val="600"/>
              </a:spcAft>
              <a:buClr>
                <a:srgbClr val="8EBAE5"/>
              </a:buCl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8EBAE5"/>
              </a:buClr>
              <a:buFont typeface="Wingdings" panose="05000000000000000000" pitchFamily="2" charset="2"/>
              <a:buChar char="§"/>
            </a:pPr>
            <a:r>
              <a:rPr lang="de-DE" sz="1800" dirty="0" err="1">
                <a:solidFill>
                  <a:srgbClr val="FF0000"/>
                </a:solidFill>
              </a:rPr>
              <a:t>Doz</a:t>
            </a:r>
            <a:r>
              <a:rPr lang="de-DE" sz="1800" dirty="0">
                <a:solidFill>
                  <a:srgbClr val="FF0000"/>
                </a:solidFill>
              </a:rPr>
              <a:t>. </a:t>
            </a:r>
            <a:r>
              <a:rPr lang="cs-CZ" sz="1800" dirty="0">
                <a:solidFill>
                  <a:srgbClr val="FF0000"/>
                </a:solidFill>
              </a:rPr>
              <a:t>RNDr</a:t>
            </a:r>
            <a:r>
              <a:rPr lang="cs-CZ" sz="1800" b="1" dirty="0">
                <a:solidFill>
                  <a:srgbClr val="FF0000"/>
                </a:solidFill>
              </a:rPr>
              <a:t>. Milan</a:t>
            </a:r>
            <a:r>
              <a:rPr lang="de-DE" sz="1800" b="1" dirty="0">
                <a:solidFill>
                  <a:srgbClr val="FF0000"/>
                </a:solidFill>
              </a:rPr>
              <a:t> </a:t>
            </a:r>
            <a:r>
              <a:rPr lang="de-DE" sz="1800" b="1" dirty="0" err="1">
                <a:solidFill>
                  <a:srgbClr val="FF0000"/>
                </a:solidFill>
              </a:rPr>
              <a:t>Jerabek</a:t>
            </a:r>
            <a:r>
              <a:rPr lang="cs-CZ" sz="1800" b="1" dirty="0">
                <a:solidFill>
                  <a:srgbClr val="FF0000"/>
                </a:solidFill>
              </a:rPr>
              <a:t>, Ph.D.</a:t>
            </a:r>
            <a:r>
              <a:rPr lang="de-DE" sz="1800" dirty="0">
                <a:solidFill>
                  <a:srgbClr val="FF0000"/>
                </a:solidFill>
              </a:rPr>
              <a:t/>
            </a:r>
            <a:br>
              <a:rPr lang="de-DE" sz="1800" dirty="0">
                <a:solidFill>
                  <a:srgbClr val="FF0000"/>
                </a:solidFill>
              </a:rPr>
            </a:br>
            <a:r>
              <a:rPr lang="de-DE" sz="1800" dirty="0">
                <a:solidFill>
                  <a:srgbClr val="FF0000"/>
                </a:solidFill>
              </a:rPr>
              <a:t>Masaryk Universität</a:t>
            </a:r>
            <a:r>
              <a:rPr lang="cs-CZ" sz="1800" dirty="0">
                <a:solidFill>
                  <a:srgbClr val="FF0000"/>
                </a:solidFill>
              </a:rPr>
              <a:t>, CZ-611 37 Brno</a:t>
            </a:r>
            <a:endParaRPr lang="de-DE" sz="18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200"/>
              </a:spcAft>
              <a:buClr>
                <a:srgbClr val="8EBAE5"/>
              </a:buClr>
              <a:buFont typeface="Wingdings" panose="05000000000000000000" pitchFamily="2" charset="2"/>
              <a:buChar char="§"/>
            </a:pPr>
            <a:endParaRPr lang="sk-SK" sz="1800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29" y="2608334"/>
            <a:ext cx="1782078" cy="356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96109E2-01B5-4452-80FF-729067D3F20F}"/>
              </a:ext>
            </a:extLst>
          </p:cNvPr>
          <p:cNvSpPr txBox="1">
            <a:spLocks/>
          </p:cNvSpPr>
          <p:nvPr/>
        </p:nvSpPr>
        <p:spPr>
          <a:xfrm>
            <a:off x="107504" y="1556792"/>
            <a:ext cx="1440160" cy="439248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sz="1200" kern="1200" baseline="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360000" indent="-171450" algn="l" defTabSz="914400" rtl="0" eaLnBrk="1" latinLnBrk="0" hangingPunct="1">
              <a:spcBef>
                <a:spcPct val="20000"/>
              </a:spcBef>
              <a:buClr>
                <a:srgbClr val="002776"/>
              </a:buClr>
              <a:buFont typeface="Univers" pitchFamily="34" charset="0"/>
              <a:buChar char="&gt;"/>
              <a:defRPr sz="1100" kern="1200" baseline="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rgbClr val="C00000"/>
                </a:solidFill>
                <a:latin typeface="Univers" panose="020B0603020202030204" pitchFamily="34" charset="0"/>
              </a:rPr>
              <a:t>Begrüßung</a:t>
            </a:r>
          </a:p>
          <a:p>
            <a:r>
              <a:rPr lang="de-AT" sz="1100" i="1" dirty="0">
                <a:latin typeface="Univers" panose="020B0603020202030204" pitchFamily="34" charset="0"/>
              </a:rPr>
              <a:t>18.05.2018</a:t>
            </a:r>
            <a:r>
              <a:rPr lang="de-AT" i="1" dirty="0">
                <a:latin typeface="Univers" panose="020B0603020202030204" pitchFamily="34" charset="0"/>
              </a:rPr>
              <a:t/>
            </a:r>
            <a:br>
              <a:rPr lang="de-AT" i="1" dirty="0">
                <a:latin typeface="Univers" panose="020B0603020202030204" pitchFamily="34" charset="0"/>
              </a:rPr>
            </a:br>
            <a:endParaRPr lang="de-DE" i="1" dirty="0">
              <a:latin typeface="Univers" panose="020B0603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3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Beschreibung</a:t>
            </a:r>
            <a:r>
              <a:rPr lang="cs-CZ" dirty="0"/>
              <a:t> der </a:t>
            </a:r>
            <a:r>
              <a:rPr lang="cs-CZ" dirty="0" err="1"/>
              <a:t>Rahmenbedingungen</a:t>
            </a:r>
            <a:r>
              <a:rPr lang="cs-CZ" dirty="0"/>
              <a:t> der Region </a:t>
            </a:r>
          </a:p>
          <a:p>
            <a:r>
              <a:rPr lang="cs-CZ" dirty="0"/>
              <a:t>Deskripce rámcových podmínek regionu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 err="1"/>
              <a:t>Physisch-geographische</a:t>
            </a:r>
            <a:r>
              <a:rPr lang="cs-CZ" dirty="0"/>
              <a:t> </a:t>
            </a:r>
            <a:r>
              <a:rPr lang="cs-CZ" dirty="0" err="1"/>
              <a:t>Verhaeltnisse</a:t>
            </a:r>
            <a:r>
              <a:rPr lang="cs-CZ" dirty="0"/>
              <a:t> / Fyzicko-geografické poměry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Bevoelkerung</a:t>
            </a:r>
            <a:r>
              <a:rPr lang="cs-CZ" dirty="0"/>
              <a:t> / Obyvatelstvo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Siedlungen</a:t>
            </a:r>
            <a:r>
              <a:rPr lang="cs-CZ" dirty="0"/>
              <a:t> / Osídlení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Insdustrie-Gewerbe</a:t>
            </a:r>
            <a:r>
              <a:rPr lang="cs-CZ" dirty="0"/>
              <a:t> / Průmysl-řemesla 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Dienstleistungen</a:t>
            </a:r>
            <a:r>
              <a:rPr lang="cs-CZ" dirty="0"/>
              <a:t> / Služby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Fremdenverkehr</a:t>
            </a:r>
            <a:r>
              <a:rPr lang="cs-CZ" dirty="0"/>
              <a:t> / Cestovní ruch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WEITER / DÁLE:</a:t>
            </a:r>
          </a:p>
          <a:p>
            <a:pPr marL="285750" indent="-285750">
              <a:buFontTx/>
              <a:buChar char="-"/>
            </a:pPr>
            <a:r>
              <a:rPr lang="cs-CZ" dirty="0"/>
              <a:t>Fuer jedes Thema ein Bild / za každé téma jeden </a:t>
            </a:r>
            <a:r>
              <a:rPr lang="cs-CZ" dirty="0" smtClean="0"/>
              <a:t>snímek</a:t>
            </a:r>
            <a:endParaRPr lang="de-AT" dirty="0" smtClean="0"/>
          </a:p>
          <a:p>
            <a:r>
              <a:rPr lang="de-AT" dirty="0" smtClean="0"/>
              <a:t> </a:t>
            </a:r>
            <a:endParaRPr lang="de-AT" dirty="0" smtClean="0"/>
          </a:p>
          <a:p>
            <a:r>
              <a:rPr lang="cs-CZ" dirty="0" smtClean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5673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smtClean="0"/>
              <a:t>Bürgerspital als Beispiel einer Revitalisierung im Einklang mit den Rahmenbedingungen der Region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WEITER / DÁLE:</a:t>
            </a:r>
          </a:p>
          <a:p>
            <a:r>
              <a:rPr lang="de-AT" dirty="0" smtClean="0"/>
              <a:t> </a:t>
            </a:r>
            <a:endParaRPr lang="de-AT" dirty="0" smtClean="0"/>
          </a:p>
          <a:p>
            <a:r>
              <a:rPr lang="cs-CZ" dirty="0" smtClean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267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3B8C0C60-E667-41DD-9342-A49A31334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0731" y="1196752"/>
            <a:ext cx="7639420" cy="863600"/>
          </a:xfrm>
        </p:spPr>
        <p:txBody>
          <a:bodyPr/>
          <a:lstStyle/>
          <a:p>
            <a:r>
              <a:rPr lang="cs-CZ" dirty="0" err="1"/>
              <a:t>Physisch-geographische</a:t>
            </a:r>
            <a:r>
              <a:rPr lang="cs-CZ" dirty="0"/>
              <a:t> </a:t>
            </a:r>
            <a:r>
              <a:rPr lang="cs-CZ" dirty="0" err="1"/>
              <a:t>Verhaeltnisse</a:t>
            </a:r>
            <a:r>
              <a:rPr lang="cs-CZ" dirty="0"/>
              <a:t> / Fyzicko-geografické poměry</a:t>
            </a:r>
          </a:p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906E83B-8295-4238-B387-C8D4E25DE0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54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70F7132C-BE66-4FD8-9D02-E17D690DC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Bevoelkerung</a:t>
            </a:r>
            <a:r>
              <a:rPr lang="cs-CZ" dirty="0"/>
              <a:t> / Obyvatelstvo</a:t>
            </a:r>
          </a:p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823C3-BF2C-4CCD-8469-19D5E6E6F7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37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365D080E-6145-44E5-89AF-AC2720515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Siedlungen</a:t>
            </a:r>
            <a:r>
              <a:rPr lang="cs-CZ" dirty="0"/>
              <a:t> / Osídlení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D5A24AA-9A98-40E6-AEA3-67253ABEED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79431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</Words>
  <Application>Microsoft Office PowerPoint</Application>
  <PresentationFormat>Bildschirmpräsentation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Univers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CHanus</dc:creator>
  <cp:lastModifiedBy>Windows-Benutzer</cp:lastModifiedBy>
  <cp:revision>300</cp:revision>
  <cp:lastPrinted>2018-01-18T16:46:02Z</cp:lastPrinted>
  <dcterms:created xsi:type="dcterms:W3CDTF">2014-01-14T20:07:56Z</dcterms:created>
  <dcterms:modified xsi:type="dcterms:W3CDTF">2018-05-17T09:54:21Z</dcterms:modified>
</cp:coreProperties>
</file>