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1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CC55-C424-4C5B-BFC3-A7244FAFAADC}" type="datetimeFigureOut">
              <a:rPr lang="cs-CZ" smtClean="0"/>
              <a:t>29. 4. 2018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FA92-31DC-42DC-A448-6338A7784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9703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CC55-C424-4C5B-BFC3-A7244FAFAADC}" type="datetimeFigureOut">
              <a:rPr lang="cs-CZ" smtClean="0"/>
              <a:t>29. 4. 2018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FA92-31DC-42DC-A448-6338A7784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210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CC55-C424-4C5B-BFC3-A7244FAFAADC}" type="datetimeFigureOut">
              <a:rPr lang="cs-CZ" smtClean="0"/>
              <a:t>29. 4. 2018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FA92-31DC-42DC-A448-6338A7784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20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CC55-C424-4C5B-BFC3-A7244FAFAADC}" type="datetimeFigureOut">
              <a:rPr lang="cs-CZ" smtClean="0"/>
              <a:t>29. 4. 2018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FA92-31DC-42DC-A448-6338A7784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468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CC55-C424-4C5B-BFC3-A7244FAFAADC}" type="datetimeFigureOut">
              <a:rPr lang="cs-CZ" smtClean="0"/>
              <a:t>29. 4. 2018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FA92-31DC-42DC-A448-6338A7784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40812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CC55-C424-4C5B-BFC3-A7244FAFAADC}" type="datetimeFigureOut">
              <a:rPr lang="cs-CZ" smtClean="0"/>
              <a:t>29. 4. 2018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FA92-31DC-42DC-A448-6338A7784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051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CC55-C424-4C5B-BFC3-A7244FAFAADC}" type="datetimeFigureOut">
              <a:rPr lang="cs-CZ" smtClean="0"/>
              <a:t>29. 4. 2018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FA92-31DC-42DC-A448-6338A778429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67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CC55-C424-4C5B-BFC3-A7244FAFAADC}" type="datetimeFigureOut">
              <a:rPr lang="cs-CZ" smtClean="0"/>
              <a:t>29. 4. 2018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FA92-31DC-42DC-A448-6338A7784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702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CC55-C424-4C5B-BFC3-A7244FAFAADC}" type="datetimeFigureOut">
              <a:rPr lang="cs-CZ" smtClean="0"/>
              <a:t>29. 4. 2018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FA92-31DC-42DC-A448-6338A7784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421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CC55-C424-4C5B-BFC3-A7244FAFAADC}" type="datetimeFigureOut">
              <a:rPr lang="cs-CZ" smtClean="0"/>
              <a:t>29. 4. 2018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FA92-31DC-42DC-A448-6338A7784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716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E6CCC55-C424-4C5B-BFC3-A7244FAFAADC}" type="datetimeFigureOut">
              <a:rPr lang="cs-CZ" smtClean="0"/>
              <a:t>29. 4. 2018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FA92-31DC-42DC-A448-6338A7784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886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E6CCC55-C424-4C5B-BFC3-A7244FAFAADC}" type="datetimeFigureOut">
              <a:rPr lang="cs-CZ" smtClean="0"/>
              <a:t>29. 4. 2018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263FA92-31DC-42DC-A448-6338A7784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386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Pravidla terénního výzkumu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Terénní cvičení z ekonomické geografie</a:t>
            </a:r>
          </a:p>
        </p:txBody>
      </p:sp>
    </p:spTree>
    <p:extLst>
      <p:ext uri="{BB962C8B-B14F-4D97-AF65-F5344CB8AC3E}">
        <p14:creationId xmlns:p14="http://schemas.microsoft.com/office/powerpoint/2010/main" val="1228491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86295" y="-2"/>
            <a:ext cx="5157705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35" y="2708804"/>
            <a:ext cx="27741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100">
                <a:solidFill>
                  <a:schemeClr val="tx1"/>
                </a:solidFill>
              </a:rPr>
              <a:t>Zásady terénního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36886" y="802638"/>
            <a:ext cx="4056522" cy="525272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osobní bezpečnost je nade vše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je to „jenom“ školní práce, ne otázka života a smrti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zbytečně se nevystavujte riziku ohrožení zdraví nebo života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hrdinství je zbytečné; zde platí „kdo uteče, vyhraje“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práce po dvojicích je bezpečnější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pokud to povaha šetření vylučuje, alespoň se pohybujte ve dvojicích či menších skupinkách tak, abyste o sobě věděli</a:t>
            </a:r>
          </a:p>
        </p:txBody>
      </p:sp>
    </p:spTree>
    <p:extLst>
      <p:ext uri="{BB962C8B-B14F-4D97-AF65-F5344CB8AC3E}">
        <p14:creationId xmlns:p14="http://schemas.microsoft.com/office/powerpoint/2010/main" val="42483762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86295" y="-2"/>
            <a:ext cx="5157705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35" y="2708804"/>
            <a:ext cx="27741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100">
                <a:solidFill>
                  <a:schemeClr val="tx1"/>
                </a:solidFill>
              </a:rPr>
              <a:t>Zásady terénního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55976" y="332656"/>
            <a:ext cx="4536504" cy="6120680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sz="1600" dirty="0">
                <a:solidFill>
                  <a:schemeClr val="bg1"/>
                </a:solidFill>
              </a:rPr>
              <a:t>diskuse s respondenty mimo téma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chemeClr val="bg1"/>
                </a:solidFill>
              </a:rPr>
              <a:t>obecně se diskuse s respondenty o tématech mimo dotazník zásadně nedoporučují; zvláště jde-li o témata choulostivá či kontroverzní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chemeClr val="bg1"/>
                </a:solidFill>
              </a:rPr>
              <a:t>mohou se vyskytnout narážky na politiku, xenofobii, sexismus, LGBT menšiny, …, které nebudou konvenovat s vašimi názory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chemeClr val="bg1"/>
                </a:solidFill>
              </a:rPr>
              <a:t>jak z toho ven? Nejlepší řešení: kývejte, myslete si svoje a snažte se diskusi ukončit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chemeClr val="bg1"/>
                </a:solidFill>
              </a:rPr>
              <a:t>určitě nikoho nepřesvědčujte o tom, jak je to podle vás „správně“; od toho tam nejste!</a:t>
            </a:r>
          </a:p>
          <a:p>
            <a:pPr marL="0" indent="0">
              <a:lnSpc>
                <a:spcPct val="90000"/>
              </a:lnSpc>
              <a:buNone/>
            </a:pPr>
            <a:endParaRPr lang="cs-CZ" sz="1600" dirty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1600" dirty="0">
                <a:solidFill>
                  <a:schemeClr val="bg1"/>
                </a:solidFill>
              </a:rPr>
              <a:t>požívání alkoholu nebo návykových látek během práce není povoleno!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chemeClr val="bg1"/>
                </a:solidFill>
              </a:rPr>
              <a:t>jste reprezentanti VŠ a předpokládá se u vás určité vystupování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chemeClr val="bg1"/>
                </a:solidFill>
              </a:rPr>
              <a:t>musíte být schopni provést úkol a nedělat ostudu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chemeClr val="bg1"/>
                </a:solidFill>
              </a:rPr>
              <a:t>viz poučení o bezpečnosti od doc. Věžníka</a:t>
            </a:r>
          </a:p>
          <a:p>
            <a:pPr>
              <a:lnSpc>
                <a:spcPct val="90000"/>
              </a:lnSpc>
            </a:pPr>
            <a:endParaRPr lang="cs-CZ" sz="1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4374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86295" y="-2"/>
            <a:ext cx="5157705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35" y="2708804"/>
            <a:ext cx="27741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100">
                <a:solidFill>
                  <a:schemeClr val="tx1"/>
                </a:solidFill>
              </a:rPr>
              <a:t>Zásady terénního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36886" y="802638"/>
            <a:ext cx="4056522" cy="525272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nedotazujete stále stejné skupiny obyvatel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s některými demografickými skupinami se budete setkávat častěji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např. starý člověk, maminka s kočárkem, zevlující mládež, …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získání některých skupin bude obtížnější, ale nevyhnete se tomu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struktura respondentů bude průběžně zadávána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1010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3A0C1B-BA4C-4E05-B8ED-D809E3BDEF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738" r="35929"/>
          <a:stretch/>
        </p:blipFill>
        <p:spPr>
          <a:xfrm>
            <a:off x="481" y="10"/>
            <a:ext cx="4572000" cy="685799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3744" y="548680"/>
            <a:ext cx="3365473" cy="1174991"/>
          </a:xfrm>
          <a:solidFill>
            <a:schemeClr val="bg1">
              <a:alpha val="8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2100">
                <a:solidFill>
                  <a:schemeClr val="tx1">
                    <a:lumMod val="85000"/>
                    <a:lumOff val="15000"/>
                  </a:schemeClr>
                </a:solidFill>
              </a:rPr>
              <a:t>Terénní 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57955" y="692697"/>
            <a:ext cx="3603699" cy="604867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dirty="0"/>
              <a:t>jedna z metod zisku geografických dat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použití</a:t>
            </a:r>
          </a:p>
          <a:p>
            <a:pPr lvl="1"/>
            <a:r>
              <a:rPr lang="cs-CZ" dirty="0"/>
              <a:t>pokud není možno získat data jiným způsobem</a:t>
            </a:r>
          </a:p>
          <a:p>
            <a:pPr lvl="1"/>
            <a:r>
              <a:rPr lang="cs-CZ" dirty="0"/>
              <a:t>pokud je potřeba zpřesnit existující data (místní šetření)</a:t>
            </a:r>
          </a:p>
          <a:p>
            <a:pPr lvl="1"/>
            <a:r>
              <a:rPr lang="cs-CZ" dirty="0"/>
              <a:t>pokud je potřeba vytvořit si osobní představu o situaci v území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více možných forem terénního výzkumu</a:t>
            </a:r>
          </a:p>
          <a:p>
            <a:pPr lvl="1"/>
            <a:r>
              <a:rPr lang="cs-CZ" dirty="0"/>
              <a:t>dotazníkové šetření, rozhovory, pocitové mapy, mentální mapy, (zúčastněné) pozorování, průzkum území…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185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86295" y="-2"/>
            <a:ext cx="5157705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35" y="2708804"/>
            <a:ext cx="27741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100">
                <a:solidFill>
                  <a:schemeClr val="tx1"/>
                </a:solidFill>
              </a:rPr>
              <a:t>Klady terénního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36886" y="802638"/>
            <a:ext cx="4056522" cy="5252722"/>
          </a:xfrm>
        </p:spPr>
        <p:txBody>
          <a:bodyPr anchor="ctr">
            <a:normAutofit/>
          </a:bodyPr>
          <a:lstStyle/>
          <a:p>
            <a:pPr>
              <a:buFont typeface="Gill Sans MT" panose="020B0502020104020203" pitchFamily="34" charset="-18"/>
              <a:buChar char="+"/>
            </a:pPr>
            <a:r>
              <a:rPr lang="cs-CZ">
                <a:solidFill>
                  <a:schemeClr val="bg1"/>
                </a:solidFill>
              </a:rPr>
              <a:t>zaměření se pouze na požadovanou oblast/oblasti</a:t>
            </a:r>
          </a:p>
          <a:p>
            <a:pPr>
              <a:buFont typeface="Gill Sans MT" panose="020B0502020104020203" pitchFamily="34" charset="-18"/>
              <a:buChar char="+"/>
            </a:pPr>
            <a:r>
              <a:rPr lang="cs-CZ">
                <a:solidFill>
                  <a:schemeClr val="bg1"/>
                </a:solidFill>
              </a:rPr>
              <a:t>odpovědi na otázky v rámci tématu, které nás zajímají</a:t>
            </a:r>
          </a:p>
          <a:p>
            <a:pPr>
              <a:buFont typeface="Gill Sans MT" panose="020B0502020104020203" pitchFamily="34" charset="-18"/>
              <a:buChar char="+"/>
            </a:pPr>
            <a:r>
              <a:rPr lang="cs-CZ">
                <a:solidFill>
                  <a:schemeClr val="bg1"/>
                </a:solidFill>
              </a:rPr>
              <a:t>dokumentace stavu (čehokoliv) podle našich požadavků</a:t>
            </a:r>
          </a:p>
          <a:p>
            <a:pPr lvl="1"/>
            <a:r>
              <a:rPr lang="cs-CZ">
                <a:solidFill>
                  <a:schemeClr val="bg1"/>
                </a:solidFill>
              </a:rPr>
              <a:t>eliminace nepotřebného „šumu“</a:t>
            </a:r>
          </a:p>
          <a:p>
            <a:pPr>
              <a:buFont typeface="Gill Sans MT" panose="020B0502020104020203" pitchFamily="34" charset="-18"/>
              <a:buChar char="+"/>
            </a:pPr>
            <a:r>
              <a:rPr lang="cs-CZ">
                <a:solidFill>
                  <a:schemeClr val="bg1"/>
                </a:solidFill>
              </a:rPr>
              <a:t>zisk zkušenosti z území</a:t>
            </a:r>
          </a:p>
          <a:p>
            <a:pPr lvl="1"/>
            <a:r>
              <a:rPr lang="cs-CZ">
                <a:solidFill>
                  <a:schemeClr val="bg1"/>
                </a:solidFill>
              </a:rPr>
              <a:t>každý vnímá prostor a jevy v něm jinak!</a:t>
            </a:r>
          </a:p>
          <a:p>
            <a:pPr lvl="1"/>
            <a:r>
              <a:rPr lang="cs-CZ">
                <a:solidFill>
                  <a:schemeClr val="bg1"/>
                </a:solidFill>
              </a:rPr>
              <a:t>Google Maps/Panorama/letecké snímky </a:t>
            </a:r>
            <a:r>
              <a:rPr lang="cs-CZ" b="1" u="sng">
                <a:solidFill>
                  <a:schemeClr val="bg1"/>
                </a:solidFill>
              </a:rPr>
              <a:t>NEJSOU</a:t>
            </a:r>
            <a:r>
              <a:rPr lang="cs-CZ">
                <a:solidFill>
                  <a:schemeClr val="bg1"/>
                </a:solidFill>
              </a:rPr>
              <a:t> plnohodnotnou náhradou!</a:t>
            </a:r>
          </a:p>
        </p:txBody>
      </p:sp>
    </p:spTree>
    <p:extLst>
      <p:ext uri="{BB962C8B-B14F-4D97-AF65-F5344CB8AC3E}">
        <p14:creationId xmlns:p14="http://schemas.microsoft.com/office/powerpoint/2010/main" val="5871812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86295" y="-2"/>
            <a:ext cx="5157705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335" y="2708804"/>
            <a:ext cx="27741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100">
                <a:solidFill>
                  <a:schemeClr val="tx1"/>
                </a:solidFill>
              </a:rPr>
              <a:t>Zápory terénního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55976" y="548680"/>
            <a:ext cx="4237432" cy="6048672"/>
          </a:xfrm>
        </p:spPr>
        <p:txBody>
          <a:bodyPr anchor="ctr">
            <a:normAutofit/>
          </a:bodyPr>
          <a:lstStyle/>
          <a:p>
            <a:pPr>
              <a:buFont typeface="Gill Sans MT" panose="020B0502020104020203" pitchFamily="34" charset="-18"/>
              <a:buChar char="-"/>
            </a:pPr>
            <a:r>
              <a:rPr lang="cs-CZ" dirty="0">
                <a:solidFill>
                  <a:schemeClr val="bg1"/>
                </a:solidFill>
              </a:rPr>
              <a:t>časová náročnost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při sběru i zpracování dat</a:t>
            </a:r>
          </a:p>
          <a:p>
            <a:pPr lvl="1"/>
            <a:endParaRPr lang="cs-CZ" dirty="0">
              <a:solidFill>
                <a:schemeClr val="bg1"/>
              </a:solidFill>
            </a:endParaRPr>
          </a:p>
          <a:p>
            <a:pPr>
              <a:buFont typeface="Gill Sans MT" panose="020B0502020104020203" pitchFamily="34" charset="-18"/>
              <a:buChar char="-"/>
            </a:pPr>
            <a:r>
              <a:rPr lang="cs-CZ" dirty="0">
                <a:solidFill>
                  <a:schemeClr val="bg1"/>
                </a:solidFill>
              </a:rPr>
              <a:t>finanční náročnost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je potřeba se dopravit na místo samé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je potřeba zaplatit tazatele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je potřeba mít techniku</a:t>
            </a:r>
          </a:p>
          <a:p>
            <a:pPr>
              <a:buFont typeface="Gill Sans MT" panose="020B0502020104020203" pitchFamily="34" charset="-18"/>
              <a:buChar char="-"/>
            </a:pPr>
            <a:endParaRPr lang="cs-CZ" dirty="0">
              <a:solidFill>
                <a:schemeClr val="bg1"/>
              </a:solidFill>
            </a:endParaRPr>
          </a:p>
          <a:p>
            <a:pPr>
              <a:buFont typeface="Gill Sans MT" panose="020B0502020104020203" pitchFamily="34" charset="-18"/>
              <a:buChar char="-"/>
            </a:pPr>
            <a:r>
              <a:rPr lang="cs-CZ" dirty="0">
                <a:solidFill>
                  <a:schemeClr val="bg1"/>
                </a:solidFill>
              </a:rPr>
              <a:t>personální náročnost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pokud se jedná o rozsáhlejší šetření, je potřeba více tazatelů či zpracovatelů výsledků</a:t>
            </a:r>
          </a:p>
          <a:p>
            <a:pPr>
              <a:buFont typeface="Gill Sans MT" panose="020B0502020104020203" pitchFamily="34" charset="-18"/>
              <a:buChar char="-"/>
            </a:pPr>
            <a:endParaRPr lang="cs-CZ" dirty="0">
              <a:solidFill>
                <a:schemeClr val="bg1"/>
              </a:solidFill>
            </a:endParaRPr>
          </a:p>
          <a:p>
            <a:pPr>
              <a:buFont typeface="Gill Sans MT" panose="020B0502020104020203" pitchFamily="34" charset="-18"/>
              <a:buChar char="-"/>
            </a:pPr>
            <a:r>
              <a:rPr lang="cs-CZ" dirty="0">
                <a:solidFill>
                  <a:schemeClr val="bg1"/>
                </a:solidFill>
              </a:rPr>
              <a:t>fyzická náročnost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(většinou) je potřeba terén prochodit a „zažít“</a:t>
            </a:r>
          </a:p>
        </p:txBody>
      </p:sp>
    </p:spTree>
    <p:extLst>
      <p:ext uri="{BB962C8B-B14F-4D97-AF65-F5344CB8AC3E}">
        <p14:creationId xmlns:p14="http://schemas.microsoft.com/office/powerpoint/2010/main" val="3039731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879398A9-0D0D-4901-BDDF-B3D93CECA7B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0029" y="964692"/>
            <a:ext cx="2990088" cy="49365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11FEC3B-E514-4E21-B2CB-7903A73569E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3473" y="1128683"/>
            <a:ext cx="2743200" cy="4608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fický objekt 5" descr="Uživatelé">
            <a:extLst>
              <a:ext uri="{FF2B5EF4-FFF2-40B4-BE49-F238E27FC236}">
                <a16:creationId xmlns:a16="http://schemas.microsoft.com/office/drawing/2014/main" id="{505B2571-6221-424F-8A9F-99350F59A5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86917" y="2184815"/>
            <a:ext cx="2496312" cy="24963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3504" y="964692"/>
            <a:ext cx="4421124" cy="1188720"/>
          </a:xfrm>
        </p:spPr>
        <p:txBody>
          <a:bodyPr>
            <a:normAutofit/>
          </a:bodyPr>
          <a:lstStyle/>
          <a:p>
            <a:r>
              <a:rPr lang="cs-CZ" sz="2000"/>
              <a:t>Respondent/komunikační partner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2432" y="2638044"/>
            <a:ext cx="4472488" cy="326320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sz="1500"/>
              <a:t>člověk, kterého se ptáme</a:t>
            </a:r>
          </a:p>
          <a:p>
            <a:pPr marL="0" indent="0">
              <a:lnSpc>
                <a:spcPct val="90000"/>
              </a:lnSpc>
              <a:buNone/>
            </a:pPr>
            <a:endParaRPr lang="cs-CZ" sz="1500"/>
          </a:p>
          <a:p>
            <a:pPr marL="0" indent="0">
              <a:lnSpc>
                <a:spcPct val="90000"/>
              </a:lnSpc>
              <a:buNone/>
            </a:pPr>
            <a:r>
              <a:rPr lang="cs-CZ" sz="1500"/>
              <a:t>není-li omezeno v zadání výzkumu, je to kdokoliv</a:t>
            </a:r>
          </a:p>
          <a:p>
            <a:pPr marL="0" indent="0">
              <a:lnSpc>
                <a:spcPct val="90000"/>
              </a:lnSpc>
              <a:buNone/>
            </a:pPr>
            <a:endParaRPr lang="cs-CZ" sz="1500"/>
          </a:p>
          <a:p>
            <a:pPr marL="0" indent="0">
              <a:lnSpc>
                <a:spcPct val="90000"/>
              </a:lnSpc>
              <a:buNone/>
            </a:pPr>
            <a:r>
              <a:rPr lang="cs-CZ" sz="1500"/>
              <a:t>předpokládáme, že má znalost toho, na co se ptáme</a:t>
            </a:r>
          </a:p>
          <a:p>
            <a:pPr marL="0" indent="0">
              <a:lnSpc>
                <a:spcPct val="90000"/>
              </a:lnSpc>
              <a:buNone/>
            </a:pPr>
            <a:endParaRPr lang="cs-CZ" sz="1500"/>
          </a:p>
          <a:p>
            <a:pPr marL="0" indent="0">
              <a:lnSpc>
                <a:spcPct val="90000"/>
              </a:lnSpc>
              <a:buNone/>
            </a:pPr>
            <a:r>
              <a:rPr lang="cs-CZ" sz="1500"/>
              <a:t>respondent má právo odmítnout zpracování svých odpovědí</a:t>
            </a:r>
          </a:p>
          <a:p>
            <a:pPr lvl="1">
              <a:lnSpc>
                <a:spcPct val="90000"/>
              </a:lnSpc>
            </a:pPr>
            <a:r>
              <a:rPr lang="cs-CZ" sz="1500"/>
              <a:t>bez udání důvodu</a:t>
            </a:r>
          </a:p>
          <a:p>
            <a:pPr lvl="1">
              <a:lnSpc>
                <a:spcPct val="90000"/>
              </a:lnSpc>
            </a:pPr>
            <a:r>
              <a:rPr lang="cs-CZ" sz="1500"/>
              <a:t>i po ukončení dotazníku/rozhovoru</a:t>
            </a:r>
          </a:p>
          <a:p>
            <a:pPr>
              <a:lnSpc>
                <a:spcPct val="90000"/>
              </a:lnSpc>
            </a:pPr>
            <a:endParaRPr lang="cs-CZ" sz="1500"/>
          </a:p>
        </p:txBody>
      </p:sp>
    </p:spTree>
    <p:extLst>
      <p:ext uri="{BB962C8B-B14F-4D97-AF65-F5344CB8AC3E}">
        <p14:creationId xmlns:p14="http://schemas.microsoft.com/office/powerpoint/2010/main" val="130829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79398A9-0D0D-4901-BDDF-B3D93CECA7B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0029" y="964692"/>
            <a:ext cx="2990088" cy="49365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11FEC3B-E514-4E21-B2CB-7903A73569E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3473" y="1128683"/>
            <a:ext cx="2743200" cy="4608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Graphic 11" descr="Dokument">
            <a:extLst>
              <a:ext uri="{FF2B5EF4-FFF2-40B4-BE49-F238E27FC236}">
                <a16:creationId xmlns:a16="http://schemas.microsoft.com/office/drawing/2014/main" id="{08F21591-8073-4B96-AE5F-42991EEC38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86917" y="2184815"/>
            <a:ext cx="2496312" cy="24963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3504" y="964692"/>
            <a:ext cx="4421124" cy="1188720"/>
          </a:xfrm>
        </p:spPr>
        <p:txBody>
          <a:bodyPr>
            <a:normAutofit/>
          </a:bodyPr>
          <a:lstStyle/>
          <a:p>
            <a:r>
              <a:rPr lang="cs-CZ"/>
              <a:t>Tazatel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2432" y="2638044"/>
            <a:ext cx="4472488" cy="32632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/>
              <a:t>člověk, který má s sebou dotazník a má za úkol jej vyplnit podle informací respondentů</a:t>
            </a:r>
          </a:p>
          <a:p>
            <a:pPr marL="0" indent="0">
              <a:buNone/>
            </a:pPr>
            <a:r>
              <a:rPr lang="cs-CZ"/>
              <a:t>více možných způsobů</a:t>
            </a:r>
          </a:p>
          <a:p>
            <a:pPr lvl="1"/>
            <a:r>
              <a:rPr lang="cs-CZ"/>
              <a:t>tazatel se ptá a sám vyplňuje dotazník</a:t>
            </a:r>
          </a:p>
          <a:p>
            <a:pPr lvl="1"/>
            <a:r>
              <a:rPr lang="cs-CZ"/>
              <a:t>tazatel nechá vyplňovat respondenta, jen mu radí</a:t>
            </a:r>
          </a:p>
          <a:p>
            <a:pPr lvl="1"/>
            <a:r>
              <a:rPr lang="cs-CZ"/>
              <a:t>tazatel rozdá prázdné dotazníky a časem se vrátí pro vyplněné</a:t>
            </a:r>
          </a:p>
          <a:p>
            <a:pPr lvl="1"/>
            <a:r>
              <a:rPr lang="cs-CZ"/>
              <a:t>tazatel zaznamenává informace od respondenta (jde-li o rozhovor)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348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79398A9-0D0D-4901-BDDF-B3D93CECA7B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0029" y="964692"/>
            <a:ext cx="2990088" cy="49365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11FEC3B-E514-4E21-B2CB-7903A73569E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3473" y="1128683"/>
            <a:ext cx="2743200" cy="4608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fický objekt 4" descr="Muž">
            <a:extLst>
              <a:ext uri="{FF2B5EF4-FFF2-40B4-BE49-F238E27FC236}">
                <a16:creationId xmlns:a16="http://schemas.microsoft.com/office/drawing/2014/main" id="{A857963C-501D-45EE-B6F8-443689E925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86917" y="2184815"/>
            <a:ext cx="2496312" cy="24963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3504" y="964692"/>
            <a:ext cx="4421124" cy="1188720"/>
          </a:xfrm>
        </p:spPr>
        <p:txBody>
          <a:bodyPr>
            <a:normAutofit/>
          </a:bodyPr>
          <a:lstStyle/>
          <a:p>
            <a:r>
              <a:rPr lang="cs-CZ" dirty="0"/>
              <a:t>Pozorovatel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2432" y="2638044"/>
            <a:ext cx="4472488" cy="326320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sz="1300"/>
              <a:t>člověk, který provádí pozorování nebo terénní průzkum</a:t>
            </a:r>
          </a:p>
          <a:p>
            <a:pPr marL="0" indent="0">
              <a:lnSpc>
                <a:spcPct val="90000"/>
              </a:lnSpc>
              <a:buNone/>
            </a:pPr>
            <a:endParaRPr lang="cs-CZ" sz="1300"/>
          </a:p>
          <a:p>
            <a:pPr marL="0" indent="0">
              <a:lnSpc>
                <a:spcPct val="90000"/>
              </a:lnSpc>
              <a:buNone/>
            </a:pPr>
            <a:r>
              <a:rPr lang="cs-CZ" sz="1300"/>
              <a:t>je vybaven potřebnými záznamovými zařízeními</a:t>
            </a:r>
          </a:p>
          <a:p>
            <a:pPr lvl="1">
              <a:lnSpc>
                <a:spcPct val="90000"/>
              </a:lnSpc>
            </a:pPr>
            <a:r>
              <a:rPr lang="cs-CZ" sz="1300"/>
              <a:t>fotoaparát, kamera, diktafon, blok s psacími potřebami, „slepá mapa“, …</a:t>
            </a:r>
          </a:p>
          <a:p>
            <a:pPr marL="0" indent="0">
              <a:lnSpc>
                <a:spcPct val="90000"/>
              </a:lnSpc>
              <a:buNone/>
            </a:pPr>
            <a:endParaRPr lang="cs-CZ" sz="1300"/>
          </a:p>
          <a:p>
            <a:pPr marL="0" indent="0">
              <a:lnSpc>
                <a:spcPct val="90000"/>
              </a:lnSpc>
              <a:buNone/>
            </a:pPr>
            <a:r>
              <a:rPr lang="cs-CZ" sz="1300"/>
              <a:t>je vybaven pro pohyb v terénu</a:t>
            </a:r>
          </a:p>
          <a:p>
            <a:pPr lvl="1">
              <a:lnSpc>
                <a:spcPct val="90000"/>
              </a:lnSpc>
            </a:pPr>
            <a:r>
              <a:rPr lang="cs-CZ" sz="1300"/>
              <a:t>odpovídající oděv a obuv, fyzické schopnosti, …</a:t>
            </a:r>
          </a:p>
          <a:p>
            <a:pPr marL="0" indent="0">
              <a:lnSpc>
                <a:spcPct val="90000"/>
              </a:lnSpc>
              <a:buNone/>
            </a:pPr>
            <a:endParaRPr lang="cs-CZ" sz="1300"/>
          </a:p>
          <a:p>
            <a:pPr marL="0" indent="0">
              <a:lnSpc>
                <a:spcPct val="90000"/>
              </a:lnSpc>
              <a:buNone/>
            </a:pPr>
            <a:r>
              <a:rPr lang="cs-CZ" sz="1300"/>
              <a:t>pozorovatel nemá primárně za úkol vyptávat se, ale může získávat informace i z neformálních rozhovorů s „kolemjdoucími“</a:t>
            </a:r>
          </a:p>
        </p:txBody>
      </p:sp>
    </p:spTree>
    <p:extLst>
      <p:ext uri="{BB962C8B-B14F-4D97-AF65-F5344CB8AC3E}">
        <p14:creationId xmlns:p14="http://schemas.microsoft.com/office/powerpoint/2010/main" val="4083747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pravidla pro terénní 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2638045"/>
            <a:ext cx="7344815" cy="36712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slušnost</a:t>
            </a:r>
          </a:p>
          <a:p>
            <a:pPr lvl="1"/>
            <a:r>
              <a:rPr lang="cs-CZ" dirty="0"/>
              <a:t>ať se děje, co se děje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dirty="0"/>
              <a:t>trpělivost</a:t>
            </a:r>
          </a:p>
          <a:p>
            <a:pPr lvl="1"/>
            <a:r>
              <a:rPr lang="cs-CZ" dirty="0"/>
              <a:t>budou vás při žádostech o vyplnění dotazníku/pocitové mapy odmítat</a:t>
            </a:r>
          </a:p>
          <a:p>
            <a:pPr lvl="1"/>
            <a:r>
              <a:rPr lang="cs-CZ" dirty="0"/>
              <a:t>mohou to být lidé různých intelektuálních schopností</a:t>
            </a:r>
          </a:p>
          <a:p>
            <a:pPr lvl="1"/>
            <a:r>
              <a:rPr lang="cs-CZ" dirty="0"/>
              <a:t>nic vás nesmí při šetření rozhodit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reprezentativní vzhled a vystupování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dodržování zásady „Tazatel není respondent“</a:t>
            </a:r>
          </a:p>
        </p:txBody>
      </p:sp>
    </p:spTree>
    <p:extLst>
      <p:ext uri="{BB962C8B-B14F-4D97-AF65-F5344CB8AC3E}">
        <p14:creationId xmlns:p14="http://schemas.microsoft.com/office/powerpoint/2010/main" val="3508920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3122" y="476673"/>
            <a:ext cx="5937755" cy="1188720"/>
          </a:xfrm>
        </p:spPr>
        <p:txBody>
          <a:bodyPr>
            <a:normAutofit/>
          </a:bodyPr>
          <a:lstStyle/>
          <a:p>
            <a:r>
              <a:rPr lang="cs-CZ" dirty="0"/>
              <a:t>Postup při tvorbě dotazníku/pocitové mapy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060848"/>
            <a:ext cx="7488832" cy="4320479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/>
              <a:t>získání respondenta</a:t>
            </a:r>
          </a:p>
          <a:p>
            <a:pPr lvl="1"/>
            <a:r>
              <a:rPr lang="cs-CZ" dirty="0"/>
              <a:t>nebude to jednoduché, vzpomeňte si na vlastní zkušenosti z brněnských ulic…</a:t>
            </a:r>
          </a:p>
          <a:p>
            <a:pPr lvl="1"/>
            <a:r>
              <a:rPr lang="cs-CZ" dirty="0"/>
              <a:t>připravte se na častá odmítnutí</a:t>
            </a:r>
          </a:p>
          <a:p>
            <a:pPr lvl="1"/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slušné oslovení</a:t>
            </a:r>
          </a:p>
          <a:p>
            <a:pPr marL="342900" indent="-342900">
              <a:buFont typeface="+mj-lt"/>
              <a:buAutoNum type="arabicPeriod"/>
            </a:pPr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vyplnění dotazníku/mapy podle informací respondenta</a:t>
            </a:r>
          </a:p>
          <a:p>
            <a:pPr lvl="1"/>
            <a:r>
              <a:rPr lang="cs-CZ" dirty="0"/>
              <a:t>dotazování se v případě nejasností</a:t>
            </a:r>
          </a:p>
          <a:p>
            <a:pPr lvl="1"/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schopnost zvládnout „</a:t>
            </a:r>
            <a:r>
              <a:rPr lang="cs-CZ" dirty="0" err="1"/>
              <a:t>small</a:t>
            </a:r>
            <a:r>
              <a:rPr lang="cs-CZ" dirty="0"/>
              <a:t> talk“</a:t>
            </a:r>
          </a:p>
          <a:p>
            <a:pPr lvl="1"/>
            <a:r>
              <a:rPr lang="cs-CZ" dirty="0"/>
              <a:t>někdy i tam bývají důležité informace</a:t>
            </a:r>
          </a:p>
          <a:p>
            <a:pPr lvl="1"/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poděkování a rozloučení se</a:t>
            </a:r>
          </a:p>
        </p:txBody>
      </p:sp>
    </p:spTree>
    <p:extLst>
      <p:ext uri="{BB962C8B-B14F-4D97-AF65-F5344CB8AC3E}">
        <p14:creationId xmlns:p14="http://schemas.microsoft.com/office/powerpoint/2010/main" val="341473586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72</TotalTime>
  <Words>685</Words>
  <Application>Microsoft Office PowerPoint</Application>
  <PresentationFormat>Předvádění na obrazovce (4:3)</PresentationFormat>
  <Paragraphs>112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Balík</vt:lpstr>
      <vt:lpstr>Pravidla terénního výzkumu</vt:lpstr>
      <vt:lpstr>Terénní výzkum</vt:lpstr>
      <vt:lpstr>Klady terénního výzkumu</vt:lpstr>
      <vt:lpstr>Zápory terénního výzkumu</vt:lpstr>
      <vt:lpstr>Respondent/komunikační partner</vt:lpstr>
      <vt:lpstr>Tazatel</vt:lpstr>
      <vt:lpstr>Pozorovatel</vt:lpstr>
      <vt:lpstr>Základní pravidla pro terénní výzkum</vt:lpstr>
      <vt:lpstr>Postup při tvorbě dotazníku/pocitové mapy</vt:lpstr>
      <vt:lpstr>Zásady terénního výzkumu</vt:lpstr>
      <vt:lpstr>Zásady terénního výzkumu</vt:lpstr>
      <vt:lpstr>Zásady terénního výzkumu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Pravidla terénního výzkumu</dc:title>
  <dc:creator>Uživatel systému Windows</dc:creator>
  <cp:lastModifiedBy>Ondřej Krejčí</cp:lastModifiedBy>
  <cp:revision>7</cp:revision>
  <dcterms:created xsi:type="dcterms:W3CDTF">2018-04-16T09:01:28Z</dcterms:created>
  <dcterms:modified xsi:type="dcterms:W3CDTF">2018-04-29T11:54:33Z</dcterms:modified>
</cp:coreProperties>
</file>