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6" r:id="rId3"/>
    <p:sldId id="257" r:id="rId4"/>
    <p:sldId id="26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5" autoAdjust="0"/>
    <p:restoredTop sz="94660"/>
  </p:normalViewPr>
  <p:slideViewPr>
    <p:cSldViewPr>
      <p:cViewPr varScale="1">
        <p:scale>
          <a:sx n="92" d="100"/>
          <a:sy n="92" d="100"/>
        </p:scale>
        <p:origin x="12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609D-DEFA-4A4D-A3A7-B1E030322DD5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F387-9FB8-41C8-8837-B7A097657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1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3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5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7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9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4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6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3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51C7E5-36BD-4CA9-9471-6A27F73D24B2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76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4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51C7E5-36BD-4CA9-9471-6A27F73D24B2}" type="datetimeFigureOut">
              <a:rPr lang="cs-CZ" smtClean="0"/>
              <a:pPr/>
              <a:t>03.05.2018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6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sktop.arcgis.com/en/arcmap/10.4/analyze/modelbuilder/a-quick-tour-of-using-iterators-for-iteration-looping-.htm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esktop.arcgis.com/en/arcmap/10.4/analyze/modelbuilder/model-element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21651"/>
          </a:xfrm>
        </p:spPr>
        <p:txBody>
          <a:bodyPr>
            <a:normAutofit lnSpcReduction="10000"/>
          </a:bodyPr>
          <a:lstStyle/>
          <a:p>
            <a:pPr algn="r"/>
            <a:r>
              <a:rPr lang="cs-CZ" dirty="0"/>
              <a:t>Václav Paleček</a:t>
            </a:r>
          </a:p>
          <a:p>
            <a:pPr algn="r"/>
            <a:r>
              <a:rPr lang="cs-CZ" dirty="0"/>
              <a:t>Vendula Svobodová</a:t>
            </a:r>
          </a:p>
          <a:p>
            <a:r>
              <a:rPr lang="cs-CZ" dirty="0"/>
              <a:t>Jaro 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49067" y="1772816"/>
            <a:ext cx="609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Z8818 Aplikovaná geoinformatika – Cvičení 9</a:t>
            </a:r>
          </a:p>
        </p:txBody>
      </p:sp>
    </p:spTree>
    <p:extLst>
      <p:ext uri="{BB962C8B-B14F-4D97-AF65-F5344CB8AC3E}">
        <p14:creationId xmlns:p14="http://schemas.microsoft.com/office/powerpoint/2010/main" val="258834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Iterace II.</a:t>
            </a:r>
          </a:p>
        </p:txBody>
      </p:sp>
      <p:pic>
        <p:nvPicPr>
          <p:cNvPr id="2050" name="Picture 2" descr="Iterator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570063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92656"/>
            <a:ext cx="3978000" cy="45544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9609"/>
            <a:ext cx="4703167" cy="383745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6006" y="6444650"/>
            <a:ext cx="93705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hlinkClick r:id="rId5"/>
              </a:rPr>
              <a:t>http://desktop.arcgis.com/en/arcmap/10.4/analyze/modelbuilder/a-quick-tour-of-using-iterators-for-iteration-looping-.htm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7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více vrstvami</a:t>
            </a:r>
          </a:p>
        </p:txBody>
      </p:sp>
      <p:pic>
        <p:nvPicPr>
          <p:cNvPr id="3074" name="Picture 2" descr="Creating List vari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85" y="2564904"/>
            <a:ext cx="56959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9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</a:t>
            </a:r>
          </a:p>
        </p:txBody>
      </p:sp>
      <p:pic>
        <p:nvPicPr>
          <p:cNvPr id="4098" name="Picture 2" descr="Example of If-Then-E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5351789" cy="38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4AA6E78-9646-4BD8-B763-AA2CBB1F91BA}"/>
              </a:ext>
            </a:extLst>
          </p:cNvPr>
          <p:cNvSpPr txBox="1"/>
          <p:nvPr/>
        </p:nvSpPr>
        <p:spPr>
          <a:xfrm>
            <a:off x="819200" y="2708920"/>
            <a:ext cx="2304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Podmínky lze využít pro řízení chodu celého modelu a rozhodovat tak, co se stane s konkrétními vstupy na základě hodnot těchto proměnných</a:t>
            </a:r>
          </a:p>
        </p:txBody>
      </p:sp>
    </p:spTree>
    <p:extLst>
      <p:ext uri="{BB962C8B-B14F-4D97-AF65-F5344CB8AC3E}">
        <p14:creationId xmlns:p14="http://schemas.microsoft.com/office/powerpoint/2010/main" val="36911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č. 3 – Model </a:t>
            </a:r>
            <a:r>
              <a:rPr lang="cs-CZ" dirty="0" err="1"/>
              <a:t>Builder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Viz Studijní materiály v </a:t>
            </a:r>
            <a:r>
              <a:rPr lang="cs-CZ" dirty="0" err="1"/>
              <a:t>ISu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Možné nástroje: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Add</a:t>
            </a:r>
            <a:r>
              <a:rPr lang="cs-CZ" i="1" dirty="0"/>
              <a:t> </a:t>
            </a:r>
            <a:r>
              <a:rPr lang="cs-CZ" i="1" dirty="0" err="1"/>
              <a:t>Field</a:t>
            </a:r>
            <a:r>
              <a:rPr lang="cs-CZ" i="1" dirty="0"/>
              <a:t> </a:t>
            </a:r>
            <a:r>
              <a:rPr lang="cs-CZ" dirty="0"/>
              <a:t>– přidá sloupec do tabulky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Get</a:t>
            </a:r>
            <a:r>
              <a:rPr lang="cs-CZ" i="1" dirty="0"/>
              <a:t> </a:t>
            </a:r>
            <a:r>
              <a:rPr lang="cs-CZ" i="1" dirty="0" err="1"/>
              <a:t>Count</a:t>
            </a:r>
            <a:r>
              <a:rPr lang="cs-CZ" i="1" dirty="0"/>
              <a:t> </a:t>
            </a:r>
            <a:r>
              <a:rPr lang="cs-CZ" dirty="0"/>
              <a:t>– vypočítá počet prvků vrstvy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Summary</a:t>
            </a:r>
            <a:r>
              <a:rPr lang="cs-CZ" i="1" dirty="0"/>
              <a:t> </a:t>
            </a:r>
            <a:r>
              <a:rPr lang="cs-CZ" i="1" dirty="0" err="1"/>
              <a:t>Statistics</a:t>
            </a:r>
            <a:r>
              <a:rPr lang="cs-CZ" i="1" dirty="0"/>
              <a:t> </a:t>
            </a:r>
            <a:r>
              <a:rPr lang="cs-CZ" dirty="0"/>
              <a:t>– vytváří tabulku s vybraným statistickým ukazatelem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Calculate</a:t>
            </a:r>
            <a:r>
              <a:rPr lang="cs-CZ" i="1" dirty="0"/>
              <a:t> </a:t>
            </a:r>
            <a:r>
              <a:rPr lang="cs-CZ" i="1" dirty="0" err="1"/>
              <a:t>Field</a:t>
            </a:r>
            <a:r>
              <a:rPr lang="cs-CZ" dirty="0"/>
              <a:t> – vypočítá hodnotu sloupců vrstev</a:t>
            </a:r>
          </a:p>
        </p:txBody>
      </p:sp>
    </p:spTree>
    <p:extLst>
      <p:ext uri="{BB962C8B-B14F-4D97-AF65-F5344CB8AC3E}">
        <p14:creationId xmlns:p14="http://schemas.microsoft.com/office/powerpoint/2010/main" val="354291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Builder</a:t>
            </a:r>
            <a:r>
              <a:rPr lang="cs-CZ" dirty="0"/>
              <a:t> v </a:t>
            </a:r>
            <a:r>
              <a:rPr lang="cs-CZ" dirty="0" err="1"/>
              <a:t>ArcGIS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Slouží k automatizaci úloh v </a:t>
            </a:r>
            <a:r>
              <a:rPr lang="cs-CZ" dirty="0" err="1"/>
              <a:t>ArcGIS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Umožňuje postupné řetězení nástrojů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Není zde podmínka generování a ukládání dílčích výstupů ve zpracovatelském procesu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Lze provádět iterační úlohy nad složkami, databázemi a jinými </a:t>
            </a:r>
            <a:r>
              <a:rPr lang="cs-CZ" dirty="0" err="1"/>
              <a:t>datasety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Umožňuje vkládání skriptů a databázových dotazů do různých částí zpracovatelského procesu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Vytvořené nástroje se vkládají do </a:t>
            </a:r>
            <a:r>
              <a:rPr lang="cs-CZ" dirty="0" err="1"/>
              <a:t>Toolboxu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17AE0D-C16D-4027-A5F2-7AFB5B8D6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6924" b="91600"/>
          <a:stretch/>
        </p:blipFill>
        <p:spPr>
          <a:xfrm>
            <a:off x="4355976" y="5210326"/>
            <a:ext cx="4536504" cy="64807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0EF5F70-55CE-4D23-9224-A8A62E16D098}"/>
              </a:ext>
            </a:extLst>
          </p:cNvPr>
          <p:cNvSpPr/>
          <p:nvPr/>
        </p:nvSpPr>
        <p:spPr>
          <a:xfrm>
            <a:off x="8532440" y="5589240"/>
            <a:ext cx="360040" cy="269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19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Založení nového </a:t>
            </a:r>
            <a:r>
              <a:rPr lang="cs-CZ" dirty="0" err="1"/>
              <a:t>Toolboxu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 err="1"/>
              <a:t>Add</a:t>
            </a:r>
            <a:r>
              <a:rPr lang="cs-CZ" i="1" dirty="0"/>
              <a:t> </a:t>
            </a:r>
            <a:r>
              <a:rPr lang="cs-CZ" i="1" dirty="0" err="1"/>
              <a:t>Toolbox</a:t>
            </a:r>
            <a:r>
              <a:rPr lang="cs-CZ" i="1" dirty="0"/>
              <a:t> </a:t>
            </a:r>
            <a:r>
              <a:rPr lang="cs-CZ" dirty="0"/>
              <a:t>v okně nástrojů + </a:t>
            </a:r>
            <a:r>
              <a:rPr lang="cs-CZ" i="1" dirty="0"/>
              <a:t>New </a:t>
            </a:r>
            <a:r>
              <a:rPr lang="cs-CZ" i="1" dirty="0" err="1"/>
              <a:t>Toolbox</a:t>
            </a:r>
            <a:r>
              <a:rPr lang="cs-CZ" i="1" dirty="0"/>
              <a:t> </a:t>
            </a:r>
            <a:r>
              <a:rPr lang="cs-CZ" dirty="0"/>
              <a:t>v otevřeném okně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19" y="2955624"/>
            <a:ext cx="3762993" cy="253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28373" r="65084" b="15476"/>
          <a:stretch/>
        </p:blipFill>
        <p:spPr bwMode="auto">
          <a:xfrm>
            <a:off x="822959" y="2372693"/>
            <a:ext cx="2834641" cy="369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8688DF5-A990-4AB7-89AD-977570341EA6}"/>
              </a:ext>
            </a:extLst>
          </p:cNvPr>
          <p:cNvSpPr/>
          <p:nvPr/>
        </p:nvSpPr>
        <p:spPr>
          <a:xfrm>
            <a:off x="1835696" y="4725144"/>
            <a:ext cx="144016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BDC689A-A34C-4139-8FA9-FCF6E265C145}"/>
              </a:ext>
            </a:extLst>
          </p:cNvPr>
          <p:cNvSpPr/>
          <p:nvPr/>
        </p:nvSpPr>
        <p:spPr>
          <a:xfrm>
            <a:off x="7596335" y="3164736"/>
            <a:ext cx="328777" cy="2642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1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Přidání nástroje do </a:t>
            </a:r>
            <a:r>
              <a:rPr lang="cs-CZ" dirty="0" err="1"/>
              <a:t>Toolboxu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New – Model</a:t>
            </a:r>
            <a:r>
              <a:rPr lang="cs-CZ" dirty="0"/>
              <a:t>; případně </a:t>
            </a:r>
            <a:r>
              <a:rPr lang="cs-CZ" i="1" dirty="0" err="1"/>
              <a:t>Save</a:t>
            </a:r>
            <a:r>
              <a:rPr lang="cs-CZ" i="1" dirty="0"/>
              <a:t> As</a:t>
            </a:r>
            <a:r>
              <a:rPr lang="cs-CZ" dirty="0"/>
              <a:t> v okně pro tvorbu nástrojů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5391" r="52875" b="33526"/>
          <a:stretch/>
        </p:blipFill>
        <p:spPr bwMode="auto">
          <a:xfrm>
            <a:off x="82718" y="2298420"/>
            <a:ext cx="3268642" cy="23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32675" t="29001" r="15350" b="16400"/>
          <a:stretch/>
        </p:blipFill>
        <p:spPr>
          <a:xfrm>
            <a:off x="3479207" y="3372249"/>
            <a:ext cx="5602128" cy="3310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13541" r="71588" b="31534"/>
          <a:stretch/>
        </p:blipFill>
        <p:spPr bwMode="auto">
          <a:xfrm>
            <a:off x="6588224" y="2218564"/>
            <a:ext cx="2060664" cy="361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9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Builder</a:t>
            </a:r>
            <a:r>
              <a:rPr lang="cs-CZ" dirty="0"/>
              <a:t> - prvky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3" y="1845734"/>
            <a:ext cx="3456384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Základní elementy modelu: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Proměnné - vrstvy, tabulky, hodnoty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Nástroje – jednoduché z </a:t>
            </a:r>
            <a:r>
              <a:rPr lang="cs-CZ" dirty="0" err="1"/>
              <a:t>toolboxu</a:t>
            </a:r>
            <a:r>
              <a:rPr lang="cs-CZ" dirty="0"/>
              <a:t>, skripty, modely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Konektory – vstupy/výstupy, podmínky a další nastavení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Více v </a:t>
            </a:r>
            <a:r>
              <a:rPr lang="cs-CZ" dirty="0" err="1"/>
              <a:t>Helpu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http://desktop.arcgis.com/en/arcmap/10.4/analyze/modelbuilder/model-elements.htm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Model el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4869991" cy="408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26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Builder</a:t>
            </a:r>
            <a:r>
              <a:rPr lang="cs-CZ" dirty="0"/>
              <a:t> - rozhraní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844824"/>
            <a:ext cx="7248552" cy="380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3568" y="5647486"/>
            <a:ext cx="793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Funkce (</a:t>
            </a:r>
            <a:r>
              <a:rPr lang="cs-CZ" dirty="0" err="1"/>
              <a:t>Tools</a:t>
            </a:r>
            <a:r>
              <a:rPr lang="cs-CZ" dirty="0"/>
              <a:t>) i data (</a:t>
            </a:r>
            <a:r>
              <a:rPr lang="cs-CZ" dirty="0" err="1"/>
              <a:t>Variables</a:t>
            </a:r>
            <a:r>
              <a:rPr lang="cs-CZ" dirty="0"/>
              <a:t>) lze přetáhnout z Table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, respektive ze seznamu „</a:t>
            </a:r>
            <a:r>
              <a:rPr lang="cs-CZ" dirty="0" err="1"/>
              <a:t>ArcToolbox</a:t>
            </a:r>
            <a:r>
              <a:rPr lang="cs-CZ" dirty="0"/>
              <a:t>“. Rovněž lze jednotlivé prvky vkládat přes menu „Insert“.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E31B9CF-438E-4782-909E-B41C116D9F06}"/>
              </a:ext>
            </a:extLst>
          </p:cNvPr>
          <p:cNvSpPr/>
          <p:nvPr/>
        </p:nvSpPr>
        <p:spPr>
          <a:xfrm>
            <a:off x="1691680" y="2132856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11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Propojení prvků a spuštění modelu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2960" y="3068960"/>
            <a:ext cx="2684138" cy="28001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Model je možné spouštět po částech a kontrolovat případné výstupy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Před spuštěním celého modelu je vhodné vyzkoušet, zda-</a:t>
            </a:r>
            <a:r>
              <a:rPr lang="cs-CZ" dirty="0" err="1"/>
              <a:t>li</a:t>
            </a:r>
            <a:r>
              <a:rPr lang="cs-CZ" dirty="0"/>
              <a:t> model neobsahuje logické a jiné chyby – Validace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21032" r="31764" b="18406"/>
          <a:stretch/>
        </p:blipFill>
        <p:spPr bwMode="auto">
          <a:xfrm>
            <a:off x="3507097" y="2432237"/>
            <a:ext cx="5636903" cy="44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D1B1DF8-2882-4221-80D0-DB6D5B902D4C}"/>
              </a:ext>
            </a:extLst>
          </p:cNvPr>
          <p:cNvSpPr/>
          <p:nvPr/>
        </p:nvSpPr>
        <p:spPr>
          <a:xfrm>
            <a:off x="3531505" y="2936293"/>
            <a:ext cx="2063824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57CB884-FAAD-4C3F-B70C-B61F88B91B18}"/>
              </a:ext>
            </a:extLst>
          </p:cNvPr>
          <p:cNvSpPr/>
          <p:nvPr/>
        </p:nvSpPr>
        <p:spPr>
          <a:xfrm>
            <a:off x="7395529" y="2936293"/>
            <a:ext cx="792088" cy="232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63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Parametry modelu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58940"/>
            <a:ext cx="4905375" cy="4000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6F32032-A9FF-4B4E-9BD6-B6F496CC2381}"/>
              </a:ext>
            </a:extLst>
          </p:cNvPr>
          <p:cNvSpPr txBox="1"/>
          <p:nvPr/>
        </p:nvSpPr>
        <p:spPr>
          <a:xfrm>
            <a:off x="819200" y="2708920"/>
            <a:ext cx="2304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Parametry slouží pro zapojení uživatele modelu do procesu zpracování a pro vyžádání některých doplňujících nastavení</a:t>
            </a:r>
          </a:p>
        </p:txBody>
      </p:sp>
    </p:spTree>
    <p:extLst>
      <p:ext uri="{BB962C8B-B14F-4D97-AF65-F5344CB8AC3E}">
        <p14:creationId xmlns:p14="http://schemas.microsoft.com/office/powerpoint/2010/main" val="148252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Iterace I.</a:t>
            </a:r>
          </a:p>
        </p:txBody>
      </p:sp>
      <p:pic>
        <p:nvPicPr>
          <p:cNvPr id="8194" name="Picture 2" descr="http://desktop.arcgis.com/en/arcmap/10.3/tools/modelbuilder-toolbox/GUID-B14A62DB-9485-4DE6-A68F-5402FF6ABBED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248472" cy="44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E142762-371C-4960-B799-CDED7A433D1D}"/>
              </a:ext>
            </a:extLst>
          </p:cNvPr>
          <p:cNvSpPr txBox="1"/>
          <p:nvPr/>
        </p:nvSpPr>
        <p:spPr>
          <a:xfrm>
            <a:off x="819200" y="2708920"/>
            <a:ext cx="23042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Iterace umožňují dávkové zpracování množství souborů nebo proměnných stejným způsobem, případně jinou alternativou při splnění vložených podmínek</a:t>
            </a:r>
          </a:p>
        </p:txBody>
      </p:sp>
    </p:spTree>
    <p:extLst>
      <p:ext uri="{BB962C8B-B14F-4D97-AF65-F5344CB8AC3E}">
        <p14:creationId xmlns:p14="http://schemas.microsoft.com/office/powerpoint/2010/main" val="20580084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6224</TotalTime>
  <Words>371</Words>
  <Application>Microsoft Office PowerPoint</Application>
  <PresentationFormat>Předvádění na obrazovce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Retrospektiva</vt:lpstr>
      <vt:lpstr>Prezentace aplikace PowerPoint</vt:lpstr>
      <vt:lpstr>Model Builder v ArcGIS</vt:lpstr>
      <vt:lpstr>Založení nového Toolboxu</vt:lpstr>
      <vt:lpstr>Přidání nástroje do Toolboxu</vt:lpstr>
      <vt:lpstr>Model Builder - prvky </vt:lpstr>
      <vt:lpstr>Model Builder - rozhraní</vt:lpstr>
      <vt:lpstr>Propojení prvků a spuštění modelu</vt:lpstr>
      <vt:lpstr>Parametry modelu</vt:lpstr>
      <vt:lpstr>Iterace I.</vt:lpstr>
      <vt:lpstr>Iterace II.</vt:lpstr>
      <vt:lpstr>Práce s více vrstvami</vt:lpstr>
      <vt:lpstr>Podmínky</vt:lpstr>
      <vt:lpstr>Cvičení č. 3 – Model Builder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terénního mapování sesuvů na Zlínsku</dc:title>
  <dc:creator>Honza</dc:creator>
  <cp:lastModifiedBy>Václav Paleček</cp:lastModifiedBy>
  <cp:revision>394</cp:revision>
  <dcterms:created xsi:type="dcterms:W3CDTF">2015-02-20T08:48:29Z</dcterms:created>
  <dcterms:modified xsi:type="dcterms:W3CDTF">2018-05-03T18:58:35Z</dcterms:modified>
</cp:coreProperties>
</file>