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33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C609D-DEFA-4A4D-A3A7-B1E030322DD5}" type="datetimeFigureOut">
              <a:rPr lang="cs-CZ" smtClean="0"/>
              <a:t>22.03.2018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2F387-9FB8-41C8-8837-B7A097657C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01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22.03.2018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43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22.03.2018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51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22.03.2018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00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22.03.2018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76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22.03.2018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67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22.03.2018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98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22.03.2018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84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22.03.2018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64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22.03.2018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33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051C7E5-36BD-4CA9-9471-6A27F73D24B2}" type="datetimeFigureOut">
              <a:rPr lang="cs-CZ" smtClean="0"/>
              <a:t>22.03.2018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76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22.03.2018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04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051C7E5-36BD-4CA9-9471-6A27F73D24B2}" type="datetimeFigureOut">
              <a:rPr lang="cs-CZ" smtClean="0"/>
              <a:t>22.03.2018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62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hyperlink" Target="http://desktop.arcgis.com/en/arcmap/10.3/tools/spatial-analyst-toolbox/how-sink-work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421651"/>
          </a:xfrm>
        </p:spPr>
        <p:txBody>
          <a:bodyPr>
            <a:normAutofit/>
          </a:bodyPr>
          <a:lstStyle/>
          <a:p>
            <a:pPr algn="r"/>
            <a:r>
              <a:rPr lang="cs-CZ" sz="2000" dirty="0"/>
              <a:t>Václav Paleček</a:t>
            </a:r>
          </a:p>
          <a:p>
            <a:pPr algn="r"/>
            <a:r>
              <a:rPr lang="cs-CZ" sz="2000"/>
              <a:t>Jaro 2018</a:t>
            </a:r>
            <a:endParaRPr lang="cs-CZ" sz="2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549067" y="1772816"/>
            <a:ext cx="6095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Z8818 Aplikovaná geoinformatika – Cvičení 4</a:t>
            </a:r>
          </a:p>
        </p:txBody>
      </p:sp>
    </p:spTree>
    <p:extLst>
      <p:ext uri="{BB962C8B-B14F-4D97-AF65-F5344CB8AC3E}">
        <p14:creationId xmlns:p14="http://schemas.microsoft.com/office/powerpoint/2010/main" val="2588348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Odvozené parametry DMR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1957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 základu společné pro rastr i TIN: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 err="1"/>
              <a:t>Aspect</a:t>
            </a:r>
            <a:r>
              <a:rPr lang="cs-CZ" dirty="0"/>
              <a:t> – orientace svahů vůči světovým stranám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 err="1"/>
              <a:t>Slope</a:t>
            </a:r>
            <a:r>
              <a:rPr lang="cs-CZ" dirty="0"/>
              <a:t> – sklon svahu (%, °)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 err="1"/>
              <a:t>Contour</a:t>
            </a:r>
            <a:r>
              <a:rPr lang="cs-CZ" dirty="0"/>
              <a:t> – vytváří izolinie (vrstevnice) z daných modelů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Dále pro rastr: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 err="1"/>
              <a:t>Hillshade</a:t>
            </a:r>
            <a:r>
              <a:rPr lang="cs-CZ" dirty="0"/>
              <a:t> – vytváří stínovaný reliéf podle zadané výšky a azimutu slunce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 err="1"/>
              <a:t>Curvature</a:t>
            </a:r>
            <a:r>
              <a:rPr lang="cs-CZ" dirty="0"/>
              <a:t> – vyhodnocuje typ svahu (konvexní x konkávní)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Dále pro TIN: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Polygon </a:t>
            </a:r>
            <a:r>
              <a:rPr lang="cs-CZ" i="1" dirty="0" err="1"/>
              <a:t>Volume</a:t>
            </a:r>
            <a:r>
              <a:rPr lang="cs-CZ" i="1" dirty="0"/>
              <a:t> </a:t>
            </a:r>
            <a:r>
              <a:rPr lang="cs-CZ" dirty="0"/>
              <a:t>– vypočítává objem v dané oblasti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 err="1"/>
              <a:t>Surface</a:t>
            </a:r>
            <a:r>
              <a:rPr lang="cs-CZ" i="1" dirty="0"/>
              <a:t> </a:t>
            </a:r>
            <a:r>
              <a:rPr lang="cs-CZ" i="1" dirty="0" err="1"/>
              <a:t>Difference</a:t>
            </a:r>
            <a:r>
              <a:rPr lang="cs-CZ" i="1" dirty="0"/>
              <a:t> </a:t>
            </a:r>
            <a:r>
              <a:rPr lang="cs-CZ" dirty="0"/>
              <a:t>– porovnává dva výškové modely, výstup může být rastr i TIN s hodnotami „pod“, „nad“, „planárně uložený“</a:t>
            </a:r>
          </a:p>
        </p:txBody>
      </p:sp>
    </p:spTree>
    <p:extLst>
      <p:ext uri="{BB962C8B-B14F-4D97-AF65-F5344CB8AC3E}">
        <p14:creationId xmlns:p14="http://schemas.microsoft.com/office/powerpoint/2010/main" val="1893819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Hodnocení kvality vytvořených DMR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6485345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1) Na vektorové úrovni – atributová tabulka = např. rozdíl sloupců; bodová pole: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Pravidelný </a:t>
            </a:r>
            <a:r>
              <a:rPr lang="cs-CZ" dirty="0" err="1"/>
              <a:t>grid</a:t>
            </a:r>
            <a:r>
              <a:rPr lang="cs-CZ" dirty="0"/>
              <a:t> – např. z buněk rastru (</a:t>
            </a:r>
            <a:r>
              <a:rPr lang="cs-CZ" i="1" dirty="0" err="1"/>
              <a:t>Raster</a:t>
            </a:r>
            <a:r>
              <a:rPr lang="cs-CZ" i="1" dirty="0"/>
              <a:t> To </a:t>
            </a:r>
            <a:r>
              <a:rPr lang="cs-CZ" i="1" dirty="0" err="1"/>
              <a:t>Points</a:t>
            </a:r>
            <a:r>
              <a:rPr lang="cs-CZ" dirty="0"/>
              <a:t>), </a:t>
            </a:r>
            <a:r>
              <a:rPr lang="cs-CZ" dirty="0" err="1"/>
              <a:t>centroidy</a:t>
            </a:r>
            <a:r>
              <a:rPr lang="cs-CZ" dirty="0"/>
              <a:t> polygonů (</a:t>
            </a:r>
            <a:r>
              <a:rPr lang="cs-CZ" i="1" dirty="0" err="1"/>
              <a:t>Create</a:t>
            </a:r>
            <a:r>
              <a:rPr lang="cs-CZ" i="1" dirty="0"/>
              <a:t> </a:t>
            </a:r>
            <a:r>
              <a:rPr lang="cs-CZ" i="1" dirty="0" err="1"/>
              <a:t>Fishnet</a:t>
            </a:r>
            <a:r>
              <a:rPr lang="cs-CZ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Náhodně generovaná – </a:t>
            </a:r>
            <a:r>
              <a:rPr lang="cs-CZ" i="1" dirty="0" err="1"/>
              <a:t>Create</a:t>
            </a:r>
            <a:r>
              <a:rPr lang="cs-CZ" i="1" dirty="0"/>
              <a:t> </a:t>
            </a:r>
            <a:r>
              <a:rPr lang="cs-CZ" i="1" dirty="0" err="1"/>
              <a:t>Random</a:t>
            </a:r>
            <a:r>
              <a:rPr lang="cs-CZ" i="1" dirty="0"/>
              <a:t> </a:t>
            </a:r>
            <a:r>
              <a:rPr lang="cs-CZ" i="1" dirty="0" err="1"/>
              <a:t>Points</a:t>
            </a:r>
            <a:r>
              <a:rPr lang="cs-CZ" i="1" dirty="0"/>
              <a:t> </a:t>
            </a:r>
            <a:r>
              <a:rPr lang="cs-CZ" dirty="0"/>
              <a:t>(rozsah, počet, min. vzdálenost)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Měřené body / vertexy geometrií: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Všechny – </a:t>
            </a:r>
            <a:r>
              <a:rPr lang="cs-CZ" i="1" dirty="0" err="1"/>
              <a:t>Extract</a:t>
            </a:r>
            <a:r>
              <a:rPr lang="cs-CZ" i="1" dirty="0"/>
              <a:t> </a:t>
            </a:r>
            <a:r>
              <a:rPr lang="cs-CZ" i="1" dirty="0" err="1"/>
              <a:t>Values</a:t>
            </a:r>
            <a:r>
              <a:rPr lang="cs-CZ" i="1" dirty="0"/>
              <a:t> To </a:t>
            </a:r>
            <a:r>
              <a:rPr lang="cs-CZ" i="1" dirty="0" err="1"/>
              <a:t>Points</a:t>
            </a:r>
            <a:endParaRPr lang="cs-CZ" i="1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Podmnožina – </a:t>
            </a:r>
            <a:r>
              <a:rPr lang="cs-CZ" i="1" dirty="0" err="1"/>
              <a:t>Subset</a:t>
            </a:r>
            <a:r>
              <a:rPr lang="cs-CZ" i="1" dirty="0"/>
              <a:t> </a:t>
            </a:r>
            <a:r>
              <a:rPr lang="cs-CZ" i="1" dirty="0" err="1"/>
              <a:t>Features</a:t>
            </a:r>
            <a:r>
              <a:rPr lang="cs-CZ" dirty="0"/>
              <a:t> – rozdělí soubor na zdrojová a testovací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2) Na rastrové úrovni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Mapová algebra (viz předchozí cvičení)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1413" t="50000" r="73625"/>
          <a:stretch/>
        </p:blipFill>
        <p:spPr>
          <a:xfrm>
            <a:off x="6961502" y="2771200"/>
            <a:ext cx="2182498" cy="410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33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Hydrologické modelování v </a:t>
            </a:r>
            <a:r>
              <a:rPr lang="cs-CZ" sz="4000" dirty="0" err="1"/>
              <a:t>ArcGIS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5189201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Povrchové a podzemní analýzy (</a:t>
            </a:r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cs-CZ" dirty="0" err="1"/>
              <a:t>Analyst</a:t>
            </a:r>
            <a:r>
              <a:rPr lang="cs-CZ" dirty="0"/>
              <a:t> </a:t>
            </a:r>
            <a:r>
              <a:rPr lang="cs-CZ" dirty="0" err="1"/>
              <a:t>Tools</a:t>
            </a:r>
            <a:r>
              <a:rPr lang="cs-CZ" dirty="0"/>
              <a:t> – Hydrology/</a:t>
            </a:r>
            <a:r>
              <a:rPr lang="cs-CZ" dirty="0" err="1"/>
              <a:t>Groundwater</a:t>
            </a:r>
            <a:r>
              <a:rPr lang="cs-CZ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Rozšířená varianta v extenzi </a:t>
            </a:r>
            <a:r>
              <a:rPr lang="cs-CZ" dirty="0" err="1"/>
              <a:t>ArcHydro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Založeno nejčastěji na vytvořeném výškovém modelu území (DEM) ve formě rastru (</a:t>
            </a:r>
            <a:r>
              <a:rPr lang="cs-CZ" dirty="0" err="1"/>
              <a:t>Topo</a:t>
            </a:r>
            <a:r>
              <a:rPr lang="cs-CZ" dirty="0"/>
              <a:t> To </a:t>
            </a:r>
            <a:r>
              <a:rPr lang="cs-CZ" dirty="0" err="1"/>
              <a:t>Raster</a:t>
            </a:r>
            <a:r>
              <a:rPr lang="cs-CZ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Korektnost vychází z kvality výškového modelu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Kombinace s dalšími rastry (geomorfologické, pedologické aj. charakteristiky)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77562" t="37400" r="388" b="-400"/>
          <a:stretch/>
        </p:blipFill>
        <p:spPr>
          <a:xfrm>
            <a:off x="6156176" y="1970837"/>
            <a:ext cx="2952328" cy="474481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317" y="5013176"/>
            <a:ext cx="4514484" cy="15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12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Hydrologické modelování v </a:t>
            </a:r>
            <a:r>
              <a:rPr lang="cs-CZ" sz="4000" dirty="0" err="1"/>
              <a:t>ArcGIS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 </a:t>
            </a:r>
            <a:r>
              <a:rPr lang="cs-CZ" i="1" dirty="0" err="1"/>
              <a:t>Flow</a:t>
            </a:r>
            <a:r>
              <a:rPr lang="cs-CZ" i="1" dirty="0"/>
              <a:t> </a:t>
            </a:r>
            <a:r>
              <a:rPr lang="cs-CZ" i="1" dirty="0" err="1"/>
              <a:t>Direction</a:t>
            </a:r>
            <a:r>
              <a:rPr lang="cs-CZ" i="1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Směr odtoku z buněk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8 směrů, povolen vždy jen jednosměrný odtok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9525" t="34600" r="46063" b="34600"/>
          <a:stretch/>
        </p:blipFill>
        <p:spPr>
          <a:xfrm>
            <a:off x="5940152" y="3933369"/>
            <a:ext cx="2880320" cy="20440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30313" t="27600" r="41338" b="44400"/>
          <a:stretch/>
        </p:blipFill>
        <p:spPr>
          <a:xfrm>
            <a:off x="971600" y="1845734"/>
            <a:ext cx="4680520" cy="260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78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Hydrologické modelování v </a:t>
            </a:r>
            <a:r>
              <a:rPr lang="cs-CZ" sz="4000" dirty="0" err="1"/>
              <a:t>ArcGIS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5070610" cy="453559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 případě hydrologicky nekorektního DEM: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 err="1"/>
              <a:t>Sink</a:t>
            </a:r>
            <a:r>
              <a:rPr lang="cs-CZ" i="1" dirty="0"/>
              <a:t> – </a:t>
            </a:r>
            <a:r>
              <a:rPr lang="cs-CZ" i="1" dirty="0" err="1"/>
              <a:t>Watershed</a:t>
            </a:r>
            <a:r>
              <a:rPr lang="cs-CZ" i="1" dirty="0"/>
              <a:t> – </a:t>
            </a:r>
            <a:r>
              <a:rPr lang="cs-CZ" i="1" dirty="0" err="1"/>
              <a:t>Zonal</a:t>
            </a:r>
            <a:r>
              <a:rPr lang="cs-CZ" i="1" dirty="0"/>
              <a:t> </a:t>
            </a:r>
            <a:r>
              <a:rPr lang="cs-CZ" i="1" dirty="0" err="1"/>
              <a:t>Statistics</a:t>
            </a:r>
            <a:r>
              <a:rPr lang="cs-CZ" i="1" dirty="0"/>
              <a:t> – </a:t>
            </a:r>
            <a:r>
              <a:rPr lang="cs-CZ" i="1" dirty="0" err="1"/>
              <a:t>Zonal</a:t>
            </a:r>
            <a:r>
              <a:rPr lang="cs-CZ" i="1" dirty="0"/>
              <a:t> Fill - Minus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hlinkClick r:id="rId2"/>
              </a:rPr>
              <a:t>http://desktop.arcgis.com/en/arcmap/10.3/tools/spatial-analyst-toolbox/how-sink-works.htm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Přepočet </a:t>
            </a:r>
            <a:r>
              <a:rPr lang="cs-CZ" i="1" dirty="0" err="1"/>
              <a:t>Flow</a:t>
            </a:r>
            <a:r>
              <a:rPr lang="cs-CZ" i="1" dirty="0"/>
              <a:t> </a:t>
            </a:r>
            <a:r>
              <a:rPr lang="cs-CZ" i="1" dirty="0" err="1"/>
              <a:t>Direction</a:t>
            </a:r>
            <a:endParaRPr lang="cs-CZ" i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i="1" dirty="0" err="1"/>
              <a:t>Flow</a:t>
            </a:r>
            <a:r>
              <a:rPr lang="cs-CZ" i="1" dirty="0"/>
              <a:t> </a:t>
            </a:r>
            <a:r>
              <a:rPr lang="cs-CZ" i="1" dirty="0" err="1"/>
              <a:t>Accumulation</a:t>
            </a:r>
            <a:endParaRPr lang="cs-CZ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Sumace buněk vtékajících do každé buňky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Vychází z </a:t>
            </a:r>
            <a:r>
              <a:rPr lang="cs-CZ" dirty="0" err="1"/>
              <a:t>Flow</a:t>
            </a:r>
            <a:r>
              <a:rPr lang="cs-CZ" dirty="0"/>
              <a:t> </a:t>
            </a:r>
            <a:r>
              <a:rPr lang="cs-CZ" dirty="0" err="1"/>
              <a:t>Direction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 Con/Set </a:t>
            </a:r>
            <a:r>
              <a:rPr lang="cs-CZ" i="1" dirty="0" err="1"/>
              <a:t>Null</a:t>
            </a:r>
            <a:endParaRPr lang="cs-CZ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Jednoduchý způsob </a:t>
            </a:r>
            <a:r>
              <a:rPr lang="cs-CZ" dirty="0" err="1"/>
              <a:t>prahování</a:t>
            </a:r>
            <a:r>
              <a:rPr lang="cs-CZ" dirty="0"/>
              <a:t> rastru do formy bitmapy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Lze využít pro stanovení vodních toků z rastru akumulace odtoku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5769959" y="1628800"/>
            <a:ext cx="3188526" cy="1842601"/>
            <a:chOff x="5482679" y="1737361"/>
            <a:chExt cx="3188526" cy="1842601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2679" y="1737361"/>
              <a:ext cx="3108312" cy="938521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80112" y="2675882"/>
              <a:ext cx="3091093" cy="904080"/>
            </a:xfrm>
            <a:prstGeom prst="rect">
              <a:avLst/>
            </a:prstGeom>
          </p:spPr>
        </p:pic>
      </p:grp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/>
          <a:srcRect l="30313" t="24801" r="48425" b="61200"/>
          <a:stretch/>
        </p:blipFill>
        <p:spPr>
          <a:xfrm>
            <a:off x="5932680" y="3616924"/>
            <a:ext cx="3110746" cy="115212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6"/>
          <a:srcRect l="31221" t="17111" r="39763" b="8000"/>
          <a:stretch/>
        </p:blipFill>
        <p:spPr>
          <a:xfrm>
            <a:off x="5932680" y="4914575"/>
            <a:ext cx="1140195" cy="16552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7"/>
          <a:srcRect l="17713" t="19218" r="59450" b="23946"/>
          <a:stretch/>
        </p:blipFill>
        <p:spPr>
          <a:xfrm>
            <a:off x="7713253" y="4914575"/>
            <a:ext cx="1162350" cy="1627175"/>
          </a:xfrm>
          <a:prstGeom prst="rect">
            <a:avLst/>
          </a:prstGeom>
        </p:spPr>
      </p:pic>
      <p:sp>
        <p:nvSpPr>
          <p:cNvPr id="10" name="Šipka: doprava 9"/>
          <p:cNvSpPr/>
          <p:nvPr/>
        </p:nvSpPr>
        <p:spPr>
          <a:xfrm>
            <a:off x="7175856" y="5742212"/>
            <a:ext cx="432048" cy="13506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6674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Hydrologické modelování v </a:t>
            </a:r>
            <a:r>
              <a:rPr lang="cs-CZ" sz="40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ArcGIS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Basin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Tvorba povodí z rastru směru odtoku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Stream To </a:t>
            </a:r>
            <a:r>
              <a:rPr lang="cs-CZ" dirty="0" err="1"/>
              <a:t>Feature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/>
              <a:t>Převod rastrových </a:t>
            </a:r>
            <a:r>
              <a:rPr lang="cs-CZ" dirty="0"/>
              <a:t>vodních toků na vektorovou reprezentaci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Stream Link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Identifikace jednotlivých vodních toků a přítoků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Flow</a:t>
            </a:r>
            <a:r>
              <a:rPr lang="cs-CZ" dirty="0"/>
              <a:t> </a:t>
            </a:r>
            <a:r>
              <a:rPr lang="cs-CZ" dirty="0" err="1"/>
              <a:t>Length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Výpočet délky úseků vodních toků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Stream </a:t>
            </a:r>
            <a:r>
              <a:rPr lang="cs-CZ" dirty="0" err="1"/>
              <a:t>Order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Rozdělení vodních toků podle </a:t>
            </a:r>
            <a:r>
              <a:rPr lang="cs-CZ" dirty="0" err="1"/>
              <a:t>geogr</a:t>
            </a:r>
            <a:r>
              <a:rPr lang="cs-CZ" dirty="0"/>
              <a:t>. systémů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1100" t="17111" r="39763" b="8000"/>
          <a:stretch/>
        </p:blipFill>
        <p:spPr>
          <a:xfrm>
            <a:off x="7020272" y="1711320"/>
            <a:ext cx="1872208" cy="270672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31100" t="29000" r="58662" b="50000"/>
          <a:stretch/>
        </p:blipFill>
        <p:spPr>
          <a:xfrm>
            <a:off x="5715909" y="4797152"/>
            <a:ext cx="1584176" cy="18278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61812" t="30400" r="27951" b="50000"/>
          <a:stretch/>
        </p:blipFill>
        <p:spPr>
          <a:xfrm>
            <a:off x="7257131" y="4856224"/>
            <a:ext cx="1631012" cy="175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15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3028262"/>
            <a:ext cx="7543801" cy="284083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 </a:t>
            </a:r>
            <a:r>
              <a:rPr lang="cs-CZ" i="1" dirty="0" err="1"/>
              <a:t>Cut</a:t>
            </a:r>
            <a:r>
              <a:rPr lang="cs-CZ" i="1" dirty="0"/>
              <a:t> Fill/</a:t>
            </a:r>
            <a:r>
              <a:rPr lang="cs-CZ" i="1" dirty="0" err="1"/>
              <a:t>Surface</a:t>
            </a:r>
            <a:r>
              <a:rPr lang="cs-CZ" i="1" dirty="0"/>
              <a:t> </a:t>
            </a:r>
            <a:r>
              <a:rPr lang="cs-CZ" i="1" dirty="0" err="1"/>
              <a:t>Volume</a:t>
            </a:r>
            <a:endParaRPr lang="cs-CZ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Podobné jako </a:t>
            </a:r>
            <a:r>
              <a:rPr lang="cs-CZ" dirty="0" err="1"/>
              <a:t>Surface</a:t>
            </a:r>
            <a:r>
              <a:rPr lang="cs-CZ" dirty="0"/>
              <a:t> </a:t>
            </a:r>
            <a:r>
              <a:rPr lang="cs-CZ" dirty="0" err="1"/>
              <a:t>Difference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Výpočet a statistika proložení dvou rastrových modelů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1101" t="30400" r="47637" b="31801"/>
          <a:stretch/>
        </p:blipFill>
        <p:spPr>
          <a:xfrm>
            <a:off x="5436096" y="168291"/>
            <a:ext cx="3456384" cy="345638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31101" t="30400" r="29525" b="33200"/>
          <a:stretch/>
        </p:blipFill>
        <p:spPr>
          <a:xfrm>
            <a:off x="1907704" y="4221088"/>
            <a:ext cx="4824536" cy="250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98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analýzy na DEM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Toolbar</a:t>
            </a:r>
            <a:r>
              <a:rPr lang="cs-CZ" dirty="0"/>
              <a:t> </a:t>
            </a:r>
            <a:r>
              <a:rPr lang="cs-CZ" i="1" dirty="0"/>
              <a:t>3D </a:t>
            </a:r>
            <a:r>
              <a:rPr lang="cs-CZ" i="1" dirty="0" err="1"/>
              <a:t>Analyst</a:t>
            </a:r>
            <a:r>
              <a:rPr lang="cs-CZ" i="1" dirty="0"/>
              <a:t> </a:t>
            </a:r>
            <a:r>
              <a:rPr lang="cs-CZ" dirty="0"/>
              <a:t>- použitelné na rastry i vektorové struktury (TIN, </a:t>
            </a:r>
            <a:r>
              <a:rPr lang="cs-CZ" dirty="0" err="1"/>
              <a:t>Terrain</a:t>
            </a:r>
            <a:r>
              <a:rPr lang="cs-CZ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Create</a:t>
            </a:r>
            <a:r>
              <a:rPr lang="cs-CZ" dirty="0"/>
              <a:t> </a:t>
            </a:r>
            <a:r>
              <a:rPr lang="cs-CZ" dirty="0" err="1"/>
              <a:t>Contour</a:t>
            </a:r>
            <a:r>
              <a:rPr lang="cs-CZ" dirty="0"/>
              <a:t> – vytváří uzavřenou izolinii o výšce v místě kliknutí myši = vrstevnice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Create</a:t>
            </a:r>
            <a:r>
              <a:rPr lang="cs-CZ" dirty="0"/>
              <a:t> </a:t>
            </a:r>
            <a:r>
              <a:rPr lang="cs-CZ" dirty="0" err="1"/>
              <a:t>Steepest</a:t>
            </a:r>
            <a:r>
              <a:rPr lang="cs-CZ" dirty="0"/>
              <a:t> </a:t>
            </a:r>
            <a:r>
              <a:rPr lang="cs-CZ" dirty="0" err="1"/>
              <a:t>Path</a:t>
            </a:r>
            <a:r>
              <a:rPr lang="cs-CZ" dirty="0"/>
              <a:t> – vytváří spádnice z místa kliknutí myši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Create</a:t>
            </a:r>
            <a:r>
              <a:rPr lang="cs-CZ" dirty="0"/>
              <a:t> Line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Sight</a:t>
            </a:r>
            <a:r>
              <a:rPr lang="cs-CZ" dirty="0"/>
              <a:t> – na zvolené 3D úsečce vymezuje viditelné a neviditelné oblasti / případně nová místa rozhledu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Interpolate</a:t>
            </a:r>
            <a:r>
              <a:rPr lang="cs-CZ" dirty="0"/>
              <a:t> Point/Line/Polygon – umisťuje geometrie na daný DEM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Profile </a:t>
            </a:r>
            <a:r>
              <a:rPr lang="cs-CZ" dirty="0" err="1"/>
              <a:t>Graph</a:t>
            </a:r>
            <a:r>
              <a:rPr lang="cs-CZ" dirty="0"/>
              <a:t> – vytvoří liniový graf profilu zvolené linie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Point Profile – vytvoří bodový graf profilu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Terrain</a:t>
            </a:r>
            <a:r>
              <a:rPr lang="cs-CZ" dirty="0"/>
              <a:t> Point Profile – vytvoří bodový graf nad vybraným terénem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63387" t="5201" r="9051" b="91999"/>
          <a:stretch/>
        </p:blipFill>
        <p:spPr>
          <a:xfrm>
            <a:off x="2195736" y="2132856"/>
            <a:ext cx="5040560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42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analýzy na DEM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3D </a:t>
            </a:r>
            <a:r>
              <a:rPr lang="cs-CZ" dirty="0" err="1"/>
              <a:t>Analyst</a:t>
            </a:r>
            <a:r>
              <a:rPr lang="cs-CZ" dirty="0"/>
              <a:t> </a:t>
            </a:r>
            <a:r>
              <a:rPr lang="cs-CZ" dirty="0" err="1"/>
              <a:t>Tools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Stack</a:t>
            </a:r>
            <a:r>
              <a:rPr lang="cs-CZ" dirty="0"/>
              <a:t> Profile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Vytváří profil a dodatečné statistiky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Interpolate</a:t>
            </a:r>
            <a:r>
              <a:rPr lang="cs-CZ" dirty="0"/>
              <a:t> </a:t>
            </a:r>
            <a:r>
              <a:rPr lang="cs-CZ" dirty="0" err="1"/>
              <a:t>Shape</a:t>
            </a:r>
            <a:endParaRPr lang="cs-CZ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Důležitý nástroj pro převod 2D geometrie do 3D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Vyžaduje DEM a zvolenou vektorovou vrstvu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Bez převodu do 3D geometrie nejsou možné některé typy analýz a nástroje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Feature</a:t>
            </a:r>
            <a:r>
              <a:rPr lang="cs-CZ" dirty="0"/>
              <a:t> To 3D By </a:t>
            </a:r>
            <a:r>
              <a:rPr lang="cs-CZ" dirty="0" err="1"/>
              <a:t>Attribute</a:t>
            </a:r>
            <a:endParaRPr lang="cs-CZ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Jednoduchý převod do 3D podle atributů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Surface</a:t>
            </a:r>
            <a:r>
              <a:rPr lang="cs-CZ" dirty="0"/>
              <a:t> </a:t>
            </a:r>
            <a:r>
              <a:rPr lang="cs-CZ" dirty="0" err="1"/>
              <a:t>Information</a:t>
            </a:r>
            <a:endParaRPr lang="cs-CZ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Převádí 3D informace z podkladového povrchu na vstupní 2D geometrii</a:t>
            </a:r>
          </a:p>
        </p:txBody>
      </p:sp>
    </p:spTree>
    <p:extLst>
      <p:ext uri="{BB962C8B-B14F-4D97-AF65-F5344CB8AC3E}">
        <p14:creationId xmlns:p14="http://schemas.microsoft.com/office/powerpoint/2010/main" val="2291693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výškové modely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6358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Souvislé datové modely zachycující nejčastěji nadmořskou výšku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Speciální případy – modelování jiných proměnných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 Různé zdroje výškových dat: DPZ (radar, stereofotogrammetrie, LIDAR…), pozemní měření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Terminologie: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ČR - DMR, DMT, DMP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Svět - DEM, DTM, DSM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Různé datové struktury: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Rastr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TIN (+lomové linie)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Vrstevnice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Body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96952"/>
            <a:ext cx="3954313" cy="176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E828D9D-9463-48E8-9AA6-3882C7623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687" y="4648857"/>
            <a:ext cx="3954313" cy="220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8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TIN </a:t>
            </a:r>
            <a:r>
              <a:rPr lang="cs-CZ" dirty="0" err="1"/>
              <a:t>vs</a:t>
            </a:r>
            <a:r>
              <a:rPr lang="cs-CZ" dirty="0"/>
              <a:t> Rastr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cs-CZ" sz="1800" b="1" dirty="0"/>
              <a:t>TIN-</a:t>
            </a:r>
            <a:r>
              <a:rPr lang="cs-CZ" sz="1800" b="1" dirty="0" err="1"/>
              <a:t>Triangulated</a:t>
            </a:r>
            <a:r>
              <a:rPr lang="cs-CZ" sz="1800" b="1" dirty="0"/>
              <a:t> </a:t>
            </a:r>
            <a:r>
              <a:rPr lang="cs-CZ" sz="1800" b="1" dirty="0" err="1"/>
              <a:t>irregular</a:t>
            </a:r>
            <a:r>
              <a:rPr lang="cs-CZ" sz="1800" b="1" dirty="0"/>
              <a:t> network</a:t>
            </a:r>
          </a:p>
          <a:p>
            <a:pPr lvl="1"/>
            <a:r>
              <a:rPr lang="cs-CZ" dirty="0"/>
              <a:t>Síť propojených nepravidelně rozmístěných bodů tvořící jednotlivé plošky modelu</a:t>
            </a:r>
          </a:p>
          <a:p>
            <a:pPr lvl="1"/>
            <a:r>
              <a:rPr lang="cs-CZ" dirty="0"/>
              <a:t>Nejčastěji využívá </a:t>
            </a:r>
            <a:r>
              <a:rPr lang="cs-CZ" dirty="0" err="1"/>
              <a:t>Delauneyho</a:t>
            </a:r>
            <a:r>
              <a:rPr lang="cs-CZ" dirty="0"/>
              <a:t> triangulace – snaha o co nejvíce rovnostranné trojúhelníky</a:t>
            </a:r>
          </a:p>
          <a:p>
            <a:pPr lvl="1"/>
            <a:r>
              <a:rPr lang="cs-CZ" dirty="0"/>
              <a:t>Základ pro tvorbu </a:t>
            </a:r>
            <a:r>
              <a:rPr lang="cs-CZ" dirty="0" err="1"/>
              <a:t>Thiessenových</a:t>
            </a:r>
            <a:r>
              <a:rPr lang="cs-CZ" dirty="0"/>
              <a:t> polygonů</a:t>
            </a:r>
          </a:p>
          <a:p>
            <a:pPr lvl="1"/>
            <a:r>
              <a:rPr lang="cs-CZ" dirty="0"/>
              <a:t>Lze zjistit výšku v jakémkoliv bodě povrchu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cs-CZ" b="1" dirty="0"/>
              <a:t>Rastr</a:t>
            </a:r>
          </a:p>
          <a:p>
            <a:pPr lvl="1"/>
            <a:r>
              <a:rPr lang="cs-CZ" dirty="0"/>
              <a:t>Nejčastěji využívaná struktura</a:t>
            </a:r>
          </a:p>
          <a:p>
            <a:pPr lvl="1"/>
            <a:r>
              <a:rPr lang="cs-CZ" dirty="0"/>
              <a:t>Pravidelná matice buněk o zvoleném prostorovém rozlišení</a:t>
            </a:r>
          </a:p>
          <a:p>
            <a:pPr lvl="1"/>
            <a:r>
              <a:rPr lang="cs-CZ" dirty="0"/>
              <a:t>Mnoho dalších způsobů využití v současných GIS nástrojích</a:t>
            </a:r>
          </a:p>
          <a:p>
            <a:pPr lvl="1"/>
            <a:r>
              <a:rPr lang="cs-CZ" dirty="0"/>
              <a:t>Webové služby</a:t>
            </a:r>
          </a:p>
          <a:p>
            <a:pPr lvl="1"/>
            <a:r>
              <a:rPr lang="cs-CZ" dirty="0"/>
              <a:t>Kvalita závislá na způsobu výpočtu (interpolační algoritmy)</a:t>
            </a:r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3841" t="43400" r="71984" b="39801"/>
          <a:stretch/>
        </p:blipFill>
        <p:spPr>
          <a:xfrm>
            <a:off x="5364088" y="4581128"/>
            <a:ext cx="2916324" cy="194421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34250" t="51400" r="46063" b="26200"/>
          <a:stretch/>
        </p:blipFill>
        <p:spPr>
          <a:xfrm>
            <a:off x="1619672" y="4941168"/>
            <a:ext cx="2592288" cy="165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94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TIN v </a:t>
            </a:r>
            <a:r>
              <a:rPr lang="cs-CZ" dirty="0" err="1"/>
              <a:t>ArcGIS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i="1" dirty="0"/>
              <a:t>3D </a:t>
            </a:r>
            <a:r>
              <a:rPr lang="cs-CZ" i="1" dirty="0" err="1"/>
              <a:t>Analyst</a:t>
            </a:r>
            <a:r>
              <a:rPr lang="cs-CZ" i="1" dirty="0"/>
              <a:t> </a:t>
            </a:r>
            <a:r>
              <a:rPr lang="cs-CZ" i="1" dirty="0" err="1"/>
              <a:t>Tools</a:t>
            </a:r>
            <a:endParaRPr lang="cs-CZ" i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Příklady nástrojů: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 err="1"/>
              <a:t>Create</a:t>
            </a:r>
            <a:r>
              <a:rPr lang="cs-CZ" i="1" dirty="0"/>
              <a:t> TIN </a:t>
            </a:r>
            <a:r>
              <a:rPr lang="cs-CZ" dirty="0"/>
              <a:t>– podpora všech 3D geometrií/2D s atributem Z → SF </a:t>
            </a:r>
            <a:r>
              <a:rPr lang="cs-CZ" dirty="0" err="1"/>
              <a:t>Types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Edit TIN</a:t>
            </a:r>
            <a:r>
              <a:rPr lang="cs-CZ" dirty="0"/>
              <a:t> – přímo modifikuje vstupní TIN = potřeba zálohy (</a:t>
            </a:r>
            <a:r>
              <a:rPr lang="cs-CZ" i="1" dirty="0"/>
              <a:t>Copy TIN</a:t>
            </a:r>
            <a:r>
              <a:rPr lang="cs-CZ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 err="1"/>
              <a:t>Delineate</a:t>
            </a:r>
            <a:r>
              <a:rPr lang="cs-CZ" i="1" dirty="0"/>
              <a:t> TIN Area </a:t>
            </a:r>
            <a:r>
              <a:rPr lang="cs-CZ" dirty="0"/>
              <a:t>– odstraňuje trojúhelníky s větší než povolenou délkou hrany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TIN „on-</a:t>
            </a:r>
            <a:r>
              <a:rPr lang="cs-CZ" dirty="0" err="1"/>
              <a:t>the</a:t>
            </a:r>
            <a:r>
              <a:rPr lang="cs-CZ" dirty="0"/>
              <a:t>-</a:t>
            </a:r>
            <a:r>
              <a:rPr lang="cs-CZ" dirty="0" err="1"/>
              <a:t>fly</a:t>
            </a:r>
            <a:r>
              <a:rPr lang="cs-CZ" dirty="0"/>
              <a:t>“ = </a:t>
            </a:r>
            <a:r>
              <a:rPr lang="cs-CZ" i="1" dirty="0" err="1"/>
              <a:t>Terrain</a:t>
            </a:r>
            <a:r>
              <a:rPr lang="cs-CZ" i="1" dirty="0"/>
              <a:t> </a:t>
            </a:r>
            <a:r>
              <a:rPr lang="cs-CZ" i="1" dirty="0" err="1"/>
              <a:t>dataset</a:t>
            </a:r>
            <a:endParaRPr lang="cs-CZ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Podpora </a:t>
            </a:r>
            <a:r>
              <a:rPr lang="cs-CZ" dirty="0" err="1"/>
              <a:t>pyramidování</a:t>
            </a:r>
            <a:r>
              <a:rPr lang="cs-CZ" dirty="0"/>
              <a:t> – pro daná měřítka se zobrazuje pouze určitá úroveň podrobnosti dat</a:t>
            </a:r>
          </a:p>
          <a:p>
            <a:pPr lvl="2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1100" t="45800" r="50000" b="29000"/>
          <a:stretch/>
        </p:blipFill>
        <p:spPr>
          <a:xfrm>
            <a:off x="5940152" y="262450"/>
            <a:ext cx="2821045" cy="211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2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Rastrový model - Interpolační algoritmy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762263"/>
            <a:ext cx="7543801" cy="475161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Dělení: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Globální x lokální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Exaktní x aproximující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Deterministické x stochastické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Spojité x zlomové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Podmínky použití interpolačních algoritmů: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Reprezentativní vzorek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Rozmístění v prostoru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Znalost fungování zvolených metod interpolace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Teoretická znalost „fungování“ studovaného jevu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Různé požadavky na vstupní geometrie – </a:t>
            </a:r>
            <a:r>
              <a:rPr lang="cs-CZ" b="1" dirty="0"/>
              <a:t>body</a:t>
            </a:r>
            <a:r>
              <a:rPr lang="cs-CZ" dirty="0"/>
              <a:t>, linie, plochy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 </a:t>
            </a:r>
            <a:r>
              <a:rPr lang="cs-CZ" dirty="0" err="1"/>
              <a:t>ArcGIS</a:t>
            </a:r>
            <a:r>
              <a:rPr lang="cs-CZ" dirty="0"/>
              <a:t>: </a:t>
            </a:r>
            <a:r>
              <a:rPr lang="cs-CZ" b="1" i="1" dirty="0"/>
              <a:t>3D </a:t>
            </a:r>
            <a:r>
              <a:rPr lang="cs-CZ" b="1" i="1" dirty="0" err="1"/>
              <a:t>Analyst</a:t>
            </a:r>
            <a:r>
              <a:rPr lang="cs-CZ" i="1" dirty="0"/>
              <a:t>, </a:t>
            </a:r>
            <a:r>
              <a:rPr lang="cs-CZ" i="1" dirty="0" err="1"/>
              <a:t>Statistical</a:t>
            </a:r>
            <a:r>
              <a:rPr lang="cs-CZ" i="1" dirty="0"/>
              <a:t> </a:t>
            </a:r>
            <a:r>
              <a:rPr lang="cs-CZ" i="1" dirty="0" err="1"/>
              <a:t>Analyst</a:t>
            </a:r>
            <a:r>
              <a:rPr lang="cs-CZ" i="1" dirty="0"/>
              <a:t>, </a:t>
            </a:r>
            <a:r>
              <a:rPr lang="cs-CZ" i="1" dirty="0" err="1"/>
              <a:t>Geostatistical</a:t>
            </a:r>
            <a:r>
              <a:rPr lang="cs-CZ" i="1" dirty="0"/>
              <a:t> </a:t>
            </a:r>
            <a:r>
              <a:rPr lang="cs-CZ" i="1" dirty="0" err="1"/>
              <a:t>Analyst</a:t>
            </a:r>
            <a:r>
              <a:rPr lang="cs-CZ" i="1" dirty="0"/>
              <a:t> </a:t>
            </a:r>
            <a:r>
              <a:rPr lang="cs-CZ" i="1" dirty="0" err="1"/>
              <a:t>Tools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5794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Interpolace v </a:t>
            </a:r>
            <a:r>
              <a:rPr lang="cs-CZ" dirty="0" err="1"/>
              <a:t>ArcGIS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i="1" dirty="0"/>
              <a:t>IDW</a:t>
            </a:r>
            <a:r>
              <a:rPr lang="cs-CZ" dirty="0"/>
              <a:t> (Inverse Distance </a:t>
            </a:r>
            <a:r>
              <a:rPr lang="cs-CZ" dirty="0" err="1"/>
              <a:t>Weighted</a:t>
            </a:r>
            <a:r>
              <a:rPr lang="cs-CZ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Na vstupu bodová vrstva, váha vzdálenosti, tvar okolí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Aproximující – nevypočítává vyšší a nižší hodnoty než jsou body v okolí buňky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i="1" dirty="0"/>
              <a:t>Natural </a:t>
            </a:r>
            <a:r>
              <a:rPr lang="cs-CZ" i="1" dirty="0" err="1"/>
              <a:t>Neighbour</a:t>
            </a:r>
            <a:endParaRPr lang="cs-CZ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Vychází z </a:t>
            </a:r>
            <a:r>
              <a:rPr lang="cs-CZ" dirty="0" err="1"/>
              <a:t>Thiessenových</a:t>
            </a:r>
            <a:r>
              <a:rPr lang="cs-CZ" dirty="0"/>
              <a:t> polygonů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Bod je dán jako vážená vzdálenost plochou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i="1" dirty="0"/>
              <a:t>Trend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Metoda nejmenších čtverců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Prokládání polynomickou funkcí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9525" t="48599" r="56300" b="23401"/>
          <a:stretch/>
        </p:blipFill>
        <p:spPr>
          <a:xfrm>
            <a:off x="5508104" y="2852936"/>
            <a:ext cx="1296144" cy="144016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9525" t="20601" r="48425" b="45800"/>
          <a:stretch/>
        </p:blipFill>
        <p:spPr>
          <a:xfrm>
            <a:off x="6321928" y="621143"/>
            <a:ext cx="2016224" cy="172819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l="30313" t="57000" r="41338" b="12200"/>
          <a:stretch/>
        </p:blipFill>
        <p:spPr>
          <a:xfrm>
            <a:off x="6321928" y="4796697"/>
            <a:ext cx="259228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8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Interpolace v </a:t>
            </a:r>
            <a:r>
              <a:rPr lang="cs-CZ" dirty="0" err="1"/>
              <a:t>ArcGIS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737361"/>
            <a:ext cx="6413337" cy="464396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i="1" dirty="0"/>
              <a:t>Spline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Exaktní (výjimka při hustém bodovém poli!), metoda dvoudimenzionální minimální křivosti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Vypočítává i vyšší a nižší hodnoty ze svého okolí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i="1" dirty="0" err="1"/>
              <a:t>Kriging</a:t>
            </a:r>
            <a:endParaRPr lang="cs-CZ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Stochastická metoda, lokální interpolátor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Výpočet na základě vzdálenosti bodů a další studované veličiny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Strukturní analýza, vyhodnocení </a:t>
            </a:r>
            <a:r>
              <a:rPr lang="cs-CZ" dirty="0" err="1"/>
              <a:t>semivariogramu</a:t>
            </a:r>
            <a:r>
              <a:rPr lang="cs-CZ" dirty="0"/>
              <a:t>, konstrukce teoretického modelu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996952"/>
            <a:ext cx="4392488" cy="124827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9526" t="38800" r="47637" b="29001"/>
          <a:stretch/>
        </p:blipFill>
        <p:spPr>
          <a:xfrm>
            <a:off x="7026181" y="5168356"/>
            <a:ext cx="2088232" cy="165618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31100" t="82200" r="51338" b="1001"/>
          <a:stretch/>
        </p:blipFill>
        <p:spPr>
          <a:xfrm>
            <a:off x="6869060" y="3944220"/>
            <a:ext cx="227494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26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Interpolace v </a:t>
            </a:r>
            <a:r>
              <a:rPr lang="cs-CZ" dirty="0" err="1"/>
              <a:t>ArcGIS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 </a:t>
            </a:r>
            <a:r>
              <a:rPr lang="cs-CZ" i="1" dirty="0" err="1"/>
              <a:t>Topo</a:t>
            </a:r>
            <a:r>
              <a:rPr lang="cs-CZ" i="1" dirty="0"/>
              <a:t> To </a:t>
            </a:r>
            <a:r>
              <a:rPr lang="cs-CZ" i="1" dirty="0" err="1"/>
              <a:t>Raster</a:t>
            </a:r>
            <a:endParaRPr lang="cs-CZ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Určeno pro tvorbu hydrologicky korektního DEM (ANUDEM)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Iterativní proces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Možnost zapojení i dalších typů objektů a geometrií než bodových jevů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Široká škála nastavení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Další užitečné nástroje: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 err="1"/>
              <a:t>Average</a:t>
            </a:r>
            <a:r>
              <a:rPr lang="cs-CZ" i="1" dirty="0"/>
              <a:t> </a:t>
            </a:r>
            <a:r>
              <a:rPr lang="cs-CZ" i="1" dirty="0" err="1"/>
              <a:t>Nearest</a:t>
            </a:r>
            <a:r>
              <a:rPr lang="cs-CZ" i="1" dirty="0"/>
              <a:t> </a:t>
            </a:r>
            <a:r>
              <a:rPr lang="cs-CZ" i="1" dirty="0" err="1"/>
              <a:t>Neighbour</a:t>
            </a:r>
            <a:r>
              <a:rPr lang="cs-CZ" i="1" dirty="0"/>
              <a:t> </a:t>
            </a:r>
            <a:r>
              <a:rPr lang="cs-CZ" dirty="0"/>
              <a:t>– výpočet průměrné vzdálenosti bodů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 err="1"/>
              <a:t>Feature</a:t>
            </a:r>
            <a:r>
              <a:rPr lang="cs-CZ" i="1" dirty="0"/>
              <a:t> </a:t>
            </a:r>
            <a:r>
              <a:rPr lang="cs-CZ" i="1" dirty="0" err="1"/>
              <a:t>Vertices</a:t>
            </a:r>
            <a:r>
              <a:rPr lang="cs-CZ" i="1" dirty="0"/>
              <a:t> To </a:t>
            </a:r>
            <a:r>
              <a:rPr lang="cs-CZ" i="1" dirty="0" err="1"/>
              <a:t>Points</a:t>
            </a:r>
            <a:r>
              <a:rPr lang="cs-CZ" i="1" dirty="0"/>
              <a:t> </a:t>
            </a:r>
            <a:r>
              <a:rPr lang="cs-CZ" dirty="0"/>
              <a:t>– převod vertexů na bodovou vrstvu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 err="1"/>
              <a:t>Extract</a:t>
            </a:r>
            <a:r>
              <a:rPr lang="cs-CZ" i="1" dirty="0"/>
              <a:t> </a:t>
            </a:r>
            <a:r>
              <a:rPr lang="cs-CZ" i="1" dirty="0" err="1"/>
              <a:t>Values</a:t>
            </a:r>
            <a:r>
              <a:rPr lang="cs-CZ" i="1" dirty="0"/>
              <a:t> To </a:t>
            </a:r>
            <a:r>
              <a:rPr lang="cs-CZ" i="1" dirty="0" err="1"/>
              <a:t>Points</a:t>
            </a:r>
            <a:r>
              <a:rPr lang="cs-CZ" i="1" dirty="0"/>
              <a:t> </a:t>
            </a:r>
            <a:r>
              <a:rPr lang="cs-CZ" dirty="0"/>
              <a:t>– slouží pro přenesení hodnot interpolovaného povrchu na bodovou vrstvu</a:t>
            </a:r>
          </a:p>
        </p:txBody>
      </p:sp>
    </p:spTree>
    <p:extLst>
      <p:ext uri="{BB962C8B-B14F-4D97-AF65-F5344CB8AC3E}">
        <p14:creationId xmlns:p14="http://schemas.microsoft.com/office/powerpoint/2010/main" val="1034636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Konverze rastru a </a:t>
            </a:r>
            <a:r>
              <a:rPr lang="cs-CZ" dirty="0" err="1"/>
              <a:t>TINu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i="1" dirty="0"/>
              <a:t>3D </a:t>
            </a:r>
            <a:r>
              <a:rPr lang="cs-CZ" i="1" dirty="0" err="1"/>
              <a:t>Analyst</a:t>
            </a:r>
            <a:r>
              <a:rPr lang="cs-CZ" i="1" dirty="0"/>
              <a:t> </a:t>
            </a:r>
            <a:r>
              <a:rPr lang="cs-CZ" i="1" dirty="0" err="1"/>
              <a:t>Tools</a:t>
            </a:r>
            <a:r>
              <a:rPr lang="cs-CZ" i="1" dirty="0"/>
              <a:t>/</a:t>
            </a:r>
            <a:r>
              <a:rPr lang="cs-CZ" i="1" dirty="0" err="1"/>
              <a:t>Conversion</a:t>
            </a:r>
            <a:endParaRPr lang="cs-CZ" i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 </a:t>
            </a:r>
            <a:r>
              <a:rPr lang="cs-CZ" dirty="0"/>
              <a:t>Z rastru na TIN a naopak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 </a:t>
            </a:r>
            <a:r>
              <a:rPr lang="cs-CZ" dirty="0"/>
              <a:t>Z modelů na geometrie </a:t>
            </a:r>
            <a:r>
              <a:rPr lang="cs-CZ" dirty="0" err="1"/>
              <a:t>Simple</a:t>
            </a:r>
            <a:r>
              <a:rPr lang="cs-CZ" dirty="0"/>
              <a:t> </a:t>
            </a:r>
            <a:r>
              <a:rPr lang="cs-CZ" dirty="0" err="1"/>
              <a:t>Features</a:t>
            </a:r>
            <a:r>
              <a:rPr lang="cs-CZ" dirty="0"/>
              <a:t> (body, linie, plochy)</a:t>
            </a:r>
            <a:endParaRPr 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1887" t="31800" r="44488" b="45800"/>
          <a:stretch/>
        </p:blipFill>
        <p:spPr>
          <a:xfrm>
            <a:off x="971600" y="3356992"/>
            <a:ext cx="3375375" cy="18002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31100" t="27600" r="43700" b="50000"/>
          <a:stretch/>
        </p:blipFill>
        <p:spPr>
          <a:xfrm>
            <a:off x="4759451" y="4509120"/>
            <a:ext cx="36004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662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Modrá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TM03457515[[fn=Pohled]]</Template>
  <TotalTime>4534</TotalTime>
  <Words>1075</Words>
  <Application>Microsoft Office PowerPoint</Application>
  <PresentationFormat>Předvádění na obrazovce (4:3)</PresentationFormat>
  <Paragraphs>169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Retrospektiva</vt:lpstr>
      <vt:lpstr>Prezentace aplikace PowerPoint</vt:lpstr>
      <vt:lpstr>Digitální výškové modely</vt:lpstr>
      <vt:lpstr>TIN vs Rastr</vt:lpstr>
      <vt:lpstr>TIN v ArcGIS</vt:lpstr>
      <vt:lpstr>Rastrový model - Interpolační algoritmy</vt:lpstr>
      <vt:lpstr>Interpolace v ArcGIS</vt:lpstr>
      <vt:lpstr>Interpolace v ArcGIS</vt:lpstr>
      <vt:lpstr>Interpolace v ArcGIS</vt:lpstr>
      <vt:lpstr>Konverze rastru a TINu</vt:lpstr>
      <vt:lpstr>Odvozené parametry DMR</vt:lpstr>
      <vt:lpstr>Hodnocení kvality vytvořených DMR</vt:lpstr>
      <vt:lpstr>Hydrologické modelování v ArcGIS</vt:lpstr>
      <vt:lpstr>Hydrologické modelování v ArcGIS</vt:lpstr>
      <vt:lpstr>Hydrologické modelování v ArcGIS</vt:lpstr>
      <vt:lpstr>Hydrologické modelování v ArcGIS</vt:lpstr>
      <vt:lpstr>Prezentace aplikace PowerPoint</vt:lpstr>
      <vt:lpstr>Další analýzy na DEM</vt:lpstr>
      <vt:lpstr>Další analýzy na DEM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Vasek</dc:creator>
  <cp:lastModifiedBy>Václav Paleček</cp:lastModifiedBy>
  <cp:revision>49</cp:revision>
  <dcterms:created xsi:type="dcterms:W3CDTF">2015-02-20T08:48:29Z</dcterms:created>
  <dcterms:modified xsi:type="dcterms:W3CDTF">2018-03-22T14:56:37Z</dcterms:modified>
</cp:coreProperties>
</file>