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67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1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t>05.04.2018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/>
          </a:bodyPr>
          <a:lstStyle/>
          <a:p>
            <a:pPr algn="r"/>
            <a:r>
              <a:rPr lang="cs-CZ" sz="2000" dirty="0"/>
              <a:t>Václav Paleček</a:t>
            </a:r>
          </a:p>
          <a:p>
            <a:pPr algn="r"/>
            <a:r>
              <a:rPr lang="cs-CZ" sz="2000"/>
              <a:t>Jaro 2018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7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nejbližšího zařízení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261209" cy="4023360"/>
          </a:xfrm>
        </p:spPr>
        <p:txBody>
          <a:bodyPr/>
          <a:lstStyle/>
          <a:p>
            <a:r>
              <a:rPr lang="cs-CZ" dirty="0"/>
              <a:t>Načtení dat spaloven, obcí a bariér do příslušných částí procesu výpočtu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5001" r="80712" b="40200"/>
          <a:stretch/>
        </p:blipFill>
        <p:spPr>
          <a:xfrm>
            <a:off x="7092280" y="1737361"/>
            <a:ext cx="1763688" cy="23042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10800" r="18500" b="5201"/>
          <a:stretch/>
        </p:blipFill>
        <p:spPr>
          <a:xfrm>
            <a:off x="260986" y="2708920"/>
            <a:ext cx="683129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Síťové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Založeno na teorii grafu (hrany, uzly, atributy)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Analýzy nad vektorovými daty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Více přednáška příští týden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Síťová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Body, linie, plochy </a:t>
            </a:r>
            <a:r>
              <a:rPr lang="cs-CZ" b="1" dirty="0"/>
              <a:t>X</a:t>
            </a:r>
            <a:r>
              <a:rPr lang="cs-CZ" dirty="0"/>
              <a:t> uzly, hrany, síťové prvky a jejich vlastnosti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Silnice, železnice, vodní toky, produktovody, doprava, energetické sítě apod.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Topologicky korektní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Dodržení konektivity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Topologické chyby (dále)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028390"/>
            <a:ext cx="4716016" cy="28296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3288"/>
            <a:ext cx="3419872" cy="32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3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Časté topologické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4349812"/>
            <a:ext cx="7997513" cy="519348"/>
          </a:xfrm>
        </p:spPr>
        <p:txBody>
          <a:bodyPr>
            <a:normAutofit/>
          </a:bodyPr>
          <a:lstStyle/>
          <a:p>
            <a:r>
              <a:rPr lang="cs-CZ" sz="1400" dirty="0"/>
              <a:t>DOBEŠOVÁ, Z. (2005) Sbírka příkladů Autodesk Map 3D, http://www.geoinformatics.upol.cz/app/autodesk/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824774"/>
            <a:ext cx="6354443" cy="25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8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Síťové analýzy v </a:t>
            </a:r>
            <a:r>
              <a:rPr lang="cs-CZ" dirty="0" err="1"/>
              <a:t>ArcGIS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4824"/>
            <a:ext cx="7543801" cy="4023360"/>
          </a:xfrm>
        </p:spPr>
        <p:txBody>
          <a:bodyPr/>
          <a:lstStyle/>
          <a:p>
            <a:r>
              <a:rPr lang="cs-CZ" dirty="0"/>
              <a:t>Network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Toolbar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				Network </a:t>
            </a:r>
            <a:r>
              <a:rPr lang="cs-CZ" dirty="0" err="1"/>
              <a:t>Analyst</a:t>
            </a:r>
            <a:r>
              <a:rPr lang="cs-CZ" dirty="0"/>
              <a:t> </a:t>
            </a:r>
            <a:r>
              <a:rPr lang="cs-CZ" dirty="0" err="1"/>
              <a:t>Tools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Data Management </a:t>
            </a:r>
            <a:r>
              <a:rPr lang="cs-CZ" dirty="0" err="1"/>
              <a:t>Tools</a:t>
            </a:r>
            <a:r>
              <a:rPr lang="cs-CZ" dirty="0"/>
              <a:t>/</a:t>
            </a:r>
            <a:r>
              <a:rPr lang="cs-CZ" dirty="0" err="1"/>
              <a:t>Geometric</a:t>
            </a:r>
            <a:r>
              <a:rPr lang="cs-CZ" dirty="0"/>
              <a:t> Network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0" t="15001" r="24801" b="79400"/>
          <a:stretch/>
        </p:blipFill>
        <p:spPr>
          <a:xfrm>
            <a:off x="1763688" y="2199927"/>
            <a:ext cx="3834961" cy="4793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9924" t="17111" r="1176" b="16240"/>
          <a:stretch/>
        </p:blipFill>
        <p:spPr>
          <a:xfrm>
            <a:off x="6937893" y="1737361"/>
            <a:ext cx="2232248" cy="44279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71880" t="51400" r="2750" b="25623"/>
          <a:stretch/>
        </p:blipFill>
        <p:spPr>
          <a:xfrm>
            <a:off x="1475656" y="4545101"/>
            <a:ext cx="3816424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síťového modelu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Tvorba Network </a:t>
            </a:r>
            <a:r>
              <a:rPr lang="cs-CZ" dirty="0" err="1"/>
              <a:t>Dataset</a:t>
            </a:r>
            <a:r>
              <a:rPr lang="cs-CZ" dirty="0"/>
              <a:t> z liniových dat – .</a:t>
            </a:r>
            <a:r>
              <a:rPr lang="cs-CZ" dirty="0" err="1"/>
              <a:t>shp</a:t>
            </a:r>
            <a:r>
              <a:rPr lang="cs-CZ" dirty="0"/>
              <a:t> v katalogu,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v </a:t>
            </a:r>
            <a:r>
              <a:rPr lang="cs-CZ" dirty="0" err="1"/>
              <a:t>geodatabázi</a:t>
            </a:r>
            <a:endParaRPr lang="cs-CZ" dirty="0"/>
          </a:p>
          <a:p>
            <a:r>
              <a:rPr lang="cs-CZ" dirty="0"/>
              <a:t>Prvky síťového modelu – uzly, hrany, atributy (pravidla)</a:t>
            </a:r>
          </a:p>
          <a:p>
            <a:r>
              <a:rPr lang="cs-CZ" dirty="0"/>
              <a:t>Atributy:</a:t>
            </a:r>
          </a:p>
          <a:p>
            <a:pPr lvl="1"/>
            <a:r>
              <a:rPr lang="cs-CZ" dirty="0" err="1"/>
              <a:t>Usage</a:t>
            </a:r>
            <a:endParaRPr lang="cs-CZ" dirty="0"/>
          </a:p>
          <a:p>
            <a:pPr lvl="2"/>
            <a:r>
              <a:rPr lang="cs-CZ" altLang="cs-CZ" i="1" dirty="0" err="1"/>
              <a:t>Cost</a:t>
            </a:r>
            <a:r>
              <a:rPr lang="cs-CZ" altLang="cs-CZ" i="1" dirty="0"/>
              <a:t> </a:t>
            </a:r>
            <a:r>
              <a:rPr lang="cs-CZ" altLang="cs-CZ" dirty="0"/>
              <a:t>– náklad (časová délka, vzdálenost…)</a:t>
            </a:r>
          </a:p>
          <a:p>
            <a:pPr lvl="2"/>
            <a:r>
              <a:rPr lang="cs-CZ" altLang="cs-CZ" i="1" dirty="0" err="1"/>
              <a:t>Descriptor</a:t>
            </a:r>
            <a:r>
              <a:rPr lang="cs-CZ" altLang="cs-CZ" dirty="0" err="1"/>
              <a:t>s</a:t>
            </a:r>
            <a:r>
              <a:rPr lang="cs-CZ" altLang="cs-CZ" dirty="0"/>
              <a:t> – vlastnost hrany (počet jízdních pruhů)</a:t>
            </a:r>
          </a:p>
          <a:p>
            <a:pPr lvl="2"/>
            <a:r>
              <a:rPr lang="cs-CZ" altLang="cs-CZ" i="1" dirty="0" err="1"/>
              <a:t>Restrictions</a:t>
            </a:r>
            <a:r>
              <a:rPr lang="cs-CZ" altLang="cs-CZ" i="1" dirty="0"/>
              <a:t> </a:t>
            </a:r>
            <a:r>
              <a:rPr lang="cs-CZ" altLang="cs-CZ" dirty="0"/>
              <a:t>– omezení směru (jednosměrka)</a:t>
            </a:r>
          </a:p>
          <a:p>
            <a:pPr lvl="2"/>
            <a:r>
              <a:rPr lang="cs-CZ" altLang="cs-CZ" i="1" dirty="0"/>
              <a:t>Hierarchy </a:t>
            </a:r>
            <a:r>
              <a:rPr lang="cs-CZ" altLang="cs-CZ" dirty="0"/>
              <a:t>– priority hrany (třída silnice)</a:t>
            </a:r>
          </a:p>
          <a:p>
            <a:pPr lvl="2"/>
            <a:endParaRPr lang="cs-CZ" dirty="0"/>
          </a:p>
          <a:p>
            <a:pPr lvl="1"/>
            <a:r>
              <a:rPr lang="en-US" dirty="0"/>
              <a:t>Units</a:t>
            </a:r>
            <a:endParaRPr lang="cs-CZ" dirty="0"/>
          </a:p>
          <a:p>
            <a:pPr lvl="1"/>
            <a:r>
              <a:rPr lang="en-US" dirty="0"/>
              <a:t>Data Type</a:t>
            </a:r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7562" t="10800" b="24801"/>
          <a:stretch/>
        </p:blipFill>
        <p:spPr>
          <a:xfrm>
            <a:off x="6660232" y="2276872"/>
            <a:ext cx="2391579" cy="38610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0313" t="24801" r="43700" b="50000"/>
          <a:stretch/>
        </p:blipFill>
        <p:spPr>
          <a:xfrm>
            <a:off x="2483768" y="4581128"/>
            <a:ext cx="33003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síťového modelu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Parametry (</a:t>
            </a:r>
            <a:r>
              <a:rPr lang="cs-CZ" dirty="0" err="1"/>
              <a:t>Evaluators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Source – zdroj 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Direction</a:t>
            </a:r>
            <a:r>
              <a:rPr lang="cs-CZ" dirty="0"/>
              <a:t> – nastavení směru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Element – typ prvku síť. modelu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Type – způsob vkládání atributu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/>
              <a:t>Field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/>
              <a:t>Constant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/>
              <a:t>Function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Script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Value</a:t>
            </a:r>
            <a:r>
              <a:rPr lang="cs-CZ" dirty="0"/>
              <a:t> – vlastní hodnoty nákladů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4800" t="10800" r="24800" b="10800"/>
          <a:stretch/>
        </p:blipFill>
        <p:spPr>
          <a:xfrm>
            <a:off x="4502558" y="2799264"/>
            <a:ext cx="46085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Úlohy v GIS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8177025" cy="4535594"/>
          </a:xfrm>
        </p:spPr>
        <p:txBody>
          <a:bodyPr/>
          <a:lstStyle/>
          <a:p>
            <a:r>
              <a:rPr lang="cs-CZ" i="1" dirty="0"/>
              <a:t>Analýza trasy </a:t>
            </a:r>
            <a:r>
              <a:rPr lang="cs-CZ" dirty="0"/>
              <a:t>– nejkratší, nejrychlejší, nejoptimálnější</a:t>
            </a:r>
          </a:p>
          <a:p>
            <a:r>
              <a:rPr lang="cs-CZ" i="1" dirty="0"/>
              <a:t>Analýza nejbližšího zařízení </a:t>
            </a:r>
            <a:r>
              <a:rPr lang="cs-CZ" dirty="0"/>
              <a:t>– počet zařízení, směr</a:t>
            </a:r>
          </a:p>
          <a:p>
            <a:r>
              <a:rPr lang="cs-CZ" i="1" dirty="0"/>
              <a:t>Analýza oblasti služeb </a:t>
            </a:r>
            <a:r>
              <a:rPr lang="cs-CZ" dirty="0"/>
              <a:t>– „spádovost“</a:t>
            </a:r>
          </a:p>
          <a:p>
            <a:r>
              <a:rPr lang="cs-CZ" i="1" dirty="0"/>
              <a:t>Analýza OD cenové matice </a:t>
            </a:r>
            <a:r>
              <a:rPr lang="cs-CZ" dirty="0"/>
              <a:t>– výpočet tras pro větší počet cílů</a:t>
            </a:r>
          </a:p>
          <a:p>
            <a:r>
              <a:rPr lang="cs-CZ" i="1" dirty="0"/>
              <a:t>Analýza lokace-alokace </a:t>
            </a:r>
            <a:r>
              <a:rPr lang="cs-CZ" dirty="0"/>
              <a:t>– nejefektivnější umístění bodů v grafu</a:t>
            </a:r>
          </a:p>
          <a:p>
            <a:r>
              <a:rPr lang="cs-CZ" i="1" dirty="0"/>
              <a:t>Analýza rozvozního problému </a:t>
            </a:r>
            <a:r>
              <a:rPr lang="cs-CZ" dirty="0"/>
              <a:t>– minimalizování celkových nákladů pro obsloužení všech míst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9711" r="49212" b="43399"/>
          <a:stretch/>
        </p:blipFill>
        <p:spPr>
          <a:xfrm>
            <a:off x="4067944" y="4446281"/>
            <a:ext cx="4644008" cy="24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pro obsah 3" descr="Direction1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8" y="1943100"/>
            <a:ext cx="4616450" cy="4725988"/>
          </a:xfrm>
        </p:spPr>
      </p:pic>
      <p:pic>
        <p:nvPicPr>
          <p:cNvPr id="14339" name="Obrázek 4" descr="network_analyst_win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4450"/>
            <a:ext cx="6181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04025" y="981075"/>
            <a:ext cx="1439863" cy="368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místo obsluhy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04025" y="1412875"/>
            <a:ext cx="1439863" cy="369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cíl služby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04025" y="1844675"/>
            <a:ext cx="1439863" cy="369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cesta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804025" y="2276475"/>
            <a:ext cx="1439863" cy="369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bariéra</a:t>
            </a:r>
          </a:p>
        </p:txBody>
      </p:sp>
      <p:cxnSp>
        <p:nvCxnSpPr>
          <p:cNvPr id="13" name="Pravoúhlá spojovací čára 12"/>
          <p:cNvCxnSpPr>
            <a:endCxn id="9" idx="1"/>
          </p:cNvCxnSpPr>
          <p:nvPr/>
        </p:nvCxnSpPr>
        <p:spPr>
          <a:xfrm>
            <a:off x="4140200" y="1341438"/>
            <a:ext cx="2663825" cy="255587"/>
          </a:xfrm>
          <a:prstGeom prst="bentConnector3">
            <a:avLst>
              <a:gd name="adj1" fmla="val 736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ovací čára 15"/>
          <p:cNvCxnSpPr>
            <a:endCxn id="10" idx="1"/>
          </p:cNvCxnSpPr>
          <p:nvPr/>
        </p:nvCxnSpPr>
        <p:spPr>
          <a:xfrm>
            <a:off x="4140200" y="1484313"/>
            <a:ext cx="2663825" cy="544512"/>
          </a:xfrm>
          <a:prstGeom prst="bentConnector3">
            <a:avLst>
              <a:gd name="adj1" fmla="val 606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0"/>
          <p:cNvCxnSpPr>
            <a:endCxn id="11" idx="1"/>
          </p:cNvCxnSpPr>
          <p:nvPr/>
        </p:nvCxnSpPr>
        <p:spPr>
          <a:xfrm>
            <a:off x="4140200" y="1700213"/>
            <a:ext cx="2663825" cy="762000"/>
          </a:xfrm>
          <a:prstGeom prst="bentConnector3">
            <a:avLst>
              <a:gd name="adj1" fmla="val 466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5219700" y="260350"/>
            <a:ext cx="215900" cy="2889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" name="Šipka ve tvaru U 50"/>
          <p:cNvSpPr/>
          <p:nvPr/>
        </p:nvSpPr>
        <p:spPr>
          <a:xfrm rot="5400000">
            <a:off x="5148263" y="765175"/>
            <a:ext cx="3960812" cy="3671888"/>
          </a:xfrm>
          <a:prstGeom prst="uturnArrow">
            <a:avLst>
              <a:gd name="adj1" fmla="val 1762"/>
              <a:gd name="adj2" fmla="val 3685"/>
              <a:gd name="adj3" fmla="val 8494"/>
              <a:gd name="adj4" fmla="val 14396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59" name="Pravoúhlá spojovací čára 58"/>
          <p:cNvCxnSpPr>
            <a:stCxn id="8" idx="1"/>
          </p:cNvCxnSpPr>
          <p:nvPr/>
        </p:nvCxnSpPr>
        <p:spPr>
          <a:xfrm rot="10800000" flipV="1">
            <a:off x="4140200" y="1165225"/>
            <a:ext cx="2663825" cy="31750"/>
          </a:xfrm>
          <a:prstGeom prst="bentConnector3">
            <a:avLst>
              <a:gd name="adj1" fmla="val 267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/>
          <p:cNvSpPr/>
          <p:nvPr/>
        </p:nvSpPr>
        <p:spPr>
          <a:xfrm>
            <a:off x="5003800" y="260350"/>
            <a:ext cx="215900" cy="2889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6" name="TextovéPole 65"/>
          <p:cNvSpPr txBox="1"/>
          <p:nvPr/>
        </p:nvSpPr>
        <p:spPr>
          <a:xfrm>
            <a:off x="827088" y="0"/>
            <a:ext cx="792162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Solve</a:t>
            </a:r>
            <a:endParaRPr lang="cs-CZ" sz="2000" b="1" dirty="0"/>
          </a:p>
        </p:txBody>
      </p:sp>
      <p:sp>
        <p:nvSpPr>
          <p:cNvPr id="67" name="Obdélník 66"/>
          <p:cNvSpPr/>
          <p:nvPr/>
        </p:nvSpPr>
        <p:spPr>
          <a:xfrm>
            <a:off x="4500563" y="260350"/>
            <a:ext cx="503237" cy="288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5" name="Šipka doleva 64"/>
          <p:cNvSpPr/>
          <p:nvPr/>
        </p:nvSpPr>
        <p:spPr>
          <a:xfrm>
            <a:off x="1619250" y="44450"/>
            <a:ext cx="3529013" cy="288925"/>
          </a:xfrm>
          <a:prstGeom prst="leftArrow">
            <a:avLst>
              <a:gd name="adj1" fmla="val 21462"/>
              <a:gd name="adj2" fmla="val 82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8" name="Ohnutá šipka 67"/>
          <p:cNvSpPr/>
          <p:nvPr/>
        </p:nvSpPr>
        <p:spPr>
          <a:xfrm rot="10800000">
            <a:off x="2700338" y="549275"/>
            <a:ext cx="2087562" cy="287338"/>
          </a:xfrm>
          <a:prstGeom prst="bentArrow">
            <a:avLst>
              <a:gd name="adj1" fmla="val 28577"/>
              <a:gd name="adj2" fmla="val 39308"/>
              <a:gd name="adj3" fmla="val 50000"/>
              <a:gd name="adj4" fmla="val 25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95288" y="476250"/>
            <a:ext cx="230505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Create</a:t>
            </a:r>
            <a:r>
              <a:rPr lang="cs-CZ" sz="2000" b="1" dirty="0"/>
              <a:t> / </a:t>
            </a:r>
            <a:r>
              <a:rPr lang="cs-CZ" sz="2000" b="1" dirty="0" err="1"/>
              <a:t>Move</a:t>
            </a:r>
            <a:r>
              <a:rPr lang="cs-CZ" sz="2000" b="1" dirty="0"/>
              <a:t> Network </a:t>
            </a:r>
            <a:r>
              <a:rPr lang="cs-CZ" sz="2000" b="1" dirty="0" err="1"/>
              <a:t>Location</a:t>
            </a:r>
            <a:endParaRPr lang="cs-CZ" sz="2000" b="1" dirty="0"/>
          </a:p>
        </p:txBody>
      </p:sp>
      <p:pic>
        <p:nvPicPr>
          <p:cNvPr id="14356" name="Obrázek 69" descr="barie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23625" r="3738" b="12251"/>
          <a:stretch>
            <a:fillRect/>
          </a:stretch>
        </p:blipFill>
        <p:spPr bwMode="auto">
          <a:xfrm>
            <a:off x="4859338" y="5084763"/>
            <a:ext cx="41767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924300" y="4221163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err="1"/>
              <a:t>Directions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9216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trasy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Umístění počátečního, koncového a průjezdného bodu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" y="2158168"/>
            <a:ext cx="7812360" cy="43944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39" y="2470602"/>
            <a:ext cx="7812360" cy="43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4987</TotalTime>
  <Words>315</Words>
  <Application>Microsoft Office PowerPoint</Application>
  <PresentationFormat>Předvádění na obrazovce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Retrospektiva</vt:lpstr>
      <vt:lpstr>Prezentace aplikace PowerPoint</vt:lpstr>
      <vt:lpstr>Síťové analýzy</vt:lpstr>
      <vt:lpstr>Časté topologické chyby</vt:lpstr>
      <vt:lpstr>Síťové analýzy v ArcGIS</vt:lpstr>
      <vt:lpstr>Tvorba síťového modelu</vt:lpstr>
      <vt:lpstr>Tvorba síťového modelu</vt:lpstr>
      <vt:lpstr>Úlohy v GIS</vt:lpstr>
      <vt:lpstr>Prezentace aplikace PowerPoint</vt:lpstr>
      <vt:lpstr>Analýza trasy</vt:lpstr>
      <vt:lpstr>Analýza nejbližšího zařízení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Vasek</dc:creator>
  <cp:lastModifiedBy>Václav Paleček</cp:lastModifiedBy>
  <cp:revision>64</cp:revision>
  <dcterms:created xsi:type="dcterms:W3CDTF">2015-02-20T08:48:29Z</dcterms:created>
  <dcterms:modified xsi:type="dcterms:W3CDTF">2018-04-05T13:41:44Z</dcterms:modified>
</cp:coreProperties>
</file>