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73" r:id="rId6"/>
    <p:sldId id="267" r:id="rId7"/>
    <p:sldId id="268" r:id="rId8"/>
    <p:sldId id="259" r:id="rId9"/>
    <p:sldId id="261" r:id="rId10"/>
    <p:sldId id="275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2F387-9FB8-41C8-8837-B7A097657C2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82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streetmap.org/wiki/OSM_tags_for_routing/Maxspeed" TargetMode="External"/><Relationship Id="rId2" Type="http://schemas.openxmlformats.org/officeDocument/2006/relationships/hyperlink" Target="https://wiki.openstreetmap.org/wiki/Key:highway#Roa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/>
          </a:bodyPr>
          <a:lstStyle/>
          <a:p>
            <a:pPr algn="r"/>
            <a:r>
              <a:rPr lang="cs-CZ" sz="2000" dirty="0"/>
              <a:t>Václav Paleček</a:t>
            </a:r>
          </a:p>
          <a:p>
            <a:pPr algn="r"/>
            <a:r>
              <a:rPr lang="cs-CZ" sz="2000"/>
              <a:t>Jaro 2018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8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5D13D-7F6A-41CF-B4C7-F4517C33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62B0FF-4800-42D0-9998-EB17CA3A1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2322A8-5E4F-411E-B8C6-F7271ABDE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r="57087" b="37400"/>
          <a:stretch/>
        </p:blipFill>
        <p:spPr>
          <a:xfrm>
            <a:off x="-1" y="908208"/>
            <a:ext cx="9184045" cy="47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Analýza lokace-alokace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Vyhledává různé ideální kandidáty podle zvoleného nastavení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Minimalizování impedance (zátěže), maximalizování pokrytí, minimalizování zařízení, maximalizování návštěvnosti, maximalizování podílu na trhu, cílový podíl na trhu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025273-5D6E-4FC5-A1D9-E70C79B62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87" b="9680"/>
          <a:stretch/>
        </p:blipFill>
        <p:spPr>
          <a:xfrm>
            <a:off x="1746340" y="3146297"/>
            <a:ext cx="565132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8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Analýza OD cenové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„klasická“ kombinační tabulka vzdáleností mezi body </a:t>
            </a:r>
            <a:r>
              <a:rPr lang="cs-CZ" dirty="0" err="1"/>
              <a:t>datasetu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462536-9E54-4F61-BB16-23C77CBB7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87" b="9680"/>
          <a:stretch/>
        </p:blipFill>
        <p:spPr>
          <a:xfrm>
            <a:off x="899592" y="2237208"/>
            <a:ext cx="7025383" cy="46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č. 2 – Síťové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Viz Zadani_sitove_analyzy_2018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Požadavky na výstup: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Struktura jako u Protokolu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Povinné mapové výstupy – bod 6, 8, 10, 11,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Ostatní volitelně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Rychlosti pro úseky silnic: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Odevzdání do 14 dní (26.4.)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B0D4D68-B377-48F6-9CDF-2159261F0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136897"/>
              </p:ext>
            </p:extLst>
          </p:nvPr>
        </p:nvGraphicFramePr>
        <p:xfrm>
          <a:off x="4211960" y="3429000"/>
          <a:ext cx="1728192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5543621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46907143"/>
                    </a:ext>
                  </a:extLst>
                </a:gridCol>
              </a:tblGrid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RTT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Km/hod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0361816"/>
                  </a:ext>
                </a:extLst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90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9150266"/>
                  </a:ext>
                </a:extLst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9963915"/>
                  </a:ext>
                </a:extLst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110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949036"/>
                  </a:ext>
                </a:extLst>
              </a:tr>
              <a:tr h="23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984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70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351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89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Úlohy v GIS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Analýza trasy </a:t>
            </a:r>
            <a:r>
              <a:rPr lang="cs-CZ" b="1" dirty="0"/>
              <a:t>– nejkratší, nejrychlejší, nejoptimálnější</a:t>
            </a:r>
          </a:p>
          <a:p>
            <a:r>
              <a:rPr lang="cs-CZ" b="1" i="1" dirty="0"/>
              <a:t>Analýza nejbližšího zařízení </a:t>
            </a:r>
            <a:r>
              <a:rPr lang="cs-CZ" b="1" dirty="0"/>
              <a:t>– počet zařízení, směr</a:t>
            </a:r>
          </a:p>
          <a:p>
            <a:r>
              <a:rPr lang="cs-CZ" i="1" dirty="0"/>
              <a:t>Analýza oblasti služeb </a:t>
            </a:r>
            <a:r>
              <a:rPr lang="cs-CZ" dirty="0"/>
              <a:t>– „spádovost“</a:t>
            </a:r>
          </a:p>
          <a:p>
            <a:r>
              <a:rPr lang="cs-CZ" i="1" dirty="0"/>
              <a:t>Analýza OD cenové matice </a:t>
            </a:r>
            <a:r>
              <a:rPr lang="cs-CZ" dirty="0"/>
              <a:t>– výpočet tras pro větší počet cílů</a:t>
            </a:r>
          </a:p>
          <a:p>
            <a:r>
              <a:rPr lang="cs-CZ" i="1" dirty="0"/>
              <a:t>Analýza lokace-alokace </a:t>
            </a:r>
            <a:r>
              <a:rPr lang="cs-CZ" dirty="0"/>
              <a:t>– nejefektivnější umístění bodů v grafu</a:t>
            </a:r>
          </a:p>
          <a:p>
            <a:r>
              <a:rPr lang="cs-CZ" i="1" dirty="0"/>
              <a:t>Analýza rozvozního problému </a:t>
            </a:r>
            <a:r>
              <a:rPr lang="cs-CZ" dirty="0"/>
              <a:t>– minimalizování celkových nákladů pro obsloužení všech míst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Zahrnutí rychlosti do síťových analýz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Rychlost = náhrada(doplněk, povinný atribut) za(ke) vzdálenost(i) při tvorbě analýz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Slouží k výpočtu časové zátěže pro dané úseky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Vychází se z limitů (doporučených/průměrných…) rychlostí na jednotlivých třídách komunikací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737" t="26200" r="24013" b="17800"/>
          <a:stretch/>
        </p:blipFill>
        <p:spPr>
          <a:xfrm>
            <a:off x="2216274" y="3717032"/>
            <a:ext cx="471145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1845734"/>
            <a:ext cx="3024335" cy="4823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Třídy komunikací – Katalog Data 200 (ČÚZK)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„14, 15, 16, 984“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Výpočet atributu: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Založení nového sloupce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časové zátěže podle kategorie a doporučené rychlosti na komunikaci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Připojení připravené tabulky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Zahrnutí rychlosti do síťových analýz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588" t="12200" r="10625" b="2560"/>
          <a:stretch/>
        </p:blipFill>
        <p:spPr>
          <a:xfrm>
            <a:off x="3268629" y="1859302"/>
            <a:ext cx="5832648" cy="438431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68344" y="4653136"/>
            <a:ext cx="648072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2440" t="23400" r="15663" b="6222"/>
          <a:stretch/>
        </p:blipFill>
        <p:spPr>
          <a:xfrm>
            <a:off x="3038217" y="3237379"/>
            <a:ext cx="5659857" cy="36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41A1F-E3D4-4BA7-BA63-59BD92B3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Rychlost v datech OSM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C8B21F-0E33-4775-89F7-484E1D0507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200" dirty="0">
                <a:hlinkClick r:id="rId2"/>
              </a:rPr>
              <a:t>https://wiki.openstreetmap.org/wiki/Key:highway#Roads</a:t>
            </a:r>
            <a:endParaRPr lang="cs-CZ" sz="1200" dirty="0"/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0BA4D9-9D01-4348-B459-C2438E00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4085024" cy="4023359"/>
          </a:xfrm>
        </p:spPr>
        <p:txBody>
          <a:bodyPr/>
          <a:lstStyle/>
          <a:p>
            <a:r>
              <a:rPr lang="cs-CZ" sz="1050" dirty="0">
                <a:hlinkClick r:id="rId3"/>
              </a:rPr>
              <a:t>https://wiki.openstreetmap.org/wiki/OSM_tags_for_routing/Maxspeed</a:t>
            </a:r>
            <a:endParaRPr lang="cs-CZ" sz="105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2D9A1B-133C-480F-8B4F-034A2F2CE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8" t="5916" r="50500" b="11252"/>
          <a:stretch/>
        </p:blipFill>
        <p:spPr>
          <a:xfrm>
            <a:off x="9936" y="2204356"/>
            <a:ext cx="4663440" cy="3306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C2C33B-A80B-4DDB-BD7F-517F13A50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76" t="7160" r="51000" b="9681"/>
          <a:stretch/>
        </p:blipFill>
        <p:spPr>
          <a:xfrm>
            <a:off x="4626470" y="2204356"/>
            <a:ext cx="4481306" cy="33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Výpočet časové zátěže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1845734"/>
            <a:ext cx="818724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" y="1737361"/>
            <a:ext cx="8935085" cy="5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Nastavení časové zátěže v </a:t>
            </a:r>
            <a:r>
              <a:rPr lang="cs-CZ" sz="4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412" t="11200" r="25189" b="10402"/>
          <a:stretch/>
        </p:blipFill>
        <p:spPr>
          <a:xfrm>
            <a:off x="11119" y="1628800"/>
            <a:ext cx="4608512" cy="40324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4800" t="10800" r="24800" b="10800"/>
          <a:stretch/>
        </p:blipFill>
        <p:spPr>
          <a:xfrm>
            <a:off x="4570088" y="2846227"/>
            <a:ext cx="4608512" cy="4032448"/>
          </a:xfrm>
          <a:prstGeom prst="rect">
            <a:avLst/>
          </a:prstGeom>
        </p:spPr>
      </p:pic>
      <p:sp>
        <p:nvSpPr>
          <p:cNvPr id="6" name="Šipka: doprava 5"/>
          <p:cNvSpPr/>
          <p:nvPr/>
        </p:nvSpPr>
        <p:spPr>
          <a:xfrm rot="1516381">
            <a:off x="3886012" y="4740936"/>
            <a:ext cx="136815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4800" t="10800" r="24800" b="10818"/>
          <a:stretch/>
        </p:blipFill>
        <p:spPr>
          <a:xfrm>
            <a:off x="-11226" y="2826415"/>
            <a:ext cx="4608512" cy="4031585"/>
          </a:xfrm>
          <a:prstGeom prst="rect">
            <a:avLst/>
          </a:prstGeom>
        </p:spPr>
      </p:pic>
      <p:sp>
        <p:nvSpPr>
          <p:cNvPr id="8" name="Šipka: doprava 7"/>
          <p:cNvSpPr/>
          <p:nvPr/>
        </p:nvSpPr>
        <p:spPr>
          <a:xfrm rot="10800000">
            <a:off x="4040974" y="5706244"/>
            <a:ext cx="136815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/>
              <a:t>Analýza oblasti služeb </a:t>
            </a:r>
            <a:r>
              <a:rPr lang="cs-CZ" sz="4000" dirty="0"/>
              <a:t>– „spádovost“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/>
              <a:t> Vymezí oblast dostupnosti služeb v okolí libovolného místa v síti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Impedance (např. 5-ti minutová vzdálenost od/k uvedeného/mu bodu)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20" y="2708920"/>
            <a:ext cx="7703840" cy="38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48850" y="6573181"/>
            <a:ext cx="7931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https://www.researchgate.net/figure/255180166_fig7_Figure-9-Service-area-analysis-with-ArcGIS-in-Salzburg-most-important-stations</a:t>
            </a:r>
          </a:p>
        </p:txBody>
      </p:sp>
    </p:spTree>
    <p:extLst>
      <p:ext uri="{BB962C8B-B14F-4D97-AF65-F5344CB8AC3E}">
        <p14:creationId xmlns:p14="http://schemas.microsoft.com/office/powerpoint/2010/main" val="36643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F7316D-C3A5-41E6-A583-E35A9B363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875" b="9861"/>
          <a:stretch/>
        </p:blipFill>
        <p:spPr>
          <a:xfrm>
            <a:off x="0" y="286604"/>
            <a:ext cx="9144000" cy="61144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A71FE6-9876-4BFB-AE13-A63A42219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75" b="9680"/>
          <a:stretch/>
        </p:blipFill>
        <p:spPr>
          <a:xfrm>
            <a:off x="0" y="731303"/>
            <a:ext cx="9144000" cy="61266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EFA5F5-0729-453E-AE7D-22A72B380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1" t="9680" r="57875" b="9680"/>
          <a:stretch/>
        </p:blipFill>
        <p:spPr>
          <a:xfrm>
            <a:off x="22859" y="140249"/>
            <a:ext cx="914400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5467</TotalTime>
  <Words>373</Words>
  <Application>Microsoft Office PowerPoint</Application>
  <PresentationFormat>Předvádění na obrazovce (4:3)</PresentationFormat>
  <Paragraphs>56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Retrospektiva</vt:lpstr>
      <vt:lpstr>Prezentace aplikace PowerPoint</vt:lpstr>
      <vt:lpstr>Úlohy v GIS</vt:lpstr>
      <vt:lpstr>Zahrnutí rychlosti do síťových analýz</vt:lpstr>
      <vt:lpstr>Zahrnutí rychlosti do síťových analýz</vt:lpstr>
      <vt:lpstr>Rychlost v datech OSM</vt:lpstr>
      <vt:lpstr>Výpočet časové zátěže</vt:lpstr>
      <vt:lpstr>Nastavení časové zátěže v ArcGIS</vt:lpstr>
      <vt:lpstr>Analýza oblasti služeb – „spádovost“</vt:lpstr>
      <vt:lpstr>Prezentace aplikace PowerPoint</vt:lpstr>
      <vt:lpstr>Prezentace aplikace PowerPoint</vt:lpstr>
      <vt:lpstr>Analýza lokace-alokace</vt:lpstr>
      <vt:lpstr>Analýza OD cenové matice</vt:lpstr>
      <vt:lpstr>Cvičení č. 2 – Síťové analýzy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Vasek</dc:creator>
  <cp:lastModifiedBy>Václav Paleček</cp:lastModifiedBy>
  <cp:revision>78</cp:revision>
  <dcterms:created xsi:type="dcterms:W3CDTF">2015-02-20T08:48:29Z</dcterms:created>
  <dcterms:modified xsi:type="dcterms:W3CDTF">2018-04-12T15:12:28Z</dcterms:modified>
</cp:coreProperties>
</file>