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0" r:id="rId4"/>
    <p:sldId id="301" r:id="rId5"/>
    <p:sldId id="302" r:id="rId6"/>
    <p:sldId id="326" r:id="rId7"/>
    <p:sldId id="263" r:id="rId8"/>
    <p:sldId id="327" r:id="rId9"/>
    <p:sldId id="285" r:id="rId10"/>
    <p:sldId id="313" r:id="rId11"/>
    <p:sldId id="311" r:id="rId12"/>
    <p:sldId id="312" r:id="rId13"/>
    <p:sldId id="292" r:id="rId14"/>
    <p:sldId id="294" r:id="rId15"/>
    <p:sldId id="303" r:id="rId16"/>
    <p:sldId id="304" r:id="rId17"/>
    <p:sldId id="328" r:id="rId18"/>
    <p:sldId id="299" r:id="rId19"/>
    <p:sldId id="310" r:id="rId20"/>
    <p:sldId id="309" r:id="rId21"/>
    <p:sldId id="308" r:id="rId22"/>
    <p:sldId id="329" r:id="rId23"/>
    <p:sldId id="330" r:id="rId24"/>
    <p:sldId id="316" r:id="rId25"/>
    <p:sldId id="306" r:id="rId26"/>
    <p:sldId id="321" r:id="rId27"/>
    <p:sldId id="314" r:id="rId28"/>
    <p:sldId id="319" r:id="rId29"/>
    <p:sldId id="318" r:id="rId30"/>
    <p:sldId id="325" r:id="rId31"/>
    <p:sldId id="320" r:id="rId32"/>
    <p:sldId id="268" r:id="rId33"/>
    <p:sldId id="269" r:id="rId34"/>
    <p:sldId id="270" r:id="rId35"/>
    <p:sldId id="315" r:id="rId36"/>
    <p:sldId id="324" r:id="rId37"/>
    <p:sldId id="282" r:id="rId38"/>
    <p:sldId id="280" r:id="rId39"/>
    <p:sldId id="278" r:id="rId40"/>
    <p:sldId id="298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 Metelka" initials="LM" lastIdx="2" clrIdx="0">
    <p:extLst>
      <p:ext uri="{19B8F6BF-5375-455C-9EA6-DF929625EA0E}">
        <p15:presenceInfo xmlns:p15="http://schemas.microsoft.com/office/powerpoint/2012/main" userId="Ladislav Metel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8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77506" autoAdjust="0"/>
  </p:normalViewPr>
  <p:slideViewPr>
    <p:cSldViewPr>
      <p:cViewPr varScale="1">
        <p:scale>
          <a:sx n="54" d="100"/>
          <a:sy n="54" d="100"/>
        </p:scale>
        <p:origin x="1588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69826-CDF0-4404-AB9E-A3CE65B9C3F9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6E9E8-797A-43A4-9EE9-839E5EE4BB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Vysvětlit </a:t>
            </a:r>
            <a:r>
              <a:rPr lang="cs-CZ" dirty="0" err="1" smtClean="0"/>
              <a:t>extraterestrickou</a:t>
            </a:r>
            <a:r>
              <a:rPr lang="cs-CZ" dirty="0" smtClean="0"/>
              <a:t> konstantu PŘÍSTROJE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48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Schema</a:t>
            </a:r>
            <a:r>
              <a:rPr lang="cs-CZ" dirty="0" smtClean="0"/>
              <a:t> Dobsona popsat stručně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559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Brewer</a:t>
            </a:r>
            <a:r>
              <a:rPr lang="cs-CZ" dirty="0" smtClean="0"/>
              <a:t> - stručně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43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Normálně lze z profilu spočítat</a:t>
            </a:r>
            <a:r>
              <a:rPr lang="cs-CZ" baseline="0" dirty="0" smtClean="0"/>
              <a:t> závislost intenzity záření na zenitovém úhlu.</a:t>
            </a:r>
          </a:p>
          <a:p>
            <a:r>
              <a:rPr lang="cs-CZ" dirty="0" smtClean="0"/>
              <a:t>Řešíme ale obrácenou úlohu – ze závislosti intenzity záření na zenitovém úhlu odvodit profil</a:t>
            </a:r>
          </a:p>
          <a:p>
            <a:r>
              <a:rPr lang="cs-CZ" dirty="0" err="1" smtClean="0"/>
              <a:t>Apriori</a:t>
            </a:r>
            <a:r>
              <a:rPr lang="cs-CZ" dirty="0" smtClean="0"/>
              <a:t> profil, iteracemi se</a:t>
            </a:r>
            <a:r>
              <a:rPr lang="cs-CZ" baseline="0" dirty="0" smtClean="0"/>
              <a:t> přiblížit k řešení (profilu) – není úplně matematicky jednoduché. </a:t>
            </a:r>
          </a:p>
          <a:p>
            <a:r>
              <a:rPr lang="cs-CZ" baseline="0" dirty="0" smtClean="0"/>
              <a:t>Klára – nutnost dvou APP na </a:t>
            </a:r>
            <a:r>
              <a:rPr lang="cs-CZ" baseline="0" dirty="0" err="1" smtClean="0"/>
              <a:t>Marambiu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73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Různé jednotky na vodorovné ose. Vysvětlit D.U.</a:t>
            </a:r>
          </a:p>
          <a:p>
            <a:r>
              <a:rPr lang="cs-CZ" dirty="0" smtClean="0"/>
              <a:t>Možno zmínit homogenní atmosféru. </a:t>
            </a:r>
          </a:p>
          <a:p>
            <a:r>
              <a:rPr lang="cs-CZ" dirty="0" smtClean="0"/>
              <a:t>CO2 kdysi bylo něco přes 2 m, teď je něco přes 3 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436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Červen – trénink operátorů Nairobi (</a:t>
            </a:r>
            <a:r>
              <a:rPr lang="cs-CZ" dirty="0" err="1" smtClean="0"/>
              <a:t>Brewer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15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35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Celkový ozon z družice METOP </a:t>
            </a:r>
            <a:r>
              <a:rPr lang="cs-CZ" dirty="0" smtClean="0"/>
              <a:t>A (2006) </a:t>
            </a:r>
            <a:r>
              <a:rPr lang="cs-CZ" dirty="0" smtClean="0"/>
              <a:t>a METOP </a:t>
            </a:r>
            <a:r>
              <a:rPr lang="cs-CZ" dirty="0" smtClean="0"/>
              <a:t>B (2012).</a:t>
            </a:r>
            <a:r>
              <a:rPr lang="cs-CZ" baseline="0" dirty="0" smtClean="0"/>
              <a:t> Patří </a:t>
            </a:r>
            <a:r>
              <a:rPr lang="cs-CZ" baseline="0" dirty="0" err="1" smtClean="0"/>
              <a:t>EUMETSATu</a:t>
            </a:r>
            <a:r>
              <a:rPr lang="cs-CZ" baseline="0" dirty="0" smtClean="0"/>
              <a:t>. </a:t>
            </a:r>
          </a:p>
          <a:p>
            <a:r>
              <a:rPr lang="cs-CZ" baseline="0" dirty="0" smtClean="0"/>
              <a:t>P</a:t>
            </a:r>
            <a:r>
              <a:rPr lang="cs-CZ" dirty="0" smtClean="0"/>
              <a:t>řístroj </a:t>
            </a:r>
            <a:r>
              <a:rPr lang="cs-CZ" smtClean="0"/>
              <a:t>GOME-2 (Global Ozone</a:t>
            </a:r>
            <a:r>
              <a:rPr lang="cs-CZ" baseline="0" smtClean="0"/>
              <a:t> Measuring Experiment) - </a:t>
            </a:r>
            <a:r>
              <a:rPr lang="cs-CZ" baseline="0" dirty="0" smtClean="0"/>
              <a:t>nadir</a:t>
            </a:r>
            <a:r>
              <a:rPr lang="cs-CZ" smtClean="0"/>
              <a:t>. </a:t>
            </a:r>
          </a:p>
          <a:p>
            <a:r>
              <a:rPr lang="cs-CZ" smtClean="0"/>
              <a:t>Obrázky na webu ČHMÚ. Cca</a:t>
            </a:r>
            <a:r>
              <a:rPr lang="cs-CZ" baseline="0" smtClean="0"/>
              <a:t> 3 přelety denně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3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795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39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11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Vysvětlit </a:t>
            </a:r>
            <a:r>
              <a:rPr lang="cs-CZ" dirty="0" err="1" smtClean="0"/>
              <a:t>extraterestrickou</a:t>
            </a:r>
            <a:r>
              <a:rPr lang="cs-CZ" dirty="0" smtClean="0"/>
              <a:t> konstantu.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733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92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4116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Kigali 2016 – HFC (</a:t>
            </a:r>
            <a:r>
              <a:rPr lang="cs-CZ" dirty="0" err="1" smtClean="0"/>
              <a:t>K</a:t>
            </a:r>
            <a:r>
              <a:rPr lang="cs-CZ" smtClean="0"/>
              <a:t>jotský</a:t>
            </a:r>
            <a:r>
              <a:rPr lang="cs-CZ" dirty="0" smtClean="0"/>
              <a:t> nebo Montrealský protokol???)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343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1593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Každé 4 roky, zpráva 2018 se </a:t>
            </a:r>
            <a:r>
              <a:rPr lang="cs-CZ" dirty="0" smtClean="0"/>
              <a:t>připravuje, v současnosti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review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592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Jen ukázka validace modelů. Zdůraznit souvislost problematiky ozonu a změn klimatu.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255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Projekce, zmínit nárůst TOC nad hodnoty před rokem 1980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370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Projekce pro různé scénáře radiačního působení GHG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101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Ochlazování</a:t>
            </a:r>
            <a:r>
              <a:rPr lang="cs-CZ" baseline="0" dirty="0" smtClean="0"/>
              <a:t> stratosféry – vliv na PSC.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3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Jen stručně, výhody a nevýhody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20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Rozdíl homogenní a heterogenní chemie. Některé látky ve stratosféře nemohou stabilně existovat v přízemních podmínkách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60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Ochlazování – větší tvorba PSC i v severních </a:t>
            </a:r>
            <a:r>
              <a:rPr lang="cs-CZ" dirty="0" err="1" smtClean="0"/>
              <a:t>pol.oblastech</a:t>
            </a:r>
            <a:r>
              <a:rPr lang="cs-CZ" dirty="0" smtClean="0"/>
              <a:t> – ozonové</a:t>
            </a:r>
            <a:r>
              <a:rPr lang="cs-CZ" baseline="0" dirty="0" smtClean="0"/>
              <a:t> </a:t>
            </a:r>
            <a:r>
              <a:rPr lang="cs-CZ" baseline="0" dirty="0" err="1" smtClean="0"/>
              <a:t>minidíry</a:t>
            </a:r>
            <a:r>
              <a:rPr lang="cs-CZ" baseline="0" dirty="0" smtClean="0"/>
              <a:t> (2011)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072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665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397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929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469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Velká citlivost stability ozonu na teplotě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343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Zdůraznit rozdíl oproti sekvenci měření </a:t>
            </a:r>
            <a:r>
              <a:rPr lang="cs-CZ" dirty="0" err="1" smtClean="0"/>
              <a:t>Brewerem</a:t>
            </a:r>
            <a:r>
              <a:rPr lang="cs-CZ" dirty="0" smtClean="0"/>
              <a:t> – 7 minut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38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Výhoda – detektor v </a:t>
            </a:r>
            <a:r>
              <a:rPr lang="cs-CZ" dirty="0" err="1" smtClean="0"/>
              <a:t>interieru</a:t>
            </a:r>
            <a:r>
              <a:rPr lang="cs-CZ" dirty="0" smtClean="0"/>
              <a:t>, signál optickým vláknem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473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Hlavně vyšší četnost měření, zatím ne vyšší přesnost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40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4 zaměstnanci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024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1027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Princip přístrojů viz dále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70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Jedna nutná definice – UVA, UVB, UVC. Význam UVB oblasti pro měření ozonu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54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Albert Einstein, Max Planck,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Svante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Arrhenius</a:t>
            </a:r>
            <a:r>
              <a:rPr lang="cs-CZ" baseline="0" dirty="0" smtClean="0"/>
              <a:t>,…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849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Jen stručně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31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Jen </a:t>
            </a:r>
            <a:r>
              <a:rPr lang="cs-CZ" dirty="0" err="1" smtClean="0"/>
              <a:t>schema</a:t>
            </a:r>
            <a:r>
              <a:rPr lang="cs-CZ" dirty="0" smtClean="0"/>
              <a:t>, důležité rozdělení na 2 oblasti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6E9E8-797A-43A4-9EE9-839E5EE4BB7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18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9A8-9BFE-4C09-9859-17858560D894}" type="datetimeFigureOut">
              <a:rPr lang="cs-CZ" smtClean="0"/>
              <a:pPr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F017-E664-4D07-BE92-EC00C6B20C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835696" y="6669360"/>
            <a:ext cx="7128792" cy="188640"/>
          </a:xfrm>
          <a:prstGeom prst="rect">
            <a:avLst/>
          </a:prstGeom>
          <a:solidFill>
            <a:srgbClr val="008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9144000" cy="260648"/>
          </a:xfrm>
        </p:spPr>
        <p:txBody>
          <a:bodyPr/>
          <a:lstStyle/>
          <a:p>
            <a:r>
              <a:rPr lang="cs-CZ" sz="1100" dirty="0" smtClean="0">
                <a:solidFill>
                  <a:schemeClr val="bg1"/>
                </a:solidFill>
              </a:rPr>
              <a:t>Solární a ozonová </a:t>
            </a:r>
            <a:r>
              <a:rPr lang="cs-CZ" sz="1050" dirty="0" smtClean="0">
                <a:solidFill>
                  <a:schemeClr val="bg1"/>
                </a:solidFill>
              </a:rPr>
              <a:t>observatoř, Zámeček 456, 500 06 Hradec Králové 6	tel.:+420 495 279 261	e-mail: </a:t>
            </a:r>
            <a:r>
              <a:rPr lang="cs-CZ" sz="1050" dirty="0" err="1" smtClean="0">
                <a:solidFill>
                  <a:schemeClr val="bg1"/>
                </a:solidFill>
              </a:rPr>
              <a:t>obshk</a:t>
            </a:r>
            <a:r>
              <a:rPr lang="en-US" sz="1050" dirty="0" smtClean="0">
                <a:solidFill>
                  <a:schemeClr val="bg1"/>
                </a:solidFill>
              </a:rPr>
              <a:t>@</a:t>
            </a:r>
            <a:r>
              <a:rPr lang="cs-CZ" sz="1050" dirty="0" err="1" smtClean="0">
                <a:solidFill>
                  <a:schemeClr val="bg1"/>
                </a:solidFill>
              </a:rPr>
              <a:t>chmi.cz</a:t>
            </a:r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98617" y="2780928"/>
            <a:ext cx="574676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2"/>
                </a:solidFill>
              </a:rPr>
              <a:t>Ozonová vrstva:</a:t>
            </a:r>
          </a:p>
          <a:p>
            <a:pPr algn="ctr"/>
            <a:r>
              <a:rPr lang="cs-CZ" sz="2800" b="1" dirty="0" smtClean="0">
                <a:solidFill>
                  <a:schemeClr val="tx2"/>
                </a:solidFill>
              </a:rPr>
              <a:t>Monitoring, stav, vývoj a budoucnost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sz="1400" i="1" dirty="0" err="1" smtClean="0">
                <a:solidFill>
                  <a:schemeClr val="tx2"/>
                </a:solidFill>
              </a:rPr>
              <a:t>L.Metelka</a:t>
            </a:r>
            <a:endParaRPr lang="cs-CZ" sz="1400" i="1" dirty="0" smtClean="0">
              <a:solidFill>
                <a:schemeClr val="tx2"/>
              </a:solidFill>
            </a:endParaRPr>
          </a:p>
          <a:p>
            <a:pPr algn="ctr"/>
            <a:r>
              <a:rPr lang="cs-CZ" sz="1400" i="1" dirty="0" smtClean="0">
                <a:solidFill>
                  <a:schemeClr val="tx2"/>
                </a:solidFill>
              </a:rPr>
              <a:t>ČHMÚ</a:t>
            </a:r>
          </a:p>
          <a:p>
            <a:pPr algn="ctr"/>
            <a:r>
              <a:rPr lang="cs-CZ" sz="1400" i="1" dirty="0" smtClean="0">
                <a:solidFill>
                  <a:schemeClr val="tx2"/>
                </a:solidFill>
              </a:rPr>
              <a:t>Solární a ozonové oddělení Hradec Králové</a:t>
            </a:r>
            <a:endParaRPr lang="cs-CZ" sz="14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620688"/>
            <a:ext cx="8568952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Princip měření ozonu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Lambert-Beerův zákon pro 2 vlnové délky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I‘ = 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cs-CZ" sz="1600" b="1" dirty="0" smtClean="0">
                <a:solidFill>
                  <a:schemeClr val="tx2"/>
                </a:solidFill>
              </a:rPr>
              <a:t>‘ . e</a:t>
            </a:r>
            <a:r>
              <a:rPr lang="cs-CZ" sz="1600" b="1" baseline="30000" dirty="0" smtClean="0">
                <a:solidFill>
                  <a:schemeClr val="tx2"/>
                </a:solidFill>
              </a:rPr>
              <a:t>-</a:t>
            </a:r>
            <a:r>
              <a:rPr lang="cs-CZ" sz="1600" b="1" baseline="30000" dirty="0" smtClean="0">
                <a:solidFill>
                  <a:schemeClr val="tx2"/>
                </a:solidFill>
                <a:sym typeface="Symbol"/>
              </a:rPr>
              <a:t>‘</a:t>
            </a:r>
          </a:p>
          <a:p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smtClean="0">
                <a:solidFill>
                  <a:schemeClr val="tx2"/>
                </a:solidFill>
              </a:rPr>
              <a:t>”</a:t>
            </a:r>
            <a:r>
              <a:rPr lang="cs-CZ" sz="1600" b="1" dirty="0" smtClean="0">
                <a:solidFill>
                  <a:schemeClr val="tx2"/>
                </a:solidFill>
              </a:rPr>
              <a:t> = 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1600" b="1" dirty="0" smtClean="0">
                <a:solidFill>
                  <a:schemeClr val="tx2"/>
                </a:solidFill>
              </a:rPr>
              <a:t>”</a:t>
            </a:r>
            <a:r>
              <a:rPr lang="cs-CZ" sz="1600" b="1" dirty="0" smtClean="0">
                <a:solidFill>
                  <a:schemeClr val="tx2"/>
                </a:solidFill>
              </a:rPr>
              <a:t> . e</a:t>
            </a:r>
            <a:r>
              <a:rPr lang="cs-CZ" sz="1600" b="1" baseline="30000" dirty="0" smtClean="0">
                <a:solidFill>
                  <a:schemeClr val="tx2"/>
                </a:solidFill>
              </a:rPr>
              <a:t>-</a:t>
            </a:r>
            <a:r>
              <a:rPr lang="cs-CZ" sz="1600" b="1" baseline="30000" dirty="0" smtClean="0">
                <a:solidFill>
                  <a:schemeClr val="tx2"/>
                </a:solidFill>
                <a:sym typeface="Symbol"/>
              </a:rPr>
              <a:t></a:t>
            </a:r>
            <a:r>
              <a:rPr lang="en-US" sz="1600" b="1" baseline="30000" dirty="0" smtClean="0">
                <a:solidFill>
                  <a:schemeClr val="tx2"/>
                </a:solidFill>
                <a:sym typeface="Symbol"/>
              </a:rPr>
              <a:t>”</a:t>
            </a:r>
            <a:endParaRPr lang="cs-CZ" sz="1600" b="1" baseline="30000" dirty="0" smtClean="0">
              <a:solidFill>
                <a:schemeClr val="tx2"/>
              </a:solidFill>
              <a:sym typeface="Symbol"/>
            </a:endParaRPr>
          </a:p>
          <a:p>
            <a:endParaRPr lang="en-US" sz="1600" baseline="30000" dirty="0" smtClean="0">
              <a:solidFill>
                <a:schemeClr val="tx2"/>
              </a:solidFill>
              <a:sym typeface="Symbol"/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Zlogaritmováním a úpravou:</a:t>
            </a: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b="1" dirty="0" err="1" smtClean="0">
                <a:solidFill>
                  <a:schemeClr val="tx2"/>
                </a:solidFill>
              </a:rPr>
              <a:t>ln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cs-CZ" sz="1600" b="1" dirty="0" smtClean="0">
                <a:solidFill>
                  <a:schemeClr val="tx2"/>
                </a:solidFill>
              </a:rPr>
              <a:t>‘</a:t>
            </a:r>
            <a:r>
              <a:rPr lang="en-US" sz="1600" b="1" dirty="0" smtClean="0">
                <a:solidFill>
                  <a:schemeClr val="tx2"/>
                </a:solidFill>
              </a:rPr>
              <a:t> / 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1600" b="1" dirty="0" smtClean="0">
                <a:solidFill>
                  <a:schemeClr val="tx2"/>
                </a:solidFill>
              </a:rPr>
              <a:t>”)  - 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ln(</a:t>
            </a:r>
            <a:r>
              <a:rPr lang="cs-CZ" sz="1600" b="1" dirty="0" smtClean="0">
                <a:solidFill>
                  <a:schemeClr val="tx2"/>
                </a:solidFill>
              </a:rPr>
              <a:t>I‘</a:t>
            </a:r>
            <a:r>
              <a:rPr lang="en-US" sz="1600" b="1" dirty="0" smtClean="0">
                <a:solidFill>
                  <a:schemeClr val="tx2"/>
                </a:solidFill>
              </a:rPr>
              <a:t> / 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smtClean="0">
                <a:solidFill>
                  <a:schemeClr val="tx2"/>
                </a:solidFill>
              </a:rPr>
              <a:t>”) = 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(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‘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 -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”)</a:t>
            </a:r>
            <a:endParaRPr lang="cs-CZ" sz="1600" b="1" dirty="0" smtClean="0">
              <a:solidFill>
                <a:schemeClr val="tx2"/>
              </a:solidFill>
              <a:sym typeface="Symbol"/>
            </a:endParaRPr>
          </a:p>
          <a:p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ln(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cs-CZ" sz="1600" b="1" dirty="0" smtClean="0">
                <a:solidFill>
                  <a:schemeClr val="tx2"/>
                </a:solidFill>
              </a:rPr>
              <a:t>‘</a:t>
            </a:r>
            <a:r>
              <a:rPr lang="en-US" sz="1600" b="1" dirty="0" smtClean="0">
                <a:solidFill>
                  <a:schemeClr val="tx2"/>
                </a:solidFill>
              </a:rPr>
              <a:t> / 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1600" b="1" dirty="0" smtClean="0">
                <a:solidFill>
                  <a:schemeClr val="tx2"/>
                </a:solidFill>
              </a:rPr>
              <a:t>”)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 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const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. (nutno zjistit při kalibraci, „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extraterestrické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konstanty přístroje“)</a:t>
            </a:r>
          </a:p>
          <a:p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ln(</a:t>
            </a:r>
            <a:r>
              <a:rPr lang="cs-CZ" sz="1600" b="1" dirty="0" smtClean="0">
                <a:solidFill>
                  <a:schemeClr val="tx2"/>
                </a:solidFill>
              </a:rPr>
              <a:t>I‘</a:t>
            </a:r>
            <a:r>
              <a:rPr lang="en-US" sz="1600" b="1" dirty="0" smtClean="0">
                <a:solidFill>
                  <a:schemeClr val="tx2"/>
                </a:solidFill>
              </a:rPr>
              <a:t> / </a:t>
            </a:r>
            <a:r>
              <a:rPr lang="cs-CZ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smtClean="0">
                <a:solidFill>
                  <a:schemeClr val="tx2"/>
                </a:solidFill>
              </a:rPr>
              <a:t>”)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dirty="0" smtClean="0">
                <a:solidFill>
                  <a:schemeClr val="tx2"/>
                </a:solidFill>
              </a:rPr>
              <a:t>– měří se</a:t>
            </a:r>
          </a:p>
          <a:p>
            <a:r>
              <a:rPr lang="en-US" sz="1600" b="1" dirty="0">
                <a:solidFill>
                  <a:schemeClr val="tx2"/>
                </a:solidFill>
                <a:sym typeface="Symbol"/>
              </a:rPr>
              <a:t> </a:t>
            </a:r>
            <a:r>
              <a:rPr lang="cs-CZ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- optická hmota atmosféry, geometrický faktor (zenit = 1)</a:t>
            </a:r>
          </a:p>
          <a:p>
            <a:r>
              <a:rPr lang="cs-CZ" sz="1600" b="1" dirty="0">
                <a:solidFill>
                  <a:schemeClr val="tx2"/>
                </a:solidFill>
                <a:sym typeface="Symbol"/>
              </a:rPr>
              <a:t>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optická tloušťka atmosféry (reprezentuje schopnost atmosféry zeslabovat záření)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‘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 -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</a:t>
            </a:r>
            <a:r>
              <a:rPr lang="en-US" sz="1600" b="1" dirty="0" smtClean="0">
                <a:solidFill>
                  <a:schemeClr val="tx2"/>
                </a:solidFill>
                <a:sym typeface="Symbol"/>
              </a:rPr>
              <a:t>”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– pokud je vliv „neozonových“ plynů a aerosolů přibližně stejný na obou vlnových délkách, závisí jen na množství ozonu </a:t>
            </a:r>
            <a:r>
              <a:rPr lang="cs-CZ" sz="1600" dirty="0" smtClean="0">
                <a:solidFill>
                  <a:schemeClr val="tx2"/>
                </a:solidFill>
                <a:sym typeface="Symbol" panose="05050102010706020507" pitchFamily="18" charset="2"/>
              </a:rPr>
              <a:t> lze spočítat množství ozonu</a:t>
            </a:r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r>
              <a:rPr lang="cs-CZ" sz="1600" dirty="0" smtClean="0">
                <a:solidFill>
                  <a:schemeClr val="tx2"/>
                </a:solidFill>
                <a:sym typeface="Symbol"/>
              </a:rPr>
              <a:t>Páry vlnových délek vybrány tak, aby byl rozdíl v absorpčních koeficientech na ozonu co největší, ale na ostatních plynech a aerosolech co  nejmenší.</a:t>
            </a:r>
          </a:p>
          <a:p>
            <a:endParaRPr lang="cs-CZ" sz="1600" dirty="0">
              <a:solidFill>
                <a:schemeClr val="tx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086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obson op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4718408" cy="2088231"/>
          </a:xfrm>
          <a:prstGeom prst="rect">
            <a:avLst/>
          </a:prstGeom>
        </p:spPr>
      </p:pic>
      <p:pic>
        <p:nvPicPr>
          <p:cNvPr id="10" name="Obrázek 9" descr="hdoas_fig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744706"/>
            <a:ext cx="3137694" cy="1944216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460827" y="406152"/>
            <a:ext cx="837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Dobson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13" name="Obrázek 12" descr="Dobson_Spectrome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852936"/>
            <a:ext cx="2944791" cy="36724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98964" y="4371895"/>
            <a:ext cx="4266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Manuální obsluha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Otevřená optika (nelze měřit při dešti, sněžení,…)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Měření: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DS (Direct Sun)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ZB (</a:t>
            </a:r>
            <a:r>
              <a:rPr lang="cs-CZ" sz="1600" dirty="0" err="1" smtClean="0">
                <a:solidFill>
                  <a:schemeClr val="tx2"/>
                </a:solidFill>
              </a:rPr>
              <a:t>Zenith</a:t>
            </a:r>
            <a:r>
              <a:rPr lang="cs-CZ" sz="1600" dirty="0" smtClean="0">
                <a:solidFill>
                  <a:schemeClr val="tx2"/>
                </a:solidFill>
              </a:rPr>
              <a:t> Blue)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ZC (</a:t>
            </a:r>
            <a:r>
              <a:rPr lang="cs-CZ" sz="1600" dirty="0" err="1" smtClean="0">
                <a:solidFill>
                  <a:schemeClr val="tx2"/>
                </a:solidFill>
              </a:rPr>
              <a:t>Zenith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Cloud</a:t>
            </a:r>
            <a:r>
              <a:rPr lang="cs-CZ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Měří pouze ozon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58" y="2688922"/>
            <a:ext cx="4499992" cy="13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61_DP_prinzipiell_Add_D-M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208" y="2852936"/>
            <a:ext cx="3164496" cy="2520280"/>
          </a:xfrm>
          <a:prstGeom prst="rect">
            <a:avLst/>
          </a:prstGeom>
        </p:spPr>
      </p:pic>
      <p:pic>
        <p:nvPicPr>
          <p:cNvPr id="6" name="Obrázek 5" descr="61_DP_prinzipiell_Add_D-MR sin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5" y="1052736"/>
            <a:ext cx="3339167" cy="129614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275856" y="2055088"/>
            <a:ext cx="504056" cy="293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82674" y="5060550"/>
            <a:ext cx="504056" cy="293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4460827" y="406152"/>
            <a:ext cx="800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tx2"/>
                </a:solidFill>
              </a:rPr>
              <a:t>Brewer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60827" y="1196752"/>
            <a:ext cx="42876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Automatický, řízený počítačem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Lze měřit za jakéhokoli počasí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Jednoduchý nebo dvojitý monochromátor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Měření: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DS (Direct Sun)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ZS (</a:t>
            </a:r>
            <a:r>
              <a:rPr lang="cs-CZ" sz="1600" dirty="0" err="1" smtClean="0">
                <a:solidFill>
                  <a:schemeClr val="tx2"/>
                </a:solidFill>
              </a:rPr>
              <a:t>Zenith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Sky</a:t>
            </a:r>
            <a:r>
              <a:rPr lang="cs-CZ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GI (</a:t>
            </a:r>
            <a:r>
              <a:rPr lang="cs-CZ" sz="1600" dirty="0" err="1" smtClean="0">
                <a:solidFill>
                  <a:schemeClr val="tx2"/>
                </a:solidFill>
              </a:rPr>
              <a:t>Global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Irradiance</a:t>
            </a:r>
            <a:r>
              <a:rPr lang="cs-CZ" sz="16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FM (</a:t>
            </a:r>
            <a:r>
              <a:rPr lang="cs-CZ" sz="1600" dirty="0" err="1" smtClean="0">
                <a:solidFill>
                  <a:schemeClr val="tx2"/>
                </a:solidFill>
              </a:rPr>
              <a:t>Focused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Moon</a:t>
            </a:r>
            <a:r>
              <a:rPr lang="cs-CZ" sz="1600" dirty="0" smtClean="0">
                <a:solidFill>
                  <a:schemeClr val="tx2"/>
                </a:solidFill>
              </a:rPr>
              <a:t>)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Měří: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o</a:t>
            </a:r>
            <a:r>
              <a:rPr lang="cs-CZ" sz="1600" dirty="0" smtClean="0">
                <a:solidFill>
                  <a:schemeClr val="tx2"/>
                </a:solidFill>
              </a:rPr>
              <a:t>zon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vertikální profily ozonu („</a:t>
            </a:r>
            <a:r>
              <a:rPr lang="cs-CZ" sz="1600" dirty="0" err="1" smtClean="0">
                <a:solidFill>
                  <a:schemeClr val="tx2"/>
                </a:solidFill>
              </a:rPr>
              <a:t>Umkehr</a:t>
            </a:r>
            <a:r>
              <a:rPr lang="cs-CZ" sz="1600" dirty="0" smtClean="0">
                <a:solidFill>
                  <a:schemeClr val="tx2"/>
                </a:solidFill>
              </a:rPr>
              <a:t>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intenzity UV záření od cca 286 do 325 </a:t>
            </a:r>
            <a:r>
              <a:rPr lang="cs-CZ" sz="1600" dirty="0" err="1" smtClean="0">
                <a:solidFill>
                  <a:schemeClr val="tx2"/>
                </a:solidFill>
              </a:rPr>
              <a:t>nm</a:t>
            </a:r>
            <a:r>
              <a:rPr lang="cs-CZ" sz="1600" dirty="0" smtClean="0">
                <a:solidFill>
                  <a:schemeClr val="tx2"/>
                </a:solidFill>
              </a:rPr>
              <a:t> (single), resp. 286 do 363 </a:t>
            </a:r>
            <a:r>
              <a:rPr lang="cs-CZ" sz="1600" dirty="0" err="1" smtClean="0">
                <a:solidFill>
                  <a:schemeClr val="tx2"/>
                </a:solidFill>
              </a:rPr>
              <a:t>nm</a:t>
            </a:r>
            <a:r>
              <a:rPr lang="cs-CZ" sz="1600" dirty="0" smtClean="0">
                <a:solidFill>
                  <a:schemeClr val="tx2"/>
                </a:solidFill>
              </a:rPr>
              <a:t> (double)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404664"/>
            <a:ext cx="3676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tx2"/>
                </a:solidFill>
              </a:rPr>
              <a:t>Umkehr</a:t>
            </a:r>
            <a:r>
              <a:rPr lang="cs-CZ" sz="1600" b="1" dirty="0" smtClean="0">
                <a:solidFill>
                  <a:schemeClr val="tx2"/>
                </a:solidFill>
              </a:rPr>
              <a:t> měření – vertikální profily ozonu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861973"/>
            <a:ext cx="8347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Zenitová měření </a:t>
            </a:r>
            <a:r>
              <a:rPr lang="cs-CZ" sz="1600" b="1" dirty="0" smtClean="0">
                <a:solidFill>
                  <a:schemeClr val="tx2"/>
                </a:solidFill>
              </a:rPr>
              <a:t>těsně po východu </a:t>
            </a:r>
            <a:r>
              <a:rPr lang="cs-CZ" sz="1600" dirty="0" smtClean="0">
                <a:solidFill>
                  <a:schemeClr val="tx2"/>
                </a:solidFill>
              </a:rPr>
              <a:t>nebo </a:t>
            </a:r>
            <a:r>
              <a:rPr lang="cs-CZ" sz="1600" b="1" dirty="0" smtClean="0">
                <a:solidFill>
                  <a:schemeClr val="tx2"/>
                </a:solidFill>
              </a:rPr>
              <a:t>těsně před západem </a:t>
            </a:r>
            <a:r>
              <a:rPr lang="cs-CZ" sz="1600" dirty="0" smtClean="0">
                <a:solidFill>
                  <a:schemeClr val="tx2"/>
                </a:solidFill>
              </a:rPr>
              <a:t>Slunce.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Vyžaduje dobré </a:t>
            </a:r>
            <a:r>
              <a:rPr lang="cs-CZ" sz="1600" dirty="0" err="1" smtClean="0">
                <a:solidFill>
                  <a:schemeClr val="tx2"/>
                </a:solidFill>
              </a:rPr>
              <a:t>metrorologické</a:t>
            </a:r>
            <a:r>
              <a:rPr lang="cs-CZ" sz="1600" dirty="0" smtClean="0">
                <a:solidFill>
                  <a:schemeClr val="tx2"/>
                </a:solidFill>
              </a:rPr>
              <a:t> podmínky (bez oblačnosti, zejména v zenitu).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Vychází z </a:t>
            </a:r>
            <a:r>
              <a:rPr lang="cs-CZ" sz="1600" b="1" dirty="0" smtClean="0">
                <a:solidFill>
                  <a:schemeClr val="tx2"/>
                </a:solidFill>
              </a:rPr>
              <a:t>kombinace rozptylu UV záření na molekulách vzduchu a jeho absorpce na molekulách ozonu.</a:t>
            </a:r>
          </a:p>
          <a:p>
            <a:endParaRPr lang="cs-CZ" sz="1600" b="1" dirty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Výsledek: množství ozonu ve vrstvách po cca 5 km</a:t>
            </a:r>
          </a:p>
        </p:txBody>
      </p:sp>
      <p:pic>
        <p:nvPicPr>
          <p:cNvPr id="4" name="Obrázek 3" descr="umke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042831"/>
            <a:ext cx="5442369" cy="35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332656"/>
            <a:ext cx="3676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 smtClean="0">
                <a:solidFill>
                  <a:schemeClr val="tx2"/>
                </a:solidFill>
              </a:rPr>
              <a:t>Umkehr</a:t>
            </a:r>
            <a:r>
              <a:rPr lang="cs-CZ" sz="1600" b="1" dirty="0" smtClean="0">
                <a:solidFill>
                  <a:schemeClr val="tx2"/>
                </a:solidFill>
              </a:rPr>
              <a:t> měření – vertikální profily ozonu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6" name="Obrázek 5" descr="SONDÁŽ ODMI-LIBUŠ, 29.1.20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764704"/>
            <a:ext cx="4085715" cy="3064286"/>
          </a:xfrm>
          <a:prstGeom prst="rect">
            <a:avLst/>
          </a:prstGeom>
        </p:spPr>
      </p:pic>
      <p:pic>
        <p:nvPicPr>
          <p:cNvPr id="7" name="Obrázek 6" descr="UMKEHR HK-SOO, 29.1.20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764704"/>
            <a:ext cx="4085715" cy="306428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40770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>
                <a:solidFill>
                  <a:schemeClr val="tx2"/>
                </a:solidFill>
              </a:rPr>
              <a:t>Umkehr</a:t>
            </a:r>
            <a:r>
              <a:rPr lang="cs-CZ" sz="1600" dirty="0" smtClean="0">
                <a:solidFill>
                  <a:schemeClr val="tx2"/>
                </a:solidFill>
              </a:rPr>
              <a:t> měření hrubší, ale do větších výšek, výrazně levnější (používá se stávající technika)</a:t>
            </a:r>
          </a:p>
          <a:p>
            <a:r>
              <a:rPr lang="cs-CZ" sz="1600" dirty="0">
                <a:solidFill>
                  <a:schemeClr val="tx2"/>
                </a:solidFill>
              </a:rPr>
              <a:t> </a:t>
            </a:r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Jednotky množství ozonu: </a:t>
            </a:r>
            <a:r>
              <a:rPr lang="cs-CZ" sz="1600" dirty="0" err="1" smtClean="0">
                <a:solidFill>
                  <a:schemeClr val="tx2"/>
                </a:solidFill>
              </a:rPr>
              <a:t>Dobsonova</a:t>
            </a:r>
            <a:r>
              <a:rPr lang="cs-CZ" sz="1600" dirty="0">
                <a:solidFill>
                  <a:schemeClr val="tx2"/>
                </a:solidFill>
              </a:rPr>
              <a:t> jednotka (D.U.) = 0,01 mm silná vrstva ozónu shromážděného ze sloupce ozónu nad daným místem u zemského povrchu za standardních podmínek (teplota 0 °C a tlak </a:t>
            </a:r>
            <a:r>
              <a:rPr lang="cs-CZ" sz="1600" dirty="0" smtClean="0">
                <a:solidFill>
                  <a:schemeClr val="tx2"/>
                </a:solidFill>
              </a:rPr>
              <a:t>1013,25 hPa).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Homogenní atmosféra: 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hustota nezávislá na výšce, stejná jako přízemní při </a:t>
            </a:r>
            <a:r>
              <a:rPr lang="pl-PL" sz="1600" dirty="0" smtClean="0">
                <a:solidFill>
                  <a:schemeClr val="tx2"/>
                </a:solidFill>
              </a:rPr>
              <a:t>0 </a:t>
            </a:r>
            <a:r>
              <a:rPr lang="pl-PL" sz="1600" dirty="0">
                <a:solidFill>
                  <a:schemeClr val="tx2"/>
                </a:solidFill>
              </a:rPr>
              <a:t>°C a </a:t>
            </a:r>
            <a:r>
              <a:rPr lang="pl-PL" sz="1600" dirty="0" smtClean="0">
                <a:solidFill>
                  <a:schemeClr val="tx2"/>
                </a:solidFill>
              </a:rPr>
              <a:t>1013,25 hPa – výška cca 8 km.</a:t>
            </a:r>
          </a:p>
          <a:p>
            <a:r>
              <a:rPr lang="pl-PL" sz="1600" dirty="0" smtClean="0">
                <a:solidFill>
                  <a:schemeClr val="tx2"/>
                </a:solidFill>
              </a:rPr>
              <a:t>Rozvrstvení podle plynů: N</a:t>
            </a:r>
            <a:r>
              <a:rPr lang="pl-PL" sz="1600" baseline="-25000" dirty="0" smtClean="0">
                <a:solidFill>
                  <a:schemeClr val="tx2"/>
                </a:solidFill>
              </a:rPr>
              <a:t>2</a:t>
            </a:r>
            <a:r>
              <a:rPr lang="pl-PL" sz="1600" dirty="0" smtClean="0">
                <a:solidFill>
                  <a:schemeClr val="tx2"/>
                </a:solidFill>
              </a:rPr>
              <a:t> = 6240 m, O</a:t>
            </a:r>
            <a:r>
              <a:rPr lang="pl-PL" sz="1600" baseline="-25000" dirty="0" smtClean="0">
                <a:solidFill>
                  <a:schemeClr val="tx2"/>
                </a:solidFill>
              </a:rPr>
              <a:t>2 </a:t>
            </a:r>
            <a:r>
              <a:rPr lang="pl-PL" sz="1600" dirty="0" smtClean="0">
                <a:solidFill>
                  <a:schemeClr val="tx2"/>
                </a:solidFill>
              </a:rPr>
              <a:t>= 1680 m,  Ar = 80 m, CO</a:t>
            </a:r>
            <a:r>
              <a:rPr lang="pl-PL" sz="1600" baseline="-25000" dirty="0" smtClean="0">
                <a:solidFill>
                  <a:schemeClr val="tx2"/>
                </a:solidFill>
              </a:rPr>
              <a:t>2</a:t>
            </a:r>
            <a:r>
              <a:rPr lang="pl-PL" sz="1600" dirty="0" smtClean="0">
                <a:solidFill>
                  <a:schemeClr val="tx2"/>
                </a:solidFill>
              </a:rPr>
              <a:t> = 3,2 m, ... , O</a:t>
            </a:r>
            <a:r>
              <a:rPr lang="pl-PL" sz="1600" baseline="-25000" dirty="0" smtClean="0">
                <a:solidFill>
                  <a:schemeClr val="tx2"/>
                </a:solidFill>
              </a:rPr>
              <a:t>3</a:t>
            </a:r>
            <a:r>
              <a:rPr lang="pl-PL" sz="1600" dirty="0" smtClean="0">
                <a:solidFill>
                  <a:schemeClr val="tx2"/>
                </a:solidFill>
              </a:rPr>
              <a:t> = 3-4 mm.</a:t>
            </a:r>
            <a:endParaRPr lang="cs-CZ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09120"/>
            <a:ext cx="4374713" cy="204481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110829" y="40466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Monitoring ve světě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" y="833524"/>
            <a:ext cx="4280848" cy="37821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82937" y="1412776"/>
            <a:ext cx="38123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Základ = </a:t>
            </a:r>
            <a:r>
              <a:rPr lang="cs-CZ" sz="1600" dirty="0" err="1" smtClean="0">
                <a:solidFill>
                  <a:schemeClr val="tx2"/>
                </a:solidFill>
              </a:rPr>
              <a:t>Brewerovy</a:t>
            </a:r>
            <a:r>
              <a:rPr lang="cs-CZ" sz="1600" dirty="0" smtClean="0">
                <a:solidFill>
                  <a:schemeClr val="tx2"/>
                </a:solidFill>
              </a:rPr>
              <a:t> spektrofotometry</a:t>
            </a:r>
          </a:p>
          <a:p>
            <a:r>
              <a:rPr lang="cs-CZ" sz="1600" dirty="0" err="1" smtClean="0">
                <a:solidFill>
                  <a:schemeClr val="tx2"/>
                </a:solidFill>
              </a:rPr>
              <a:t>Dobsonovy</a:t>
            </a:r>
            <a:r>
              <a:rPr lang="cs-CZ" sz="1600" dirty="0" smtClean="0">
                <a:solidFill>
                  <a:schemeClr val="tx2"/>
                </a:solidFill>
              </a:rPr>
              <a:t> spektrofotometry – přemísťování nepoužívaných přístrojů do oblastí bez měření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Ozonové sondy – někde poměrně nestabilní síť, v chudších zemích se neobejde bez dotací nebo stanici přímo provozuje „cizí“ meteorologická služba.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15916" y="40294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Satelitní monitoring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277896" cy="18722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3" y="3018438"/>
            <a:ext cx="5148064" cy="34749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78302" y="3232415"/>
            <a:ext cx="31743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Vzájemný „překryv“ družic (vzájemná kontrola, stárnutí čidel, nemožnost kalibrace – porovnání s pozemním měřením)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Několik typů měření (nadir, limb)</a:t>
            </a:r>
          </a:p>
          <a:p>
            <a:r>
              <a:rPr lang="cs-CZ" sz="1600" u="sng" dirty="0" smtClean="0">
                <a:solidFill>
                  <a:schemeClr val="tx2"/>
                </a:solidFill>
              </a:rPr>
              <a:t>A-</a:t>
            </a:r>
            <a:r>
              <a:rPr lang="cs-CZ" sz="1600" u="sng" dirty="0" err="1" smtClean="0">
                <a:solidFill>
                  <a:schemeClr val="tx2"/>
                </a:solidFill>
              </a:rPr>
              <a:t>Train</a:t>
            </a:r>
            <a:r>
              <a:rPr lang="cs-CZ" sz="1600" u="sng" dirty="0" smtClean="0">
                <a:solidFill>
                  <a:schemeClr val="tx2"/>
                </a:solidFill>
              </a:rPr>
              <a:t>: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družice pro monitorování Země (atmosféra včetně chemie, oblačnost, led, oceány,…)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>
                <a:solidFill>
                  <a:schemeClr val="tx2"/>
                </a:solidFill>
              </a:rPr>
              <a:t>heliosynchronní</a:t>
            </a:r>
            <a:r>
              <a:rPr lang="cs-CZ" sz="1600" dirty="0" smtClean="0">
                <a:solidFill>
                  <a:schemeClr val="tx2"/>
                </a:solidFill>
              </a:rPr>
              <a:t> dráha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</a:t>
            </a:r>
            <a:r>
              <a:rPr lang="cs-CZ" sz="1600" dirty="0" smtClean="0">
                <a:solidFill>
                  <a:schemeClr val="tx2"/>
                </a:solidFill>
              </a:rPr>
              <a:t>řelety – časné odpoledne (cca 1:30 PM místního času)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k</a:t>
            </a:r>
            <a:r>
              <a:rPr lang="cs-CZ" sz="1600" dirty="0" smtClean="0">
                <a:solidFill>
                  <a:schemeClr val="tx2"/>
                </a:solidFill>
              </a:rPr>
              <a:t>omplexní monitoring 1x denně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916685"/>
            <a:ext cx="3964608" cy="208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3928" y="40466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Satelitní monitoring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736362"/>
            <a:ext cx="6768752" cy="4935548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23528" y="57332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Projekt AC SAF (dříve </a:t>
            </a:r>
            <a:r>
              <a:rPr lang="cs-CZ" sz="1600" b="1" dirty="0" smtClean="0">
                <a:solidFill>
                  <a:schemeClr val="tx2"/>
                </a:solidFill>
              </a:rPr>
              <a:t>O3M </a:t>
            </a:r>
            <a:r>
              <a:rPr lang="cs-CZ" sz="1600" b="1" dirty="0">
                <a:solidFill>
                  <a:schemeClr val="tx2"/>
                </a:solidFill>
              </a:rPr>
              <a:t>SAF</a:t>
            </a:r>
            <a:r>
              <a:rPr lang="cs-CZ" sz="1600" b="1" dirty="0" smtClean="0">
                <a:solidFill>
                  <a:schemeClr val="tx2"/>
                </a:solidFill>
              </a:rPr>
              <a:t>) = </a:t>
            </a:r>
            <a:r>
              <a:rPr lang="cs-CZ" sz="1600" b="1" dirty="0" err="1" smtClean="0">
                <a:solidFill>
                  <a:schemeClr val="tx2"/>
                </a:solidFill>
              </a:rPr>
              <a:t>Atmospheric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Composition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Satellite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Application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Facility</a:t>
            </a:r>
            <a:r>
              <a:rPr lang="cs-CZ" sz="1600" b="1" dirty="0" smtClean="0">
                <a:solidFill>
                  <a:schemeClr val="tx2"/>
                </a:solidFill>
              </a:rPr>
              <a:t>: </a:t>
            </a:r>
            <a:r>
              <a:rPr lang="cs-CZ" sz="1600" dirty="0" smtClean="0">
                <a:solidFill>
                  <a:schemeClr val="tx2"/>
                </a:solidFill>
              </a:rPr>
              <a:t>využití </a:t>
            </a:r>
            <a:r>
              <a:rPr lang="cs-CZ" sz="1600" dirty="0">
                <a:solidFill>
                  <a:schemeClr val="tx2"/>
                </a:solidFill>
              </a:rPr>
              <a:t>družicových dat pro sledování složení atmosféry. </a:t>
            </a:r>
            <a:r>
              <a:rPr lang="cs-CZ" sz="1600" dirty="0" smtClean="0">
                <a:solidFill>
                  <a:schemeClr val="tx2"/>
                </a:solidFill>
              </a:rPr>
              <a:t>Veden </a:t>
            </a:r>
            <a:r>
              <a:rPr lang="cs-CZ" sz="1600" dirty="0">
                <a:solidFill>
                  <a:schemeClr val="tx2"/>
                </a:solidFill>
              </a:rPr>
              <a:t>finskou státní meteorologickou službou (FMI). </a:t>
            </a:r>
            <a:r>
              <a:rPr lang="cs-CZ" sz="1600" dirty="0" smtClean="0">
                <a:solidFill>
                  <a:schemeClr val="tx2"/>
                </a:solidFill>
              </a:rPr>
              <a:t>Založen </a:t>
            </a:r>
            <a:r>
              <a:rPr lang="cs-CZ" sz="1600" dirty="0">
                <a:solidFill>
                  <a:schemeClr val="tx2"/>
                </a:solidFill>
              </a:rPr>
              <a:t>na datech z přístroje </a:t>
            </a:r>
            <a:r>
              <a:rPr lang="cs-CZ" sz="1600" b="1" dirty="0">
                <a:solidFill>
                  <a:schemeClr val="tx2"/>
                </a:solidFill>
              </a:rPr>
              <a:t>GOME2</a:t>
            </a:r>
            <a:r>
              <a:rPr lang="cs-CZ" sz="1600" dirty="0">
                <a:solidFill>
                  <a:schemeClr val="tx2"/>
                </a:solidFill>
              </a:rPr>
              <a:t> (</a:t>
            </a:r>
            <a:r>
              <a:rPr lang="cs-CZ" sz="1600" dirty="0" err="1">
                <a:solidFill>
                  <a:schemeClr val="tx2"/>
                </a:solidFill>
              </a:rPr>
              <a:t>Global</a:t>
            </a:r>
            <a:r>
              <a:rPr lang="cs-CZ" sz="1600" dirty="0">
                <a:solidFill>
                  <a:schemeClr val="tx2"/>
                </a:solidFill>
              </a:rPr>
              <a:t> Ozone Monitoring </a:t>
            </a:r>
            <a:r>
              <a:rPr lang="cs-CZ" sz="1600" dirty="0" smtClean="0">
                <a:solidFill>
                  <a:schemeClr val="tx2"/>
                </a:solidFill>
              </a:rPr>
              <a:t>Experiment–2) na </a:t>
            </a:r>
            <a:r>
              <a:rPr lang="cs-CZ" sz="1600" dirty="0">
                <a:solidFill>
                  <a:schemeClr val="tx2"/>
                </a:solidFill>
              </a:rPr>
              <a:t>družicích </a:t>
            </a:r>
            <a:r>
              <a:rPr lang="cs-CZ" sz="1600" b="1" dirty="0">
                <a:solidFill>
                  <a:schemeClr val="tx2"/>
                </a:solidFill>
              </a:rPr>
              <a:t>Metop</a:t>
            </a:r>
            <a:r>
              <a:rPr lang="cs-CZ" sz="16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404664"/>
            <a:ext cx="8821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Kalibrace přístrojů: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nutné k udržení kvality 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chemeClr val="tx2"/>
                </a:solidFill>
              </a:rPr>
              <a:t>Relativní:</a:t>
            </a:r>
            <a:r>
              <a:rPr lang="cs-CZ" sz="1600" dirty="0" smtClean="0">
                <a:solidFill>
                  <a:schemeClr val="tx2"/>
                </a:solidFill>
              </a:rPr>
              <a:t> srovnání s přístrojem „vyšší třídy“ (kalibračním etalonem)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solidFill>
                  <a:schemeClr val="tx2"/>
                </a:solidFill>
              </a:rPr>
              <a:t>Absolutní:</a:t>
            </a:r>
            <a:r>
              <a:rPr lang="cs-CZ" sz="1600" dirty="0" smtClean="0">
                <a:solidFill>
                  <a:schemeClr val="tx2"/>
                </a:solidFill>
              </a:rPr>
              <a:t> bez dalšího přístroje, na základě fyzikálních principů (nutné pro etalony „nejvyšší úrovně“)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Relativní kalibrace:</a:t>
            </a:r>
          </a:p>
          <a:p>
            <a:r>
              <a:rPr lang="cs-CZ" sz="1600" u="sng" dirty="0" err="1" smtClean="0">
                <a:solidFill>
                  <a:schemeClr val="tx2"/>
                </a:solidFill>
              </a:rPr>
              <a:t>Dobsonovy</a:t>
            </a:r>
            <a:r>
              <a:rPr lang="cs-CZ" sz="1600" u="sng" dirty="0" smtClean="0">
                <a:solidFill>
                  <a:schemeClr val="tx2"/>
                </a:solidFill>
              </a:rPr>
              <a:t> spektrofotometry: </a:t>
            </a:r>
            <a:r>
              <a:rPr lang="cs-CZ" sz="1600" dirty="0" smtClean="0">
                <a:solidFill>
                  <a:schemeClr val="tx2"/>
                </a:solidFill>
              </a:rPr>
              <a:t>světový standard -</a:t>
            </a:r>
            <a:r>
              <a:rPr lang="en-US" sz="1600" dirty="0" smtClean="0">
                <a:solidFill>
                  <a:schemeClr val="tx2"/>
                </a:solidFill>
              </a:rPr>
              <a:t> Dobson D083</a:t>
            </a:r>
            <a:r>
              <a:rPr lang="cs-CZ" sz="1600" dirty="0" smtClean="0">
                <a:solidFill>
                  <a:schemeClr val="tx2"/>
                </a:solidFill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</a:rPr>
              <a:t>Boulder</a:t>
            </a:r>
            <a:r>
              <a:rPr lang="cs-CZ" sz="1600" dirty="0" smtClean="0">
                <a:solidFill>
                  <a:schemeClr val="tx2"/>
                </a:solidFill>
              </a:rPr>
              <a:t>, Colorado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Kalibrace provozních Dobsonů 1x za 5 let pomocí regionálních standardů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12988"/>
            <a:ext cx="5344269" cy="3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13893"/>
            <a:ext cx="3048000" cy="33623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7" y="548680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 err="1" smtClean="0">
                <a:solidFill>
                  <a:schemeClr val="tx2"/>
                </a:solidFill>
              </a:rPr>
              <a:t>Brewerovy</a:t>
            </a:r>
            <a:r>
              <a:rPr lang="cs-CZ" sz="1600" u="sng" dirty="0" smtClean="0">
                <a:solidFill>
                  <a:schemeClr val="tx2"/>
                </a:solidFill>
              </a:rPr>
              <a:t> spektrofotometry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„triáda“ </a:t>
            </a:r>
            <a:r>
              <a:rPr lang="cs-CZ" sz="1600" dirty="0" err="1" smtClean="0">
                <a:solidFill>
                  <a:schemeClr val="tx2"/>
                </a:solidFill>
              </a:rPr>
              <a:t>Brewerů</a:t>
            </a:r>
            <a:r>
              <a:rPr lang="cs-CZ" sz="1600" dirty="0" smtClean="0">
                <a:solidFill>
                  <a:schemeClr val="tx2"/>
                </a:solidFill>
              </a:rPr>
              <a:t> (B</a:t>
            </a:r>
            <a:r>
              <a:rPr lang="en-US" sz="1600" dirty="0" smtClean="0">
                <a:solidFill>
                  <a:schemeClr val="tx2"/>
                </a:solidFill>
              </a:rPr>
              <a:t>#</a:t>
            </a:r>
            <a:r>
              <a:rPr lang="cs-CZ" sz="1600" dirty="0" smtClean="0">
                <a:solidFill>
                  <a:schemeClr val="tx2"/>
                </a:solidFill>
              </a:rPr>
              <a:t>0</a:t>
            </a:r>
            <a:r>
              <a:rPr lang="en-US" sz="1600" dirty="0" smtClean="0">
                <a:solidFill>
                  <a:schemeClr val="tx2"/>
                </a:solidFill>
              </a:rPr>
              <a:t>08, B#</a:t>
            </a:r>
            <a:r>
              <a:rPr lang="cs-CZ" sz="1600" dirty="0" smtClean="0">
                <a:solidFill>
                  <a:schemeClr val="tx2"/>
                </a:solidFill>
              </a:rPr>
              <a:t>0</a:t>
            </a:r>
            <a:r>
              <a:rPr lang="en-US" sz="1600" dirty="0" smtClean="0">
                <a:solidFill>
                  <a:schemeClr val="tx2"/>
                </a:solidFill>
              </a:rPr>
              <a:t>14, B#</a:t>
            </a:r>
            <a:r>
              <a:rPr lang="cs-CZ" sz="1600" dirty="0" smtClean="0">
                <a:solidFill>
                  <a:schemeClr val="tx2"/>
                </a:solidFill>
              </a:rPr>
              <a:t>0</a:t>
            </a:r>
            <a:r>
              <a:rPr lang="en-US" sz="1600" dirty="0" smtClean="0">
                <a:solidFill>
                  <a:schemeClr val="tx2"/>
                </a:solidFill>
              </a:rPr>
              <a:t>15), </a:t>
            </a:r>
            <a:r>
              <a:rPr lang="cs-CZ" sz="1600" dirty="0" smtClean="0">
                <a:solidFill>
                  <a:schemeClr val="tx2"/>
                </a:solidFill>
              </a:rPr>
              <a:t>Toronto (Kanada)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d</a:t>
            </a:r>
            <a:r>
              <a:rPr lang="cs-CZ" sz="1600" dirty="0" smtClean="0">
                <a:solidFill>
                  <a:schemeClr val="tx2"/>
                </a:solidFill>
              </a:rPr>
              <a:t>alší „triáda“ na </a:t>
            </a:r>
            <a:r>
              <a:rPr lang="cs-CZ" sz="1600" dirty="0" err="1" smtClean="0">
                <a:solidFill>
                  <a:schemeClr val="tx2"/>
                </a:solidFill>
              </a:rPr>
              <a:t>Izaně</a:t>
            </a:r>
            <a:r>
              <a:rPr lang="cs-CZ" sz="1600" dirty="0" smtClean="0">
                <a:solidFill>
                  <a:schemeClr val="tx2"/>
                </a:solidFill>
              </a:rPr>
              <a:t> (Kanárské ostrovy), SOO historicky navázáno na Toronto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/>
                </a:solidFill>
              </a:rPr>
              <a:t>stabilita</a:t>
            </a:r>
            <a:r>
              <a:rPr lang="en-US" sz="1600" dirty="0" smtClean="0">
                <a:solidFill>
                  <a:schemeClr val="tx2"/>
                </a:solidFill>
              </a:rPr>
              <a:t> a p</a:t>
            </a:r>
            <a:r>
              <a:rPr lang="cs-CZ" sz="1600" dirty="0" err="1" smtClean="0">
                <a:solidFill>
                  <a:schemeClr val="tx2"/>
                </a:solidFill>
              </a:rPr>
              <a:t>řesnost</a:t>
            </a:r>
            <a:r>
              <a:rPr lang="cs-CZ" sz="1600" dirty="0" smtClean="0">
                <a:solidFill>
                  <a:schemeClr val="tx2"/>
                </a:solidFill>
              </a:rPr>
              <a:t> do 0,5%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absolutně kalibrované na </a:t>
            </a:r>
            <a:r>
              <a:rPr lang="cs-CZ" sz="1600" dirty="0" err="1" smtClean="0">
                <a:solidFill>
                  <a:schemeClr val="tx2"/>
                </a:solidFill>
              </a:rPr>
              <a:t>Mauna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Loa</a:t>
            </a:r>
            <a:r>
              <a:rPr lang="cs-CZ" sz="1600" dirty="0" smtClean="0">
                <a:solidFill>
                  <a:schemeClr val="tx2"/>
                </a:solidFill>
              </a:rPr>
              <a:t> (Havaj)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n</a:t>
            </a:r>
            <a:r>
              <a:rPr lang="cs-CZ" sz="1600" dirty="0" smtClean="0">
                <a:solidFill>
                  <a:schemeClr val="tx2"/>
                </a:solidFill>
              </a:rPr>
              <a:t>a kanadskou triádu navázán „cestovní“ kalibrační standard B</a:t>
            </a:r>
            <a:r>
              <a:rPr lang="en-US" sz="1600" dirty="0" smtClean="0">
                <a:solidFill>
                  <a:schemeClr val="tx2"/>
                </a:solidFill>
              </a:rPr>
              <a:t>#</a:t>
            </a:r>
            <a:r>
              <a:rPr lang="cs-CZ" sz="1600" dirty="0" smtClean="0">
                <a:solidFill>
                  <a:schemeClr val="tx2"/>
                </a:solidFill>
              </a:rPr>
              <a:t>017 (speciálně upravený), který se používá ke kalibraci provozních spektrofotometrů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Kalibrace </a:t>
            </a:r>
            <a:r>
              <a:rPr lang="cs-CZ" sz="1600" dirty="0" err="1" smtClean="0">
                <a:solidFill>
                  <a:schemeClr val="tx2"/>
                </a:solidFill>
              </a:rPr>
              <a:t>Brewerových</a:t>
            </a:r>
            <a:r>
              <a:rPr lang="cs-CZ" sz="1600" dirty="0" smtClean="0">
                <a:solidFill>
                  <a:schemeClr val="tx2"/>
                </a:solidFill>
              </a:rPr>
              <a:t> spektrofotometrů 1x za 2 roky (poslední v HK v červnu 2017)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51720" y="1916832"/>
            <a:ext cx="42588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Monitoring ozonové vrstvy v ČR a ve světě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Princip měření ozonu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Pozemní měření vertikálních profilů ozonu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Systém kalibrací přístrojů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Ochrana ozonové vrstvy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Současný stav a budoucí vývoj ozonové vrstvy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Antarktická ozonové díra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Budoucnost měření ozonu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76470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Absolutní kalibrace: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za vhodných podmínek lze určit </a:t>
            </a:r>
            <a:r>
              <a:rPr lang="cs-CZ" sz="1600" dirty="0" err="1" smtClean="0">
                <a:solidFill>
                  <a:schemeClr val="tx2"/>
                </a:solidFill>
              </a:rPr>
              <a:t>extraterestrické</a:t>
            </a:r>
            <a:r>
              <a:rPr lang="cs-CZ" sz="1600" dirty="0" smtClean="0">
                <a:solidFill>
                  <a:schemeClr val="tx2"/>
                </a:solidFill>
              </a:rPr>
              <a:t> konstanty přístroje i bez kalibračního standardu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>
                <a:solidFill>
                  <a:schemeClr val="tx2"/>
                </a:solidFill>
              </a:rPr>
              <a:t>Lambert-Beerův zákon: </a:t>
            </a:r>
          </a:p>
          <a:p>
            <a:pPr algn="ctr"/>
            <a:r>
              <a:rPr lang="cs-CZ" sz="1600" b="1" dirty="0">
                <a:solidFill>
                  <a:schemeClr val="tx2"/>
                </a:solidFill>
              </a:rPr>
              <a:t>I/I</a:t>
            </a:r>
            <a:r>
              <a:rPr lang="cs-CZ" sz="1600" b="1" baseline="-25000" dirty="0">
                <a:solidFill>
                  <a:schemeClr val="tx2"/>
                </a:solidFill>
              </a:rPr>
              <a:t>0 </a:t>
            </a:r>
            <a:r>
              <a:rPr lang="cs-CZ" sz="1600" b="1" dirty="0">
                <a:solidFill>
                  <a:schemeClr val="tx2"/>
                </a:solidFill>
              </a:rPr>
              <a:t> = e</a:t>
            </a:r>
            <a:r>
              <a:rPr lang="cs-CZ" sz="1600" b="1" baseline="30000" dirty="0">
                <a:solidFill>
                  <a:schemeClr val="tx2"/>
                </a:solidFill>
              </a:rPr>
              <a:t>-</a:t>
            </a:r>
            <a:r>
              <a:rPr lang="cs-CZ" sz="1600" b="1" baseline="30000" dirty="0">
                <a:solidFill>
                  <a:schemeClr val="tx2"/>
                </a:solidFill>
                <a:sym typeface="Symbol"/>
              </a:rPr>
              <a:t></a:t>
            </a:r>
          </a:p>
          <a:p>
            <a:r>
              <a:rPr lang="cs-CZ" sz="1600" dirty="0" smtClean="0">
                <a:solidFill>
                  <a:schemeClr val="tx2"/>
                </a:solidFill>
                <a:sym typeface="Symbol"/>
              </a:rPr>
              <a:t>I </a:t>
            </a:r>
            <a:r>
              <a:rPr lang="cs-CZ" sz="1600" dirty="0">
                <a:solidFill>
                  <a:schemeClr val="tx2"/>
                </a:solidFill>
                <a:sym typeface="Symbol"/>
              </a:rPr>
              <a:t>měříme,  lze spočítat,  pro ozon chceme zjistit (je závislé na celkovém množství ozonu), ale neznáme I</a:t>
            </a:r>
            <a:r>
              <a:rPr lang="cs-CZ" sz="1600" baseline="-25000" dirty="0">
                <a:solidFill>
                  <a:schemeClr val="tx2"/>
                </a:solidFill>
                <a:sym typeface="Symbol"/>
              </a:rPr>
              <a:t>0.</a:t>
            </a:r>
          </a:p>
          <a:p>
            <a:r>
              <a:rPr lang="cs-CZ" sz="1600" dirty="0" smtClean="0">
                <a:solidFill>
                  <a:schemeClr val="tx2"/>
                </a:solidFill>
                <a:sym typeface="Symbol"/>
              </a:rPr>
              <a:t>I</a:t>
            </a:r>
            <a:r>
              <a:rPr lang="cs-CZ" sz="1600" baseline="-25000" dirty="0" smtClean="0">
                <a:solidFill>
                  <a:schemeClr val="tx2"/>
                </a:solidFill>
                <a:sym typeface="Symbol"/>
              </a:rPr>
              <a:t>0 </a:t>
            </a:r>
            <a:r>
              <a:rPr lang="cs-CZ" sz="1600" dirty="0">
                <a:solidFill>
                  <a:schemeClr val="tx2"/>
                </a:solidFill>
                <a:sym typeface="Symbol"/>
              </a:rPr>
              <a:t>nutno zjistit kalibrací („</a:t>
            </a:r>
            <a:r>
              <a:rPr lang="cs-CZ" sz="1600" dirty="0" err="1">
                <a:solidFill>
                  <a:schemeClr val="tx2"/>
                </a:solidFill>
                <a:sym typeface="Symbol"/>
              </a:rPr>
              <a:t>extraterestrická</a:t>
            </a:r>
            <a:r>
              <a:rPr lang="cs-CZ" sz="1600" dirty="0">
                <a:solidFill>
                  <a:schemeClr val="tx2"/>
                </a:solidFill>
                <a:sym typeface="Symbol"/>
              </a:rPr>
              <a:t> konstanta přístroje“)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Logaritmus Lambert-Beerova zákona: 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err="1" smtClean="0">
                <a:solidFill>
                  <a:schemeClr val="tx2"/>
                </a:solidFill>
              </a:rPr>
              <a:t>ln</a:t>
            </a:r>
            <a:r>
              <a:rPr lang="cs-CZ" sz="1600" b="1" dirty="0" smtClean="0">
                <a:solidFill>
                  <a:schemeClr val="tx2"/>
                </a:solidFill>
              </a:rPr>
              <a:t> I = </a:t>
            </a:r>
            <a:r>
              <a:rPr lang="cs-CZ" sz="1600" b="1" dirty="0" err="1" smtClean="0">
                <a:solidFill>
                  <a:schemeClr val="tx2"/>
                </a:solidFill>
              </a:rPr>
              <a:t>ln</a:t>
            </a:r>
            <a:r>
              <a:rPr lang="cs-CZ" sz="1600" b="1" dirty="0" smtClean="0">
                <a:solidFill>
                  <a:schemeClr val="tx2"/>
                </a:solidFill>
              </a:rPr>
              <a:t> I</a:t>
            </a:r>
            <a:r>
              <a:rPr lang="cs-CZ" sz="1600" b="1" baseline="-25000" dirty="0" smtClean="0">
                <a:solidFill>
                  <a:schemeClr val="tx2"/>
                </a:solidFill>
              </a:rPr>
              <a:t>0</a:t>
            </a:r>
            <a:r>
              <a:rPr lang="cs-CZ" sz="1600" b="1" dirty="0" smtClean="0">
                <a:solidFill>
                  <a:schemeClr val="tx2"/>
                </a:solidFill>
              </a:rPr>
              <a:t> -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 		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= lineární závislost </a:t>
            </a:r>
            <a:r>
              <a:rPr lang="cs-CZ" sz="1600" b="1" dirty="0" err="1" smtClean="0">
                <a:solidFill>
                  <a:schemeClr val="tx2"/>
                </a:solidFill>
              </a:rPr>
              <a:t>ln</a:t>
            </a:r>
            <a:r>
              <a:rPr lang="cs-CZ" sz="1600" b="1" dirty="0" smtClean="0">
                <a:solidFill>
                  <a:schemeClr val="tx2"/>
                </a:solidFill>
              </a:rPr>
              <a:t> I </a:t>
            </a:r>
            <a:r>
              <a:rPr lang="cs-CZ" sz="1600" dirty="0" smtClean="0">
                <a:solidFill>
                  <a:schemeClr val="tx2"/>
                </a:solidFill>
              </a:rPr>
              <a:t>na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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= směrnice)</a:t>
            </a:r>
          </a:p>
          <a:p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r>
              <a:rPr lang="cs-CZ" sz="1600" dirty="0" smtClean="0">
                <a:solidFill>
                  <a:schemeClr val="tx2"/>
                </a:solidFill>
                <a:sym typeface="Symbol"/>
              </a:rPr>
              <a:t>Za předpokladu konstantní hodnoty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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měříme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 I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pro různá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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, pak lineární regrese a extrapolace k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=0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(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Langley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plot, 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Langleyho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extrapolace)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93523" y="426786"/>
            <a:ext cx="2955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Absolutní kalibrace- </a:t>
            </a:r>
            <a:r>
              <a:rPr lang="cs-CZ" sz="1600" b="1" dirty="0" err="1" smtClean="0">
                <a:solidFill>
                  <a:schemeClr val="tx2"/>
                </a:solidFill>
              </a:rPr>
              <a:t>Langley</a:t>
            </a:r>
            <a:r>
              <a:rPr lang="cs-CZ" sz="1600" b="1" dirty="0" smtClean="0">
                <a:solidFill>
                  <a:schemeClr val="tx2"/>
                </a:solidFill>
              </a:rPr>
              <a:t> plot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s://eko-eu.com/images/2363/popup/langley_plot-pop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4032448" cy="438309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751512" y="980728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Požadavky na kalibraci pomocí </a:t>
            </a:r>
            <a:r>
              <a:rPr lang="cs-CZ" sz="1600" b="1" dirty="0" err="1" smtClean="0">
                <a:solidFill>
                  <a:schemeClr val="tx2"/>
                </a:solidFill>
              </a:rPr>
              <a:t>Langley</a:t>
            </a:r>
            <a:r>
              <a:rPr lang="cs-CZ" sz="1600" b="1" dirty="0" smtClean="0">
                <a:solidFill>
                  <a:schemeClr val="tx2"/>
                </a:solidFill>
              </a:rPr>
              <a:t> plotu:</a:t>
            </a:r>
          </a:p>
          <a:p>
            <a:endParaRPr lang="cs-CZ" sz="1600" b="1" dirty="0" smtClean="0">
              <a:solidFill>
                <a:schemeClr val="tx2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/>
                </a:solidFill>
              </a:rPr>
              <a:t>Velký rozsah hodnot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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, od vysokých hodnot až co nejblíže k 1  lokalita v nízkých zeměpisných šířkách v době, kdy Slunce stoupá až k zenitu 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ideálně mezi obratníky nebo v jejich blízkosti</a:t>
            </a:r>
          </a:p>
          <a:p>
            <a:pPr marL="176213" indent="-176213">
              <a:buFont typeface="Arial" pitchFamily="34" charset="0"/>
              <a:buChar char="•"/>
            </a:pPr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Konstantní hodnoty  během měření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(několik hodin) – zejména lokality s co nejmenším denním chodem aerosolů 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izolovaná lokalita daleko od zdrojů znečištění</a:t>
            </a:r>
          </a:p>
          <a:p>
            <a:pPr marL="176213" indent="-176213">
              <a:buFont typeface="Arial" pitchFamily="34" charset="0"/>
              <a:buChar char="•"/>
            </a:pPr>
            <a:endParaRPr lang="cs-CZ" sz="1600" dirty="0" smtClean="0">
              <a:solidFill>
                <a:schemeClr val="tx2"/>
              </a:solidFill>
              <a:sym typeface="Symbol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sym typeface="Symbol"/>
              </a:rPr>
              <a:t>Výhoda = lokality s velkou nadmořskou výškou  </a:t>
            </a:r>
            <a:r>
              <a:rPr lang="cs-CZ" sz="1600" b="1" dirty="0" smtClean="0">
                <a:solidFill>
                  <a:schemeClr val="tx2"/>
                </a:solidFill>
                <a:sym typeface="Symbol"/>
              </a:rPr>
              <a:t>vyšší hora, kopec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1032" y="544522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cs-CZ" sz="1600" dirty="0" smtClean="0">
                <a:solidFill>
                  <a:schemeClr val="tx2"/>
                </a:solidFill>
                <a:sym typeface="Symbol"/>
              </a:rPr>
              <a:t>Podmínky nejlépe splňují např. vyšší ostrovy v subtropech, daleko od pevniny (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Mauna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Loa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– Havaj, 3400 m n.m. nebo 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Izaňa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-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Teide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 – Kanárské ostrovy, 2373 m </a:t>
            </a:r>
            <a:r>
              <a:rPr lang="cs-CZ" sz="1600" dirty="0" err="1" smtClean="0">
                <a:solidFill>
                  <a:schemeClr val="tx2"/>
                </a:solidFill>
                <a:sym typeface="Symbol"/>
              </a:rPr>
              <a:t>n.m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.), kde se absolutně kalibrují i přístroje (standardy) pro relativní kalibrace jinde ve světě</a:t>
            </a:r>
          </a:p>
        </p:txBody>
      </p:sp>
    </p:spTree>
    <p:extLst>
      <p:ext uri="{BB962C8B-B14F-4D97-AF65-F5344CB8AC3E}">
        <p14:creationId xmlns:p14="http://schemas.microsoft.com/office/powerpoint/2010/main" val="3000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9" y="62068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Ochrana ozonové vrstvy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</a:t>
            </a:r>
            <a:r>
              <a:rPr lang="cs-CZ" sz="1600" dirty="0" smtClean="0">
                <a:solidFill>
                  <a:schemeClr val="tx2"/>
                </a:solidFill>
              </a:rPr>
              <a:t>o 2.světové válce využívání chlorovaných uhlovodíků (chladírenství, hnací plyny,…). Stabilní, nehořlavé, málo toxické, levné na výrobu. Průmyslové označení některých z nich – „freony“, později se tak začaly označovat prakticky všechny chlorované uhlovodíky s potenciálem ničit ozon.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1974: </a:t>
            </a:r>
            <a:r>
              <a:rPr lang="cs-CZ" sz="1600" dirty="0" err="1" smtClean="0">
                <a:solidFill>
                  <a:schemeClr val="tx2"/>
                </a:solidFill>
              </a:rPr>
              <a:t>Sherwood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Rowland</a:t>
            </a:r>
            <a:r>
              <a:rPr lang="cs-CZ" sz="1600" dirty="0" smtClean="0">
                <a:solidFill>
                  <a:schemeClr val="tx2"/>
                </a:solidFill>
              </a:rPr>
              <a:t> (USA), Mario Molina (MEX) a Paul </a:t>
            </a:r>
            <a:r>
              <a:rPr lang="cs-CZ" sz="1600" dirty="0" err="1" smtClean="0">
                <a:solidFill>
                  <a:schemeClr val="tx2"/>
                </a:solidFill>
              </a:rPr>
              <a:t>Crutzen</a:t>
            </a:r>
            <a:r>
              <a:rPr lang="cs-CZ" sz="1600" dirty="0" smtClean="0">
                <a:solidFill>
                  <a:schemeClr val="tx2"/>
                </a:solidFill>
              </a:rPr>
              <a:t> (NL) upozornili na negativní účinky freonů na ozonovou vrstvu a popsali mechanismus procesu (1995 – Nobelova cena za fyziku). Začátek politických jednání.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068960"/>
            <a:ext cx="4121253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9" y="620688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Ochrana ozonové vrstvy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1985: </a:t>
            </a:r>
            <a:r>
              <a:rPr lang="cs-CZ" sz="1600" dirty="0" err="1" smtClean="0">
                <a:solidFill>
                  <a:schemeClr val="tx2"/>
                </a:solidFill>
              </a:rPr>
              <a:t>Joe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Farman</a:t>
            </a:r>
            <a:r>
              <a:rPr lang="cs-CZ" sz="1600" dirty="0" smtClean="0">
                <a:solidFill>
                  <a:schemeClr val="tx2"/>
                </a:solidFill>
              </a:rPr>
              <a:t>, Brian </a:t>
            </a:r>
            <a:r>
              <a:rPr lang="cs-CZ" sz="1600" dirty="0" err="1" smtClean="0">
                <a:solidFill>
                  <a:schemeClr val="tx2"/>
                </a:solidFill>
              </a:rPr>
              <a:t>Gardiner</a:t>
            </a:r>
            <a:r>
              <a:rPr lang="cs-CZ" sz="1600" dirty="0" smtClean="0">
                <a:solidFill>
                  <a:schemeClr val="tx2"/>
                </a:solidFill>
              </a:rPr>
              <a:t> a Jonathan </a:t>
            </a:r>
            <a:r>
              <a:rPr lang="cs-CZ" sz="1600" dirty="0" err="1" smtClean="0">
                <a:solidFill>
                  <a:schemeClr val="tx2"/>
                </a:solidFill>
              </a:rPr>
              <a:t>Shanklin</a:t>
            </a:r>
            <a:r>
              <a:rPr lang="cs-CZ" sz="1600" dirty="0" smtClean="0">
                <a:solidFill>
                  <a:schemeClr val="tx2"/>
                </a:solidFill>
              </a:rPr>
              <a:t> (GB) popsali naměřenou výraznou redukci ozonu v Antarktidě (až o 40%) v období 1975-1984. Pojem „ozonová díra“. Publik. 1985.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1985: Podpis Vídeňské konvence o ochraně ozonové vrstvy (jen rámcová dohoda bez konkrétních závazků a limitů, platnost od r. 1988, 197 států).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1987: Podpis Montrealského protokolu („realizační dohoda“ k Vídeňské konvenci, už obsahoval limity a závazky, platnost od r. 1989, 197 států).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Samotný MP nebyl schopen zajistit ochranu ozonové vrstvy, to umožnily až jeho dodatky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Dodatky: Londýn 1990, Nairobi 1991, Kodaň 1992, Bangkok 1993, Vídeň 1995, Montreal 1997, Austrálie 1998, Peking 1999, Kigali 2016 (zaměřený na HFC – skleníkové plyny)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440833"/>
            <a:ext cx="2952328" cy="31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9" y="620688"/>
            <a:ext cx="8352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Ochrana ozonové vrstvy</a:t>
            </a:r>
            <a:endParaRPr lang="cs-CZ" sz="1600" dirty="0">
              <a:solidFill>
                <a:schemeClr val="tx2"/>
              </a:solidFill>
            </a:endParaRPr>
          </a:p>
          <a:p>
            <a:endParaRPr lang="cs-CZ" sz="16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Před MP: CFC (chlorofluorokarbony)</a:t>
            </a:r>
          </a:p>
          <a:p>
            <a:pPr algn="ctr"/>
            <a:r>
              <a:rPr lang="cs-CZ" sz="1600" dirty="0" smtClean="0">
                <a:solidFill>
                  <a:schemeClr val="tx2"/>
                </a:solidFill>
              </a:rPr>
              <a:t>Vysoký ODP (Ozone </a:t>
            </a:r>
            <a:r>
              <a:rPr lang="cs-CZ" sz="1600" dirty="0" err="1" smtClean="0">
                <a:solidFill>
                  <a:schemeClr val="tx2"/>
                </a:solidFill>
              </a:rPr>
              <a:t>Depleting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Potential</a:t>
            </a:r>
            <a:r>
              <a:rPr lang="cs-CZ" sz="1600" dirty="0" smtClean="0">
                <a:solidFill>
                  <a:schemeClr val="tx2"/>
                </a:solidFill>
              </a:rPr>
              <a:t>) + skleníkové plyny. </a:t>
            </a:r>
          </a:p>
          <a:p>
            <a:pPr algn="ctr"/>
            <a:r>
              <a:rPr lang="cs-CZ" sz="1600" dirty="0" smtClean="0">
                <a:solidFill>
                  <a:schemeClr val="tx2"/>
                </a:solidFill>
              </a:rPr>
              <a:t>Zakázány prvními dodatky MP na začátku 90.let 20.století</a:t>
            </a:r>
          </a:p>
          <a:p>
            <a:pPr algn="ctr"/>
            <a:endParaRPr lang="cs-CZ" sz="1600" dirty="0">
              <a:solidFill>
                <a:schemeClr val="tx2"/>
              </a:solidFill>
            </a:endParaRPr>
          </a:p>
          <a:p>
            <a:pPr algn="ctr"/>
            <a:endParaRPr lang="cs-CZ" sz="1600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První fáze:  CFC nahrazovány HCFC (</a:t>
            </a:r>
            <a:r>
              <a:rPr lang="cs-CZ" sz="1600" b="1" dirty="0" err="1" smtClean="0">
                <a:solidFill>
                  <a:schemeClr val="tx2"/>
                </a:solidFill>
              </a:rPr>
              <a:t>hydrochlorofluorokarbony</a:t>
            </a:r>
            <a:r>
              <a:rPr lang="cs-CZ" sz="1600" b="1" dirty="0" smtClean="0">
                <a:solidFill>
                  <a:schemeClr val="tx2"/>
                </a:solidFill>
              </a:rPr>
              <a:t>)</a:t>
            </a:r>
            <a:r>
              <a:rPr lang="cs-CZ" sz="1600" dirty="0" smtClean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cs-CZ" sz="1600" dirty="0" smtClean="0">
                <a:solidFill>
                  <a:schemeClr val="tx2"/>
                </a:solidFill>
              </a:rPr>
              <a:t>Nižší ODP, ale stále nebezpečné + skleníkové plyny.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Zakázány od roku cca 2015.</a:t>
            </a:r>
          </a:p>
          <a:p>
            <a:pPr algn="ctr"/>
            <a:endParaRPr lang="cs-CZ" sz="1600" dirty="0">
              <a:solidFill>
                <a:schemeClr val="tx2"/>
              </a:solidFill>
            </a:endParaRPr>
          </a:p>
          <a:p>
            <a:pPr algn="ctr"/>
            <a:endParaRPr lang="cs-CZ" sz="1600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Druhá fáze a současnost: HCFC nahrazovány HFC (</a:t>
            </a:r>
            <a:r>
              <a:rPr lang="cs-CZ" sz="1600" b="1" dirty="0" err="1" smtClean="0">
                <a:solidFill>
                  <a:schemeClr val="tx2"/>
                </a:solidFill>
              </a:rPr>
              <a:t>hydrofluorokarbony</a:t>
            </a:r>
            <a:r>
              <a:rPr lang="cs-CZ" sz="1600" b="1" dirty="0" smtClean="0">
                <a:solidFill>
                  <a:schemeClr val="tx2"/>
                </a:solidFill>
              </a:rPr>
              <a:t>)</a:t>
            </a:r>
          </a:p>
          <a:p>
            <a:pPr algn="ctr"/>
            <a:r>
              <a:rPr lang="cs-CZ" sz="1600" dirty="0" smtClean="0">
                <a:solidFill>
                  <a:schemeClr val="tx2"/>
                </a:solidFill>
              </a:rPr>
              <a:t>Nulový ODP (neobsahují chlor), ale silné skleníkové plyny. Setrvání v atmosféře měsíce až roky. Zatím používány (např. HFC-134a v automobilových klimatizacích).</a:t>
            </a:r>
          </a:p>
          <a:p>
            <a:pPr algn="ctr"/>
            <a:endParaRPr lang="cs-CZ" sz="1600" dirty="0">
              <a:solidFill>
                <a:schemeClr val="tx2"/>
              </a:solidFill>
            </a:endParaRPr>
          </a:p>
          <a:p>
            <a:pPr algn="ctr"/>
            <a:endParaRPr lang="cs-CZ" sz="1600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Budoucnost: Stávající HFC nahrazovány jinými s kratší dobou setrvání v atmosféře </a:t>
            </a:r>
            <a:r>
              <a:rPr lang="cs-CZ" sz="1600" dirty="0" smtClean="0">
                <a:solidFill>
                  <a:schemeClr val="tx2"/>
                </a:solidFill>
              </a:rPr>
              <a:t>(dny až týdny)</a:t>
            </a:r>
          </a:p>
          <a:p>
            <a:pPr algn="ctr"/>
            <a:r>
              <a:rPr lang="cs-CZ" sz="1600" dirty="0" smtClean="0">
                <a:solidFill>
                  <a:schemeClr val="tx2"/>
                </a:solidFill>
              </a:rPr>
              <a:t>Jinak k roku 2050 cca 25% skleníkového efektu by bylo způsobeno plyny typu HFC…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355976" y="1916832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4355976" y="314096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355976" y="4365104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5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" y="2449113"/>
            <a:ext cx="2670842" cy="345638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563888" y="476672"/>
            <a:ext cx="1872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Stav ozonové vrstvy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492896"/>
            <a:ext cx="2714821" cy="21602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987922" y="4934429"/>
            <a:ext cx="5727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Hodnoty EESC (</a:t>
            </a:r>
            <a:r>
              <a:rPr lang="cs-CZ" sz="1600" dirty="0" err="1" smtClean="0">
                <a:solidFill>
                  <a:schemeClr val="tx2"/>
                </a:solidFill>
              </a:rPr>
              <a:t>Effective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Equivalent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Stratospheric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Chlorine</a:t>
            </a:r>
            <a:r>
              <a:rPr lang="cs-CZ" sz="1600" dirty="0" smtClean="0">
                <a:solidFill>
                  <a:schemeClr val="tx2"/>
                </a:solidFill>
              </a:rPr>
              <a:t>) klesají. Je to výsledek působení Montrealského protokolu a jeho dodatků. Návrat na hodnoty, odpovídající roku 1980, je kolem roku 2050 v mírných šířkách a 2075 v polárních oblastech.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2449114"/>
            <a:ext cx="2631234" cy="220402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971600" y="980728"/>
            <a:ext cx="69728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tx2"/>
                </a:solidFill>
              </a:rPr>
              <a:t>Scientific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Assessment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of</a:t>
            </a:r>
            <a:r>
              <a:rPr lang="cs-CZ" sz="1600" b="1" dirty="0" smtClean="0">
                <a:solidFill>
                  <a:schemeClr val="tx2"/>
                </a:solidFill>
              </a:rPr>
              <a:t> Ozone </a:t>
            </a:r>
            <a:r>
              <a:rPr lang="cs-CZ" sz="1600" b="1" dirty="0" err="1" smtClean="0">
                <a:solidFill>
                  <a:schemeClr val="tx2"/>
                </a:solidFill>
              </a:rPr>
              <a:t>Depletion</a:t>
            </a:r>
            <a:r>
              <a:rPr lang="cs-CZ" sz="1600" b="1" dirty="0" smtClean="0">
                <a:solidFill>
                  <a:schemeClr val="tx2"/>
                </a:solidFill>
              </a:rPr>
              <a:t>: 2014</a:t>
            </a:r>
          </a:p>
          <a:p>
            <a:pPr algn="ctr"/>
            <a:endParaRPr lang="cs-CZ" sz="1600" b="1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Celá zpráva: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http</a:t>
            </a:r>
            <a:r>
              <a:rPr lang="cs-CZ" sz="1600" dirty="0">
                <a:solidFill>
                  <a:schemeClr val="tx2"/>
                </a:solidFill>
              </a:rPr>
              <a:t>://www.wmo.int/pages/prog/arep/gaw/ozone_2014/ozone_asst_report.html</a:t>
            </a:r>
          </a:p>
        </p:txBody>
      </p:sp>
    </p:spTree>
    <p:extLst>
      <p:ext uri="{BB962C8B-B14F-4D97-AF65-F5344CB8AC3E}">
        <p14:creationId xmlns:p14="http://schemas.microsoft.com/office/powerpoint/2010/main" val="38825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63888" y="476672"/>
            <a:ext cx="2575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Modelování ozonové vrstvy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9" y="980728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Dynamicko-chemické modely (chemické reakce, radiační vlastnosti sloučenin)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Modely ukazují </a:t>
            </a:r>
            <a:r>
              <a:rPr lang="cs-CZ" sz="1600" b="1" dirty="0" smtClean="0">
                <a:solidFill>
                  <a:schemeClr val="tx2"/>
                </a:solidFill>
              </a:rPr>
              <a:t>souvislost mezi problematikou ozonové vrstvy a změnami klimatu</a:t>
            </a:r>
            <a:r>
              <a:rPr lang="cs-CZ" sz="1600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Některé ODS (CFC, HCFC) jsou skleníkovými plyny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Jejich náhrady – HFC – zpravidla silné skleníkové plyny (pokud nebudou redukovány, mohou k roku 2050 působit cca 25% radiačního „</a:t>
            </a:r>
            <a:r>
              <a:rPr lang="cs-CZ" sz="1600" dirty="0" err="1" smtClean="0">
                <a:solidFill>
                  <a:schemeClr val="tx2"/>
                </a:solidFill>
              </a:rPr>
              <a:t>forcingu</a:t>
            </a:r>
            <a:r>
              <a:rPr lang="cs-CZ" sz="1600" dirty="0" smtClean="0">
                <a:solidFill>
                  <a:schemeClr val="tx2"/>
                </a:solidFill>
              </a:rPr>
              <a:t>“)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24944"/>
            <a:ext cx="824860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63888" y="476672"/>
            <a:ext cx="2525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Budoucnost ozonové vrstvy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51" y="1196752"/>
            <a:ext cx="3203501" cy="383975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779912" y="1268760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Po roce cca 1995 naznačen rostoucí trend, ale vzhledem k velké meziroční variabilitě zatím nelze spolehlivě statisticky ověřit (odhad: cca 2020)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Návrat celkového ozonu na hodnoty roku 1980: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2025 - 2040 pro roční globální průměrné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2030 - 2040 pro roční průměrné hodnoty mírných šířek jižní polokoule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2015 - 2030 pro roční průměrné hodnoty mírných šířek severní polokoule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2025 - 2035 pro průměrné jarní hodnoty v Arktidě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2045 - 2060 pro průměrné jarní hodnoty v Antarktidě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05781" y="517347"/>
            <a:ext cx="48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Vliv zesilování skleníkového efektu na ozonovou vrstvu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35" y="3624390"/>
            <a:ext cx="3931641" cy="2834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573016"/>
            <a:ext cx="3150517" cy="2790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855901"/>
            <a:ext cx="3057686" cy="207700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24335" y="937186"/>
            <a:ext cx="5011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Oteplování troposféry, ale ochlazování stratosféry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Ochlazení stratosféry – vyšší koncentrace ozonu (pokud nedojde k tvorbě PSC)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Zintenzivnění </a:t>
            </a:r>
            <a:r>
              <a:rPr lang="cs-CZ" sz="1600" dirty="0" err="1" smtClean="0">
                <a:solidFill>
                  <a:schemeClr val="tx2"/>
                </a:solidFill>
              </a:rPr>
              <a:t>Brewer-Dobsonovy</a:t>
            </a:r>
            <a:r>
              <a:rPr lang="cs-CZ" sz="1600" dirty="0" smtClean="0">
                <a:solidFill>
                  <a:schemeClr val="tx2"/>
                </a:solidFill>
              </a:rPr>
              <a:t> cirkulace: pokles množství ozonu v tropech, nárůst v </a:t>
            </a:r>
            <a:r>
              <a:rPr lang="cs-CZ" sz="1600" dirty="0" err="1" smtClean="0">
                <a:solidFill>
                  <a:schemeClr val="tx2"/>
                </a:solidFill>
              </a:rPr>
              <a:t>mimotropických</a:t>
            </a:r>
            <a:r>
              <a:rPr lang="cs-CZ" sz="1600" dirty="0" smtClean="0">
                <a:solidFill>
                  <a:schemeClr val="tx2"/>
                </a:solidFill>
              </a:rPr>
              <a:t> oblastech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„SUPERRECOVERY“</a:t>
            </a:r>
            <a:endParaRPr lang="cs-CZ" sz="1600" b="1" dirty="0">
              <a:solidFill>
                <a:srgbClr val="FF0000"/>
              </a:solidFill>
            </a:endParaRPr>
          </a:p>
          <a:p>
            <a:pPr algn="ctr"/>
            <a:r>
              <a:rPr lang="cs-CZ" sz="1600" b="1" dirty="0" smtClean="0">
                <a:solidFill>
                  <a:srgbClr val="FF0000"/>
                </a:solidFill>
              </a:rPr>
              <a:t>= souvislost se změnami klimatu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7824" y="547178"/>
            <a:ext cx="3352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Ochlazování stratosféry a tvorba PSC: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98072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PSC I:</a:t>
            </a:r>
            <a:r>
              <a:rPr lang="cs-CZ" sz="1600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kyselina dusičná (NAT = </a:t>
            </a:r>
            <a:r>
              <a:rPr lang="cs-CZ" sz="1600" dirty="0" err="1">
                <a:solidFill>
                  <a:schemeClr val="tx2"/>
                </a:solidFill>
              </a:rPr>
              <a:t>Nitric</a:t>
            </a:r>
            <a:r>
              <a:rPr lang="cs-CZ" sz="1600" dirty="0">
                <a:solidFill>
                  <a:schemeClr val="tx2"/>
                </a:solidFill>
              </a:rPr>
              <a:t> Acid </a:t>
            </a:r>
            <a:r>
              <a:rPr lang="cs-CZ" sz="1600" dirty="0" err="1">
                <a:solidFill>
                  <a:schemeClr val="tx2"/>
                </a:solidFill>
              </a:rPr>
              <a:t>Trihydrate</a:t>
            </a:r>
            <a:r>
              <a:rPr lang="cs-CZ" sz="1600" dirty="0" smtClean="0">
                <a:solidFill>
                  <a:schemeClr val="tx2"/>
                </a:solidFill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</a:rPr>
              <a:t>trihydrát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>
                <a:solidFill>
                  <a:schemeClr val="tx2"/>
                </a:solidFill>
              </a:rPr>
              <a:t>kyseliny dusičné = HNO</a:t>
            </a:r>
            <a:r>
              <a:rPr lang="cs-CZ" sz="1600" baseline="-25000" dirty="0">
                <a:solidFill>
                  <a:schemeClr val="tx2"/>
                </a:solidFill>
              </a:rPr>
              <a:t>3</a:t>
            </a:r>
            <a:r>
              <a:rPr lang="cs-CZ" sz="1600" dirty="0">
                <a:solidFill>
                  <a:schemeClr val="tx2"/>
                </a:solidFill>
              </a:rPr>
              <a:t>+3.H</a:t>
            </a:r>
            <a:r>
              <a:rPr lang="cs-CZ" sz="1600" baseline="-25000" dirty="0">
                <a:solidFill>
                  <a:schemeClr val="tx2"/>
                </a:solidFill>
              </a:rPr>
              <a:t>2</a:t>
            </a:r>
            <a:r>
              <a:rPr lang="cs-CZ" sz="1600" dirty="0">
                <a:solidFill>
                  <a:schemeClr val="tx2"/>
                </a:solidFill>
              </a:rPr>
              <a:t>O), voda, kyselina sírová –</a:t>
            </a:r>
            <a:r>
              <a:rPr lang="cs-CZ" sz="1600" dirty="0">
                <a:solidFill>
                  <a:schemeClr val="accent1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</a:rPr>
              <a:t>pod cca -78°C (mírně závisí na tlakové hladině)</a:t>
            </a:r>
          </a:p>
        </p:txBody>
      </p:sp>
      <p:sp>
        <p:nvSpPr>
          <p:cNvPr id="7" name="Obdélník 6"/>
          <p:cNvSpPr/>
          <p:nvPr/>
        </p:nvSpPr>
        <p:spPr>
          <a:xfrm>
            <a:off x="316363" y="4725144"/>
            <a:ext cx="3607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PSC II: </a:t>
            </a:r>
            <a:r>
              <a:rPr lang="cs-CZ" sz="1600" dirty="0">
                <a:solidFill>
                  <a:schemeClr val="tx2"/>
                </a:solidFill>
              </a:rPr>
              <a:t>prakticky jen voda – </a:t>
            </a:r>
            <a:r>
              <a:rPr lang="cs-CZ" sz="1600" dirty="0">
                <a:solidFill>
                  <a:srgbClr val="FF0000"/>
                </a:solidFill>
              </a:rPr>
              <a:t>pod cca </a:t>
            </a:r>
          </a:p>
          <a:p>
            <a:r>
              <a:rPr lang="cs-CZ" sz="1600" dirty="0">
                <a:solidFill>
                  <a:srgbClr val="FF0000"/>
                </a:solidFill>
              </a:rPr>
              <a:t>-88°C (mírně závisí na tlakové hladině)</a:t>
            </a:r>
            <a:r>
              <a:rPr lang="cs-CZ" sz="1600" dirty="0">
                <a:solidFill>
                  <a:schemeClr val="accent1"/>
                </a:solidFill>
              </a:rPr>
              <a:t>,</a:t>
            </a:r>
          </a:p>
          <a:p>
            <a:r>
              <a:rPr lang="cs-CZ" sz="1600" dirty="0">
                <a:solidFill>
                  <a:schemeClr val="tx2"/>
                </a:solidFill>
              </a:rPr>
              <a:t>v Arktické stratosféře se jen výjimečně </a:t>
            </a:r>
          </a:p>
          <a:p>
            <a:r>
              <a:rPr lang="cs-CZ" sz="1600" dirty="0">
                <a:solidFill>
                  <a:schemeClr val="tx2"/>
                </a:solidFill>
              </a:rPr>
              <a:t>vyskytují teploty, při kterých vzniká</a:t>
            </a:r>
          </a:p>
          <a:p>
            <a:r>
              <a:rPr lang="cs-CZ" sz="1600" dirty="0">
                <a:solidFill>
                  <a:schemeClr val="tx2"/>
                </a:solidFill>
              </a:rPr>
              <a:t>PSC II</a:t>
            </a:r>
          </a:p>
        </p:txBody>
      </p:sp>
      <p:pic>
        <p:nvPicPr>
          <p:cNvPr id="8" name="Obrázek 7" descr="Polar_Stratospheric_Cloud_type_I_above_Cirr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91130"/>
            <a:ext cx="6804248" cy="2377943"/>
          </a:xfrm>
          <a:prstGeom prst="rect">
            <a:avLst/>
          </a:prstGeom>
        </p:spPr>
      </p:pic>
      <p:pic>
        <p:nvPicPr>
          <p:cNvPr id="9" name="Obrázek 8" descr="Polar_stratospheric_cloud_typ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176419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727393"/>
            <a:ext cx="5996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Česká republika – pracoviště ČHMÚ: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b="1" dirty="0" err="1" smtClean="0">
                <a:solidFill>
                  <a:schemeClr val="tx2"/>
                </a:solidFill>
              </a:rPr>
              <a:t>Radiosondážní</a:t>
            </a:r>
            <a:r>
              <a:rPr lang="cs-CZ" sz="1600" b="1" dirty="0" smtClean="0">
                <a:solidFill>
                  <a:schemeClr val="tx2"/>
                </a:solidFill>
              </a:rPr>
              <a:t> oddělení ČHMÚ v Praze na Libuši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Ozonové sondáže 3x týdně (pondělí, středa, pátek) od ledna do dubna</a:t>
            </a:r>
            <a:endParaRPr lang="cs-CZ" sz="1600" dirty="0">
              <a:solidFill>
                <a:schemeClr val="tx2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9552" y="2060848"/>
            <a:ext cx="3976688" cy="3744913"/>
            <a:chOff x="3016" y="1706"/>
            <a:chExt cx="2505" cy="2359"/>
          </a:xfrm>
        </p:grpSpPr>
        <p:pic>
          <p:nvPicPr>
            <p:cNvPr id="5" name="Picture 11" descr="MVC-182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1" b="8121"/>
            <a:stretch>
              <a:fillRect/>
            </a:stretch>
          </p:blipFill>
          <p:spPr bwMode="auto">
            <a:xfrm>
              <a:off x="3016" y="1706"/>
              <a:ext cx="1497" cy="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 descr="OZONSo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" b="2319"/>
            <a:stretch>
              <a:fillRect/>
            </a:stretch>
          </p:blipFill>
          <p:spPr bwMode="auto">
            <a:xfrm>
              <a:off x="4558" y="1706"/>
              <a:ext cx="963" cy="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 descr="Foto 006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976"/>
              <a:ext cx="954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Obdélník 3"/>
          <p:cNvSpPr/>
          <p:nvPr/>
        </p:nvSpPr>
        <p:spPr>
          <a:xfrm>
            <a:off x="4587677" y="2033424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tx2"/>
                </a:solidFill>
              </a:rPr>
              <a:t>Ozonové čidlo je elektrochemický koncentrační článek tvořený dvěma elektrodami ponořenými v katodové a anodové komůrce do roztoků jodidu draselného odlišných koncentrací. Komůrky jsou vzájemně propojeny iontovým můstkem. V průběhu měření je čidlem pomocí pumpy </a:t>
            </a:r>
            <a:r>
              <a:rPr lang="cs-CZ" sz="1600" i="1" dirty="0" err="1">
                <a:solidFill>
                  <a:schemeClr val="tx2"/>
                </a:solidFill>
              </a:rPr>
              <a:t>prosáván</a:t>
            </a:r>
            <a:r>
              <a:rPr lang="cs-CZ" sz="1600" i="1" dirty="0">
                <a:solidFill>
                  <a:schemeClr val="tx2"/>
                </a:solidFill>
              </a:rPr>
              <a:t> vzduch obsahující ozon. Ozon reaguje s katodovým roztokem a z výsledků elektrochemické reakce jsou následně počítány koncentrace ozonu.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83568" y="6165304"/>
            <a:ext cx="7401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Vzorkování: dříve po 5 s, dnes standard 2 s, nejnovější systémy (Libuš - </a:t>
            </a:r>
            <a:r>
              <a:rPr lang="cs-CZ" sz="1600" dirty="0" err="1" smtClean="0">
                <a:solidFill>
                  <a:schemeClr val="tx2"/>
                </a:solidFill>
              </a:rPr>
              <a:t>DigiCora</a:t>
            </a:r>
            <a:r>
              <a:rPr lang="cs-CZ" sz="1600" dirty="0" smtClean="0">
                <a:solidFill>
                  <a:schemeClr val="tx2"/>
                </a:solidFill>
              </a:rPr>
              <a:t>) po 1 s.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59685" y="496324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Výhody: vysoká přesnost a vertikální rozlišení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Nevýhody: cena, vertikální dosah (30-35 km)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59960" y="404664"/>
            <a:ext cx="3352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Ochlazování stratosféry a tvorba PSC: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836712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Homogenní chemie: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všechny látky ve stejném skupenství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s</a:t>
            </a:r>
            <a:r>
              <a:rPr lang="cs-CZ" sz="1600" dirty="0" smtClean="0">
                <a:solidFill>
                  <a:schemeClr val="tx2"/>
                </a:solidFill>
              </a:rPr>
              <a:t> klesající teplotou se zpomalují procesy destrukce ozonu – množství ozonu mírně roste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Heterogenní chemie: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látky v různém skupenství (typicky PSC)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n</a:t>
            </a:r>
            <a:r>
              <a:rPr lang="cs-CZ" sz="1600" dirty="0" smtClean="0">
                <a:solidFill>
                  <a:schemeClr val="tx2"/>
                </a:solidFill>
              </a:rPr>
              <a:t>a pevných površích výrazně zesilují procesy destrukce ozonu – množství ozonu výrazně klesá (typické pro antarktickou ozonovou díru)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Chemie stratosféry: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velmi komplikovaná, desítky sloučenin (často „exotických“), stovky reakcí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Nízké teploty a tlaky – jiné reakce a jiné sloučeniny než při zemi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Vliv fotochemických procesů (UV záření)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7824" y="547178"/>
            <a:ext cx="3352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Ochlazování stratosféry a tvorba PSC: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48" y="1052736"/>
            <a:ext cx="2927187" cy="3053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3717032"/>
            <a:ext cx="5112568" cy="2851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23928" y="1196752"/>
            <a:ext cx="38244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Pokles koncentrací látek, poškozujících ozon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ALE</a:t>
            </a:r>
          </a:p>
          <a:p>
            <a:endParaRPr lang="cs-CZ" sz="1600" dirty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Ochlazování stratosféry: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Zesilování cirkumpolárního víru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Četnější tvorba PSC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in_geography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764704"/>
            <a:ext cx="6667500" cy="33242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11760" y="4221088"/>
            <a:ext cx="356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Antarktida: pevnina obklopená oceánem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Arktida: oceán obklopený pevninou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67080" y="393046"/>
            <a:ext cx="3249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Rozdíly mezi Arktidou a Antarktidou</a:t>
            </a:r>
            <a:endParaRPr lang="cs-CZ" sz="1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195736" y="4941168"/>
          <a:ext cx="4392489" cy="1468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6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Antarktida</a:t>
                      </a:r>
                      <a:endParaRPr lang="cs-CZ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Arktida</a:t>
                      </a:r>
                      <a:endParaRPr lang="cs-CZ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Cirkumpolární vír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intenzivní symetričtější stabilnější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slabší</a:t>
                      </a:r>
                    </a:p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méně symetrický</a:t>
                      </a:r>
                    </a:p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méně stabilní 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Teploty stratosféry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velmi nízké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vyšší než v Antarktidě</a:t>
                      </a:r>
                      <a:endParaRPr lang="cs-CZ" sz="12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4685" y="409601"/>
            <a:ext cx="3098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Mechanismus vzniku ozonové díry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62880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cs-CZ" sz="1600" dirty="0" smtClean="0">
                <a:solidFill>
                  <a:srgbClr val="FF0000"/>
                </a:solidFill>
              </a:rPr>
              <a:t>Konec zimy (červenec-srpen): </a:t>
            </a:r>
            <a:r>
              <a:rPr lang="cs-CZ" sz="1600" dirty="0" smtClean="0">
                <a:solidFill>
                  <a:schemeClr val="tx2"/>
                </a:solidFill>
              </a:rPr>
              <a:t>Intenzivní cirkumpolární vír izoluje vzduch v polárních oblastech od vzduchu mírných šířek. Při nízkých teplotách se tvoří PSC I </a:t>
            </a:r>
            <a:r>
              <a:rPr lang="cs-CZ" sz="1600" dirty="0" err="1" smtClean="0">
                <a:solidFill>
                  <a:schemeClr val="tx2"/>
                </a:solidFill>
              </a:rPr>
              <a:t>i</a:t>
            </a:r>
            <a:r>
              <a:rPr lang="cs-CZ" sz="1600" dirty="0" smtClean="0">
                <a:solidFill>
                  <a:schemeClr val="tx2"/>
                </a:solidFill>
              </a:rPr>
              <a:t> PSC II (kyselina dusičná může vychytávat chlor, ale je vymrzlá v PSC I). Freony nejsou aktivovány UV zářením. Poklesy ozonu dány heterogenními reakcemi na částečkách PSC I a PSC II.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9969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/>
            <a:r>
              <a:rPr lang="cs-CZ" sz="1600" dirty="0" smtClean="0">
                <a:solidFill>
                  <a:srgbClr val="FF0000"/>
                </a:solidFill>
              </a:rPr>
              <a:t>Kolem rovnodennosti (září): </a:t>
            </a:r>
            <a:r>
              <a:rPr lang="cs-CZ" sz="1600" dirty="0" smtClean="0">
                <a:solidFill>
                  <a:schemeClr val="tx2"/>
                </a:solidFill>
              </a:rPr>
              <a:t>UV záření – aktivují se freony, odštěpí se z nich atomární chlor a ten začne katalyticky ničit ozon. Reakce jsou urychlovány na pevných površích (krystalky PSC II). Kyselina dusičná je stále vymrzlá v PSC I. Výrazné poklesy ozonu.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29309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cs-CZ" sz="1600" dirty="0" smtClean="0">
                <a:solidFill>
                  <a:srgbClr val="FF0000"/>
                </a:solidFill>
              </a:rPr>
              <a:t>Říjen-listopad:  </a:t>
            </a:r>
            <a:r>
              <a:rPr lang="cs-CZ" sz="1600" dirty="0" smtClean="0">
                <a:solidFill>
                  <a:schemeClr val="tx2"/>
                </a:solidFill>
              </a:rPr>
              <a:t>Oteplování stratosféry – vypařování PSC, kyselina dusičná zpět do atmosféry a začne vychytávat chlor. Cirkumpolární vír zeslabuje, polární vzduch méně izolovaný, do polárních oblastí vzduch z mírných šířek – vyplňování ozonové díry. Vzestup množství ozonu.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975502"/>
            <a:ext cx="5845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Ozonová díra: oblast s celkovým množstvím ozonu 220 D.U a méně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39752" y="402190"/>
            <a:ext cx="5278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Existovala antarktická ozonová díra v „</a:t>
            </a:r>
            <a:r>
              <a:rPr lang="cs-CZ" sz="1600" b="1" dirty="0" err="1" smtClean="0">
                <a:solidFill>
                  <a:schemeClr val="tx2"/>
                </a:solidFill>
              </a:rPr>
              <a:t>předfreonové</a:t>
            </a:r>
            <a:r>
              <a:rPr lang="cs-CZ" sz="1600" b="1" dirty="0" smtClean="0">
                <a:solidFill>
                  <a:schemeClr val="tx2"/>
                </a:solidFill>
              </a:rPr>
              <a:t>“ době?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6165304"/>
            <a:ext cx="5848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Pravděpodobně ne nebo alespoň ne pravidelně a v takovém rozsahu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2" name="Obrázek 1" descr="Ch 4 antarkt area m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764704"/>
            <a:ext cx="4032448" cy="3024336"/>
          </a:xfrm>
          <a:prstGeom prst="rect">
            <a:avLst/>
          </a:prstGeom>
        </p:spPr>
      </p:pic>
      <p:pic>
        <p:nvPicPr>
          <p:cNvPr id="5" name="Obrázek 4" descr="halley_toms_oz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3429000"/>
            <a:ext cx="4953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20417"/>
            <a:ext cx="7629301" cy="3956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04664"/>
            <a:ext cx="4896544" cy="221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4664"/>
            <a:ext cx="2885613" cy="60394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9872" y="476672"/>
            <a:ext cx="53285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Příčina nejasná, ale možnosti: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Zesílení BDC: vysvětluje situaci v tropických a subtropických oblastech, nikoli v mírných šířkách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Nárůst výšky tropopauzy: pozorováno i v mírných šířkách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ODS s krátkou dobou života se rychle dostávají troposférou do spodní stratosféry, nemohou ale působit v horní stratosféře (rozpadnou se, než se tam dostanou)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3576316" cy="26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ndo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18550"/>
            <a:ext cx="3341473" cy="595141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7504" y="836712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2"/>
                </a:solidFill>
              </a:rPr>
              <a:t>Odvozené z družicových detektorů - měří na všech vlnových délkách současně (každé 2 s)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2"/>
                </a:solidFill>
              </a:rPr>
              <a:t>Rozsah 280 – 525 </a:t>
            </a:r>
            <a:r>
              <a:rPr lang="cs-CZ" sz="1600" dirty="0" err="1" smtClean="0">
                <a:solidFill>
                  <a:schemeClr val="tx2"/>
                </a:solidFill>
              </a:rPr>
              <a:t>nm</a:t>
            </a:r>
            <a:r>
              <a:rPr lang="cs-CZ" sz="1600" dirty="0" smtClean="0">
                <a:solidFill>
                  <a:schemeClr val="tx2"/>
                </a:solidFill>
              </a:rPr>
              <a:t> s krokem 0,5 </a:t>
            </a:r>
            <a:r>
              <a:rPr lang="cs-CZ" sz="1600" dirty="0" err="1" smtClean="0">
                <a:solidFill>
                  <a:schemeClr val="tx2"/>
                </a:solidFill>
              </a:rPr>
              <a:t>nm</a:t>
            </a:r>
            <a:r>
              <a:rPr lang="cs-CZ" sz="1600" dirty="0" smtClean="0">
                <a:solidFill>
                  <a:schemeClr val="tx2"/>
                </a:solidFill>
              </a:rPr>
              <a:t> (UV-B + UV-A + částečně VIS)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2"/>
                </a:solidFill>
              </a:rPr>
              <a:t>Detekce O</a:t>
            </a:r>
            <a:r>
              <a:rPr lang="cs-CZ" sz="1600" baseline="-25000" dirty="0" smtClean="0">
                <a:solidFill>
                  <a:schemeClr val="tx2"/>
                </a:solidFill>
              </a:rPr>
              <a:t>3 </a:t>
            </a:r>
            <a:r>
              <a:rPr lang="cs-CZ" sz="1600" dirty="0" smtClean="0">
                <a:solidFill>
                  <a:schemeClr val="tx2"/>
                </a:solidFill>
              </a:rPr>
              <a:t>(celkový, profil), NO</a:t>
            </a:r>
            <a:r>
              <a:rPr lang="cs-CZ" sz="1600" baseline="-25000" dirty="0" smtClean="0">
                <a:solidFill>
                  <a:schemeClr val="tx2"/>
                </a:solidFill>
              </a:rPr>
              <a:t>2 </a:t>
            </a:r>
            <a:r>
              <a:rPr lang="cs-CZ" sz="1600" dirty="0" smtClean="0">
                <a:solidFill>
                  <a:schemeClr val="tx2"/>
                </a:solidFill>
              </a:rPr>
              <a:t>(celkový, profil), SO</a:t>
            </a:r>
            <a:r>
              <a:rPr lang="cs-CZ" sz="1600" baseline="-25000" dirty="0" smtClean="0">
                <a:solidFill>
                  <a:schemeClr val="tx2"/>
                </a:solidFill>
              </a:rPr>
              <a:t>2</a:t>
            </a:r>
            <a:r>
              <a:rPr lang="cs-CZ" sz="1600" dirty="0" smtClean="0">
                <a:solidFill>
                  <a:schemeClr val="tx2"/>
                </a:solidFill>
              </a:rPr>
              <a:t>, H</a:t>
            </a:r>
            <a:r>
              <a:rPr lang="cs-CZ" sz="1600" baseline="-25000" dirty="0" smtClean="0">
                <a:solidFill>
                  <a:schemeClr val="tx2"/>
                </a:solidFill>
              </a:rPr>
              <a:t>2</a:t>
            </a:r>
            <a:r>
              <a:rPr lang="cs-CZ" sz="1600" dirty="0" smtClean="0">
                <a:solidFill>
                  <a:schemeClr val="tx2"/>
                </a:solidFill>
              </a:rPr>
              <a:t>O, HCHO (formaldehyd),  O</a:t>
            </a:r>
            <a:r>
              <a:rPr lang="cs-CZ" sz="1600" baseline="-25000" dirty="0" smtClean="0">
                <a:solidFill>
                  <a:schemeClr val="tx2"/>
                </a:solidFill>
              </a:rPr>
              <a:t>2</a:t>
            </a:r>
            <a:r>
              <a:rPr lang="cs-CZ" sz="1600" dirty="0" smtClean="0">
                <a:solidFill>
                  <a:schemeClr val="tx2"/>
                </a:solidFill>
              </a:rPr>
              <a:t>O</a:t>
            </a:r>
            <a:r>
              <a:rPr lang="cs-CZ" sz="1600" baseline="-25000" dirty="0" smtClean="0">
                <a:solidFill>
                  <a:schemeClr val="tx2"/>
                </a:solidFill>
              </a:rPr>
              <a:t>2</a:t>
            </a:r>
            <a:r>
              <a:rPr lang="cs-CZ" sz="1600" dirty="0" smtClean="0">
                <a:solidFill>
                  <a:schemeClr val="tx2"/>
                </a:solidFill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</a:rPr>
              <a:t>BrO</a:t>
            </a:r>
            <a:r>
              <a:rPr lang="cs-CZ" sz="1600" dirty="0" smtClean="0">
                <a:solidFill>
                  <a:schemeClr val="tx2"/>
                </a:solidFill>
              </a:rPr>
              <a:t>, aerosoly, …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2"/>
                </a:solidFill>
              </a:rPr>
              <a:t>Méně pohyblivých součástí než </a:t>
            </a:r>
            <a:r>
              <a:rPr lang="cs-CZ" sz="1600" dirty="0" err="1" smtClean="0">
                <a:solidFill>
                  <a:schemeClr val="tx2"/>
                </a:solidFill>
              </a:rPr>
              <a:t>Brewer</a:t>
            </a:r>
            <a:r>
              <a:rPr lang="cs-CZ" sz="1600" dirty="0" smtClean="0">
                <a:solidFill>
                  <a:schemeClr val="tx2"/>
                </a:solidFill>
              </a:rPr>
              <a:t>, levnější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solidFill>
                  <a:schemeClr val="tx2"/>
                </a:solidFill>
              </a:rPr>
              <a:t>Detektor oddělený, světlo do detektoru optickým vláknem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7664" y="324090"/>
            <a:ext cx="2415405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 smtClean="0">
                <a:solidFill>
                  <a:schemeClr val="tx2"/>
                </a:solidFill>
              </a:rPr>
              <a:t>Budoucnost měření ozonu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79712" y="4221088"/>
            <a:ext cx="104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PANDORA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861048"/>
            <a:ext cx="4000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6672"/>
            <a:ext cx="4171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76672"/>
            <a:ext cx="4127732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2736"/>
            <a:ext cx="762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83768" y="476672"/>
            <a:ext cx="3445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Časová variabilita ozonu - </a:t>
            </a:r>
            <a:r>
              <a:rPr lang="cs-CZ" sz="1600" b="1" dirty="0" err="1" smtClean="0">
                <a:solidFill>
                  <a:schemeClr val="tx2"/>
                </a:solidFill>
              </a:rPr>
              <a:t>Thessaloniki</a:t>
            </a:r>
            <a:endParaRPr lang="cs-CZ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04664"/>
            <a:ext cx="87849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/>
                </a:solidFill>
              </a:rPr>
              <a:t>Solární a ozonové oddělení ČHMÚ v Hradci Králové: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Vzniklo v 50.letech 20.století jako „experimentální pracoviště“ ČHMÚ, umístěno v budově (tehdy nové) hvězdárny v Hradci Králové.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Měření ozonu od roku 1961 (</a:t>
            </a:r>
            <a:r>
              <a:rPr lang="cs-CZ" sz="1600" dirty="0" err="1" smtClean="0">
                <a:solidFill>
                  <a:schemeClr val="tx2"/>
                </a:solidFill>
              </a:rPr>
              <a:t>Dobsonův</a:t>
            </a:r>
            <a:r>
              <a:rPr lang="cs-CZ" sz="1600" dirty="0" smtClean="0">
                <a:solidFill>
                  <a:schemeClr val="tx2"/>
                </a:solidFill>
              </a:rPr>
              <a:t> spektrofotometr), stejně jako klimatologická měření (dnes automatická stanice). Radiační měření od roku 1964.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endParaRPr lang="cs-CZ" sz="1600" dirty="0">
              <a:solidFill>
                <a:schemeClr val="tx2"/>
              </a:solidFill>
            </a:endParaRP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b="1" dirty="0" smtClean="0">
                <a:solidFill>
                  <a:schemeClr val="tx2"/>
                </a:solidFill>
              </a:rPr>
              <a:t>Měření:</a:t>
            </a:r>
            <a:r>
              <a:rPr lang="cs-CZ" sz="1600" dirty="0" smtClean="0">
                <a:solidFill>
                  <a:schemeClr val="tx2"/>
                </a:solidFill>
              </a:rPr>
              <a:t> ozon včetně vertikálních profilů, UV záření (UV index), složky radiační bilance atmosféry (globální, přímé, difuzní záření v krátkovlnné oblasti + reflexe nad travnatým porostem, vyzařování oblohy v IR oblasti)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2852936"/>
            <a:ext cx="739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rgbClr val="FF0000"/>
                </a:solidFill>
              </a:rPr>
              <a:t>… a to by bylo pro dnešek všechno, děkuji za pozornost…</a:t>
            </a:r>
            <a:endParaRPr lang="cs-CZ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Solární a ozonové oddělení ČHMÚ v Hradci Králové - funkce:</a:t>
            </a:r>
          </a:p>
          <a:p>
            <a:endParaRPr lang="cs-CZ" sz="1600" b="1" dirty="0" smtClean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</a:rPr>
              <a:t>Národní </a:t>
            </a:r>
            <a:r>
              <a:rPr lang="cs-CZ" sz="1600" b="1" dirty="0">
                <a:solidFill>
                  <a:schemeClr val="tx2"/>
                </a:solidFill>
              </a:rPr>
              <a:t>radiační </a:t>
            </a:r>
            <a:r>
              <a:rPr lang="cs-CZ" sz="1600" b="1" dirty="0" smtClean="0">
                <a:solidFill>
                  <a:schemeClr val="tx2"/>
                </a:solidFill>
              </a:rPr>
              <a:t>centrum 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kalibrace </a:t>
            </a:r>
            <a:r>
              <a:rPr lang="cs-CZ" sz="1600" dirty="0">
                <a:solidFill>
                  <a:schemeClr val="tx2"/>
                </a:solidFill>
              </a:rPr>
              <a:t>čidel pro staniční síť ČHMÚ i externí zákazníky (pyranometry, UV </a:t>
            </a:r>
            <a:r>
              <a:rPr lang="cs-CZ" sz="1600" dirty="0" err="1">
                <a:solidFill>
                  <a:schemeClr val="tx2"/>
                </a:solidFill>
              </a:rPr>
              <a:t>biometry</a:t>
            </a:r>
            <a:r>
              <a:rPr lang="cs-CZ" sz="1600" dirty="0">
                <a:solidFill>
                  <a:schemeClr val="tx2"/>
                </a:solidFill>
              </a:rPr>
              <a:t>, elektronické slunoměry</a:t>
            </a:r>
            <a:r>
              <a:rPr lang="cs-CZ" sz="1600" dirty="0" smtClean="0">
                <a:solidFill>
                  <a:schemeClr val="tx2"/>
                </a:solidFill>
              </a:rPr>
              <a:t>)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m</a:t>
            </a:r>
            <a:r>
              <a:rPr lang="cs-CZ" sz="1600" dirty="0" smtClean="0">
                <a:solidFill>
                  <a:schemeClr val="tx2"/>
                </a:solidFill>
              </a:rPr>
              <a:t>etodické vedení radiačních měření v síti ČHMÚ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n</a:t>
            </a:r>
            <a:r>
              <a:rPr lang="cs-CZ" sz="1600" dirty="0" smtClean="0">
                <a:solidFill>
                  <a:schemeClr val="tx2"/>
                </a:solidFill>
              </a:rPr>
              <a:t>árodní </a:t>
            </a:r>
            <a:r>
              <a:rPr lang="cs-CZ" sz="1600" dirty="0" err="1" smtClean="0">
                <a:solidFill>
                  <a:schemeClr val="tx2"/>
                </a:solidFill>
              </a:rPr>
              <a:t>pyrheliometrický</a:t>
            </a:r>
            <a:r>
              <a:rPr lang="cs-CZ" sz="1600" dirty="0" smtClean="0">
                <a:solidFill>
                  <a:schemeClr val="tx2"/>
                </a:solidFill>
              </a:rPr>
              <a:t> etalon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</a:rPr>
              <a:t>Sekundární regionální evropské kalibrační centrum pro </a:t>
            </a:r>
            <a:r>
              <a:rPr lang="cs-CZ" sz="1600" b="1" dirty="0" err="1" smtClean="0">
                <a:solidFill>
                  <a:schemeClr val="tx2"/>
                </a:solidFill>
              </a:rPr>
              <a:t>Dobsonovy</a:t>
            </a:r>
            <a:r>
              <a:rPr lang="cs-CZ" sz="1600" b="1" dirty="0" smtClean="0">
                <a:solidFill>
                  <a:schemeClr val="tx2"/>
                </a:solidFill>
              </a:rPr>
              <a:t> spektrofotometry</a:t>
            </a:r>
          </a:p>
          <a:p>
            <a:pPr marL="358775" lvl="1" indent="-176213">
              <a:buFont typeface="Arial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Primární evropský standard = D064, </a:t>
            </a:r>
            <a:r>
              <a:rPr lang="cs-CZ" sz="1600" dirty="0" err="1">
                <a:solidFill>
                  <a:schemeClr val="tx2"/>
                </a:solidFill>
              </a:rPr>
              <a:t>Hohenpeissenberg</a:t>
            </a:r>
            <a:r>
              <a:rPr lang="cs-CZ" sz="1600" dirty="0">
                <a:solidFill>
                  <a:schemeClr val="tx2"/>
                </a:solidFill>
              </a:rPr>
              <a:t>, Německo (RDCC-E)</a:t>
            </a:r>
          </a:p>
          <a:p>
            <a:pPr marL="358775" lvl="1" indent="-176213">
              <a:buFont typeface="Arial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Sekundární evropský standard = D074, SOO Hradec </a:t>
            </a:r>
            <a:r>
              <a:rPr lang="cs-CZ" sz="1600" dirty="0" smtClean="0">
                <a:solidFill>
                  <a:schemeClr val="tx2"/>
                </a:solidFill>
              </a:rPr>
              <a:t>Králové</a:t>
            </a:r>
          </a:p>
          <a:p>
            <a:pPr marL="633413" lvl="1" indent="-176213">
              <a:buFont typeface="Arial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</a:rPr>
              <a:t>Subregionální </a:t>
            </a:r>
            <a:r>
              <a:rPr lang="cs-CZ" sz="1600" b="1" dirty="0">
                <a:solidFill>
                  <a:schemeClr val="tx2"/>
                </a:solidFill>
              </a:rPr>
              <a:t>kalibrační centrum </a:t>
            </a:r>
            <a:r>
              <a:rPr lang="cs-CZ" sz="1600" b="1" dirty="0" smtClean="0">
                <a:solidFill>
                  <a:schemeClr val="tx2"/>
                </a:solidFill>
              </a:rPr>
              <a:t>pro </a:t>
            </a:r>
            <a:r>
              <a:rPr lang="cs-CZ" sz="1600" b="1" dirty="0" err="1" smtClean="0">
                <a:solidFill>
                  <a:schemeClr val="tx2"/>
                </a:solidFill>
              </a:rPr>
              <a:t>Brewerovy</a:t>
            </a:r>
            <a:r>
              <a:rPr lang="cs-CZ" sz="1600" b="1" dirty="0" smtClean="0">
                <a:solidFill>
                  <a:schemeClr val="tx2"/>
                </a:solidFill>
              </a:rPr>
              <a:t> spektrofotometry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Pro </a:t>
            </a:r>
            <a:r>
              <a:rPr lang="cs-CZ" sz="1600" dirty="0">
                <a:solidFill>
                  <a:schemeClr val="tx2"/>
                </a:solidFill>
              </a:rPr>
              <a:t>ČR, Slovensko, Polsko, </a:t>
            </a:r>
            <a:r>
              <a:rPr lang="cs-CZ" sz="1600" dirty="0" smtClean="0">
                <a:solidFill>
                  <a:schemeClr val="tx2"/>
                </a:solidFill>
              </a:rPr>
              <a:t>Maďarsko </a:t>
            </a:r>
            <a:endParaRPr lang="cs-CZ" sz="1600" dirty="0">
              <a:solidFill>
                <a:schemeClr val="tx2"/>
              </a:solidFill>
            </a:endParaRP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B098 (</a:t>
            </a:r>
            <a:r>
              <a:rPr lang="cs-CZ" sz="1600" dirty="0" err="1" smtClean="0">
                <a:solidFill>
                  <a:schemeClr val="tx2"/>
                </a:solidFill>
              </a:rPr>
              <a:t>Mk</a:t>
            </a:r>
            <a:r>
              <a:rPr lang="cs-CZ" sz="1600" dirty="0" smtClean="0">
                <a:solidFill>
                  <a:schemeClr val="tx2"/>
                </a:solidFill>
              </a:rPr>
              <a:t> IV - jednoduchý monochromátor)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B184 (</a:t>
            </a:r>
            <a:r>
              <a:rPr lang="cs-CZ" sz="1600" dirty="0" err="1" smtClean="0">
                <a:solidFill>
                  <a:schemeClr val="tx2"/>
                </a:solidFill>
              </a:rPr>
              <a:t>Mk</a:t>
            </a:r>
            <a:r>
              <a:rPr lang="cs-CZ" sz="1600" dirty="0" smtClean="0">
                <a:solidFill>
                  <a:schemeClr val="tx2"/>
                </a:solidFill>
              </a:rPr>
              <a:t> III - dvojitý monochromátor)</a:t>
            </a:r>
          </a:p>
          <a:p>
            <a:pPr marL="358775" lvl="1" indent="-179388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marL="65087" indent="-342900">
              <a:buFont typeface="+mj-lt"/>
              <a:buAutoNum type="arabicPeriod"/>
            </a:pPr>
            <a:r>
              <a:rPr lang="cs-CZ" sz="1600" b="1" dirty="0" smtClean="0">
                <a:solidFill>
                  <a:schemeClr val="tx2"/>
                </a:solidFill>
              </a:rPr>
              <a:t>Řešitel projektu měření ozonu a UV záření</a:t>
            </a:r>
          </a:p>
          <a:p>
            <a:pPr marL="361950" lvl="1"/>
            <a:r>
              <a:rPr lang="cs-CZ" sz="1600" b="1" dirty="0" smtClean="0">
                <a:solidFill>
                  <a:schemeClr val="tx2"/>
                </a:solidFill>
              </a:rPr>
              <a:t>v Antarktidě </a:t>
            </a:r>
            <a:r>
              <a:rPr lang="cs-CZ" sz="1600" dirty="0" smtClean="0">
                <a:solidFill>
                  <a:schemeClr val="tx2"/>
                </a:solidFill>
              </a:rPr>
              <a:t>(stanice </a:t>
            </a:r>
            <a:r>
              <a:rPr lang="cs-CZ" sz="1600" dirty="0" err="1" smtClean="0">
                <a:solidFill>
                  <a:schemeClr val="tx2"/>
                </a:solidFill>
              </a:rPr>
              <a:t>Marambio</a:t>
            </a:r>
            <a:r>
              <a:rPr lang="cs-CZ" sz="1600" dirty="0" smtClean="0">
                <a:solidFill>
                  <a:schemeClr val="tx2"/>
                </a:solidFill>
              </a:rPr>
              <a:t>, Antarktický</a:t>
            </a:r>
          </a:p>
          <a:p>
            <a:pPr marL="361950" lvl="1"/>
            <a:r>
              <a:rPr lang="cs-CZ" sz="1600" dirty="0" smtClean="0">
                <a:solidFill>
                  <a:schemeClr val="tx2"/>
                </a:solidFill>
              </a:rPr>
              <a:t>poloostrov), B199 (</a:t>
            </a:r>
            <a:r>
              <a:rPr lang="cs-CZ" sz="1600" dirty="0" err="1" smtClean="0">
                <a:solidFill>
                  <a:schemeClr val="tx2"/>
                </a:solidFill>
              </a:rPr>
              <a:t>Mk</a:t>
            </a:r>
            <a:r>
              <a:rPr lang="cs-CZ" sz="1600" dirty="0" smtClean="0">
                <a:solidFill>
                  <a:schemeClr val="tx2"/>
                </a:solidFill>
              </a:rPr>
              <a:t> III – dvojitý </a:t>
            </a:r>
          </a:p>
          <a:p>
            <a:pPr marL="361950" lvl="1"/>
            <a:r>
              <a:rPr lang="cs-CZ" sz="1600" dirty="0" smtClean="0">
                <a:solidFill>
                  <a:schemeClr val="tx2"/>
                </a:solidFill>
              </a:rPr>
              <a:t>monochromátor), od února 2010</a:t>
            </a:r>
            <a:endParaRPr lang="cs-CZ" sz="1600" dirty="0">
              <a:solidFill>
                <a:schemeClr val="tx2"/>
              </a:solidFill>
            </a:endParaRPr>
          </a:p>
          <a:p>
            <a:endParaRPr lang="cs-CZ" sz="1600" b="1" dirty="0" smtClean="0">
              <a:solidFill>
                <a:schemeClr val="tx2"/>
              </a:solidFill>
            </a:endParaRPr>
          </a:p>
        </p:txBody>
      </p:sp>
      <p:pic>
        <p:nvPicPr>
          <p:cNvPr id="8" name="Picture 17" descr="P101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13799" b="8279"/>
          <a:stretch>
            <a:fillRect/>
          </a:stretch>
        </p:blipFill>
        <p:spPr bwMode="auto">
          <a:xfrm>
            <a:off x="4524430" y="3933056"/>
            <a:ext cx="4480148" cy="24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2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809625"/>
            <a:ext cx="7620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37987" y="420478"/>
            <a:ext cx="148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Ozonová vrstva</a:t>
            </a:r>
            <a:endParaRPr lang="cs-CZ" sz="1600" b="1" dirty="0">
              <a:solidFill>
                <a:schemeClr val="tx2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2314" y="980728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Objevena 1913 – Charles </a:t>
            </a:r>
            <a:r>
              <a:rPr lang="cs-CZ" sz="1600" dirty="0" err="1" smtClean="0">
                <a:solidFill>
                  <a:schemeClr val="tx2"/>
                </a:solidFill>
              </a:rPr>
              <a:t>Fabry</a:t>
            </a:r>
            <a:r>
              <a:rPr lang="cs-CZ" sz="1600" dirty="0" smtClean="0">
                <a:solidFill>
                  <a:schemeClr val="tx2"/>
                </a:solidFill>
              </a:rPr>
              <a:t>, </a:t>
            </a:r>
            <a:r>
              <a:rPr lang="cs-CZ" sz="1600" dirty="0" err="1" smtClean="0">
                <a:solidFill>
                  <a:schemeClr val="tx2"/>
                </a:solidFill>
              </a:rPr>
              <a:t>Henri</a:t>
            </a:r>
            <a:r>
              <a:rPr lang="cs-CZ" sz="1600" dirty="0" smtClean="0">
                <a:solidFill>
                  <a:schemeClr val="tx2"/>
                </a:solidFill>
              </a:rPr>
              <a:t> </a:t>
            </a:r>
            <a:r>
              <a:rPr lang="cs-CZ" sz="1600" dirty="0" err="1" smtClean="0">
                <a:solidFill>
                  <a:schemeClr val="tx2"/>
                </a:solidFill>
              </a:rPr>
              <a:t>Buisson</a:t>
            </a:r>
            <a:endParaRPr lang="cs-CZ" sz="1600" dirty="0" smtClean="0">
              <a:solidFill>
                <a:schemeClr val="tx2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Počátek 20. století – znám </a:t>
            </a:r>
            <a:r>
              <a:rPr lang="cs-CZ" sz="1600" dirty="0" err="1" smtClean="0">
                <a:solidFill>
                  <a:schemeClr val="tx2"/>
                </a:solidFill>
              </a:rPr>
              <a:t>Planckův</a:t>
            </a:r>
            <a:r>
              <a:rPr lang="cs-CZ" sz="1600" dirty="0" smtClean="0">
                <a:solidFill>
                  <a:schemeClr val="tx2"/>
                </a:solidFill>
              </a:rPr>
              <a:t> zákon, </a:t>
            </a:r>
            <a:r>
              <a:rPr lang="cs-CZ" sz="1600" dirty="0" err="1" smtClean="0">
                <a:solidFill>
                  <a:schemeClr val="tx2"/>
                </a:solidFill>
              </a:rPr>
              <a:t>Stefan</a:t>
            </a:r>
            <a:r>
              <a:rPr lang="cs-CZ" sz="1600" dirty="0" smtClean="0">
                <a:solidFill>
                  <a:schemeClr val="tx2"/>
                </a:solidFill>
              </a:rPr>
              <a:t>-</a:t>
            </a:r>
            <a:r>
              <a:rPr lang="cs-CZ" sz="1600" dirty="0" err="1" smtClean="0">
                <a:solidFill>
                  <a:schemeClr val="tx2"/>
                </a:solidFill>
              </a:rPr>
              <a:t>Boltzmannův</a:t>
            </a:r>
            <a:r>
              <a:rPr lang="cs-CZ" sz="1600" dirty="0" smtClean="0">
                <a:solidFill>
                  <a:schemeClr val="tx2"/>
                </a:solidFill>
              </a:rPr>
              <a:t> zákon,…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Intenzity UV záření při povrchu neodpovídaly teoretickým předpokladům 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 </a:t>
            </a:r>
            <a:r>
              <a:rPr lang="cs-CZ" sz="1600" dirty="0" smtClean="0">
                <a:solidFill>
                  <a:srgbClr val="FF0000"/>
                </a:solidFill>
                <a:sym typeface="Symbol"/>
              </a:rPr>
              <a:t>něco v atmosféře absorbuje UV záření</a:t>
            </a: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/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endParaRPr lang="cs-CZ" sz="1600" dirty="0" smtClean="0">
              <a:solidFill>
                <a:srgbClr val="FF0000"/>
              </a:solidFill>
              <a:sym typeface="Symbol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sym typeface="Symbol"/>
              </a:rPr>
              <a:t>Ozon absorbuje právě na těch vlnových délkách, kde je u povrchu deficit UV záření  </a:t>
            </a:r>
            <a:r>
              <a:rPr lang="cs-CZ" sz="1600" dirty="0" smtClean="0">
                <a:solidFill>
                  <a:srgbClr val="FF0000"/>
                </a:solidFill>
                <a:sym typeface="Symbol"/>
              </a:rPr>
              <a:t>to „něco“ je ozon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sym typeface="Symbol"/>
              </a:rPr>
              <a:t>Ozonu je ale při zemi málo na to, aby takto silně absorboval UV záření  </a:t>
            </a:r>
            <a:r>
              <a:rPr lang="cs-CZ" sz="1600" dirty="0" smtClean="0">
                <a:solidFill>
                  <a:srgbClr val="FF0000"/>
                </a:solidFill>
                <a:sym typeface="Symbol"/>
              </a:rPr>
              <a:t>výše v atmosféře se vyskytují vyšší koncentrace ozonu než jaké jsou při zemi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  <a:sym typeface="Symbol"/>
              </a:rPr>
              <a:t>Způsob vzniku ozonu v atmosféře (absorpce UV záření na O</a:t>
            </a:r>
            <a:r>
              <a:rPr lang="cs-CZ" sz="1600" baseline="-25000" dirty="0" smtClean="0">
                <a:solidFill>
                  <a:schemeClr val="tx2"/>
                </a:solidFill>
                <a:sym typeface="Symbol"/>
              </a:rPr>
              <a:t>2</a:t>
            </a:r>
            <a:r>
              <a:rPr lang="cs-CZ" sz="1600" dirty="0" smtClean="0">
                <a:solidFill>
                  <a:schemeClr val="tx2"/>
                </a:solidFill>
                <a:sym typeface="Symbol"/>
              </a:rPr>
              <a:t>)  </a:t>
            </a:r>
            <a:r>
              <a:rPr lang="cs-CZ" sz="1600" dirty="0" smtClean="0">
                <a:solidFill>
                  <a:srgbClr val="FF0000"/>
                </a:solidFill>
                <a:sym typeface="Symbol"/>
              </a:rPr>
              <a:t>teoretické odvození výšky ozonové vrstvy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 descr="uv_flux_grap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276872"/>
            <a:ext cx="4618524" cy="170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37987" y="420478"/>
            <a:ext cx="148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Ozonová vrstva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624681"/>
            <a:ext cx="4554107" cy="34430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1628800"/>
            <a:ext cx="4554107" cy="34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067944" y="332656"/>
            <a:ext cx="1489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tx2"/>
                </a:solidFill>
              </a:rPr>
              <a:t>Ozonová vrstva</a:t>
            </a:r>
            <a:endParaRPr lang="cs-CZ" sz="1600" b="1" dirty="0">
              <a:solidFill>
                <a:schemeClr val="tx2"/>
              </a:solidFill>
            </a:endParaRPr>
          </a:p>
        </p:txBody>
      </p:sp>
      <p:pic>
        <p:nvPicPr>
          <p:cNvPr id="5" name="Obrázek 4" descr="Vertikální profil odvození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764704"/>
            <a:ext cx="7632848" cy="57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2988</Words>
  <Application>Microsoft Office PowerPoint</Application>
  <PresentationFormat>Předvádění na obrazovce (4:3)</PresentationFormat>
  <Paragraphs>411</Paragraphs>
  <Slides>40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Symbol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Roman Pozler</dc:creator>
  <cp:lastModifiedBy>Ladislav Metelka</cp:lastModifiedBy>
  <cp:revision>292</cp:revision>
  <dcterms:created xsi:type="dcterms:W3CDTF">2013-03-08T08:54:48Z</dcterms:created>
  <dcterms:modified xsi:type="dcterms:W3CDTF">2018-04-04T21:40:46Z</dcterms:modified>
</cp:coreProperties>
</file>