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64" r:id="rId5"/>
    <p:sldId id="265" r:id="rId6"/>
    <p:sldId id="263" r:id="rId7"/>
    <p:sldId id="267" r:id="rId8"/>
    <p:sldId id="278" r:id="rId9"/>
    <p:sldId id="274" r:id="rId10"/>
    <p:sldId id="279" r:id="rId11"/>
    <p:sldId id="282" r:id="rId12"/>
    <p:sldId id="283" r:id="rId13"/>
    <p:sldId id="293" r:id="rId14"/>
    <p:sldId id="294" r:id="rId15"/>
    <p:sldId id="296" r:id="rId16"/>
    <p:sldId id="285" r:id="rId17"/>
    <p:sldId id="295" r:id="rId18"/>
    <p:sldId id="284" r:id="rId19"/>
    <p:sldId id="292" r:id="rId20"/>
    <p:sldId id="287" r:id="rId21"/>
    <p:sldId id="297" r:id="rId22"/>
    <p:sldId id="298" r:id="rId23"/>
    <p:sldId id="289" r:id="rId24"/>
    <p:sldId id="288" r:id="rId25"/>
    <p:sldId id="25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16490-FF86-46FB-BB58-327AD3424DA1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4898-271B-477D-B565-096B8FCC728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68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C4D1D-D26D-49D2-BB3F-23CA0C8452B8}" type="slidenum">
              <a:rPr lang="en-GB" smtClean="0"/>
              <a:pPr/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04308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1CD3DE-EC88-4036-98B5-C16D38B5884E}" type="slidenum">
              <a:rPr lang="en-GB" smtClean="0"/>
              <a:pPr/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3152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6C4CA0-F0DB-41C4-AE28-E70C80229868}" type="slidenum">
              <a:rPr lang="en-GB" smtClean="0"/>
              <a:pPr/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40226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00A3-B977-4B83-9FC2-977A680ADDB5}" type="datetimeFigureOut">
              <a:rPr lang="cs-CZ" smtClean="0"/>
              <a:pPr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A479-296C-48B7-80CC-42C2E047FF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hyperlink" Target="http://www.ars.usda.gov/SP2UserFiles/ad_hoc/12754100CollectingandPreservingInsectsandMites/collpres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424936" cy="1752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Igor </a:t>
            </a:r>
            <a:r>
              <a:rPr lang="cs-CZ" dirty="0" err="1" smtClean="0">
                <a:solidFill>
                  <a:schemeClr val="tx1"/>
                </a:solidFill>
              </a:rPr>
              <a:t>Malenovský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600" i="1" dirty="0" smtClean="0">
                <a:solidFill>
                  <a:schemeClr val="tx1"/>
                </a:solidFill>
              </a:rPr>
              <a:t>Ústav botaniky a zoologie, </a:t>
            </a:r>
            <a:r>
              <a:rPr lang="cs-CZ" sz="2600" i="1" dirty="0" err="1" smtClean="0">
                <a:solidFill>
                  <a:schemeClr val="tx1"/>
                </a:solidFill>
              </a:rPr>
              <a:t>PřF</a:t>
            </a:r>
            <a:r>
              <a:rPr lang="cs-CZ" sz="2600" i="1" dirty="0" smtClean="0">
                <a:solidFill>
                  <a:schemeClr val="tx1"/>
                </a:solidFill>
              </a:rPr>
              <a:t> MU</a:t>
            </a:r>
          </a:p>
          <a:p>
            <a:r>
              <a:rPr lang="cs-CZ" sz="2600" i="1" dirty="0" smtClean="0">
                <a:solidFill>
                  <a:schemeClr val="tx1"/>
                </a:solidFill>
              </a:rPr>
              <a:t>Univerzitní kampus Bohunice: A31-118</a:t>
            </a:r>
          </a:p>
          <a:p>
            <a:r>
              <a:rPr lang="cs-CZ" sz="2600" i="1" dirty="0" smtClean="0">
                <a:solidFill>
                  <a:schemeClr val="tx1"/>
                </a:solidFill>
              </a:rPr>
              <a:t>malenovsky@</a:t>
            </a:r>
            <a:r>
              <a:rPr lang="cs-CZ" sz="2600" i="1" dirty="0" err="1" smtClean="0">
                <a:solidFill>
                  <a:schemeClr val="tx1"/>
                </a:solidFill>
              </a:rPr>
              <a:t>sci.muni.cz</a:t>
            </a:r>
            <a:endParaRPr lang="cs-CZ" sz="2600" i="1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260648"/>
            <a:ext cx="83484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latin typeface="+mj-lt"/>
                <a:ea typeface="+mj-ea"/>
                <a:cs typeface="+mj-cs"/>
              </a:rPr>
              <a:t>Sběr a p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reparace hmyzu</a:t>
            </a: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.blesk.cz/img/1/full/17811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66740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Pasti s návnadou </a:t>
            </a:r>
            <a:r>
              <a:rPr lang="cs-CZ" sz="4000" dirty="0" smtClean="0"/>
              <a:t>(</a:t>
            </a:r>
            <a:r>
              <a:rPr lang="cs-CZ" sz="4000" i="1" dirty="0" err="1" smtClean="0"/>
              <a:t>baited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traps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7"/>
            <a:ext cx="8229600" cy="2088232"/>
          </a:xfrm>
        </p:spPr>
        <p:txBody>
          <a:bodyPr>
            <a:normAutofit/>
          </a:bodyPr>
          <a:lstStyle/>
          <a:p>
            <a:r>
              <a:rPr lang="cs-CZ" sz="2800" dirty="0"/>
              <a:t>k</a:t>
            </a:r>
            <a:r>
              <a:rPr lang="cs-CZ" sz="2800" dirty="0" smtClean="0"/>
              <a:t>ombinace různých návnad a typů pastí (např. padací pasti, lepové desky, nárazové pasti apod.)</a:t>
            </a:r>
          </a:p>
          <a:p>
            <a:r>
              <a:rPr lang="cs-CZ" sz="2800" dirty="0" smtClean="0"/>
              <a:t>návnady: trus, mrtvolky zvířat, vnitřnosti, maso, sýry, ryby, pivo, kvasící ovocné šťávy, feromony, CO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apod.</a:t>
            </a:r>
            <a:endParaRPr lang="cs-CZ" sz="2800" dirty="0"/>
          </a:p>
        </p:txBody>
      </p:sp>
      <p:pic>
        <p:nvPicPr>
          <p:cNvPr id="36866" name="Picture 2" descr="http://www.amentsoc.org/images/dung-baited-pitfall-tr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276285" cy="3384376"/>
          </a:xfrm>
          <a:prstGeom prst="rect">
            <a:avLst/>
          </a:prstGeom>
          <a:noFill/>
        </p:spPr>
      </p:pic>
      <p:pic>
        <p:nvPicPr>
          <p:cNvPr id="36868" name="Picture 4" descr="https://encrypted-tbn3.gstatic.com/images?q=tbn:ANd9GcTP6vjgsNT8i5Fsez1nqGaPQNHChjWBbgvlfgP9STz9fti1T5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06698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8072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j-lt"/>
                <a:ea typeface="+mj-ea"/>
                <a:cs typeface="+mj-cs"/>
              </a:rPr>
              <a:t>Usmrcení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latin typeface="+mj-lt"/>
                <a:ea typeface="+mj-ea"/>
                <a:cs typeface="+mj-cs"/>
              </a:rPr>
              <a:t>hmyzu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268760"/>
            <a:ext cx="6408712" cy="519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100" dirty="0" smtClean="0">
                <a:ea typeface="+mj-ea"/>
                <a:cs typeface="+mj-cs"/>
              </a:rPr>
              <a:t>většinou parami </a:t>
            </a:r>
            <a:r>
              <a:rPr lang="cs-CZ" sz="2100" b="1" dirty="0" smtClean="0">
                <a:ea typeface="+mj-ea"/>
                <a:cs typeface="+mj-cs"/>
              </a:rPr>
              <a:t>octanu ethylnatého </a:t>
            </a:r>
            <a:r>
              <a:rPr lang="cs-CZ" sz="2100" dirty="0" smtClean="0">
                <a:ea typeface="+mj-ea"/>
                <a:cs typeface="+mj-cs"/>
              </a:rPr>
              <a:t>(</a:t>
            </a:r>
            <a:r>
              <a:rPr lang="cs-CZ" sz="2100" dirty="0" err="1" smtClean="0">
                <a:ea typeface="+mj-ea"/>
                <a:cs typeface="+mj-cs"/>
              </a:rPr>
              <a:t>ethylester</a:t>
            </a:r>
            <a:r>
              <a:rPr lang="cs-CZ" sz="2100" dirty="0" smtClean="0">
                <a:ea typeface="+mj-ea"/>
                <a:cs typeface="+mj-cs"/>
              </a:rPr>
              <a:t> kyseliny octové) – netoxický pro člověka, udržuje hmyz vláčný, ale mění některé barvy a může poškodit skupiny s delikátními křídly a chloupky</a:t>
            </a:r>
            <a:endParaRPr lang="cs-CZ" sz="2100" dirty="0">
              <a:ea typeface="+mj-ea"/>
              <a:cs typeface="+mj-cs"/>
            </a:endParaRPr>
          </a:p>
          <a:p>
            <a:pPr>
              <a:defRPr/>
            </a:pPr>
            <a:r>
              <a:rPr lang="cs-CZ" sz="2100" dirty="0" smtClean="0">
                <a:ea typeface="+mj-ea"/>
                <a:cs typeface="+mj-cs"/>
              </a:rPr>
              <a:t>chloroform (světelné pasti), kyanid draselný (!, zalitý do sádry, motýli), </a:t>
            </a:r>
            <a:r>
              <a:rPr lang="cs-CZ" sz="2100" dirty="0" smtClean="0"/>
              <a:t>injekce </a:t>
            </a:r>
            <a:r>
              <a:rPr lang="cs-CZ" sz="2100" dirty="0"/>
              <a:t>např. </a:t>
            </a:r>
            <a:r>
              <a:rPr lang="cs-CZ" sz="2100" dirty="0" smtClean="0"/>
              <a:t>čpavku (velcí motýli), jemný stisk hrudi v prstech (denní motýli), cigaretový kouř (drobní dvoukřídlí)</a:t>
            </a:r>
            <a:endParaRPr lang="cs-CZ" sz="2100" dirty="0"/>
          </a:p>
          <a:p>
            <a:pPr>
              <a:defRPr/>
            </a:pPr>
            <a:r>
              <a:rPr lang="cs-CZ" sz="2100" dirty="0" smtClean="0">
                <a:ea typeface="+mj-ea"/>
                <a:cs typeface="+mj-cs"/>
              </a:rPr>
              <a:t>konzervace v </a:t>
            </a:r>
            <a:r>
              <a:rPr lang="cs-CZ" sz="2100" b="1" dirty="0" err="1" smtClean="0">
                <a:ea typeface="+mj-ea"/>
                <a:cs typeface="+mj-cs"/>
              </a:rPr>
              <a:t>ethanolu</a:t>
            </a:r>
            <a:r>
              <a:rPr lang="cs-CZ" sz="2100" dirty="0" smtClean="0">
                <a:ea typeface="+mj-ea"/>
                <a:cs typeface="+mj-cs"/>
              </a:rPr>
              <a:t>, formaldehydu apod.</a:t>
            </a:r>
          </a:p>
          <a:p>
            <a:pPr>
              <a:defRPr/>
            </a:pPr>
            <a:r>
              <a:rPr lang="cs-CZ" sz="2100" dirty="0"/>
              <a:t>nízká teplota (</a:t>
            </a:r>
            <a:r>
              <a:rPr lang="cs-CZ" sz="2100" b="1" dirty="0"/>
              <a:t>mraznička</a:t>
            </a:r>
            <a:r>
              <a:rPr lang="cs-CZ" sz="2100" dirty="0" smtClean="0"/>
              <a:t>), vroucí voda</a:t>
            </a:r>
            <a:endParaRPr lang="cs-CZ" sz="2100" dirty="0"/>
          </a:p>
          <a:p>
            <a:pPr>
              <a:defRPr/>
            </a:pPr>
            <a:r>
              <a:rPr lang="cs-CZ" sz="2100" dirty="0" smtClean="0">
                <a:ea typeface="+mj-ea"/>
                <a:cs typeface="+mj-cs"/>
              </a:rPr>
              <a:t>materiál </a:t>
            </a:r>
            <a:r>
              <a:rPr lang="cs-CZ" sz="2100" dirty="0">
                <a:ea typeface="+mj-ea"/>
                <a:cs typeface="+mj-cs"/>
              </a:rPr>
              <a:t>pro molekulární </a:t>
            </a:r>
            <a:r>
              <a:rPr lang="cs-CZ" sz="2100" dirty="0" smtClean="0">
                <a:ea typeface="+mj-ea"/>
                <a:cs typeface="+mj-cs"/>
              </a:rPr>
              <a:t>analýzy – zmrazení, vhození za živa do silného čistého (nedenaturovaného) </a:t>
            </a:r>
            <a:r>
              <a:rPr lang="cs-CZ" sz="2100" dirty="0" err="1" smtClean="0">
                <a:ea typeface="+mj-ea"/>
                <a:cs typeface="+mj-cs"/>
              </a:rPr>
              <a:t>ethanolu</a:t>
            </a:r>
            <a:r>
              <a:rPr lang="cs-CZ" sz="2100" dirty="0" smtClean="0">
                <a:ea typeface="+mj-ea"/>
                <a:cs typeface="+mj-cs"/>
              </a:rPr>
              <a:t> (96%), případně rychlé vysušení</a:t>
            </a:r>
            <a:r>
              <a:rPr lang="cs-CZ" sz="2100" dirty="0"/>
              <a:t/>
            </a:r>
            <a:br>
              <a:rPr lang="cs-CZ" sz="2100" dirty="0"/>
            </a:br>
            <a:r>
              <a:rPr lang="cs-CZ" sz="2100" dirty="0"/>
              <a:t/>
            </a:r>
            <a:br>
              <a:rPr lang="cs-CZ" sz="2100" dirty="0"/>
            </a:br>
            <a:endParaRPr lang="cs-CZ" sz="2100" dirty="0"/>
          </a:p>
        </p:txBody>
      </p:sp>
      <p:pic>
        <p:nvPicPr>
          <p:cNvPr id="39938" name="Picture 2" descr="Octan etylnat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4319" y="3717032"/>
            <a:ext cx="1959681" cy="2612908"/>
          </a:xfrm>
          <a:prstGeom prst="rect">
            <a:avLst/>
          </a:prstGeom>
          <a:noFill/>
        </p:spPr>
      </p:pic>
      <p:pic>
        <p:nvPicPr>
          <p:cNvPr id="39940" name="Picture 4" descr="http://auto-moto-samolepky.afirma.cz/files/products/1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198"/>
            <a:ext cx="2267744" cy="2142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5616575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cs-CZ" sz="4000" b="1" dirty="0" smtClean="0">
                <a:solidFill>
                  <a:schemeClr val="tx1"/>
                </a:solidFill>
              </a:rPr>
              <a:t>Preparace „na sucho“</a:t>
            </a:r>
            <a:br>
              <a:rPr lang="cs-CZ" sz="40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na špendlíky</a:t>
            </a:r>
          </a:p>
        </p:txBody>
      </p:sp>
      <p:pic>
        <p:nvPicPr>
          <p:cNvPr id="22534" name="Picture 12" descr="0102-spendliky-cerne-a-100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6739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4104"/>
            <a:ext cx="7410916" cy="30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563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51520" y="0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Napíchnutím na entomologický špendlík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785"/>
          <a:stretch>
            <a:fillRect/>
          </a:stretch>
        </p:blipFill>
        <p:spPr bwMode="auto">
          <a:xfrm>
            <a:off x="4427984" y="1340768"/>
            <a:ext cx="4392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5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Napíchnutím na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minucii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5980" cy="3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9269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82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Napínání končetin a křídel</a:t>
            </a:r>
            <a:endParaRPr lang="cs-CZ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7092280" cy="387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888" y="117012"/>
            <a:ext cx="2730112" cy="67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06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Nárazová („okenní“) past</a:t>
            </a:r>
            <a:endParaRPr lang="cs-CZ" b="1" dirty="0" smtClean="0"/>
          </a:p>
        </p:txBody>
      </p:sp>
      <p:pic>
        <p:nvPicPr>
          <p:cNvPr id="23555" name="Picture 3" descr="napinad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71563"/>
            <a:ext cx="18129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286375"/>
            <a:ext cx="19288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428625" y="357188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800" b="1" kern="0" dirty="0">
                <a:latin typeface="+mj-lt"/>
                <a:ea typeface="+mj-ea"/>
                <a:cs typeface="+mj-cs"/>
              </a:rPr>
              <a:t>Preparace</a:t>
            </a:r>
            <a:r>
              <a:rPr lang="cs-CZ" sz="2400" b="1" dirty="0"/>
              <a:t> </a:t>
            </a:r>
            <a:r>
              <a:rPr lang="cs-CZ" sz="2800" b="1" kern="0" dirty="0">
                <a:latin typeface="+mj-lt"/>
                <a:ea typeface="+mj-ea"/>
                <a:cs typeface="+mj-cs"/>
              </a:rPr>
              <a:t>motýlů - napínání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446338"/>
            <a:ext cx="55006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3571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5563" y="3071813"/>
            <a:ext cx="1976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38" y="1143000"/>
            <a:ext cx="1990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Nalepením na štítek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19793" cy="463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36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323850" y="404813"/>
          <a:ext cx="4533900" cy="6165850"/>
        </p:xfrm>
        <a:graphic>
          <a:graphicData uri="http://schemas.openxmlformats.org/presentationml/2006/ole">
            <p:oleObj spid="_x0000_s40973" name="Acrobat Document" r:id="rId4" imgW="7560720" imgH="10681200" progId="AcroExch.Document.DC">
              <p:embed/>
            </p:oleObj>
          </a:graphicData>
        </a:graphic>
      </p:graphicFrame>
      <p:pic>
        <p:nvPicPr>
          <p:cNvPr id="1027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556792"/>
            <a:ext cx="2592288" cy="16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9"/>
          <p:cNvPicPr>
            <a:picLocks noChangeAspect="1" noChangeArrowheads="1"/>
          </p:cNvPicPr>
          <p:nvPr/>
        </p:nvPicPr>
        <p:blipFill rotWithShape="1">
          <a:blip r:embed="rId6" cstate="print"/>
          <a:srcRect l="52955"/>
          <a:stretch/>
        </p:blipFill>
        <p:spPr bwMode="auto">
          <a:xfrm>
            <a:off x="4499992" y="3549199"/>
            <a:ext cx="1919146" cy="289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5220072" y="260648"/>
            <a:ext cx="3136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kern="0" dirty="0">
                <a:latin typeface="+mj-lt"/>
                <a:ea typeface="+mj-ea"/>
                <a:cs typeface="+mj-cs"/>
              </a:rPr>
              <a:t>Nalepovací</a:t>
            </a:r>
            <a:r>
              <a:rPr lang="cs-CZ" b="1" dirty="0"/>
              <a:t> </a:t>
            </a:r>
            <a:r>
              <a:rPr lang="cs-CZ" sz="2800" b="1" kern="0" dirty="0" smtClean="0">
                <a:latin typeface="+mj-lt"/>
                <a:ea typeface="+mj-ea"/>
                <a:cs typeface="+mj-cs"/>
              </a:rPr>
              <a:t>štítky</a:t>
            </a:r>
          </a:p>
          <a:p>
            <a:pPr algn="ctr">
              <a:defRPr/>
            </a:pPr>
            <a:r>
              <a:rPr lang="cs-CZ" sz="2800" b="1" kern="0" dirty="0" err="1" smtClean="0">
                <a:latin typeface="+mj-lt"/>
                <a:ea typeface="+mj-ea"/>
                <a:cs typeface="+mj-cs"/>
              </a:rPr>
              <a:t>Výškáček</a:t>
            </a:r>
            <a:endParaRPr lang="cs-CZ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 descr="vyskac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6929" y="4221087"/>
            <a:ext cx="2326963" cy="155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260648"/>
            <a:ext cx="7416824" cy="6651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cs-CZ" sz="3600" b="1" kern="0" dirty="0" smtClean="0">
                <a:latin typeface="+mj-lt"/>
                <a:ea typeface="+mj-ea"/>
                <a:cs typeface="+mj-cs"/>
              </a:rPr>
              <a:t>Entomologické krabice</a:t>
            </a:r>
            <a:endParaRPr lang="cs-CZ" sz="2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http://heteroptera.wbs.cz/PC16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entosphinx.cz/515-3068-home/entomologicka-krabice-bez-vyplne-dna-pro-unit-system-klasik-plne-vik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11" t="17172" r="811" b="17174"/>
          <a:stretch/>
        </p:blipFill>
        <p:spPr bwMode="auto">
          <a:xfrm>
            <a:off x="0" y="4869160"/>
            <a:ext cx="2935235" cy="19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www.entosphinx.cz/474-227-home/kabinet-10-hd-30x40-hd-horni-d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240360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http://www.insectnet.com/sale/unittray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481" y="4200128"/>
            <a:ext cx="3973519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35235" y="4880910"/>
            <a:ext cx="114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muzejky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05466" y="6381328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</a:t>
            </a:r>
            <a:r>
              <a:rPr lang="cs-CZ" i="1" dirty="0"/>
              <a:t>u</a:t>
            </a:r>
            <a:r>
              <a:rPr lang="cs-CZ" i="1" dirty="0" smtClean="0"/>
              <a:t>nit </a:t>
            </a:r>
            <a:r>
              <a:rPr lang="cs-CZ" i="1" dirty="0" err="1" smtClean="0"/>
              <a:t>trays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140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Individuální sběr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5544616" cy="3024336"/>
          </a:xfrm>
        </p:spPr>
        <p:txBody>
          <a:bodyPr>
            <a:noAutofit/>
          </a:bodyPr>
          <a:lstStyle/>
          <a:p>
            <a:r>
              <a:rPr lang="cs-CZ" sz="2250" dirty="0" smtClean="0"/>
              <a:t>odchyt lezoucích/létajících jedinců hmyzu</a:t>
            </a:r>
          </a:p>
          <a:p>
            <a:r>
              <a:rPr lang="cs-CZ" sz="2250" dirty="0" smtClean="0"/>
              <a:t>vyhledávání hmyzu na rostlinách (včetně např. min a hálek) či v úkrytech (pod kameny, kůrou stromů, v trsech trávy apod.)</a:t>
            </a:r>
          </a:p>
          <a:p>
            <a:r>
              <a:rPr lang="cs-CZ" sz="2250" dirty="0" smtClean="0"/>
              <a:t>zaměření na specifické </a:t>
            </a:r>
            <a:r>
              <a:rPr lang="cs-CZ" sz="2250" dirty="0" err="1" smtClean="0"/>
              <a:t>mikrohabitaty</a:t>
            </a:r>
            <a:r>
              <a:rPr lang="cs-CZ" sz="2250" dirty="0" smtClean="0"/>
              <a:t> (např. dutiny stromů, padlé kmeny, mršiny, exkrementy, hnízda savců, ptáků a sociálního hmyzu)</a:t>
            </a:r>
          </a:p>
        </p:txBody>
      </p:sp>
      <p:pic>
        <p:nvPicPr>
          <p:cNvPr id="5122" name="Picture 2" descr="http://www.inbio.ac.cr/papers/manual_coleoptera/figs/tro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3275856" cy="267166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1" y="4365104"/>
            <a:ext cx="8892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v kombinaci s různými pomůckami často </a:t>
            </a:r>
            <a:r>
              <a:rPr lang="cs-CZ" sz="2400" dirty="0" smtClean="0"/>
              <a:t>efektivní, </a:t>
            </a:r>
            <a:r>
              <a:rPr lang="cs-CZ" sz="2400" dirty="0" smtClean="0"/>
              <a:t>kvalitativní metoda k </a:t>
            </a:r>
            <a:r>
              <a:rPr lang="cs-CZ" sz="2250" dirty="0" smtClean="0"/>
              <a:t>nalezení</a:t>
            </a:r>
            <a:r>
              <a:rPr lang="cs-CZ" sz="2400" dirty="0" smtClean="0"/>
              <a:t> hojných i vzácných druhů</a:t>
            </a:r>
          </a:p>
          <a:p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zásadní vliv má terénní zkušenost sběratele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260648"/>
            <a:ext cx="7416824" cy="6651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cs-CZ" sz="3600" b="1" kern="0" dirty="0" smtClean="0">
                <a:latin typeface="+mj-lt"/>
                <a:ea typeface="+mj-ea"/>
                <a:cs typeface="+mj-cs"/>
              </a:rPr>
              <a:t>Ochrana </a:t>
            </a:r>
            <a:r>
              <a:rPr lang="cs-CZ" sz="3600" b="1" kern="0" dirty="0">
                <a:latin typeface="+mj-lt"/>
                <a:ea typeface="+mj-ea"/>
                <a:cs typeface="+mj-cs"/>
              </a:rPr>
              <a:t>sbírky </a:t>
            </a:r>
            <a:r>
              <a:rPr lang="cs-CZ" sz="3600" b="1" kern="0" dirty="0" smtClean="0">
                <a:latin typeface="+mj-lt"/>
                <a:ea typeface="+mj-ea"/>
                <a:cs typeface="+mj-cs"/>
              </a:rPr>
              <a:t>hmyzu před škůdci </a:t>
            </a:r>
            <a:endParaRPr lang="cs-CZ" sz="2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7346" name="Picture 2" descr="Rušník muzej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873119" cy="151216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2636912"/>
            <a:ext cx="233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 smtClean="0"/>
              <a:t>Anthrenus</a:t>
            </a:r>
            <a:r>
              <a:rPr lang="en-GB" i="1" dirty="0" smtClean="0"/>
              <a:t> </a:t>
            </a:r>
            <a:r>
              <a:rPr lang="cs-CZ" dirty="0" err="1" smtClean="0"/>
              <a:t>spp</a:t>
            </a:r>
            <a:r>
              <a:rPr lang="cs-CZ" dirty="0" smtClean="0"/>
              <a:t>.</a:t>
            </a:r>
            <a:r>
              <a:rPr lang="en-GB" i="1" dirty="0" smtClean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rušník</a:t>
            </a:r>
            <a:endParaRPr lang="en-GB" dirty="0"/>
          </a:p>
        </p:txBody>
      </p:sp>
      <p:pic>
        <p:nvPicPr>
          <p:cNvPr id="41986" name="Picture 2" descr="http://motyli.kolas.cz/foto/mikrolep/velke/105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1"/>
            <a:ext cx="2112234" cy="158417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635896" y="2636912"/>
            <a:ext cx="104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ol šatní</a:t>
            </a:r>
            <a:endParaRPr lang="en-GB" dirty="0"/>
          </a:p>
        </p:txBody>
      </p:sp>
      <p:pic>
        <p:nvPicPr>
          <p:cNvPr id="41988" name="Picture 4" descr="https://encrypted-tbn1.gstatic.com/images?q=tbn:ANd9GcQFhJ2Z8jAxdhLwPEDZ3443rIr2nl9QGdA1RjsXzCudAMHORe17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08720"/>
            <a:ext cx="2097293" cy="1655093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292080" y="2636912"/>
            <a:ext cx="257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 smtClean="0"/>
              <a:t>Tribolium</a:t>
            </a:r>
            <a:r>
              <a:rPr lang="cs-CZ" i="1" dirty="0" smtClean="0"/>
              <a:t> </a:t>
            </a:r>
            <a:r>
              <a:rPr lang="cs-CZ" dirty="0" err="1" smtClean="0"/>
              <a:t>spp</a:t>
            </a:r>
            <a:r>
              <a:rPr lang="cs-CZ" dirty="0" smtClean="0"/>
              <a:t>. - potemník</a:t>
            </a:r>
            <a:endParaRPr lang="en-GB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321297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skladování v pevně těsnících krabicích v suché místnosti (ideálně 35% </a:t>
            </a:r>
            <a:r>
              <a:rPr lang="cs-CZ" sz="2400" dirty="0" err="1" smtClean="0"/>
              <a:t>rel</a:t>
            </a:r>
            <a:r>
              <a:rPr lang="cs-CZ" sz="2400" dirty="0" smtClean="0"/>
              <a:t>. vlhkosti – nad 50% riziko plísní!)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dlouhodobá prevence: </a:t>
            </a:r>
            <a:r>
              <a:rPr lang="cs-CZ" sz="2400" dirty="0" err="1" smtClean="0"/>
              <a:t>lindan</a:t>
            </a:r>
            <a:r>
              <a:rPr lang="cs-CZ" sz="2400" dirty="0" smtClean="0"/>
              <a:t> (HCH), méně vhodné komerčně dostupné přípravky proti molům apod. (např. </a:t>
            </a:r>
            <a:r>
              <a:rPr lang="cs-CZ" sz="2400" dirty="0" err="1" smtClean="0"/>
              <a:t>Invet</a:t>
            </a:r>
            <a:r>
              <a:rPr lang="cs-CZ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krátkodobé zásahy v profesionálních sbírkách: </a:t>
            </a:r>
            <a:r>
              <a:rPr lang="cs-CZ" sz="2400" dirty="0" err="1" smtClean="0"/>
              <a:t>pyrethroidové</a:t>
            </a:r>
            <a:r>
              <a:rPr lang="cs-CZ" sz="2400" dirty="0" smtClean="0"/>
              <a:t> dýmovnice (např. </a:t>
            </a:r>
            <a:r>
              <a:rPr lang="cs-CZ" sz="2400" dirty="0" err="1" smtClean="0"/>
              <a:t>Coopex</a:t>
            </a:r>
            <a:r>
              <a:rPr lang="cs-CZ" sz="2400" dirty="0" smtClean="0"/>
              <a:t>), </a:t>
            </a:r>
            <a:r>
              <a:rPr lang="cs-CZ" sz="2400" dirty="0" err="1" smtClean="0"/>
              <a:t>fosfin</a:t>
            </a:r>
            <a:r>
              <a:rPr lang="cs-CZ" sz="2400" dirty="0" smtClean="0"/>
              <a:t>, periodické </a:t>
            </a:r>
            <a:r>
              <a:rPr lang="cs-CZ" sz="2400" dirty="0" err="1" smtClean="0"/>
              <a:t>vymražování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akutní napadení – postříkání víka dostupným insekticidním sprejem (např. </a:t>
            </a:r>
            <a:r>
              <a:rPr lang="cs-CZ" sz="2400" dirty="0" err="1" smtClean="0"/>
              <a:t>Actelic</a:t>
            </a:r>
            <a:r>
              <a:rPr lang="cs-CZ" sz="2400" dirty="0" smtClean="0"/>
              <a:t>), zmrazení celé krabice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6808"/>
            <a:ext cx="8229600" cy="1143000"/>
          </a:xfrm>
        </p:spPr>
        <p:txBody>
          <a:bodyPr/>
          <a:lstStyle/>
          <a:p>
            <a:r>
              <a:rPr lang="cs-CZ" b="1" dirty="0" smtClean="0"/>
              <a:t>Kapalinové preparáty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4525963"/>
          </a:xfrm>
        </p:spPr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ajíčka, larvy + dospělci skupin s měkkým tělem (např. chvostnatky, rybenky, jepice, pošvatky, chrostíci, mšice, síťokřídlí, apod.)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ro dlouhodobé uchování ideálně 75-80% </a:t>
            </a:r>
            <a:r>
              <a:rPr lang="cs-CZ" sz="2400" dirty="0" err="1" smtClean="0"/>
              <a:t>ethanol</a:t>
            </a:r>
            <a:endParaRPr lang="cs-CZ" sz="2400" dirty="0" smtClean="0"/>
          </a:p>
          <a:p>
            <a:r>
              <a:rPr lang="cs-CZ" sz="2400" dirty="0" smtClean="0"/>
              <a:t>někdy ve směsi s </a:t>
            </a:r>
            <a:r>
              <a:rPr lang="cs-CZ" sz="2400" dirty="0" err="1" smtClean="0"/>
              <a:t>kys</a:t>
            </a:r>
            <a:r>
              <a:rPr lang="cs-CZ" sz="2400" dirty="0" smtClean="0"/>
              <a:t>. mléčnou nebo octovou (zachová vláčnost, fixuje vnitřní struktury)</a:t>
            </a:r>
          </a:p>
          <a:p>
            <a:r>
              <a:rPr lang="cs-CZ" sz="2400" dirty="0" smtClean="0"/>
              <a:t>nutné pravidelně doplňovat kapalinu</a:t>
            </a:r>
            <a:endParaRPr lang="cs-CZ" sz="2400" dirty="0"/>
          </a:p>
        </p:txBody>
      </p:sp>
      <p:pic>
        <p:nvPicPr>
          <p:cNvPr id="47106" name="Picture 2" descr="http://www.thirteen.org/files/2013/12/manyjars-1024x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224" y="4130914"/>
            <a:ext cx="4749552" cy="26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www.byteland.org/images/specimen_vial_c2006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0" y="4114238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9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Mikroskopické preparáty</a:t>
            </a:r>
            <a:endParaRPr lang="cs-CZ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076" y="3573016"/>
            <a:ext cx="1889924" cy="27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980728"/>
            <a:ext cx="100647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23528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/>
              <a:t>č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ástečné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totální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trvalé (např. Kanadský balzám, </a:t>
            </a:r>
            <a:r>
              <a:rPr lang="cs-CZ" sz="2400" dirty="0" err="1" smtClean="0"/>
              <a:t>euparal</a:t>
            </a:r>
            <a:r>
              <a:rPr lang="cs-CZ" sz="2400" dirty="0" smtClean="0"/>
              <a:t>, </a:t>
            </a:r>
            <a:r>
              <a:rPr lang="cs-CZ" sz="2400" dirty="0" err="1" smtClean="0"/>
              <a:t>Hoyerovo</a:t>
            </a:r>
            <a:r>
              <a:rPr lang="cs-CZ" sz="2400" dirty="0" smtClean="0"/>
              <a:t> nebo </a:t>
            </a:r>
            <a:r>
              <a:rPr lang="cs-CZ" sz="2400" dirty="0" err="1" smtClean="0"/>
              <a:t>Berleseho</a:t>
            </a:r>
            <a:r>
              <a:rPr lang="cs-CZ" sz="2400" dirty="0" smtClean="0"/>
              <a:t> medium), dočasné (glycerol)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p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ředchází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většinou macerace 10% KOH, a/nebo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mléčnou/</a:t>
            </a:r>
            <a:r>
              <a:rPr lang="cs-CZ" sz="2400" dirty="0" smtClean="0"/>
              <a:t>o</a:t>
            </a:r>
            <a:r>
              <a:rPr kumimoji="0" lang="cs-CZ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ctovou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smtClean="0"/>
              <a:t>b</a:t>
            </a:r>
            <a:r>
              <a:rPr lang="cs-CZ" sz="2400" dirty="0"/>
              <a:t>arvení (</a:t>
            </a:r>
            <a:r>
              <a:rPr lang="cs-CZ" sz="2400" dirty="0" err="1"/>
              <a:t>Chlorazol</a:t>
            </a:r>
            <a:r>
              <a:rPr lang="cs-CZ" sz="2400" dirty="0"/>
              <a:t> </a:t>
            </a:r>
            <a:r>
              <a:rPr lang="cs-CZ" sz="2400" dirty="0" err="1"/>
              <a:t>Black</a:t>
            </a:r>
            <a:r>
              <a:rPr lang="cs-CZ" sz="2400" dirty="0"/>
              <a:t> E, </a:t>
            </a:r>
            <a:r>
              <a:rPr lang="cs-CZ" sz="2400" dirty="0" err="1"/>
              <a:t>acid</a:t>
            </a:r>
            <a:r>
              <a:rPr lang="cs-CZ" sz="2400" dirty="0"/>
              <a:t> fuchsin)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někdy nutné odvodnění alkoholovou řadou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2808312" cy="20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SPHI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2258826" cy="115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089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941168"/>
            <a:ext cx="1066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7544" y="5085184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000" b="1" dirty="0" smtClean="0"/>
              <a:t>ENTOTERA </a:t>
            </a:r>
            <a:r>
              <a:rPr lang="cs-CZ" sz="2000" dirty="0" smtClean="0"/>
              <a:t>http://entotera.cz</a:t>
            </a:r>
            <a:endParaRPr lang="cs-CZ" sz="20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1520" y="188640"/>
            <a:ext cx="87129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cs-CZ" sz="3200" b="1" kern="0" dirty="0">
                <a:latin typeface="+mj-lt"/>
                <a:ea typeface="+mj-ea"/>
                <a:cs typeface="+mj-cs"/>
              </a:rPr>
              <a:t>Entomologické </a:t>
            </a:r>
            <a:r>
              <a:rPr lang="cs-CZ" sz="3200" b="1" kern="0" dirty="0" smtClean="0">
                <a:latin typeface="+mj-lt"/>
                <a:ea typeface="+mj-ea"/>
                <a:cs typeface="+mj-cs"/>
              </a:rPr>
              <a:t>pomůcky v ČR a na Slovensku – příklady dodavatelů</a:t>
            </a:r>
            <a:endParaRPr lang="cs-CZ" sz="3200" b="1" kern="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cs-CZ" sz="2000" b="1" dirty="0"/>
          </a:p>
        </p:txBody>
      </p:sp>
      <p:sp>
        <p:nvSpPr>
          <p:cNvPr id="8" name="Obdélník 7"/>
          <p:cNvSpPr/>
          <p:nvPr/>
        </p:nvSpPr>
        <p:spPr>
          <a:xfrm>
            <a:off x="539552" y="1556792"/>
            <a:ext cx="4887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ENTOSPHINX :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entosphinx.cz</a:t>
            </a:r>
            <a:r>
              <a:rPr lang="cs-CZ" sz="2000" dirty="0" smtClean="0"/>
              <a:t>/</a:t>
            </a:r>
            <a:r>
              <a:rPr lang="cs-CZ" sz="2000" dirty="0" err="1" smtClean="0"/>
              <a:t>cs</a:t>
            </a:r>
            <a:r>
              <a:rPr lang="cs-CZ" sz="2000" dirty="0" smtClean="0"/>
              <a:t>/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539552" y="22768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/>
              <a:t>TROPIFENGL </a:t>
            </a:r>
            <a:r>
              <a:rPr lang="cs-CZ" sz="2000" dirty="0" smtClean="0"/>
              <a:t>http://tropifengl.webnode.cz/</a:t>
            </a:r>
            <a:endParaRPr lang="cs-CZ" sz="2000" dirty="0"/>
          </a:p>
        </p:txBody>
      </p:sp>
      <p:sp>
        <p:nvSpPr>
          <p:cNvPr id="11" name="Obdélník 10"/>
          <p:cNvSpPr/>
          <p:nvPr/>
        </p:nvSpPr>
        <p:spPr>
          <a:xfrm>
            <a:off x="539552" y="3573016"/>
            <a:ext cx="376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ENTADUS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entadus.cz</a:t>
            </a:r>
            <a:r>
              <a:rPr lang="cs-CZ" sz="2000" dirty="0" smtClean="0"/>
              <a:t>/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4365104"/>
            <a:ext cx="463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Dr. O. </a:t>
            </a:r>
            <a:r>
              <a:rPr lang="cs-CZ" sz="2000" b="1" dirty="0" err="1" smtClean="0"/>
              <a:t>Šauša</a:t>
            </a:r>
            <a:r>
              <a:rPr lang="cs-CZ" sz="2000" b="1" dirty="0" smtClean="0"/>
              <a:t>,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hmyzmagazin.sk</a:t>
            </a:r>
            <a:r>
              <a:rPr lang="cs-CZ" sz="2000" dirty="0" smtClean="0"/>
              <a:t>/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6021288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a další…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260648"/>
            <a:ext cx="5832648" cy="6651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cs-CZ" sz="4400" b="1" kern="0" dirty="0" smtClean="0">
                <a:latin typeface="+mj-lt"/>
                <a:ea typeface="+mj-ea"/>
                <a:cs typeface="+mj-cs"/>
              </a:rPr>
              <a:t>Literatura</a:t>
            </a:r>
            <a:endParaRPr lang="cs-CZ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98" y="1104501"/>
            <a:ext cx="2736304" cy="273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www.dantikvariat.cz/nahled/obr/obr_134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37642"/>
            <a:ext cx="1840028" cy="27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3920024"/>
            <a:ext cx="8190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Martin J.E.H. 1977: </a:t>
            </a:r>
            <a:r>
              <a:rPr lang="cs-CZ" dirty="0" err="1" smtClean="0"/>
              <a:t>Collecting</a:t>
            </a:r>
            <a:r>
              <a:rPr lang="cs-CZ" dirty="0" smtClean="0"/>
              <a:t>, </a:t>
            </a:r>
            <a:r>
              <a:rPr lang="cs-CZ" dirty="0" err="1" smtClean="0"/>
              <a:t>preparing</a:t>
            </a:r>
            <a:r>
              <a:rPr lang="cs-CZ" dirty="0" smtClean="0"/>
              <a:t>, and </a:t>
            </a:r>
            <a:r>
              <a:rPr lang="cs-CZ" dirty="0" err="1" smtClean="0"/>
              <a:t>preserving</a:t>
            </a:r>
            <a:r>
              <a:rPr lang="cs-CZ" dirty="0" smtClean="0"/>
              <a:t> </a:t>
            </a:r>
            <a:r>
              <a:rPr lang="cs-CZ" dirty="0" err="1" smtClean="0"/>
              <a:t>insects</a:t>
            </a:r>
            <a:r>
              <a:rPr lang="cs-CZ" dirty="0" smtClean="0"/>
              <a:t>, </a:t>
            </a:r>
            <a:r>
              <a:rPr lang="cs-CZ" dirty="0" err="1" smtClean="0"/>
              <a:t>mites</a:t>
            </a:r>
            <a:r>
              <a:rPr lang="cs-CZ" dirty="0" smtClean="0"/>
              <a:t>, and </a:t>
            </a:r>
            <a:r>
              <a:rPr lang="cs-CZ" dirty="0" err="1" smtClean="0"/>
              <a:t>spiders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Insects</a:t>
            </a:r>
            <a:r>
              <a:rPr lang="cs-CZ" dirty="0" smtClean="0"/>
              <a:t> and </a:t>
            </a:r>
            <a:r>
              <a:rPr lang="cs-CZ" dirty="0" err="1" smtClean="0"/>
              <a:t>Arachnids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r>
              <a:rPr lang="cs-CZ" dirty="0" smtClean="0"/>
              <a:t>, Part 1. </a:t>
            </a:r>
            <a:r>
              <a:rPr lang="cs-CZ" dirty="0" err="1" smtClean="0"/>
              <a:t>Agriculture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r>
              <a:rPr lang="cs-CZ" dirty="0" smtClean="0"/>
              <a:t>, Ottawa, 182 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Schauff</a:t>
            </a:r>
            <a:r>
              <a:rPr lang="cs-CZ" dirty="0" smtClean="0"/>
              <a:t> M.E. </a:t>
            </a:r>
            <a:r>
              <a:rPr lang="cs-CZ" dirty="0" err="1" smtClean="0"/>
              <a:t>Collecting</a:t>
            </a:r>
            <a:r>
              <a:rPr lang="cs-CZ" dirty="0" smtClean="0"/>
              <a:t> and </a:t>
            </a:r>
            <a:r>
              <a:rPr lang="cs-CZ" dirty="0" err="1" smtClean="0"/>
              <a:t>preserving</a:t>
            </a:r>
            <a:r>
              <a:rPr lang="cs-CZ" dirty="0" smtClean="0"/>
              <a:t> </a:t>
            </a:r>
            <a:r>
              <a:rPr lang="cs-CZ" dirty="0" err="1" smtClean="0"/>
              <a:t>insects</a:t>
            </a:r>
            <a:r>
              <a:rPr lang="cs-CZ" dirty="0" smtClean="0"/>
              <a:t> and </a:t>
            </a:r>
            <a:r>
              <a:rPr lang="cs-CZ" dirty="0" err="1" smtClean="0"/>
              <a:t>mites</a:t>
            </a:r>
            <a:r>
              <a:rPr lang="cs-CZ" dirty="0" smtClean="0"/>
              <a:t>: </a:t>
            </a:r>
            <a:r>
              <a:rPr lang="cs-CZ" dirty="0" err="1" smtClean="0"/>
              <a:t>techniques</a:t>
            </a:r>
            <a:r>
              <a:rPr lang="cs-CZ" dirty="0" smtClean="0"/>
              <a:t> and </a:t>
            </a:r>
            <a:r>
              <a:rPr lang="cs-CZ" dirty="0" err="1" smtClean="0"/>
              <a:t>tools</a:t>
            </a:r>
            <a:r>
              <a:rPr lang="cs-CZ" dirty="0" smtClean="0"/>
              <a:t>. </a:t>
            </a:r>
            <a:r>
              <a:rPr lang="cs-CZ" dirty="0" err="1" smtClean="0"/>
              <a:t>Systematic</a:t>
            </a:r>
            <a:r>
              <a:rPr lang="cs-CZ" dirty="0" smtClean="0"/>
              <a:t> Entomology </a:t>
            </a:r>
            <a:r>
              <a:rPr lang="cs-CZ" dirty="0" err="1" smtClean="0"/>
              <a:t>Laboratory</a:t>
            </a:r>
            <a:r>
              <a:rPr lang="cs-CZ" dirty="0" smtClean="0"/>
              <a:t>, USDA, Washington, 66 pp. </a:t>
            </a:r>
            <a:r>
              <a:rPr lang="cs-CZ" dirty="0">
                <a:hlinkClick r:id="rId4"/>
              </a:rPr>
              <a:t>http://www.ars.usda.gov/SP2UserFiles/ad_hoc/12754100CollectingandPreservingInsectsandMites/collpres.pdf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Skuhravý V. (</a:t>
            </a:r>
            <a:r>
              <a:rPr lang="cs-CZ" dirty="0" err="1" smtClean="0"/>
              <a:t>ed</a:t>
            </a:r>
            <a:r>
              <a:rPr lang="cs-CZ" dirty="0" smtClean="0"/>
              <a:t>.) 1968: Metody chovu hmyzu. Academia, Praha, 285 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Winkler J.R. 1974: Sbíráme hmyz a zakládáme entomologickou sbírku. Státní zemědělské nakladatelství, Praha, 211 pp.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066" y="1072295"/>
            <a:ext cx="1745137" cy="279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ný popisek 4"/>
          <p:cNvSpPr/>
          <p:nvPr/>
        </p:nvSpPr>
        <p:spPr>
          <a:xfrm rot="1436792">
            <a:off x="7088188" y="3328988"/>
            <a:ext cx="1922462" cy="1857375"/>
          </a:xfrm>
          <a:prstGeom prst="wedgeEllipseCallout">
            <a:avLst>
              <a:gd name="adj1" fmla="val -151775"/>
              <a:gd name="adj2" fmla="val 627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2060"/>
                </a:solidFill>
              </a:rPr>
              <a:t>Jo </a:t>
            </a:r>
            <a:r>
              <a:rPr lang="cs-CZ" b="1" dirty="0" err="1">
                <a:solidFill>
                  <a:srgbClr val="002060"/>
                </a:solidFill>
              </a:rPr>
              <a:t>jo</a:t>
            </a:r>
            <a:r>
              <a:rPr lang="cs-CZ" b="1" dirty="0">
                <a:solidFill>
                  <a:srgbClr val="002060"/>
                </a:solidFill>
              </a:rPr>
              <a:t>, entomolog to vůbec nemá lehké!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04" name="Obdélník 5"/>
          <p:cNvSpPr>
            <a:spLocks noChangeArrowheads="1"/>
          </p:cNvSpPr>
          <p:nvPr/>
        </p:nvSpPr>
        <p:spPr bwMode="auto">
          <a:xfrm>
            <a:off x="5572125" y="5832475"/>
            <a:ext cx="3286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rgbClr val="002060"/>
                </a:solidFill>
              </a:rPr>
              <a:t>Studuje ¾ všeho živého!</a:t>
            </a:r>
            <a:endParaRPr lang="en-GB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Pomůcky k individuálnímu sběru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m</a:t>
            </a:r>
            <a:r>
              <a:rPr lang="cs-CZ" sz="2800" dirty="0" smtClean="0"/>
              <a:t>ěkká pinzeta (</a:t>
            </a:r>
            <a:r>
              <a:rPr lang="cs-CZ" sz="2800" i="1" dirty="0" err="1" smtClean="0"/>
              <a:t>forceps</a:t>
            </a:r>
            <a:r>
              <a:rPr lang="cs-CZ" sz="2800" dirty="0" smtClean="0"/>
              <a:t>), </a:t>
            </a:r>
            <a:r>
              <a:rPr lang="cs-CZ" sz="2800" dirty="0" err="1" smtClean="0"/>
              <a:t>šteteček</a:t>
            </a:r>
            <a:endParaRPr lang="cs-CZ" sz="2800" dirty="0" smtClean="0"/>
          </a:p>
          <a:p>
            <a:r>
              <a:rPr lang="cs-CZ" sz="2800" dirty="0" smtClean="0"/>
              <a:t>exhaustor (</a:t>
            </a:r>
            <a:r>
              <a:rPr lang="cs-CZ" sz="2800" i="1" dirty="0" err="1" smtClean="0"/>
              <a:t>aspirator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pooter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epruvety/smrtičky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říp. dláto, zahradní lopatka apod.</a:t>
            </a:r>
            <a:endParaRPr lang="cs-CZ" sz="2800" dirty="0"/>
          </a:p>
        </p:txBody>
      </p:sp>
      <p:pic>
        <p:nvPicPr>
          <p:cNvPr id="4098" name="Picture 2" descr="Pinzeta nerezová - m&amp;ecaron;kká 0,2 mm - &amp;ccaron;íslo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1052736"/>
            <a:ext cx="3024336" cy="2144919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6757"/>
          <a:stretch>
            <a:fillRect/>
          </a:stretch>
        </p:blipFill>
        <p:spPr bwMode="auto">
          <a:xfrm>
            <a:off x="-1" y="3095512"/>
            <a:ext cx="5580113" cy="37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exhaus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3779912" cy="297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Odchyt do lehké entomologické sítě (</a:t>
            </a:r>
            <a:r>
              <a:rPr lang="cs-CZ" b="1" i="1" dirty="0" err="1" smtClean="0"/>
              <a:t>netting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7486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větší létající hmyz: motýli, blanokřídlí, dvoukřídlí</a:t>
            </a:r>
            <a:endParaRPr lang="cs-CZ" sz="2800" dirty="0"/>
          </a:p>
        </p:txBody>
      </p:sp>
      <p:pic>
        <p:nvPicPr>
          <p:cNvPr id="4" name="Picture 8" descr="sit-kom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2906571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064" y="908720"/>
            <a:ext cx="13418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ICT0456"/>
          <p:cNvPicPr>
            <a:picLocks noChangeAspect="1" noChangeArrowheads="1"/>
          </p:cNvPicPr>
          <p:nvPr/>
        </p:nvPicPr>
        <p:blipFill>
          <a:blip r:embed="rId4" cstate="print"/>
          <a:srcRect l="32231" t="23920" r="24222" b="20035"/>
          <a:stretch>
            <a:fillRect/>
          </a:stretch>
        </p:blipFill>
        <p:spPr bwMode="auto">
          <a:xfrm>
            <a:off x="3779912" y="2492896"/>
            <a:ext cx="4523053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smtClean="0"/>
              <a:t>Smýkání (</a:t>
            </a:r>
            <a:r>
              <a:rPr lang="cs-CZ" b="1" i="1" dirty="0" err="1" smtClean="0"/>
              <a:t>sweeping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266429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 bylinné, případně nižších pater keřové a stromové vegetace</a:t>
            </a:r>
          </a:p>
          <a:p>
            <a:r>
              <a:rPr lang="cs-CZ" dirty="0" smtClean="0"/>
              <a:t>jednoduchá </a:t>
            </a:r>
            <a:r>
              <a:rPr lang="cs-CZ" dirty="0" err="1" smtClean="0"/>
              <a:t>semikvantitativní</a:t>
            </a:r>
            <a:r>
              <a:rPr lang="cs-CZ" dirty="0" smtClean="0"/>
              <a:t> metoda – standardizace na počet smyků stejné sítě (průměr, tvar, délka rukojeti), nelze ale přesně vztáhnout na plochu</a:t>
            </a:r>
          </a:p>
          <a:p>
            <a:r>
              <a:rPr lang="cs-CZ" dirty="0" smtClean="0"/>
              <a:t>nezachycuje hmyz z porostu rovnoměrně, nepoměrně více jsou zastoupeny druhy z horní části stébel a lodyh oproti druhům v nižších partiích porostu</a:t>
            </a:r>
          </a:p>
          <a:p>
            <a:r>
              <a:rPr lang="cs-CZ" dirty="0" smtClean="0"/>
              <a:t>nepoužitelné z mokré vegetace</a:t>
            </a:r>
            <a:endParaRPr lang="cs-C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7250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5762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 b="30047"/>
          <a:stretch>
            <a:fillRect/>
          </a:stretch>
        </p:blipFill>
        <p:spPr bwMode="auto">
          <a:xfrm>
            <a:off x="4607495" y="4742384"/>
            <a:ext cx="4536505" cy="2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mykac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780" y="3140968"/>
            <a:ext cx="3168220" cy="21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4" descr="Pavel Lauterer &amp; Reinhard Rem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454" y="0"/>
            <a:ext cx="6542546" cy="4365104"/>
          </a:xfrm>
          <a:prstGeom prst="rect">
            <a:avLst/>
          </a:prstGeom>
          <a:noFill/>
        </p:spPr>
      </p:pic>
      <p:pic>
        <p:nvPicPr>
          <p:cNvPr id="20482" name="Picture 2" descr="Reinhard Rem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71" y="3573016"/>
            <a:ext cx="4923629" cy="328498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270508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my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303647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Sklepávání </a:t>
            </a:r>
            <a:r>
              <a:rPr lang="cs-CZ" sz="4000" dirty="0" smtClean="0"/>
              <a:t>(</a:t>
            </a:r>
            <a:r>
              <a:rPr lang="cs-CZ" sz="4000" i="1" dirty="0" err="1" smtClean="0"/>
              <a:t>beating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5040560" cy="1324744"/>
          </a:xfrm>
        </p:spPr>
        <p:txBody>
          <a:bodyPr>
            <a:noAutofit/>
          </a:bodyPr>
          <a:lstStyle/>
          <a:p>
            <a:r>
              <a:rPr lang="cs-CZ" sz="2400" dirty="0" smtClean="0"/>
              <a:t>z větví stromů a keřů – dřeva i listí</a:t>
            </a:r>
          </a:p>
          <a:p>
            <a:r>
              <a:rPr lang="cs-CZ" sz="2400" dirty="0" err="1"/>
              <a:t>s</a:t>
            </a:r>
            <a:r>
              <a:rPr lang="cs-CZ" sz="2400" dirty="0" err="1" smtClean="0"/>
              <a:t>klepávadlo</a:t>
            </a:r>
            <a:r>
              <a:rPr lang="cs-CZ" sz="2400" dirty="0" smtClean="0"/>
              <a:t> (</a:t>
            </a:r>
            <a:r>
              <a:rPr lang="cs-CZ" sz="2400" i="1" dirty="0" err="1" smtClean="0"/>
              <a:t>beating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tray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7" name="Picture 7" descr="Sklepavadlo"/>
          <p:cNvPicPr>
            <a:picLocks noChangeAspect="1" noChangeArrowheads="1"/>
          </p:cNvPicPr>
          <p:nvPr/>
        </p:nvPicPr>
        <p:blipFill>
          <a:blip r:embed="rId2" cstate="print"/>
          <a:srcRect l="11652" r="6783"/>
          <a:stretch>
            <a:fillRect/>
          </a:stretch>
        </p:blipFill>
        <p:spPr bwMode="auto">
          <a:xfrm>
            <a:off x="5868144" y="1124744"/>
            <a:ext cx="3024336" cy="246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upload.wikimedia.org/wikipedia/commons/thumb/6/66/Steinau_fg02.jpg/1024px-Steinau_f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5412418" cy="360040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7/71/Steinau_fg05.jpg/1024px-Steinau_fg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4555"/>
            <a:ext cx="4499992" cy="299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smtClean="0"/>
              <a:t>Prosívání </a:t>
            </a:r>
            <a:r>
              <a:rPr lang="cs-CZ" dirty="0" smtClean="0"/>
              <a:t>(</a:t>
            </a:r>
            <a:r>
              <a:rPr lang="cs-CZ" i="1" dirty="0" err="1" smtClean="0"/>
              <a:t>sifting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5"/>
            <a:ext cx="8568952" cy="158417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 extrakci členovců z hrabanky, detritu, mechu, </a:t>
            </a:r>
            <a:r>
              <a:rPr lang="cs-CZ" dirty="0" err="1" smtClean="0"/>
              <a:t>trouchu</a:t>
            </a:r>
            <a:r>
              <a:rPr lang="cs-CZ" dirty="0" smtClean="0"/>
              <a:t> stromů, hub, hnoje apod.</a:t>
            </a:r>
          </a:p>
          <a:p>
            <a:r>
              <a:rPr lang="cs-CZ" dirty="0" smtClean="0"/>
              <a:t>vybírání na plachtě v terénu, efektivněji ale v laboratoři/na pokoji pomocí </a:t>
            </a:r>
            <a:r>
              <a:rPr lang="cs-CZ" dirty="0" err="1" smtClean="0"/>
              <a:t>xeroeklektorů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Mocsarski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5844" name="AutoShape 4" descr="Výsledek obrázku pro prosívad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46" name="AutoShape 6" descr="Výsledek obrázku pro prosívad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850" name="Picture 10" descr="http://www.kabourek.cz/getimage.php?image=p_16011_prosiv_kul_p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163269" cy="3024334"/>
          </a:xfrm>
          <a:prstGeom prst="rect">
            <a:avLst/>
          </a:prstGeom>
          <a:noFill/>
        </p:spPr>
      </p:pic>
      <p:pic>
        <p:nvPicPr>
          <p:cNvPr id="41986" name="Picture 2" descr="http://www.kabourek.cz/getimage.php?image=p_16501_xereklek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391" y="4116550"/>
            <a:ext cx="4844810" cy="26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26876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Barevné (</a:t>
            </a:r>
            <a:r>
              <a:rPr lang="cs-CZ" sz="4000" b="1" dirty="0" err="1" smtClean="0"/>
              <a:t>Moerickovy</a:t>
            </a:r>
            <a:r>
              <a:rPr lang="cs-CZ" sz="4000" b="1" dirty="0" smtClean="0"/>
              <a:t>) misky </a:t>
            </a:r>
            <a:r>
              <a:rPr lang="cs-CZ" sz="2800" dirty="0" smtClean="0"/>
              <a:t>(</a:t>
            </a:r>
            <a:r>
              <a:rPr lang="cs-CZ" sz="2800" i="1" dirty="0" smtClean="0"/>
              <a:t>pan </a:t>
            </a:r>
            <a:r>
              <a:rPr lang="cs-CZ" sz="2800" i="1" dirty="0" err="1" smtClean="0"/>
              <a:t>traps</a:t>
            </a:r>
            <a:r>
              <a:rPr lang="cs-CZ" sz="2800" dirty="0" smtClean="0"/>
              <a:t>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4320480" cy="244827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barva: žlutá, bílá, některé skupiny přitahovány modrou</a:t>
            </a:r>
          </a:p>
          <a:p>
            <a:r>
              <a:rPr lang="cs-CZ" dirty="0"/>
              <a:t>n</a:t>
            </a:r>
            <a:r>
              <a:rPr lang="cs-CZ" dirty="0" smtClean="0"/>
              <a:t>áplň: voda + detergent + sůl</a:t>
            </a:r>
          </a:p>
          <a:p>
            <a:r>
              <a:rPr lang="cs-CZ" dirty="0"/>
              <a:t>k</a:t>
            </a:r>
            <a:r>
              <a:rPr lang="cs-CZ" dirty="0" smtClean="0"/>
              <a:t>rátkodobá expozice za dobrého počasí</a:t>
            </a:r>
          </a:p>
          <a:p>
            <a:r>
              <a:rPr lang="cs-CZ" dirty="0"/>
              <a:t>e</a:t>
            </a:r>
            <a:r>
              <a:rPr lang="cs-CZ" dirty="0" smtClean="0"/>
              <a:t>fektivní zejména pro </a:t>
            </a:r>
            <a:r>
              <a:rPr lang="cs-CZ" dirty="0" err="1" smtClean="0"/>
              <a:t>Hymenoptera</a:t>
            </a:r>
            <a:r>
              <a:rPr lang="cs-CZ" dirty="0" smtClean="0"/>
              <a:t>, </a:t>
            </a:r>
            <a:r>
              <a:rPr lang="cs-CZ" dirty="0" err="1" smtClean="0"/>
              <a:t>Diptera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Hemiptera</a:t>
            </a:r>
            <a:r>
              <a:rPr lang="cs-CZ" dirty="0" smtClean="0"/>
              <a:t> (mšice, </a:t>
            </a:r>
            <a:r>
              <a:rPr lang="cs-CZ" dirty="0" err="1" smtClean="0"/>
              <a:t>křísi</a:t>
            </a:r>
            <a:r>
              <a:rPr lang="cs-CZ" dirty="0" smtClean="0"/>
              <a:t>), </a:t>
            </a:r>
            <a:r>
              <a:rPr lang="cs-CZ" dirty="0" err="1" smtClean="0"/>
              <a:t>Thysanoptera</a:t>
            </a:r>
            <a:r>
              <a:rPr lang="cs-CZ" dirty="0" smtClean="0"/>
              <a:t>, některé brouky </a:t>
            </a:r>
            <a:endParaRPr lang="cs-CZ" dirty="0"/>
          </a:p>
        </p:txBody>
      </p:sp>
      <p:pic>
        <p:nvPicPr>
          <p:cNvPr id="4" name="Picture 8" descr="zluta mis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4467"/>
            <a:ext cx="4067944" cy="28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991794" cy="260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58980"/>
            <a:ext cx="4104456" cy="269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880</Words>
  <Application>Microsoft Office PowerPoint</Application>
  <PresentationFormat>Předvádění na obrazovce (4:3)</PresentationFormat>
  <Paragraphs>93</Paragraphs>
  <Slides>25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Motiv sady Office</vt:lpstr>
      <vt:lpstr>Acrobat Document</vt:lpstr>
      <vt:lpstr>Snímek 1</vt:lpstr>
      <vt:lpstr>Individuální sběr</vt:lpstr>
      <vt:lpstr>Pomůcky k individuálnímu sběru</vt:lpstr>
      <vt:lpstr>Odchyt do lehké entomologické sítě (netting)</vt:lpstr>
      <vt:lpstr>Smýkání (sweeping)</vt:lpstr>
      <vt:lpstr>Snímek 6</vt:lpstr>
      <vt:lpstr>Sklepávání (beating)</vt:lpstr>
      <vt:lpstr>Prosívání (sifting)</vt:lpstr>
      <vt:lpstr>Barevné (Moerickovy) misky (pan traps)</vt:lpstr>
      <vt:lpstr>Pasti s návnadou (baited traps)</vt:lpstr>
      <vt:lpstr>Usmrcení hmyzu</vt:lpstr>
      <vt:lpstr>Preparace „na sucho“ na špendlíky</vt:lpstr>
      <vt:lpstr>Snímek 13</vt:lpstr>
      <vt:lpstr>Snímek 14</vt:lpstr>
      <vt:lpstr>Napínání končetin a křídel</vt:lpstr>
      <vt:lpstr>Nárazová („okenní“) past</vt:lpstr>
      <vt:lpstr>Nalepením na štítek</vt:lpstr>
      <vt:lpstr>Snímek 18</vt:lpstr>
      <vt:lpstr>Snímek 19</vt:lpstr>
      <vt:lpstr>Snímek 20</vt:lpstr>
      <vt:lpstr>Kapalinové preparáty</vt:lpstr>
      <vt:lpstr>Mikroskopické preparáty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terénní zoologie bezobratlých</dc:title>
  <dc:creator>Malenovsky</dc:creator>
  <cp:lastModifiedBy>Igor Malenovský</cp:lastModifiedBy>
  <cp:revision>78</cp:revision>
  <dcterms:created xsi:type="dcterms:W3CDTF">2015-04-14T16:25:17Z</dcterms:created>
  <dcterms:modified xsi:type="dcterms:W3CDTF">2018-06-21T21:00:43Z</dcterms:modified>
</cp:coreProperties>
</file>