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80"/>
  </p:notesMasterIdLst>
  <p:handoutMasterIdLst>
    <p:handoutMasterId r:id="rId81"/>
  </p:handoutMasterIdLst>
  <p:sldIdLst>
    <p:sldId id="493" r:id="rId2"/>
    <p:sldId id="677" r:id="rId3"/>
    <p:sldId id="662" r:id="rId4"/>
    <p:sldId id="665" r:id="rId5"/>
    <p:sldId id="666" r:id="rId6"/>
    <p:sldId id="664" r:id="rId7"/>
    <p:sldId id="667" r:id="rId8"/>
    <p:sldId id="584" r:id="rId9"/>
    <p:sldId id="581" r:id="rId10"/>
    <p:sldId id="582" r:id="rId11"/>
    <p:sldId id="583" r:id="rId12"/>
    <p:sldId id="679" r:id="rId13"/>
    <p:sldId id="504" r:id="rId14"/>
    <p:sldId id="495" r:id="rId15"/>
    <p:sldId id="496" r:id="rId16"/>
    <p:sldId id="497" r:id="rId17"/>
    <p:sldId id="498" r:id="rId18"/>
    <p:sldId id="499" r:id="rId19"/>
    <p:sldId id="505" r:id="rId20"/>
    <p:sldId id="508" r:id="rId21"/>
    <p:sldId id="506" r:id="rId22"/>
    <p:sldId id="668" r:id="rId23"/>
    <p:sldId id="669" r:id="rId24"/>
    <p:sldId id="509" r:id="rId25"/>
    <p:sldId id="587" r:id="rId26"/>
    <p:sldId id="670" r:id="rId27"/>
    <p:sldId id="588" r:id="rId28"/>
    <p:sldId id="590" r:id="rId29"/>
    <p:sldId id="592" r:id="rId30"/>
    <p:sldId id="596" r:id="rId31"/>
    <p:sldId id="593" r:id="rId32"/>
    <p:sldId id="595" r:id="rId33"/>
    <p:sldId id="599" r:id="rId34"/>
    <p:sldId id="600" r:id="rId35"/>
    <p:sldId id="671" r:id="rId36"/>
    <p:sldId id="603" r:id="rId37"/>
    <p:sldId id="605" r:id="rId38"/>
    <p:sldId id="606" r:id="rId39"/>
    <p:sldId id="516" r:id="rId40"/>
    <p:sldId id="608" r:id="rId41"/>
    <p:sldId id="659" r:id="rId42"/>
    <p:sldId id="673" r:id="rId43"/>
    <p:sldId id="674" r:id="rId44"/>
    <p:sldId id="676" r:id="rId45"/>
    <p:sldId id="672" r:id="rId46"/>
    <p:sldId id="612" r:id="rId47"/>
    <p:sldId id="653" r:id="rId48"/>
    <p:sldId id="610" r:id="rId49"/>
    <p:sldId id="618" r:id="rId50"/>
    <p:sldId id="613" r:id="rId51"/>
    <p:sldId id="654" r:id="rId52"/>
    <p:sldId id="622" r:id="rId53"/>
    <p:sldId id="629" r:id="rId54"/>
    <p:sldId id="678" r:id="rId55"/>
    <p:sldId id="614" r:id="rId56"/>
    <p:sldId id="655" r:id="rId57"/>
    <p:sldId id="627" r:id="rId58"/>
    <p:sldId id="628" r:id="rId59"/>
    <p:sldId id="630" r:id="rId60"/>
    <p:sldId id="631" r:id="rId61"/>
    <p:sldId id="615" r:id="rId62"/>
    <p:sldId id="656" r:id="rId63"/>
    <p:sldId id="620" r:id="rId64"/>
    <p:sldId id="624" r:id="rId65"/>
    <p:sldId id="640" r:id="rId66"/>
    <p:sldId id="633" r:id="rId67"/>
    <p:sldId id="635" r:id="rId68"/>
    <p:sldId id="638" r:id="rId69"/>
    <p:sldId id="642" r:id="rId70"/>
    <p:sldId id="636" r:id="rId71"/>
    <p:sldId id="616" r:id="rId72"/>
    <p:sldId id="657" r:id="rId73"/>
    <p:sldId id="617" r:id="rId74"/>
    <p:sldId id="658" r:id="rId75"/>
    <p:sldId id="643" r:id="rId76"/>
    <p:sldId id="644" r:id="rId77"/>
    <p:sldId id="648" r:id="rId78"/>
    <p:sldId id="649" r:id="rId7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6" autoAdjust="0"/>
    <p:restoredTop sz="94660"/>
  </p:normalViewPr>
  <p:slideViewPr>
    <p:cSldViewPr>
      <p:cViewPr varScale="1">
        <p:scale>
          <a:sx n="124" d="100"/>
          <a:sy n="124" d="100"/>
        </p:scale>
        <p:origin x="102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6138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10.04.2018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POHYB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doc. Mgr. Vítězslav Bryja,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 buněk a buňkami zprostředkovaný pohyb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32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6552728" cy="498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2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5" name="Picture 1" descr="figure_16_32c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60697" r="17987" b="8954"/>
          <a:stretch>
            <a:fillRect/>
          </a:stretch>
        </p:blipFill>
        <p:spPr bwMode="auto">
          <a:xfrm>
            <a:off x="3635896" y="4725144"/>
            <a:ext cx="288032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igure_16_32c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785" b="45663"/>
          <a:stretch>
            <a:fillRect/>
          </a:stretch>
        </p:blipFill>
        <p:spPr bwMode="auto">
          <a:xfrm>
            <a:off x="2843809" y="1412776"/>
            <a:ext cx="43262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figure_16_32c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2"/>
          <a:stretch>
            <a:fillRect/>
          </a:stretch>
        </p:blipFill>
        <p:spPr bwMode="auto">
          <a:xfrm>
            <a:off x="3203848" y="6665639"/>
            <a:ext cx="4565650" cy="19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2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297AF-E510-47CE-8EC3-FCCC0C9F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Příčný řez svalovým vláknem (octomilka)</a:t>
            </a:r>
          </a:p>
        </p:txBody>
      </p:sp>
      <p:pic>
        <p:nvPicPr>
          <p:cNvPr id="4" name="Picture 1" descr="figure_16_33.jpg">
            <a:extLst>
              <a:ext uri="{FF2B5EF4-FFF2-40B4-BE49-F238E27FC236}">
                <a16:creationId xmlns:a16="http://schemas.microsoft.com/office/drawing/2014/main" id="{5765AC7F-C18C-41C1-BDE1-BEAF2C48A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25837"/>
            <a:ext cx="7138987" cy="4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0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052" y="2060848"/>
            <a:ext cx="7910948" cy="256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49019" y="5373216"/>
            <a:ext cx="73448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000" dirty="0" err="1">
                <a:latin typeface="+mn-lt"/>
              </a:rPr>
              <a:t>Nebulin</a:t>
            </a:r>
            <a:r>
              <a:rPr lang="cs-CZ" sz="1000" dirty="0">
                <a:latin typeface="+mn-lt"/>
              </a:rPr>
              <a:t> – molekulární pravítko, ochrana konců – </a:t>
            </a:r>
            <a:r>
              <a:rPr lang="cs-CZ" sz="1000" dirty="0" err="1">
                <a:latin typeface="+mn-lt"/>
              </a:rPr>
              <a:t>tropomodulin</a:t>
            </a:r>
            <a:r>
              <a:rPr lang="cs-CZ" sz="1000" dirty="0">
                <a:latin typeface="+mn-lt"/>
              </a:rPr>
              <a:t> (minus) a Z disk (</a:t>
            </a:r>
            <a:r>
              <a:rPr lang="cs-CZ" sz="1000" dirty="0" err="1">
                <a:latin typeface="+mn-lt"/>
              </a:rPr>
              <a:t>CapZ</a:t>
            </a:r>
            <a:r>
              <a:rPr lang="cs-CZ" sz="1000" dirty="0">
                <a:latin typeface="+mn-lt"/>
              </a:rPr>
              <a:t> a </a:t>
            </a:r>
            <a:r>
              <a:rPr lang="cs-CZ" sz="1000" dirty="0" err="1">
                <a:latin typeface="+mn-lt"/>
              </a:rPr>
              <a:t>aktinin</a:t>
            </a:r>
            <a:r>
              <a:rPr lang="cs-CZ" sz="1000" dirty="0">
                <a:latin typeface="+mn-lt"/>
              </a:rPr>
              <a:t>)</a:t>
            </a:r>
          </a:p>
          <a:p>
            <a:pPr algn="just"/>
            <a:r>
              <a:rPr lang="cs-CZ" sz="1000" dirty="0">
                <a:latin typeface="+mn-lt"/>
              </a:rPr>
              <a:t>Zajímavost: </a:t>
            </a:r>
            <a:r>
              <a:rPr lang="cs-CZ" sz="1000" b="1" dirty="0" err="1"/>
              <a:t>Titin</a:t>
            </a:r>
            <a:r>
              <a:rPr lang="cs-CZ" sz="1000" dirty="0"/>
              <a:t> (jméno souvisí s bájnými Titány), též </a:t>
            </a:r>
            <a:r>
              <a:rPr lang="cs-CZ" sz="1000" b="1" dirty="0" err="1"/>
              <a:t>konektin</a:t>
            </a:r>
            <a:r>
              <a:rPr lang="cs-CZ" sz="1000" dirty="0"/>
              <a:t>, je obrovský elastický protein nacházející se v </a:t>
            </a:r>
            <a:r>
              <a:rPr lang="cs-CZ" sz="1000" dirty="0" err="1"/>
              <a:t>sarkomeře</a:t>
            </a:r>
            <a:r>
              <a:rPr lang="cs-CZ" sz="1000" dirty="0"/>
              <a:t> v příčně pruhované svalovině, Je to zřejmě nejdelší lidský protein: je vytvářen jako jediný polypeptid, který má u člověka délku 34 350 aminokyselin</a:t>
            </a:r>
            <a:r>
              <a:rPr lang="cs-CZ" sz="1000" baseline="30000" dirty="0"/>
              <a:t>[</a:t>
            </a:r>
            <a:r>
              <a:rPr lang="cs-CZ" sz="1000" dirty="0"/>
              <a:t> a má molekulární hmotnost asi 3 700 </a:t>
            </a:r>
            <a:r>
              <a:rPr lang="cs-CZ" sz="1000" dirty="0" err="1"/>
              <a:t>kDa</a:t>
            </a:r>
            <a:r>
              <a:rPr lang="cs-CZ" sz="1000" dirty="0"/>
              <a:t>. Výroba </a:t>
            </a:r>
            <a:r>
              <a:rPr lang="cs-CZ" sz="1000" dirty="0" err="1"/>
              <a:t>titinu</a:t>
            </a:r>
            <a:r>
              <a:rPr lang="cs-CZ" sz="1000" dirty="0"/>
              <a:t> na ribozomu zabere neuvěřitelné 2–3 hodiny (u běžných bílkovin to je otázka několika minut).  Na délku má asi 1,2 mikrometru, tedy řádově stejně jako například buňka bakterií.</a:t>
            </a:r>
            <a:r>
              <a:rPr lang="cs-CZ" sz="1000" dirty="0">
                <a:latin typeface="+mn-lt"/>
              </a:rPr>
              <a:t> </a:t>
            </a:r>
          </a:p>
          <a:p>
            <a:pPr algn="just">
              <a:buFontTx/>
              <a:buNone/>
            </a:pPr>
            <a:endParaRPr lang="cs-CZ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747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9.jpg"/>
          <p:cNvPicPr>
            <a:picLocks noChangeAspect="1"/>
          </p:cNvPicPr>
          <p:nvPr/>
        </p:nvPicPr>
        <p:blipFill rotWithShape="1">
          <a:blip r:embed="rId2" cstate="print"/>
          <a:srcRect r="52703" b="3274"/>
          <a:stretch/>
        </p:blipFill>
        <p:spPr bwMode="auto">
          <a:xfrm>
            <a:off x="3257854" y="1303849"/>
            <a:ext cx="2628292" cy="554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3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9.jpg"/>
          <p:cNvPicPr>
            <a:picLocks noChangeAspect="1"/>
          </p:cNvPicPr>
          <p:nvPr/>
        </p:nvPicPr>
        <p:blipFill rotWithShape="1">
          <a:blip r:embed="rId2" cstate="print"/>
          <a:srcRect r="54059" b="78187"/>
          <a:stretch/>
        </p:blipFill>
        <p:spPr bwMode="auto">
          <a:xfrm>
            <a:off x="2087724" y="1332398"/>
            <a:ext cx="4968552" cy="243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59632" y="4077072"/>
            <a:ext cx="73448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na začátku cyklu je </a:t>
            </a:r>
            <a:r>
              <a:rPr lang="cs-CZ" dirty="0" err="1">
                <a:latin typeface="+mn-lt"/>
              </a:rPr>
              <a:t>myosinová</a:t>
            </a:r>
            <a:r>
              <a:rPr lang="cs-CZ" dirty="0">
                <a:latin typeface="+mn-lt"/>
              </a:rPr>
              <a:t> hlavička bez navázaného nukleotidu pevně semknuta s aktinovým filamentem (angl. </a:t>
            </a:r>
            <a:r>
              <a:rPr lang="cs-CZ" dirty="0" err="1">
                <a:latin typeface="+mn-lt"/>
              </a:rPr>
              <a:t>rigor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configuration</a:t>
            </a:r>
            <a:r>
              <a:rPr lang="cs-CZ" dirty="0">
                <a:latin typeface="+mn-lt"/>
              </a:rPr>
              <a:t> → </a:t>
            </a:r>
            <a:r>
              <a:rPr lang="cs-CZ" dirty="0" err="1">
                <a:latin typeface="+mn-lt"/>
              </a:rPr>
              <a:t>rigor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mortis</a:t>
            </a:r>
            <a:r>
              <a:rPr lang="cs-CZ" dirty="0">
                <a:latin typeface="+mn-lt"/>
              </a:rPr>
              <a:t>)</a:t>
            </a:r>
          </a:p>
          <a:p>
            <a:pPr algn="just"/>
            <a:r>
              <a:rPr lang="cs-CZ" dirty="0">
                <a:latin typeface="+mn-lt"/>
              </a:rPr>
              <a:t>v aktivně pracujícím svalu je tento stav velmi krátkodobý a je rychle ukončen navázáním molekuly ATP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203848" y="3573016"/>
            <a:ext cx="13681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580112" y="3660004"/>
            <a:ext cx="13681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73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9.jpg"/>
          <p:cNvPicPr>
            <a:picLocks noChangeAspect="1"/>
          </p:cNvPicPr>
          <p:nvPr/>
        </p:nvPicPr>
        <p:blipFill rotWithShape="1">
          <a:blip r:embed="rId2" cstate="print"/>
          <a:srcRect t="16124" r="53764" b="62863"/>
          <a:stretch/>
        </p:blipFill>
        <p:spPr bwMode="auto">
          <a:xfrm>
            <a:off x="2073741" y="1268760"/>
            <a:ext cx="4996518" cy="234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59632" y="4077072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molekula ATP se váže do velkého záhybu na zadní straně hlavičky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(na nejvzdálenější místo od aktin. </a:t>
            </a:r>
            <a:r>
              <a:rPr lang="cs-CZ" dirty="0" err="1">
                <a:latin typeface="+mn-lt"/>
              </a:rPr>
              <a:t>filamenta</a:t>
            </a:r>
            <a:r>
              <a:rPr lang="cs-CZ" dirty="0">
                <a:latin typeface="+mn-lt"/>
              </a:rPr>
              <a:t>) a způsobuje nepatrnou změnu konformace místa, kde se k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váže aktin, čímž sníží afinitu hlavičky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k aktinu a umožní pohyb podél </a:t>
            </a:r>
            <a:r>
              <a:rPr lang="cs-CZ" dirty="0" err="1">
                <a:latin typeface="+mn-lt"/>
              </a:rPr>
              <a:t>filamenta</a:t>
            </a: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5240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9.jpg"/>
          <p:cNvPicPr>
            <a:picLocks noChangeAspect="1"/>
          </p:cNvPicPr>
          <p:nvPr/>
        </p:nvPicPr>
        <p:blipFill rotWithShape="1">
          <a:blip r:embed="rId2" cstate="print"/>
          <a:srcRect t="37669" r="54852" b="42697"/>
          <a:stretch/>
        </p:blipFill>
        <p:spPr bwMode="auto">
          <a:xfrm>
            <a:off x="2186573" y="1412776"/>
            <a:ext cx="4770853" cy="214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59632" y="4077072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záhyb na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se jako mušle uzavírá okolo molekuly ATP, spouští se pohyb levého ramena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, které posouvá hlavičku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podél aktinového </a:t>
            </a:r>
            <a:r>
              <a:rPr lang="cs-CZ" dirty="0" err="1">
                <a:latin typeface="+mn-lt"/>
              </a:rPr>
              <a:t>filamenta</a:t>
            </a:r>
            <a:r>
              <a:rPr lang="cs-CZ" dirty="0">
                <a:latin typeface="+mn-lt"/>
              </a:rPr>
              <a:t> o vzdálenost přibližně 5 </a:t>
            </a:r>
            <a:r>
              <a:rPr lang="cs-CZ" dirty="0" err="1">
                <a:latin typeface="+mn-lt"/>
              </a:rPr>
              <a:t>nm</a:t>
            </a:r>
            <a:endParaRPr lang="cs-CZ" dirty="0">
              <a:latin typeface="+mn-lt"/>
            </a:endParaRPr>
          </a:p>
          <a:p>
            <a:pPr algn="just"/>
            <a:r>
              <a:rPr lang="cs-CZ" dirty="0">
                <a:latin typeface="+mn-lt"/>
              </a:rPr>
              <a:t>nastává hydrolýza ATP, ale ADP a </a:t>
            </a:r>
            <a:r>
              <a:rPr lang="cs-CZ" dirty="0" err="1">
                <a:latin typeface="+mn-lt"/>
              </a:rPr>
              <a:t>anorg</a:t>
            </a:r>
            <a:r>
              <a:rPr lang="cs-CZ" dirty="0">
                <a:latin typeface="+mn-lt"/>
              </a:rPr>
              <a:t>. fosfát stále zůstávají připojeny k </a:t>
            </a:r>
            <a:r>
              <a:rPr lang="cs-CZ" dirty="0" err="1">
                <a:latin typeface="+mn-lt"/>
              </a:rPr>
              <a:t>myosinu</a:t>
            </a: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71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341983" y="4353363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slabá vazba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k novému místu na aktinovém filamentu způsobí uvolnění </a:t>
            </a:r>
            <a:r>
              <a:rPr lang="cs-CZ" dirty="0" err="1">
                <a:latin typeface="+mn-lt"/>
              </a:rPr>
              <a:t>anorg</a:t>
            </a:r>
            <a:r>
              <a:rPr lang="cs-CZ" dirty="0">
                <a:latin typeface="+mn-lt"/>
              </a:rPr>
              <a:t>. fosfátu, čímž se zesílí vazba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k aktinovému filamentu</a:t>
            </a:r>
          </a:p>
          <a:p>
            <a:pPr algn="just"/>
            <a:r>
              <a:rPr lang="cs-CZ" dirty="0">
                <a:latin typeface="+mn-lt"/>
              </a:rPr>
              <a:t>uvolnění </a:t>
            </a:r>
            <a:r>
              <a:rPr lang="cs-CZ" dirty="0" err="1">
                <a:latin typeface="+mn-lt"/>
              </a:rPr>
              <a:t>anorg</a:t>
            </a:r>
            <a:r>
              <a:rPr lang="cs-CZ" dirty="0">
                <a:latin typeface="+mn-lt"/>
              </a:rPr>
              <a:t>. fosfátu vede ke změně tvaru </a:t>
            </a:r>
            <a:r>
              <a:rPr lang="cs-CZ" dirty="0" err="1">
                <a:latin typeface="+mn-lt"/>
              </a:rPr>
              <a:t>myosinu</a:t>
            </a:r>
            <a:r>
              <a:rPr lang="cs-CZ" dirty="0">
                <a:latin typeface="+mn-lt"/>
              </a:rPr>
              <a:t> - nabývá původní konformace, ztrácí ADP a svalový stah se vrací na začátek cyklu (ale nacházíme se o kus dál na aktinovém filamentu)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5" name="Picture 1" descr="figure_16_29.jpg"/>
          <p:cNvPicPr>
            <a:picLocks noChangeAspect="1"/>
          </p:cNvPicPr>
          <p:nvPr/>
        </p:nvPicPr>
        <p:blipFill rotWithShape="1">
          <a:blip r:embed="rId3" cstate="print"/>
          <a:srcRect t="56902" r="54932" b="3162"/>
          <a:stretch/>
        </p:blipFill>
        <p:spPr bwMode="auto">
          <a:xfrm>
            <a:off x="2807804" y="1125414"/>
            <a:ext cx="3528392" cy="322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36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Jak se koordinovaně a rychle posunou tisíce molekul myosinu po aktinu?</a:t>
            </a:r>
            <a:endParaRPr lang="cs-CZ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292" r="1282" b="1362"/>
          <a:stretch>
            <a:fillRect/>
          </a:stretch>
        </p:blipFill>
        <p:spPr bwMode="auto">
          <a:xfrm>
            <a:off x="1223120" y="2009006"/>
            <a:ext cx="7920880" cy="336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11152" y="5517232"/>
            <a:ext cx="734481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>
                <a:latin typeface="+mn-lt"/>
              </a:rPr>
              <a:t>V buňce je udržovaná nízká koncentrace Ca2+ iontů, které jsou aktivně pumpovány vně buňky a do endoplazmatického retikula (u svalu nazývané sarkoplazmatické retikulum)</a:t>
            </a: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851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do konce semestru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392" y="1988840"/>
            <a:ext cx="7776863" cy="4176464"/>
          </a:xfrm>
        </p:spPr>
        <p:txBody>
          <a:bodyPr/>
          <a:lstStyle/>
          <a:p>
            <a:r>
              <a:rPr lang="cs-CZ" sz="1800" dirty="0"/>
              <a:t>10.4. </a:t>
            </a:r>
            <a:r>
              <a:rPr lang="cs-CZ" sz="1800" cap="all" dirty="0"/>
              <a:t>Pohyb buněk a přispění buněk k pohybu organismu</a:t>
            </a:r>
            <a:r>
              <a:rPr lang="cs-CZ" sz="1800" dirty="0"/>
              <a:t> 17.4. </a:t>
            </a:r>
            <a:r>
              <a:rPr lang="cs-CZ" sz="1800" cap="all" dirty="0"/>
              <a:t>základní principy signální transdukce</a:t>
            </a:r>
            <a:endParaRPr lang="cs-CZ" sz="1800" dirty="0"/>
          </a:p>
          <a:p>
            <a:r>
              <a:rPr lang="cs-CZ" sz="1800" dirty="0"/>
              <a:t>24.4. VÝZNAMNÉ SIGNÁLNÍ DRAHY (dokončení)</a:t>
            </a:r>
            <a:r>
              <a:rPr lang="cs-CZ" sz="1800" cap="all" dirty="0"/>
              <a:t>+ Buněčná biologie v číslech</a:t>
            </a:r>
            <a:r>
              <a:rPr lang="cs-CZ" sz="1800" dirty="0"/>
              <a:t> – hledání souvislostí</a:t>
            </a:r>
          </a:p>
          <a:p>
            <a:r>
              <a:rPr lang="cs-CZ" sz="1800" dirty="0"/>
              <a:t>15.5. (Karel Souček) – Životní cyklus živočišné buňky (regulátory buněčného cyklu, diferenciace, apoptóza a další mechanismy buněčné smrti)</a:t>
            </a:r>
          </a:p>
          <a:p>
            <a:r>
              <a:rPr lang="cs-CZ" sz="1800" dirty="0"/>
              <a:t>22.5. - </a:t>
            </a:r>
            <a:r>
              <a:rPr lang="cs-CZ" sz="1800" dirty="0" err="1"/>
              <a:t>předtermín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59798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Role troponinu a tropomyosinu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36.jpg"/>
          <p:cNvPicPr>
            <a:picLocks noChangeAspect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2987824" y="2636912"/>
            <a:ext cx="5345410" cy="211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835696" y="1412776"/>
            <a:ext cx="7138987" cy="4425355"/>
          </a:xfrm>
        </p:spPr>
        <p:txBody>
          <a:bodyPr/>
          <a:lstStyle/>
          <a:p>
            <a:r>
              <a:rPr lang="cs-CZ" sz="1800"/>
              <a:t>Troponin – váže Ca2+</a:t>
            </a:r>
          </a:p>
          <a:p>
            <a:r>
              <a:rPr lang="cs-CZ" sz="1800"/>
              <a:t>Tropomyosin – blokuje na aktinu vazebná místa pro myosin</a:t>
            </a:r>
          </a:p>
        </p:txBody>
      </p:sp>
    </p:spTree>
    <p:extLst>
      <p:ext uri="{BB962C8B-B14F-4D97-AF65-F5344CB8AC3E}">
        <p14:creationId xmlns:p14="http://schemas.microsoft.com/office/powerpoint/2010/main" val="3423151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589" t="1523"/>
          <a:stretch>
            <a:fillRect/>
          </a:stretch>
        </p:blipFill>
        <p:spPr bwMode="auto">
          <a:xfrm>
            <a:off x="1466850" y="1581844"/>
            <a:ext cx="7677150" cy="472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4123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Role troponinu a tropomyosinu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36.jpg"/>
          <p:cNvPicPr>
            <a:picLocks noChangeAspect="1"/>
          </p:cNvPicPr>
          <p:nvPr/>
        </p:nvPicPr>
        <p:blipFill rotWithShape="1">
          <a:blip r:embed="rId2" cstate="print"/>
          <a:srcRect b="4427"/>
          <a:stretch/>
        </p:blipFill>
        <p:spPr bwMode="auto">
          <a:xfrm>
            <a:off x="2483768" y="2636912"/>
            <a:ext cx="5345410" cy="403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835696" y="1268760"/>
            <a:ext cx="7138987" cy="4425355"/>
          </a:xfrm>
        </p:spPr>
        <p:txBody>
          <a:bodyPr/>
          <a:lstStyle/>
          <a:p>
            <a:r>
              <a:rPr lang="cs-CZ" sz="1800"/>
              <a:t>Troponin – váže Ca2+</a:t>
            </a:r>
          </a:p>
          <a:p>
            <a:r>
              <a:rPr lang="cs-CZ" sz="1800"/>
              <a:t>Tropomyosin – blokuje na aktinu vazebná místa pro myosin</a:t>
            </a:r>
          </a:p>
          <a:p>
            <a:r>
              <a:rPr lang="cs-CZ" sz="1800"/>
              <a:t>Vazba Ca2+ iontů – změna konformace, které posune tropomyosin a umožní pohyb myosinu po aktinu</a:t>
            </a:r>
          </a:p>
        </p:txBody>
      </p:sp>
    </p:spTree>
    <p:extLst>
      <p:ext uri="{BB962C8B-B14F-4D97-AF65-F5344CB8AC3E}">
        <p14:creationId xmlns:p14="http://schemas.microsoft.com/office/powerpoint/2010/main" val="2933766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138987" cy="627063"/>
          </a:xfrm>
        </p:spPr>
        <p:txBody>
          <a:bodyPr/>
          <a:lstStyle/>
          <a:p>
            <a:r>
              <a:rPr lang="cs-CZ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2132856"/>
            <a:ext cx="7138987" cy="3993307"/>
          </a:xfrm>
        </p:spPr>
        <p:txBody>
          <a:bodyPr/>
          <a:lstStyle/>
          <a:p>
            <a:r>
              <a:rPr lang="cs-CZ"/>
              <a:t>Viz video</a:t>
            </a:r>
          </a:p>
        </p:txBody>
      </p:sp>
    </p:spTree>
    <p:extLst>
      <p:ext uri="{BB962C8B-B14F-4D97-AF65-F5344CB8AC3E}">
        <p14:creationId xmlns:p14="http://schemas.microsoft.com/office/powerpoint/2010/main" val="305211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igure_16_37.jpg"/>
          <p:cNvPicPr>
            <a:picLocks noChangeAspect="1"/>
          </p:cNvPicPr>
          <p:nvPr/>
        </p:nvPicPr>
        <p:blipFill rotWithShape="1">
          <a:blip r:embed="rId2" cstate="print"/>
          <a:srcRect b="46767"/>
          <a:stretch/>
        </p:blipFill>
        <p:spPr bwMode="auto">
          <a:xfrm>
            <a:off x="4302208" y="1173999"/>
            <a:ext cx="4950311" cy="26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Hladký sval – v principu podobný, v detailu jiný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37.jpg"/>
          <p:cNvPicPr>
            <a:picLocks noChangeAspect="1"/>
          </p:cNvPicPr>
          <p:nvPr/>
        </p:nvPicPr>
        <p:blipFill rotWithShape="1">
          <a:blip r:embed="rId2" cstate="print"/>
          <a:srcRect t="55933"/>
          <a:stretch/>
        </p:blipFill>
        <p:spPr bwMode="auto">
          <a:xfrm>
            <a:off x="2559621" y="4293096"/>
            <a:ext cx="5688632" cy="24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187624" y="2060848"/>
            <a:ext cx="3240360" cy="1943198"/>
          </a:xfrm>
        </p:spPr>
        <p:txBody>
          <a:bodyPr/>
          <a:lstStyle/>
          <a:p>
            <a:r>
              <a:rPr lang="cs-CZ" sz="1400" dirty="0"/>
              <a:t>Místo troponinu </a:t>
            </a:r>
            <a:r>
              <a:rPr lang="cs-CZ" sz="1400" dirty="0" err="1"/>
              <a:t>calmodulin</a:t>
            </a:r>
            <a:endParaRPr lang="cs-CZ" sz="1400" dirty="0"/>
          </a:p>
          <a:p>
            <a:r>
              <a:rPr lang="cs-CZ" sz="1400" dirty="0"/>
              <a:t>Aktivace vyžaduje fosforylaci a aktivaci MLCK (</a:t>
            </a:r>
            <a:r>
              <a:rPr lang="cs-CZ" sz="1400" dirty="0" err="1"/>
              <a:t>myosin</a:t>
            </a:r>
            <a:r>
              <a:rPr lang="cs-CZ" sz="1400" dirty="0"/>
              <a:t> </a:t>
            </a:r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chain</a:t>
            </a:r>
            <a:r>
              <a:rPr lang="cs-CZ" sz="1400" dirty="0"/>
              <a:t> </a:t>
            </a:r>
            <a:r>
              <a:rPr lang="cs-CZ" sz="1400" dirty="0" err="1"/>
              <a:t>kinase</a:t>
            </a:r>
            <a:r>
              <a:rPr lang="cs-CZ" sz="1400" dirty="0"/>
              <a:t>)</a:t>
            </a:r>
          </a:p>
          <a:p>
            <a:r>
              <a:rPr lang="cs-CZ" sz="1400" dirty="0" err="1"/>
              <a:t>Myosin</a:t>
            </a:r>
            <a:r>
              <a:rPr lang="cs-CZ" sz="1400" dirty="0"/>
              <a:t> v hladké svalovině interaguje s aktinem pouze po fosforylaci</a:t>
            </a:r>
          </a:p>
        </p:txBody>
      </p:sp>
    </p:spTree>
    <p:extLst>
      <p:ext uri="{BB962C8B-B14F-4D97-AF65-F5344CB8AC3E}">
        <p14:creationId xmlns:p14="http://schemas.microsoft.com/office/powerpoint/2010/main" val="4102592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Pohyb buňky po substrátu</a:t>
            </a:r>
            <a:endParaRPr lang="cs-CZ" dirty="0">
              <a:latin typeface="+mn-lt"/>
            </a:endParaRPr>
          </a:p>
        </p:txBody>
      </p:sp>
      <p:pic>
        <p:nvPicPr>
          <p:cNvPr id="2" name="8_moving lymphocytes">
            <a:hlinkClick r:id="" action="ppaction://media"/>
            <a:extLst>
              <a:ext uri="{FF2B5EF4-FFF2-40B4-BE49-F238E27FC236}">
                <a16:creationId xmlns:a16="http://schemas.microsoft.com/office/drawing/2014/main" id="{98A5B239-4C4D-4E2C-865B-29C5A8C8E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7085"/>
          <a:stretch/>
        </p:blipFill>
        <p:spPr>
          <a:xfrm>
            <a:off x="2131217" y="1412776"/>
            <a:ext cx="597217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Pohyb buňky po substrátu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>
            <a:fillRect/>
          </a:stretch>
        </p:blipFill>
        <p:spPr bwMode="auto">
          <a:xfrm>
            <a:off x="2627784" y="1124744"/>
            <a:ext cx="525818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figure_16_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0" r="46592"/>
          <a:stretch>
            <a:fillRect/>
          </a:stretch>
        </p:blipFill>
        <p:spPr bwMode="auto">
          <a:xfrm>
            <a:off x="6335688" y="6669360"/>
            <a:ext cx="2808312" cy="1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7784" y="3645024"/>
            <a:ext cx="2376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Klidová buňka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06245" y="3619215"/>
            <a:ext cx="2376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Filopodia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06245" y="6237312"/>
            <a:ext cx="2376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Stresová vlákna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27784" y="6237312"/>
            <a:ext cx="2376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Lamelipodia</a:t>
            </a:r>
          </a:p>
        </p:txBody>
      </p:sp>
    </p:spTree>
    <p:extLst>
      <p:ext uri="{BB962C8B-B14F-4D97-AF65-F5344CB8AC3E}">
        <p14:creationId xmlns:p14="http://schemas.microsoft.com/office/powerpoint/2010/main" val="191410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Pohyb buňky po substrátu</a:t>
            </a:r>
            <a:endParaRPr lang="cs-CZ" dirty="0">
              <a:latin typeface="+mn-lt"/>
            </a:endParaRPr>
          </a:p>
        </p:txBody>
      </p:sp>
      <p:pic>
        <p:nvPicPr>
          <p:cNvPr id="6" name="Picture 1" descr="figure_16_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528538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190361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Pohyb buňky </a:t>
            </a:r>
            <a:r>
              <a:rPr lang="cs-CZ" sz="2000">
                <a:solidFill>
                  <a:prstClr val="black"/>
                </a:solidFill>
                <a:latin typeface="Calibri"/>
              </a:rPr>
              <a:t>po substrátu – model keratocytů (v kůži ryb a obojživelníků) </a:t>
            </a:r>
            <a:endParaRPr lang="cs-CZ" sz="2000" dirty="0">
              <a:latin typeface="+mn-lt"/>
            </a:endParaRPr>
          </a:p>
        </p:txBody>
      </p:sp>
      <p:pic>
        <p:nvPicPr>
          <p:cNvPr id="6" name="Picture 1" descr="figure_16_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24" y="1509162"/>
            <a:ext cx="7651576" cy="47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78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6624736" cy="443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Aktinová síť v lamelipodiu – klíčová role Arp2/3</a:t>
            </a:r>
            <a:endParaRPr lang="cs-CZ" dirty="0"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236296" y="194983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92D050"/>
                </a:solidFill>
              </a:rPr>
              <a:t>Arp2/3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300784" y="22768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actin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844824"/>
            <a:ext cx="7138987" cy="4281339"/>
          </a:xfrm>
        </p:spPr>
        <p:txBody>
          <a:bodyPr/>
          <a:lstStyle/>
          <a:p>
            <a:r>
              <a:rPr lang="cs-CZ"/>
              <a:t>Pohyb materiálu vně buněk pomocí pohyblivých cilií</a:t>
            </a:r>
          </a:p>
          <a:p>
            <a:r>
              <a:rPr lang="cs-CZ"/>
              <a:t>Využití aktino-myosinových vztahů pro pohyb svalů a živočichů</a:t>
            </a:r>
          </a:p>
          <a:p>
            <a:r>
              <a:rPr lang="cs-CZ"/>
              <a:t>Pohyb samostatné buňky po povrchu</a:t>
            </a:r>
          </a:p>
          <a:p>
            <a:r>
              <a:rPr lang="cs-CZ"/>
              <a:t>Pohyby organel i buněk v procesu buněčného dělení (mitózy)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65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Aktinová síť v lamelipodiu – klíčová role Arp2/3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33" y="1181199"/>
            <a:ext cx="6871763" cy="56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78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7123547" cy="5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figure_16_78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65104"/>
            <a:ext cx="3060340" cy="21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Aktinová síť v lamelipodiu – klíčová role Arp2/3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Destabilizace aktinu kofilinem – mimo leading edge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321" r="478"/>
          <a:stretch>
            <a:fillRect/>
          </a:stretch>
        </p:blipFill>
        <p:spPr bwMode="auto">
          <a:xfrm>
            <a:off x="1475656" y="1548581"/>
            <a:ext cx="7639664" cy="47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Pohyb buňky </a:t>
            </a:r>
            <a:r>
              <a:rPr lang="cs-CZ">
                <a:solidFill>
                  <a:prstClr val="black"/>
                </a:solidFill>
                <a:latin typeface="Calibri"/>
              </a:rPr>
              <a:t>po substrátu – klíčová role integrinů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"/>
          <a:stretch>
            <a:fillRect/>
          </a:stretch>
        </p:blipFill>
        <p:spPr bwMode="auto">
          <a:xfrm>
            <a:off x="2843808" y="1196752"/>
            <a:ext cx="5112568" cy="550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igure_16_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2" r="44876"/>
          <a:stretch>
            <a:fillRect/>
          </a:stretch>
        </p:blipFill>
        <p:spPr bwMode="auto">
          <a:xfrm>
            <a:off x="6119664" y="6665639"/>
            <a:ext cx="3024336" cy="19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Měření sil vznikajících při pohybu buněk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7457086" cy="448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0" r="46592"/>
          <a:stretch>
            <a:fillRect/>
          </a:stretch>
        </p:blipFill>
        <p:spPr bwMode="auto">
          <a:xfrm>
            <a:off x="6335688" y="6669360"/>
            <a:ext cx="2808312" cy="1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7584" y="260648"/>
            <a:ext cx="8280920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Malé GTPázy z Rho rodiny jsou klíčové regulátory cytoskeletu</a:t>
            </a:r>
            <a:endParaRPr lang="cs-CZ" dirty="0">
              <a:latin typeface="+mn-lt"/>
            </a:endParaRPr>
          </a:p>
        </p:txBody>
      </p:sp>
      <p:pic>
        <p:nvPicPr>
          <p:cNvPr id="4098" name="Picture 2" descr="Výsledek obrázku pro small gtpases rho fami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27" y="2231555"/>
            <a:ext cx="5990773" cy="383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51720" y="1340768"/>
            <a:ext cx="676875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(přeskočíme trošku dopředu o jednu přednášku)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0917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>
            <a:fillRect/>
          </a:stretch>
        </p:blipFill>
        <p:spPr bwMode="auto">
          <a:xfrm>
            <a:off x="2627784" y="1124744"/>
            <a:ext cx="525818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figure_16_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0" r="46592"/>
          <a:stretch>
            <a:fillRect/>
          </a:stretch>
        </p:blipFill>
        <p:spPr bwMode="auto">
          <a:xfrm>
            <a:off x="6335688" y="6669360"/>
            <a:ext cx="2808312" cy="1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7584" y="260648"/>
            <a:ext cx="8280920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Malé GTPázy z Rho rodiny jsou klíčové regulátory cytoskeletu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7584" y="260648"/>
            <a:ext cx="8280920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Malé GTPázy z Rho rodiny jsou klíčové regulátory cytoskeletu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85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562337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Pohyb buňky po substrátu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85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3096344" cy="558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6660232" y="1196751"/>
            <a:ext cx="2304256" cy="3384377"/>
            <a:chOff x="1429602" y="1602856"/>
            <a:chExt cx="3454679" cy="4778472"/>
          </a:xfrm>
        </p:grpSpPr>
        <p:grpSp>
          <p:nvGrpSpPr>
            <p:cNvPr id="6" name="Skupina 5"/>
            <p:cNvGrpSpPr/>
            <p:nvPr/>
          </p:nvGrpSpPr>
          <p:grpSpPr>
            <a:xfrm>
              <a:off x="1475479" y="1602856"/>
              <a:ext cx="3408802" cy="4778472"/>
              <a:chOff x="1475479" y="1602856"/>
              <a:chExt cx="3408802" cy="4778472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2038" t="7275" r="50107" b="39706"/>
              <a:stretch/>
            </p:blipFill>
            <p:spPr bwMode="auto">
              <a:xfrm>
                <a:off x="1475479" y="1602856"/>
                <a:ext cx="3408802" cy="2691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10"/>
              <p:cNvSpPr/>
              <p:nvPr/>
            </p:nvSpPr>
            <p:spPr>
              <a:xfrm>
                <a:off x="1475656" y="5517232"/>
                <a:ext cx="2088232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" name="Rectangle 10"/>
            <p:cNvSpPr/>
            <p:nvPr/>
          </p:nvSpPr>
          <p:spPr>
            <a:xfrm>
              <a:off x="1429602" y="1700807"/>
              <a:ext cx="2088232" cy="586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152" y="2355899"/>
            <a:ext cx="7994848" cy="251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Jak buňka určí směr?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/>
              <a:t>Pohyb materiálu vně buněk pomocí pohyblivých cilií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4128" y="1700808"/>
            <a:ext cx="3106539" cy="4785395"/>
          </a:xfrm>
        </p:spPr>
        <p:txBody>
          <a:bodyPr/>
          <a:lstStyle/>
          <a:p>
            <a:r>
              <a:rPr lang="cs-CZ" sz="1800" dirty="0"/>
              <a:t>Vylučování hlenu v dýchacích cestách</a:t>
            </a:r>
          </a:p>
          <a:p>
            <a:endParaRPr lang="cs-CZ" sz="1800" dirty="0"/>
          </a:p>
          <a:p>
            <a:r>
              <a:rPr lang="cs-CZ" sz="1800" dirty="0"/>
              <a:t>Sestup vajíčka ve vejcovodech</a:t>
            </a:r>
          </a:p>
          <a:p>
            <a:endParaRPr lang="cs-CZ" sz="1800" dirty="0"/>
          </a:p>
          <a:p>
            <a:r>
              <a:rPr lang="cs-CZ" sz="1800" dirty="0"/>
              <a:t>Proudění mozkomíšního moku v mozkových komorách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2052" name="Picture 4" descr="http://d2ni3bh4dzb2ig.cloudfront.net/sites/default/files/highwire/embojnl/34/8.cover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86" y="1628800"/>
            <a:ext cx="3977925" cy="522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7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7812" y="47667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Pohyb buňky po substrátu</a:t>
            </a:r>
            <a:endParaRPr lang="cs-CZ" dirty="0">
              <a:latin typeface="+mn-lt"/>
            </a:endParaRPr>
          </a:p>
        </p:txBody>
      </p:sp>
      <p:pic>
        <p:nvPicPr>
          <p:cNvPr id="6" name="Picture 1" descr="figure_16_86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7579568" cy="453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63688" y="2348880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50" y="1484783"/>
            <a:ext cx="5858641" cy="50287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Buněčný cyklus - připomenutí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284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14" y="1124743"/>
            <a:ext cx="4920237" cy="53888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Buněčný cyklus - připomenutí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3508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0" y="764704"/>
            <a:ext cx="5275312" cy="29315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Buněčný cyklus - kontrola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table_17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861048"/>
            <a:ext cx="5377882" cy="28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5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figure_16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565" y="1168990"/>
            <a:ext cx="5396458" cy="566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47813" y="2420888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600" b="0">
                <a:solidFill>
                  <a:prstClr val="black"/>
                </a:solidFill>
                <a:latin typeface="Calibri"/>
              </a:rPr>
              <a:t>Aktin – červeně</a:t>
            </a:r>
          </a:p>
          <a:p>
            <a:r>
              <a:rPr lang="cs-CZ" sz="1600" b="0">
                <a:solidFill>
                  <a:prstClr val="black"/>
                </a:solidFill>
                <a:latin typeface="Calibri"/>
              </a:rPr>
              <a:t>Tubulin – zeleně</a:t>
            </a:r>
          </a:p>
          <a:p>
            <a:r>
              <a:rPr lang="cs-CZ" sz="1600" b="0">
                <a:solidFill>
                  <a:prstClr val="black"/>
                </a:solidFill>
                <a:latin typeface="Calibri"/>
              </a:rPr>
              <a:t>DNA - hnědě</a:t>
            </a:r>
            <a:endParaRPr lang="cs-CZ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537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Mitoza - shrnutí</a:t>
            </a:r>
            <a:endParaRPr lang="cs-CZ" dirty="0"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75656" y="4581128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replikované chromozomy kondenzují (každý se skládá ze dvou blízce spojených sesterských chromatid)</a:t>
            </a:r>
            <a:r>
              <a:rPr lang="en-US" dirty="0">
                <a:latin typeface="+mn-lt"/>
              </a:rPr>
              <a:t>;</a:t>
            </a:r>
            <a:r>
              <a:rPr lang="cs-CZ" dirty="0">
                <a:latin typeface="+mn-lt"/>
              </a:rPr>
              <a:t> mimo jádro se mezi dvěma centrosomy, které se zreplikovaly  a rozdělily, sestavuje mitotické vřeténko</a:t>
            </a:r>
          </a:p>
          <a:p>
            <a:pPr algn="just"/>
            <a:r>
              <a:rPr lang="cs-CZ" dirty="0">
                <a:latin typeface="+mn-lt"/>
              </a:rPr>
              <a:t>v diploidních buňkách je po dvou kopiích od každého chromozomu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55976" y="1196752"/>
            <a:ext cx="3956686" cy="3141008"/>
            <a:chOff x="3190834" y="1124744"/>
            <a:chExt cx="3956686" cy="3141008"/>
          </a:xfrm>
        </p:grpSpPr>
        <p:pic>
          <p:nvPicPr>
            <p:cNvPr id="4" name="Picture 3" descr="panel_17_01_01.jpg"/>
            <p:cNvPicPr>
              <a:picLocks noChangeAspect="1"/>
            </p:cNvPicPr>
            <p:nvPr/>
          </p:nvPicPr>
          <p:blipFill>
            <a:blip r:embed="rId3" cstate="print"/>
            <a:srcRect r="47471" b="33212"/>
            <a:stretch>
              <a:fillRect/>
            </a:stretch>
          </p:blipFill>
          <p:spPr>
            <a:xfrm>
              <a:off x="3203848" y="1124744"/>
              <a:ext cx="3943672" cy="314100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190834" y="1167255"/>
              <a:ext cx="144016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1" y="1340768"/>
            <a:ext cx="151551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7" name="Picture 6" descr="panel_17_01_01.jpg"/>
          <p:cNvPicPr>
            <a:picLocks noChangeAspect="1"/>
          </p:cNvPicPr>
          <p:nvPr/>
        </p:nvPicPr>
        <p:blipFill>
          <a:blip r:embed="rId2" cstate="print"/>
          <a:srcRect l="54448" t="6125" b="34161"/>
          <a:stretch>
            <a:fillRect/>
          </a:stretch>
        </p:blipFill>
        <p:spPr>
          <a:xfrm>
            <a:off x="2483768" y="1844824"/>
            <a:ext cx="5040560" cy="413918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588224" y="6209928"/>
            <a:ext cx="2555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>
                <a:latin typeface="+mn-lt"/>
              </a:rPr>
              <a:t>chromozomy červeně, mikrotubuly zeleně</a:t>
            </a: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/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1" y="1340768"/>
            <a:ext cx="151551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5616" y="260648"/>
            <a:ext cx="7704856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800">
                <a:solidFill>
                  <a:prstClr val="black"/>
                </a:solidFill>
                <a:latin typeface="Calibri"/>
              </a:rPr>
              <a:t>Sesterské chromatidy jsou po replikaci spojeny koheziny</a:t>
            </a:r>
            <a:endParaRPr lang="cs-CZ" sz="1800" dirty="0">
              <a:latin typeface="+mn-lt"/>
            </a:endParaRPr>
          </a:p>
        </p:txBody>
      </p:sp>
      <p:pic>
        <p:nvPicPr>
          <p:cNvPr id="4" name="Picture 3" descr="figure_17_19.jpg"/>
          <p:cNvPicPr>
            <a:picLocks noChangeAspect="1"/>
          </p:cNvPicPr>
          <p:nvPr/>
        </p:nvPicPr>
        <p:blipFill>
          <a:blip r:embed="rId2" cstate="print"/>
          <a:srcRect l="434" r="464"/>
          <a:stretch>
            <a:fillRect/>
          </a:stretch>
        </p:blipFill>
        <p:spPr>
          <a:xfrm>
            <a:off x="1259632" y="1916832"/>
            <a:ext cx="7868264" cy="36068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17_2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484784"/>
            <a:ext cx="4028094" cy="26642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5616" y="260648"/>
            <a:ext cx="7704856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800">
                <a:solidFill>
                  <a:prstClr val="black"/>
                </a:solidFill>
                <a:latin typeface="Calibri"/>
              </a:rPr>
              <a:t>V profázi docházi ke kondenzaci chromozómů kondenziny</a:t>
            </a:r>
            <a:endParaRPr lang="cs-CZ" sz="1800" dirty="0">
              <a:latin typeface="+mn-lt"/>
            </a:endParaRPr>
          </a:p>
        </p:txBody>
      </p:sp>
      <p:pic>
        <p:nvPicPr>
          <p:cNvPr id="6" name="Picture 3" descr="figure_17_22b.jpg"/>
          <p:cNvPicPr>
            <a:picLocks noChangeAspect="1"/>
          </p:cNvPicPr>
          <p:nvPr/>
        </p:nvPicPr>
        <p:blipFill>
          <a:blip r:embed="rId3" cstate="print"/>
          <a:srcRect t="429" r="26173" b="3466"/>
          <a:stretch>
            <a:fillRect/>
          </a:stretch>
        </p:blipFill>
        <p:spPr>
          <a:xfrm>
            <a:off x="6516216" y="1135626"/>
            <a:ext cx="2224009" cy="572237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35696" y="5064175"/>
            <a:ext cx="4104456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cs-CZ" sz="1800" b="0">
                <a:solidFill>
                  <a:prstClr val="black"/>
                </a:solidFill>
                <a:latin typeface="Calibri"/>
              </a:rPr>
              <a:t>Podobné kohezinům</a:t>
            </a:r>
          </a:p>
          <a:p>
            <a:pPr marL="285750" indent="-285750">
              <a:buFontTx/>
              <a:buChar char="-"/>
            </a:pPr>
            <a:r>
              <a:rPr lang="cs-CZ" sz="1800" b="0">
                <a:solidFill>
                  <a:prstClr val="black"/>
                </a:solidFill>
                <a:latin typeface="Calibri"/>
              </a:rPr>
              <a:t>Spojují DNA do struktur vyššího řádu v průběhu profáze</a:t>
            </a:r>
            <a:endParaRPr lang="cs-CZ" sz="1800" b="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Pohyblivé řasinky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3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6722873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425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panel_17_01_02.jpg"/>
          <p:cNvPicPr>
            <a:picLocks noChangeAspect="1"/>
          </p:cNvPicPr>
          <p:nvPr/>
        </p:nvPicPr>
        <p:blipFill>
          <a:blip r:embed="rId2" cstate="print"/>
          <a:srcRect t="7355" r="45157" b="27920"/>
          <a:stretch>
            <a:fillRect/>
          </a:stretch>
        </p:blipFill>
        <p:spPr>
          <a:xfrm>
            <a:off x="4575274" y="1268760"/>
            <a:ext cx="4255018" cy="288032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942" y="1287414"/>
            <a:ext cx="2450425" cy="44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664" y="4581128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profáze náhle přechází do prometafáze rozpadem jaderné membrány</a:t>
            </a:r>
          </a:p>
          <a:p>
            <a:pPr algn="just"/>
            <a:r>
              <a:rPr lang="cs-CZ" dirty="0">
                <a:latin typeface="+mn-lt"/>
              </a:rPr>
              <a:t>chromozomy se tak nyní mohou svými kinetochory napojit na mikrotubuly dělicího vřeténka a začít se aktivně pohybovat</a:t>
            </a: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  <a:p>
            <a:pPr algn="just"/>
            <a:endParaRPr lang="cs-CZ" dirty="0">
              <a:latin typeface="+mn-lt"/>
            </a:endParaRP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panel_17_01_02.jpg"/>
          <p:cNvPicPr>
            <a:picLocks noChangeAspect="1"/>
          </p:cNvPicPr>
          <p:nvPr/>
        </p:nvPicPr>
        <p:blipFill>
          <a:blip r:embed="rId2" cstate="print"/>
          <a:srcRect l="55687" t="7100" b="29391"/>
          <a:stretch>
            <a:fillRect/>
          </a:stretch>
        </p:blipFill>
        <p:spPr>
          <a:xfrm>
            <a:off x="2627784" y="1844824"/>
            <a:ext cx="5078016" cy="417428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942" y="1287414"/>
            <a:ext cx="2450425" cy="44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88224" y="6209928"/>
            <a:ext cx="2555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>
                <a:latin typeface="+mn-lt"/>
              </a:rPr>
              <a:t>chromozomy červeně, mikrotubuly zeleně</a:t>
            </a: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/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565" y="188640"/>
            <a:ext cx="7056635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Hlavní cytoskeletární motory zahrnuté v mitoze a jejich funkce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132856"/>
            <a:ext cx="7518123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624" y="260648"/>
            <a:ext cx="7488683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Shrnutí tvorby mitotického vřeténka: profáze-metafáze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2.jpg"/>
          <p:cNvPicPr>
            <a:picLocks noChangeAspect="1"/>
          </p:cNvPicPr>
          <p:nvPr/>
        </p:nvPicPr>
        <p:blipFill>
          <a:blip r:embed="rId2" cstate="print"/>
          <a:srcRect r="460"/>
          <a:stretch>
            <a:fillRect/>
          </a:stretch>
        </p:blipFill>
        <p:spPr>
          <a:xfrm>
            <a:off x="1147132" y="2232188"/>
            <a:ext cx="7974745" cy="258088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2" y="476672"/>
            <a:ext cx="554446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Tři hlavní typy mikrotubulů v mitóze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463910"/>
            <a:ext cx="7363544" cy="513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73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934" y="1296761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47664" y="4581128"/>
            <a:ext cx="734481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v metafázi jsou chromozomy seřazeny v rovníkové oblasti mezi póly dělicího vřeténka</a:t>
            </a:r>
          </a:p>
          <a:p>
            <a:pPr algn="just"/>
            <a:r>
              <a:rPr lang="cs-CZ" dirty="0">
                <a:latin typeface="+mn-lt"/>
              </a:rPr>
              <a:t>kinetochorové mikrotubuly jsou připojeny na sesterské chromatidy a přitahují je k opačným pólům dělicího vřeténka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9" name="Picture 8" descr="panel_17_01_03.jpg"/>
          <p:cNvPicPr>
            <a:picLocks noChangeAspect="1"/>
          </p:cNvPicPr>
          <p:nvPr/>
        </p:nvPicPr>
        <p:blipFill>
          <a:blip r:embed="rId4" cstate="print"/>
          <a:srcRect t="10010" r="47469" b="28497"/>
          <a:stretch>
            <a:fillRect/>
          </a:stretch>
        </p:blipFill>
        <p:spPr>
          <a:xfrm>
            <a:off x="4283968" y="1412776"/>
            <a:ext cx="3960440" cy="273528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panel_17_01_03.jpg"/>
          <p:cNvPicPr>
            <a:picLocks noChangeAspect="1"/>
          </p:cNvPicPr>
          <p:nvPr/>
        </p:nvPicPr>
        <p:blipFill>
          <a:blip r:embed="rId2" cstate="print"/>
          <a:srcRect l="53375" t="8528" b="25689"/>
          <a:stretch>
            <a:fillRect/>
          </a:stretch>
        </p:blipFill>
        <p:spPr>
          <a:xfrm>
            <a:off x="2267744" y="1844824"/>
            <a:ext cx="5290278" cy="440377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6934" y="1296761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88224" y="6209928"/>
            <a:ext cx="2555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>
                <a:latin typeface="+mn-lt"/>
              </a:rPr>
              <a:t>chromozomy červeně, mikrotubuly zeleně</a:t>
            </a: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/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600" y="163140"/>
            <a:ext cx="7920879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Připojení mikrotubulů ke kinetochoře metafázních chromozomů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196752"/>
            <a:ext cx="4320480" cy="554160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75656" y="163140"/>
            <a:ext cx="7272659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2400">
                <a:solidFill>
                  <a:prstClr val="black"/>
                </a:solidFill>
                <a:latin typeface="Calibri"/>
              </a:rPr>
              <a:t>Savčí chromozom – desítky mikrotubulů, spojených komplexem Ndc80</a:t>
            </a:r>
            <a:endParaRPr lang="cs-CZ" sz="2400" dirty="0">
              <a:latin typeface="+mn-lt"/>
            </a:endParaRPr>
          </a:p>
        </p:txBody>
      </p:sp>
      <p:pic>
        <p:nvPicPr>
          <p:cNvPr id="4" name="Picture 3" descr="figure_17_31.jpg"/>
          <p:cNvPicPr>
            <a:picLocks noChangeAspect="1"/>
          </p:cNvPicPr>
          <p:nvPr/>
        </p:nvPicPr>
        <p:blipFill>
          <a:blip r:embed="rId2" cstate="print"/>
          <a:srcRect r="50770" b="5862"/>
          <a:stretch>
            <a:fillRect/>
          </a:stretch>
        </p:blipFill>
        <p:spPr>
          <a:xfrm>
            <a:off x="3419872" y="1196752"/>
            <a:ext cx="3888432" cy="3096344"/>
          </a:xfrm>
          <a:prstGeom prst="rect">
            <a:avLst/>
          </a:prstGeom>
        </p:spPr>
      </p:pic>
      <p:pic>
        <p:nvPicPr>
          <p:cNvPr id="5" name="Picture 4" descr="figure_17_31.jpg"/>
          <p:cNvPicPr>
            <a:picLocks noChangeAspect="1"/>
          </p:cNvPicPr>
          <p:nvPr/>
        </p:nvPicPr>
        <p:blipFill>
          <a:blip r:embed="rId2" cstate="print"/>
          <a:srcRect l="49230" t="10895" b="9594"/>
          <a:stretch>
            <a:fillRect/>
          </a:stretch>
        </p:blipFill>
        <p:spPr>
          <a:xfrm>
            <a:off x="3635896" y="4296227"/>
            <a:ext cx="3528392" cy="2301125"/>
          </a:xfrm>
          <a:prstGeom prst="rect">
            <a:avLst/>
          </a:prstGeom>
        </p:spPr>
      </p:pic>
      <p:pic>
        <p:nvPicPr>
          <p:cNvPr id="6" name="Picture 5" descr="figure_17_31.jpg"/>
          <p:cNvPicPr>
            <a:picLocks noChangeAspect="1"/>
          </p:cNvPicPr>
          <p:nvPr/>
        </p:nvPicPr>
        <p:blipFill>
          <a:blip r:embed="rId2" cstate="print"/>
          <a:srcRect t="95175" r="64677"/>
          <a:stretch>
            <a:fillRect/>
          </a:stretch>
        </p:blipFill>
        <p:spPr>
          <a:xfrm>
            <a:off x="6876256" y="6729004"/>
            <a:ext cx="2267744" cy="12899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2" y="476672"/>
            <a:ext cx="7416675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Princip správného připojení mikrotubulů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72760"/>
            <a:ext cx="7344816" cy="49262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812" y="188640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Pohyb řasinky je umožněn můstky mezi paralelními mikrotubuly – brání vzájemného posunu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65.jpg"/>
          <p:cNvPicPr>
            <a:picLocks noChangeAspect="1"/>
          </p:cNvPicPr>
          <p:nvPr/>
        </p:nvPicPr>
        <p:blipFill>
          <a:blip r:embed="rId2" cstate="print"/>
          <a:srcRect l="574" t="762" r="1001"/>
          <a:stretch>
            <a:fillRect/>
          </a:stretch>
        </p:blipFill>
        <p:spPr bwMode="auto">
          <a:xfrm>
            <a:off x="1612329" y="1416994"/>
            <a:ext cx="7496175" cy="525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224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2" y="476672"/>
            <a:ext cx="7272659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Detekce „pnutí“ v kinetochoře – role kinázy Aurora B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16832"/>
            <a:ext cx="7776864" cy="37106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710" y="1263403"/>
            <a:ext cx="1778776" cy="46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355976" y="1124744"/>
            <a:ext cx="4464496" cy="3168352"/>
            <a:chOff x="4283968" y="1196752"/>
            <a:chExt cx="4680520" cy="3240360"/>
          </a:xfrm>
        </p:grpSpPr>
        <p:pic>
          <p:nvPicPr>
            <p:cNvPr id="7" name="Picture 6" descr="panel_17_01_04.jpg"/>
            <p:cNvPicPr>
              <a:picLocks noChangeAspect="1"/>
            </p:cNvPicPr>
            <p:nvPr/>
          </p:nvPicPr>
          <p:blipFill>
            <a:blip r:embed="rId3" cstate="print"/>
            <a:srcRect t="5826" r="45157" b="28631"/>
            <a:stretch>
              <a:fillRect/>
            </a:stretch>
          </p:blipFill>
          <p:spPr>
            <a:xfrm>
              <a:off x="4283968" y="1196752"/>
              <a:ext cx="4680520" cy="32403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283968" y="1196752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47664" y="4293096"/>
            <a:ext cx="734481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v anafázi se sesterské chromatidy synchronizovaně oddělují a formují tak dva dceřinné chromozomy</a:t>
            </a:r>
          </a:p>
          <a:p>
            <a:pPr algn="just"/>
            <a:r>
              <a:rPr lang="cs-CZ" dirty="0">
                <a:latin typeface="+mn-lt"/>
              </a:rPr>
              <a:t>kinetochorové mikrotubuly se zkracují a póly dělicího vřeténka se ještě vzdalují - každý dceřinný chromozom je tak pomalu tažen směrem k pólům dělicího vřeténka (tzv. segregace chromozomů)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panel_17_01_04.jpg"/>
          <p:cNvPicPr>
            <a:picLocks noChangeAspect="1"/>
          </p:cNvPicPr>
          <p:nvPr/>
        </p:nvPicPr>
        <p:blipFill>
          <a:blip r:embed="rId2" cstate="print"/>
          <a:srcRect l="55906" t="7283" r="814" b="30087"/>
          <a:stretch>
            <a:fillRect/>
          </a:stretch>
        </p:blipFill>
        <p:spPr>
          <a:xfrm>
            <a:off x="2843808" y="1772816"/>
            <a:ext cx="5184576" cy="434613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2710" y="1263403"/>
            <a:ext cx="1778776" cy="46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88224" y="6209928"/>
            <a:ext cx="2555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>
                <a:latin typeface="+mn-lt"/>
              </a:rPr>
              <a:t>chromozomy červeně, mikrotubuly zeleně</a:t>
            </a: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/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463910"/>
            <a:ext cx="7363544" cy="513344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15962" y="174863"/>
            <a:ext cx="6408563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Chromozomy nejsou pouzí pasažéři: Aktivace malé GTPázy Ran v metafázi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556792"/>
            <a:ext cx="6552728" cy="503902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55576" y="476672"/>
            <a:ext cx="8640960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Anafázi spouští aktivace APC/C (anaphase-promoting complex)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340768"/>
            <a:ext cx="6870153" cy="531137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268760"/>
            <a:ext cx="4246720" cy="546083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5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772816"/>
            <a:ext cx="7416824" cy="443420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412776"/>
            <a:ext cx="4079681" cy="502879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11440"/>
            <a:ext cx="7799625" cy="38218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188640"/>
            <a:ext cx="7138987" cy="627063"/>
          </a:xfrm>
        </p:spPr>
        <p:txBody>
          <a:bodyPr/>
          <a:lstStyle/>
          <a:p>
            <a:r>
              <a:rPr lang="cs-CZ"/>
              <a:t>Jak se může tolik cilií uchytit k jednomu bazálnímu tělísku?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936104"/>
          </a:xfrm>
        </p:spPr>
        <p:txBody>
          <a:bodyPr/>
          <a:lstStyle/>
          <a:p>
            <a:r>
              <a:rPr lang="cs-CZ"/>
              <a:t>Klíčová role kinázy Plk4 – normálně reguluje duplikaci centriol</a:t>
            </a:r>
          </a:p>
        </p:txBody>
      </p:sp>
      <p:pic>
        <p:nvPicPr>
          <p:cNvPr id="3074" name="Picture 2" descr="Výsledek obrázku pro multiciliated 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6129509" cy="435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37.jpg"/>
          <p:cNvPicPr>
            <a:picLocks noChangeAspect="1"/>
          </p:cNvPicPr>
          <p:nvPr/>
        </p:nvPicPr>
        <p:blipFill>
          <a:blip r:embed="rId2" cstate="print"/>
          <a:srcRect t="1154" r="50835" b="6680"/>
          <a:stretch>
            <a:fillRect/>
          </a:stretch>
        </p:blipFill>
        <p:spPr>
          <a:xfrm>
            <a:off x="3347864" y="1199403"/>
            <a:ext cx="3816424" cy="2682886"/>
          </a:xfrm>
          <a:prstGeom prst="rect">
            <a:avLst/>
          </a:prstGeom>
        </p:spPr>
      </p:pic>
      <p:pic>
        <p:nvPicPr>
          <p:cNvPr id="5" name="Picture 4" descr="figure_17_37.jpg"/>
          <p:cNvPicPr>
            <a:picLocks noChangeAspect="1"/>
          </p:cNvPicPr>
          <p:nvPr/>
        </p:nvPicPr>
        <p:blipFill>
          <a:blip r:embed="rId2" cstate="print"/>
          <a:srcRect l="50624" t="1274" r="328" b="12090"/>
          <a:stretch>
            <a:fillRect/>
          </a:stretch>
        </p:blipFill>
        <p:spPr>
          <a:xfrm>
            <a:off x="3347864" y="3933056"/>
            <a:ext cx="3816424" cy="25279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3681" y="6715762"/>
            <a:ext cx="2880319" cy="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panel_17_01_05.jpg"/>
          <p:cNvPicPr>
            <a:picLocks noChangeAspect="1"/>
          </p:cNvPicPr>
          <p:nvPr/>
        </p:nvPicPr>
        <p:blipFill>
          <a:blip r:embed="rId2" cstate="print"/>
          <a:srcRect t="11413" r="43250" b="25816"/>
          <a:stretch>
            <a:fillRect/>
          </a:stretch>
        </p:blipFill>
        <p:spPr>
          <a:xfrm>
            <a:off x="4499992" y="1268760"/>
            <a:ext cx="4464496" cy="292057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268760"/>
            <a:ext cx="197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4320480"/>
            <a:ext cx="734481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dvě sady dceřinných chromozomů se dostávají k pólům dělicího vřeténka, dekondenzují a kolem každé sady se vytváří nová jaderná membrána</a:t>
            </a:r>
          </a:p>
          <a:p>
            <a:pPr algn="just"/>
            <a:r>
              <a:rPr lang="cs-CZ" dirty="0">
                <a:latin typeface="+mn-lt"/>
              </a:rPr>
              <a:t>v buňce se tak nacházejí dvě jádra, což značí, že se buňka nachází v závěrečné fázi mitózy</a:t>
            </a:r>
          </a:p>
          <a:p>
            <a:pPr algn="just"/>
            <a:r>
              <a:rPr lang="cs-CZ" dirty="0">
                <a:latin typeface="+mn-lt"/>
              </a:rPr>
              <a:t>začíná se vytvářet kontraktilní prstenec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197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anel_17_01_05.jpg"/>
          <p:cNvPicPr>
            <a:picLocks noChangeAspect="1"/>
          </p:cNvPicPr>
          <p:nvPr/>
        </p:nvPicPr>
        <p:blipFill>
          <a:blip r:embed="rId3" cstate="print"/>
          <a:srcRect l="56750" t="5775" r="1063" b="35734"/>
          <a:stretch>
            <a:fillRect/>
          </a:stretch>
        </p:blipFill>
        <p:spPr>
          <a:xfrm>
            <a:off x="2915816" y="1916832"/>
            <a:ext cx="4917619" cy="403244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88224" y="6209928"/>
            <a:ext cx="2555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>
                <a:latin typeface="+mn-lt"/>
              </a:rPr>
              <a:t>chromozomy červeně, mikrotubuly zeleně</a:t>
            </a: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  <a:p>
            <a:pPr algn="r"/>
            <a:endParaRPr lang="cs-CZ" sz="1600" dirty="0">
              <a:latin typeface="+mn-lt"/>
            </a:endParaRPr>
          </a:p>
          <a:p>
            <a:pPr algn="r">
              <a:buFontTx/>
              <a:buNone/>
            </a:pPr>
            <a:endParaRPr 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panel_17_01_06.jpg"/>
          <p:cNvPicPr>
            <a:picLocks noChangeAspect="1"/>
          </p:cNvPicPr>
          <p:nvPr/>
        </p:nvPicPr>
        <p:blipFill>
          <a:blip r:embed="rId2" cstate="print"/>
          <a:srcRect t="12516" r="41782" b="23337"/>
          <a:stretch>
            <a:fillRect/>
          </a:stretch>
        </p:blipFill>
        <p:spPr>
          <a:xfrm>
            <a:off x="4175448" y="1700808"/>
            <a:ext cx="4968552" cy="29523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8307" y="1300136"/>
            <a:ext cx="23050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664" y="4941168"/>
            <a:ext cx="73448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n-lt"/>
              </a:rPr>
              <a:t>kontraktilní prstenec aktinových a myosinových vláken stahuje buňku, rozděluje cytoplasmu a vytváří dvě dceřinné buňky s vlastním jádrem</a:t>
            </a:r>
          </a:p>
          <a:p>
            <a:pPr algn="just"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307" y="1300136"/>
            <a:ext cx="23050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anel_17_01_06.jpg"/>
          <p:cNvPicPr>
            <a:picLocks noChangeAspect="1"/>
          </p:cNvPicPr>
          <p:nvPr/>
        </p:nvPicPr>
        <p:blipFill>
          <a:blip r:embed="rId3" cstate="print"/>
          <a:srcRect l="59842" t="8760" r="787" b="31376"/>
          <a:stretch>
            <a:fillRect/>
          </a:stretch>
        </p:blipFill>
        <p:spPr>
          <a:xfrm>
            <a:off x="2195736" y="1772816"/>
            <a:ext cx="5976664" cy="490086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4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060848"/>
            <a:ext cx="6048672" cy="389275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42.jpg"/>
          <p:cNvPicPr>
            <a:picLocks noChangeAspect="1"/>
          </p:cNvPicPr>
          <p:nvPr/>
        </p:nvPicPr>
        <p:blipFill>
          <a:blip r:embed="rId2" cstate="print"/>
          <a:srcRect r="64344" b="28982"/>
          <a:stretch>
            <a:fillRect/>
          </a:stretch>
        </p:blipFill>
        <p:spPr>
          <a:xfrm>
            <a:off x="1187624" y="2272783"/>
            <a:ext cx="3168352" cy="2533230"/>
          </a:xfrm>
          <a:prstGeom prst="rect">
            <a:avLst/>
          </a:prstGeom>
        </p:spPr>
      </p:pic>
      <p:pic>
        <p:nvPicPr>
          <p:cNvPr id="5" name="Picture 4" descr="figure_17_42.jpg"/>
          <p:cNvPicPr>
            <a:picLocks noChangeAspect="1"/>
          </p:cNvPicPr>
          <p:nvPr/>
        </p:nvPicPr>
        <p:blipFill>
          <a:blip r:embed="rId2" cstate="print"/>
          <a:srcRect l="36281" b="5976"/>
          <a:stretch>
            <a:fillRect/>
          </a:stretch>
        </p:blipFill>
        <p:spPr>
          <a:xfrm>
            <a:off x="4355976" y="2200775"/>
            <a:ext cx="4747878" cy="28124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6114" y="6731741"/>
            <a:ext cx="2717886" cy="12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5" name="Picture 4" descr="figure_17_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1063" y="1157588"/>
            <a:ext cx="4968552" cy="566874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pic>
        <p:nvPicPr>
          <p:cNvPr id="4" name="Picture 3" descr="figure_17_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181137"/>
            <a:ext cx="3231100" cy="5676863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1539965" y="2327379"/>
            <a:ext cx="2304256" cy="3384377"/>
            <a:chOff x="1429602" y="1602856"/>
            <a:chExt cx="3454679" cy="4778472"/>
          </a:xfrm>
        </p:grpSpPr>
        <p:grpSp>
          <p:nvGrpSpPr>
            <p:cNvPr id="6" name="Skupina 5"/>
            <p:cNvGrpSpPr/>
            <p:nvPr/>
          </p:nvGrpSpPr>
          <p:grpSpPr>
            <a:xfrm>
              <a:off x="1475479" y="1602856"/>
              <a:ext cx="3408802" cy="4778472"/>
              <a:chOff x="1475479" y="1602856"/>
              <a:chExt cx="3408802" cy="4778472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2038" t="7275" r="50107" b="39706"/>
              <a:stretch/>
            </p:blipFill>
            <p:spPr bwMode="auto">
              <a:xfrm>
                <a:off x="1475479" y="1602856"/>
                <a:ext cx="3408802" cy="2691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10"/>
              <p:cNvSpPr/>
              <p:nvPr/>
            </p:nvSpPr>
            <p:spPr>
              <a:xfrm>
                <a:off x="1475656" y="5517232"/>
                <a:ext cx="2088232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" name="Rectangle 10"/>
            <p:cNvSpPr/>
            <p:nvPr/>
          </p:nvSpPr>
          <p:spPr>
            <a:xfrm>
              <a:off x="1429602" y="1700807"/>
              <a:ext cx="2088232" cy="586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Příčně pruhovaný sval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Soubuní vzniklé splynutím svalových prekurzorů</a:t>
            </a:r>
          </a:p>
        </p:txBody>
      </p:sp>
      <p:pic>
        <p:nvPicPr>
          <p:cNvPr id="4" name="Picture 1" descr="figure_16_31.jpg"/>
          <p:cNvPicPr>
            <a:picLocks noChangeAspect="1"/>
          </p:cNvPicPr>
          <p:nvPr/>
        </p:nvPicPr>
        <p:blipFill>
          <a:blip r:embed="rId2" cstate="print"/>
          <a:srcRect t="38033" r="35009" b="5918"/>
          <a:stretch>
            <a:fillRect/>
          </a:stretch>
        </p:blipFill>
        <p:spPr bwMode="auto">
          <a:xfrm>
            <a:off x="2267744" y="1988840"/>
            <a:ext cx="55465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igure_16_31.jpg"/>
          <p:cNvPicPr>
            <a:picLocks noChangeAspect="1"/>
          </p:cNvPicPr>
          <p:nvPr/>
        </p:nvPicPr>
        <p:blipFill>
          <a:blip r:embed="rId2" cstate="print"/>
          <a:srcRect l="64540" b="5918"/>
          <a:stretch>
            <a:fillRect/>
          </a:stretch>
        </p:blipFill>
        <p:spPr bwMode="auto">
          <a:xfrm>
            <a:off x="3275856" y="3933056"/>
            <a:ext cx="261547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28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Jak funguje svalový stah?</a:t>
            </a:r>
            <a:endParaRPr lang="cs-CZ" dirty="0">
              <a:latin typeface="+mn-lt"/>
            </a:endParaRPr>
          </a:p>
        </p:txBody>
      </p:sp>
      <p:pic>
        <p:nvPicPr>
          <p:cNvPr id="6" name="Picture 1" descr="figure_16_32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t="1409"/>
          <a:stretch>
            <a:fillRect/>
          </a:stretch>
        </p:blipFill>
        <p:spPr bwMode="auto">
          <a:xfrm>
            <a:off x="1835696" y="1268760"/>
            <a:ext cx="7224903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23128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444</TotalTime>
  <Words>1057</Words>
  <Application>Microsoft Office PowerPoint</Application>
  <PresentationFormat>Předvádění na obrazovce (4:3)</PresentationFormat>
  <Paragraphs>165</Paragraphs>
  <Slides>78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2" baseType="lpstr">
      <vt:lpstr>Arial</vt:lpstr>
      <vt:lpstr>Arial Black</vt:lpstr>
      <vt:lpstr>Calibri</vt:lpstr>
      <vt:lpstr>Sablona_prezentace_zelena</vt:lpstr>
      <vt:lpstr>doc. Mgr. Vítězslav Bryja, Ph.D. </vt:lpstr>
      <vt:lpstr>Jak do konce semestru</vt:lpstr>
      <vt:lpstr>Obsah</vt:lpstr>
      <vt:lpstr>Pohyb materiálu vně buněk pomocí pohyblivých cilií</vt:lpstr>
      <vt:lpstr>Pohyblivé řasinky</vt:lpstr>
      <vt:lpstr>Pohyb řasinky je umožněn můstky mezi paralelními mikrotubuly – brání vzájemného posunu</vt:lpstr>
      <vt:lpstr>Jak se může tolik cilií uchytit k jednomu bazálnímu tělísku? </vt:lpstr>
      <vt:lpstr>Příčně pruhovaný sval</vt:lpstr>
      <vt:lpstr>Jak funguje svalový stah?</vt:lpstr>
      <vt:lpstr>Jak funguje svalový stah?</vt:lpstr>
      <vt:lpstr>Jak funguje svalový stah?</vt:lpstr>
      <vt:lpstr>Příčný řez svalovým vláknem (octomilka)</vt:lpstr>
      <vt:lpstr>Jak funguje svalový stah?</vt:lpstr>
      <vt:lpstr>Jak funguje svalový stah?</vt:lpstr>
      <vt:lpstr>Jak funguje svalový stah?</vt:lpstr>
      <vt:lpstr>Jak funguje svalový stah?</vt:lpstr>
      <vt:lpstr>Jak funguje svalový stah?</vt:lpstr>
      <vt:lpstr>Jak funguje svalový stah?</vt:lpstr>
      <vt:lpstr>Jak se koordinovaně a rychle posunou tisíce molekul myosinu po aktinu?</vt:lpstr>
      <vt:lpstr>Role troponinu a tropomyosinu</vt:lpstr>
      <vt:lpstr>Jak funguje svalový stah?</vt:lpstr>
      <vt:lpstr>Role troponinu a tropomyosinu</vt:lpstr>
      <vt:lpstr>Shrnutí</vt:lpstr>
      <vt:lpstr>Hladký sval – v principu podobný, v detailu jiný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 </dc:title>
  <dc:creator>Bara</dc:creator>
  <cp:lastModifiedBy>Vita Bryja</cp:lastModifiedBy>
  <cp:revision>45</cp:revision>
  <dcterms:created xsi:type="dcterms:W3CDTF">2017-04-12T06:50:09Z</dcterms:created>
  <dcterms:modified xsi:type="dcterms:W3CDTF">2018-04-10T08:35:30Z</dcterms:modified>
</cp:coreProperties>
</file>