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1" r:id="rId3"/>
    <p:sldId id="426" r:id="rId4"/>
    <p:sldId id="424" r:id="rId5"/>
    <p:sldId id="425" r:id="rId6"/>
    <p:sldId id="356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427" r:id="rId15"/>
    <p:sldId id="358" r:id="rId16"/>
    <p:sldId id="270" r:id="rId17"/>
    <p:sldId id="396" r:id="rId18"/>
    <p:sldId id="365" r:id="rId19"/>
    <p:sldId id="362" r:id="rId20"/>
    <p:sldId id="436" r:id="rId21"/>
    <p:sldId id="434" r:id="rId22"/>
    <p:sldId id="435" r:id="rId23"/>
    <p:sldId id="366" r:id="rId24"/>
    <p:sldId id="367" r:id="rId25"/>
    <p:sldId id="368" r:id="rId26"/>
    <p:sldId id="369" r:id="rId27"/>
    <p:sldId id="370" r:id="rId28"/>
    <p:sldId id="371" r:id="rId29"/>
    <p:sldId id="432" r:id="rId30"/>
    <p:sldId id="429" r:id="rId31"/>
    <p:sldId id="430" r:id="rId32"/>
    <p:sldId id="431" r:id="rId33"/>
    <p:sldId id="375" r:id="rId34"/>
    <p:sldId id="374" r:id="rId35"/>
    <p:sldId id="437" r:id="rId36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1" autoAdjust="0"/>
  </p:normalViewPr>
  <p:slideViewPr>
    <p:cSldViewPr>
      <p:cViewPr varScale="1">
        <p:scale>
          <a:sx n="79" d="100"/>
          <a:sy n="79" d="100"/>
        </p:scale>
        <p:origin x="101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A7307D-1C38-4727-A733-BAA9C80BC40B}" type="datetimeFigureOut">
              <a:rPr lang="cs-CZ"/>
              <a:pPr>
                <a:defRPr/>
              </a:pPr>
              <a:t>07.03.2019</a:t>
            </a:fld>
            <a:endParaRPr lang="cs-CZ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FA6602-6FA8-4111-8EAF-92DAD9933A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7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500C8EE4-6CDF-4572-9436-6B7415B5B248}" type="datetimeFigureOut">
              <a:rPr lang="cs-CZ"/>
              <a:pPr>
                <a:defRPr/>
              </a:pPr>
              <a:t>07.03.2019</a:t>
            </a:fld>
            <a:endParaRPr lang="cs-CZ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D6D349CE-CF57-4A87-B6C2-2D645EB802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763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B45981-CB70-48FC-A996-568DBB960A0B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C375F3-DE22-4269-B1B5-2B02167EF2D6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77B2C2-9DBE-44DD-861D-2ACDBF9A7195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348E6E-61A6-47CD-B46B-7279631D04C0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02" tIns="48452" rIns="96902" bIns="4845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02" tIns="48452" rIns="96902" bIns="4845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269ABA-0847-4FA3-B195-6EF48721BBD7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B5065C-A3E2-47B3-A492-477E48B6B833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D6B406-1B54-4994-8485-5D5E01B75785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07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25C1649-54AC-4B16-BC99-504C0CF693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2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D611589-8817-4131-AD2C-9C6649F227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99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1370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6369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4143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BAA3EF-44CC-418F-B590-7AC8153C50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86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3591672-606A-41BE-BA31-A56BED784C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19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9087B2-0DC9-43F6-8859-8E0EB6295D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39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B374398-DB25-4EB6-8FE6-1AE2786A24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0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2078B2-0A5C-4CD4-A62D-B1212876A9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68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8A3387-0068-48CC-8B0B-0463F88F54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52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pic>
        <p:nvPicPr>
          <p:cNvPr id="1029" name="Obrázek 9" descr="logo_mu_cern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ázek 7" descr="trojlogo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199188"/>
            <a:ext cx="42481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 bwMode="auto">
          <a:xfrm>
            <a:off x="685800" y="2162175"/>
            <a:ext cx="7772400" cy="1411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4000" b="1" dirty="0" smtClean="0">
                <a:solidFill>
                  <a:schemeClr val="tx1"/>
                </a:solidFill>
              </a:rPr>
              <a:t>Ecotoxicology</a:t>
            </a:r>
            <a:br>
              <a:rPr lang="cs-CZ" altLang="en-US" sz="4000" b="1" dirty="0" smtClean="0">
                <a:solidFill>
                  <a:schemeClr val="tx1"/>
                </a:solidFill>
              </a:rPr>
            </a:br>
            <a:r>
              <a:rPr lang="cs-CZ" altLang="en-US" sz="4000" b="1" dirty="0" smtClean="0">
                <a:solidFill>
                  <a:schemeClr val="tx1"/>
                </a:solidFill>
              </a:rPr>
              <a:t>Part 1 </a:t>
            </a:r>
            <a:r>
              <a:rPr lang="cs-CZ" altLang="en-US" sz="4000" b="1" smtClean="0">
                <a:solidFill>
                  <a:schemeClr val="tx1"/>
                </a:solidFill>
              </a:rPr>
              <a:t>- </a:t>
            </a:r>
            <a:r>
              <a:rPr lang="cs-CZ" altLang="en-US" sz="4000" b="1" dirty="0" err="1" smtClean="0">
                <a:solidFill>
                  <a:schemeClr val="tx1"/>
                </a:solidFill>
              </a:rPr>
              <a:t>Introduction</a:t>
            </a:r>
            <a:endParaRPr lang="cs-CZ" altLang="en-US" sz="2000" dirty="0" smtClean="0"/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900113" y="3789363"/>
            <a:ext cx="7343775" cy="1752600"/>
          </a:xfrm>
        </p:spPr>
        <p:txBody>
          <a:bodyPr/>
          <a:lstStyle/>
          <a:p>
            <a:pPr eaLnBrk="1" hangingPunct="1"/>
            <a:r>
              <a:rPr lang="en-US" altLang="en-US" sz="2000" b="1" smtClean="0"/>
              <a:t>Lud</a:t>
            </a:r>
            <a:r>
              <a:rPr lang="cs-CZ" altLang="en-US" sz="2000" b="1" smtClean="0"/>
              <a:t>ek Blaha</a:t>
            </a:r>
            <a:r>
              <a:rPr lang="en-GB" altLang="en-US" sz="2000" b="1" smtClean="0"/>
              <a:t> + ecotox colleagues</a:t>
            </a:r>
            <a:r>
              <a:rPr lang="en-US" altLang="en-US" sz="2000" b="1" smtClean="0"/>
              <a:t/>
            </a:r>
            <a:br>
              <a:rPr lang="en-US" altLang="en-US" sz="2000" b="1" smtClean="0"/>
            </a:br>
            <a:r>
              <a:rPr lang="en-US" altLang="en-US" sz="2000" b="1" smtClean="0"/>
              <a:t/>
            </a:r>
            <a:br>
              <a:rPr lang="en-US" altLang="en-US" sz="2000" b="1" smtClean="0"/>
            </a:br>
            <a:endParaRPr lang="en-US" altLang="en-US" sz="2000" b="1" smtClean="0"/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661025"/>
            <a:ext cx="7778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Changes in biodiversity</a:t>
            </a:r>
            <a:endParaRPr lang="cs-CZ" altLang="en-US" smtClean="0"/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07950" y="981075"/>
            <a:ext cx="2681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Verdana" pitchFamily="34" charset="0"/>
              </a:rPr>
              <a:t>NATURE (</a:t>
            </a:r>
            <a:r>
              <a:rPr lang="en-US" altLang="en-US" sz="1600">
                <a:solidFill>
                  <a:schemeClr val="tx1"/>
                </a:solidFill>
                <a:latin typeface="Verdana" pitchFamily="34" charset="0"/>
              </a:rPr>
              <a:t>2012</a:t>
            </a:r>
            <a:r>
              <a:rPr lang="cs-CZ" altLang="en-US" sz="1600">
                <a:solidFill>
                  <a:schemeClr val="tx1"/>
                </a:solidFill>
                <a:latin typeface="Verdana" pitchFamily="34" charset="0"/>
              </a:rPr>
              <a:t>) 4</a:t>
            </a:r>
            <a:r>
              <a:rPr lang="en-US" altLang="en-US" sz="1600">
                <a:solidFill>
                  <a:schemeClr val="tx1"/>
                </a:solidFill>
                <a:latin typeface="Verdana" pitchFamily="34" charset="0"/>
              </a:rPr>
              <a:t>82</a:t>
            </a:r>
            <a:r>
              <a:rPr lang="cs-CZ" altLang="en-US" sz="1600">
                <a:solidFill>
                  <a:schemeClr val="tx1"/>
                </a:solidFill>
                <a:latin typeface="Verdana" pitchFamily="34" charset="0"/>
              </a:rPr>
              <a:t>: </a:t>
            </a:r>
            <a:r>
              <a:rPr lang="en-US" altLang="en-US" sz="1600">
                <a:solidFill>
                  <a:schemeClr val="tx1"/>
                </a:solidFill>
                <a:latin typeface="Verdana" pitchFamily="34" charset="0"/>
              </a:rPr>
              <a:t>20</a:t>
            </a:r>
            <a:endParaRPr lang="cs-CZ" altLang="en-US" sz="16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2" t="17516" r="24542" b="8656"/>
          <a:stretch>
            <a:fillRect/>
          </a:stretch>
        </p:blipFill>
        <p:spPr bwMode="auto">
          <a:xfrm>
            <a:off x="2916238" y="981075"/>
            <a:ext cx="6048375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sah 4"/>
          <p:cNvSpPr>
            <a:spLocks noGrp="1"/>
          </p:cNvSpPr>
          <p:nvPr>
            <p:ph idx="1"/>
          </p:nvPr>
        </p:nvSpPr>
        <p:spPr>
          <a:xfrm>
            <a:off x="889000" y="1125538"/>
            <a:ext cx="8291513" cy="4967287"/>
          </a:xfrm>
        </p:spPr>
        <p:txBody>
          <a:bodyPr/>
          <a:lstStyle/>
          <a:p>
            <a:r>
              <a:rPr lang="cs-CZ" altLang="en-US" b="1" smtClean="0"/>
              <a:t>Loss of biodiversity</a:t>
            </a:r>
          </a:p>
        </p:txBody>
      </p:sp>
      <p:sp>
        <p:nvSpPr>
          <p:cNvPr id="24579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Major impacts</a:t>
            </a:r>
          </a:p>
        </p:txBody>
      </p:sp>
      <p:sp>
        <p:nvSpPr>
          <p:cNvPr id="8" name="Obousměrná svislá šipka 7"/>
          <p:cNvSpPr/>
          <p:nvPr/>
        </p:nvSpPr>
        <p:spPr>
          <a:xfrm>
            <a:off x="7667625" y="3644900"/>
            <a:ext cx="431800" cy="10080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ousměrná svislá šipka 8"/>
          <p:cNvSpPr/>
          <p:nvPr/>
        </p:nvSpPr>
        <p:spPr>
          <a:xfrm>
            <a:off x="7667625" y="4724400"/>
            <a:ext cx="431800" cy="10080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Kruhová šipka 9"/>
          <p:cNvSpPr/>
          <p:nvPr/>
        </p:nvSpPr>
        <p:spPr>
          <a:xfrm rot="5400000">
            <a:off x="6083300" y="908050"/>
            <a:ext cx="2592388" cy="2592388"/>
          </a:xfrm>
          <a:prstGeom prst="circularArrow">
            <a:avLst>
              <a:gd name="adj1" fmla="val 4962"/>
              <a:gd name="adj2" fmla="val 998453"/>
              <a:gd name="adj3" fmla="val 20381568"/>
              <a:gd name="adj4" fmla="val 1080000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Kruhová šipka 11"/>
          <p:cNvSpPr/>
          <p:nvPr/>
        </p:nvSpPr>
        <p:spPr>
          <a:xfrm rot="16200000">
            <a:off x="-145256" y="1593056"/>
            <a:ext cx="2736850" cy="1944688"/>
          </a:xfrm>
          <a:prstGeom prst="circularArrow">
            <a:avLst>
              <a:gd name="adj1" fmla="val 4962"/>
              <a:gd name="adj2" fmla="val 1184561"/>
              <a:gd name="adj3" fmla="val 20381568"/>
              <a:gd name="adj4" fmla="val 1080000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pic>
        <p:nvPicPr>
          <p:cNvPr id="2458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1455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54" r="17171"/>
          <a:stretch>
            <a:fillRect/>
          </a:stretch>
        </p:blipFill>
        <p:spPr bwMode="auto">
          <a:xfrm flipH="1">
            <a:off x="5939903" y="2708920"/>
            <a:ext cx="52263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11" name="Zástupný symbol pro obsah 4"/>
          <p:cNvSpPr txBox="1">
            <a:spLocks/>
          </p:cNvSpPr>
          <p:nvPr/>
        </p:nvSpPr>
        <p:spPr bwMode="auto">
          <a:xfrm>
            <a:off x="900113" y="2133600"/>
            <a:ext cx="82073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Impairment</a:t>
            </a:r>
            <a:r>
              <a:rPr lang="cs-CZ" sz="3200" b="1" dirty="0">
                <a:solidFill>
                  <a:srgbClr val="818184"/>
                </a:solidFill>
                <a:latin typeface="+mn-lt"/>
                <a:cs typeface="+mn-cs"/>
              </a:rPr>
              <a:t> of </a:t>
            </a: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ecosystem</a:t>
            </a:r>
            <a:r>
              <a:rPr lang="cs-CZ" sz="3200" b="1" dirty="0">
                <a:solidFill>
                  <a:srgbClr val="818184"/>
                </a:solidFill>
                <a:latin typeface="+mn-lt"/>
                <a:cs typeface="+mn-cs"/>
              </a:rPr>
              <a:t> </a:t>
            </a: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services</a:t>
            </a:r>
            <a:endParaRPr lang="cs-CZ" sz="3200" b="1" dirty="0">
              <a:solidFill>
                <a:srgbClr val="818184"/>
              </a:solidFill>
              <a:latin typeface="+mn-lt"/>
              <a:cs typeface="+mn-cs"/>
            </a:endParaRPr>
          </a:p>
        </p:txBody>
      </p:sp>
      <p:sp>
        <p:nvSpPr>
          <p:cNvPr id="14" name="Zástupný symbol pro obsah 4"/>
          <p:cNvSpPr txBox="1">
            <a:spLocks/>
          </p:cNvSpPr>
          <p:nvPr/>
        </p:nvSpPr>
        <p:spPr bwMode="auto">
          <a:xfrm>
            <a:off x="900113" y="2781300"/>
            <a:ext cx="82073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en-GB" sz="2800" b="1" dirty="0">
                <a:solidFill>
                  <a:srgbClr val="818184"/>
                </a:solidFill>
                <a:latin typeface="+mn-lt"/>
                <a:cs typeface="+mn-cs"/>
              </a:rPr>
              <a:t>Unbalanced water cycles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818184"/>
                </a:solidFill>
                <a:latin typeface="+mn-lt"/>
                <a:cs typeface="+mn-cs"/>
              </a:rPr>
              <a:t>Water scarcity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</a:rPr>
              <a:t>D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</a:rPr>
              <a:t>raughts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</a:rPr>
              <a:t>/floods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Impaired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w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ater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qualit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y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Drinking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waters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athing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waters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Toxicants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in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food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chain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en-GB" sz="2800" b="1" dirty="0">
                <a:solidFill>
                  <a:srgbClr val="818184"/>
                </a:solidFill>
                <a:latin typeface="+mn-lt"/>
                <a:cs typeface="+mn-cs"/>
              </a:rPr>
              <a:t>Shrinking of food supplies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818184"/>
                </a:solidFill>
                <a:latin typeface="+mn-lt"/>
                <a:cs typeface="+mn-cs"/>
              </a:rPr>
              <a:t>Direct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</a:rPr>
              <a:t> 	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lowering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fish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amounts</a:t>
            </a:r>
            <a:endParaRPr lang="en-US" sz="2400" dirty="0">
              <a:solidFill>
                <a:srgbClr val="818184"/>
              </a:solidFill>
              <a:latin typeface="+mn-lt"/>
              <a:cs typeface="+mn-cs"/>
              <a:sym typeface="Wingdings" pitchFamily="2" charset="2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Indirect 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	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crop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yield</a:t>
            </a:r>
            <a:endParaRPr lang="en-GB" sz="2400" dirty="0">
              <a:solidFill>
                <a:srgbClr val="818184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Impacts on </a:t>
            </a:r>
            <a:r>
              <a:rPr lang="cs-CZ" altLang="en-US" smtClean="0"/>
              <a:t>fish </a:t>
            </a:r>
            <a:r>
              <a:rPr lang="cs-CZ" altLang="en-US" smtClean="0">
                <a:sym typeface="Wingdings" pitchFamily="2" charset="2"/>
              </a:rPr>
              <a:t></a:t>
            </a:r>
            <a:r>
              <a:rPr lang="en-US" altLang="en-US" smtClean="0">
                <a:sym typeface="Wingdings" pitchFamily="2" charset="2"/>
              </a:rPr>
              <a:t> </a:t>
            </a:r>
            <a:r>
              <a:rPr lang="en-US" altLang="en-US" smtClean="0"/>
              <a:t>decreased crop </a:t>
            </a:r>
            <a:r>
              <a:rPr lang="cs-CZ" altLang="en-US" smtClean="0"/>
              <a:t>yields</a:t>
            </a:r>
          </a:p>
        </p:txBody>
      </p:sp>
      <p:pic>
        <p:nvPicPr>
          <p:cNvPr id="25603" name="Picture 3" descr="C:\Documents and Settings\Ludek\Dokumenty\katedra\vyuka\ObecEkotox\Nature-Ecosystem\nature03962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9225"/>
            <a:ext cx="6477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79388" y="981075"/>
            <a:ext cx="2811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Verdana" pitchFamily="34" charset="0"/>
              </a:rPr>
              <a:t>NATURE (2005) 437: 880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Impacts on biota </a:t>
            </a:r>
            <a:r>
              <a:rPr lang="cs-CZ" altLang="en-US" smtClean="0">
                <a:sym typeface="Wingdings" pitchFamily="2" charset="2"/>
              </a:rPr>
              <a:t></a:t>
            </a:r>
            <a:r>
              <a:rPr lang="en-US" altLang="en-US" smtClean="0">
                <a:sym typeface="Wingdings" pitchFamily="2" charset="2"/>
              </a:rPr>
              <a:t> </a:t>
            </a:r>
            <a:r>
              <a:rPr lang="cs-CZ" altLang="en-US" smtClean="0">
                <a:sym typeface="Wingdings" pitchFamily="2" charset="2"/>
              </a:rPr>
              <a:t>global effects </a:t>
            </a:r>
            <a:endParaRPr lang="cs-CZ" altLang="en-US" smtClean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23" r="3334" b="3323"/>
          <a:stretch>
            <a:fillRect/>
          </a:stretch>
        </p:blipFill>
        <p:spPr bwMode="auto">
          <a:xfrm>
            <a:off x="4886325" y="1143000"/>
            <a:ext cx="3843338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5257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200" b="1">
                <a:solidFill>
                  <a:schemeClr val="tx1"/>
                </a:solidFill>
                <a:latin typeface="Verdana" pitchFamily="34" charset="0"/>
              </a:rPr>
              <a:t>Mixing oceans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 </a:t>
            </a:r>
            <a:r>
              <a:rPr lang="cs-CZ" altLang="en-US" sz="2200">
                <a:solidFill>
                  <a:schemeClr val="tx1"/>
                </a:solidFill>
                <a:latin typeface="Verdana" pitchFamily="34" charset="0"/>
              </a:rPr>
              <a:t>cooling the atmosphere</a:t>
            </a:r>
            <a:endParaRPr lang="en-US" altLang="en-US" sz="220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Verdana" pitchFamily="34" charset="0"/>
              </a:rPr>
              <a:t>[Nature 447, p.522, May 31, 2007]</a:t>
            </a:r>
            <a:endParaRPr lang="cs-CZ" altLang="en-US" sz="1600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2100" y="3284538"/>
            <a:ext cx="8670925" cy="2819400"/>
            <a:chOff x="96" y="2448"/>
            <a:chExt cx="5462" cy="1776"/>
          </a:xfrm>
        </p:grpSpPr>
        <p:grpSp>
          <p:nvGrpSpPr>
            <p:cNvPr id="26630" name="Group 6"/>
            <p:cNvGrpSpPr>
              <a:grpSpLocks/>
            </p:cNvGrpSpPr>
            <p:nvPr/>
          </p:nvGrpSpPr>
          <p:grpSpPr bwMode="auto">
            <a:xfrm>
              <a:off x="96" y="2448"/>
              <a:ext cx="5462" cy="1775"/>
              <a:chOff x="144" y="2371"/>
              <a:chExt cx="5462" cy="1775"/>
            </a:xfrm>
          </p:grpSpPr>
          <p:pic>
            <p:nvPicPr>
              <p:cNvPr id="26632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" t="1471" r="1465" b="1471"/>
              <a:stretch>
                <a:fillRect/>
              </a:stretch>
            </p:blipFill>
            <p:spPr bwMode="auto">
              <a:xfrm>
                <a:off x="144" y="2371"/>
                <a:ext cx="2592" cy="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3" name="Text Box 8"/>
              <p:cNvSpPr txBox="1">
                <a:spLocks noChangeArrowheads="1"/>
              </p:cNvSpPr>
              <p:nvPr/>
            </p:nvSpPr>
            <p:spPr bwMode="auto">
              <a:xfrm>
                <a:off x="2829" y="2808"/>
                <a:ext cx="2777" cy="1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en-US" sz="1800" u="sng">
                    <a:solidFill>
                      <a:schemeClr val="tx1"/>
                    </a:solidFill>
                    <a:latin typeface="Verdana" pitchFamily="34" charset="0"/>
                  </a:rPr>
                  <a:t>Marine life</a:t>
                </a:r>
                <a:r>
                  <a:rPr lang="cs-CZ" altLang="en-US" sz="1800">
                    <a:solidFill>
                      <a:schemeClr val="tx1"/>
                    </a:solidFill>
                    <a:latin typeface="Verdana" pitchFamily="34" charset="0"/>
                  </a:rPr>
                  <a:t> supplies up to 50% of the mechanical energy required worldwide to mix waters from the surface to deeper cool layers</a:t>
                </a:r>
                <a:endParaRPr lang="en-US" altLang="en-US" sz="18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[Dewar, Marine Res 64:541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(2006)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[Katija a Dabiri, Nature 460:624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(2009)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</p:txBody>
          </p:sp>
        </p:grpSp>
        <p:pic>
          <p:nvPicPr>
            <p:cNvPr id="2663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48"/>
              <a:ext cx="13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219200" y="29337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800" b="1">
                <a:solidFill>
                  <a:schemeClr val="tx2"/>
                </a:solidFill>
              </a:rPr>
              <a:t>Ecotoxicology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assessment o hazards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and risks of chemicals in ecosystems</a:t>
            </a:r>
            <a:endParaRPr lang="nl-NL" alt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47638" y="2636838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Assessment of chemical hazards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…to…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	        Humans       	   	            Other organisms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	 (</a:t>
            </a:r>
            <a:r>
              <a:rPr lang="cs-CZ" altLang="en-US" sz="2400" b="1">
                <a:solidFill>
                  <a:schemeClr val="tx2"/>
                </a:solidFill>
              </a:rPr>
              <a:t>TOXICOLOGY</a:t>
            </a:r>
            <a:r>
              <a:rPr lang="cs-CZ" altLang="en-US" sz="2400">
                <a:solidFill>
                  <a:schemeClr val="tx2"/>
                </a:solidFill>
              </a:rPr>
              <a:t>) 			 (</a:t>
            </a:r>
            <a:r>
              <a:rPr lang="cs-CZ" altLang="en-US" sz="2400" b="1">
                <a:solidFill>
                  <a:schemeClr val="tx2"/>
                </a:solidFill>
              </a:rPr>
              <a:t>ECO</a:t>
            </a:r>
            <a:r>
              <a:rPr lang="cs-CZ" altLang="en-US" sz="2400">
                <a:solidFill>
                  <a:schemeClr val="tx2"/>
                </a:solidFill>
              </a:rPr>
              <a:t>toxicology)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>
              <a:solidFill>
                <a:schemeClr val="tx2"/>
              </a:solidFill>
            </a:endParaRPr>
          </a:p>
        </p:txBody>
      </p:sp>
      <p:pic>
        <p:nvPicPr>
          <p:cNvPr id="28675" name="Picture 2" descr="https://encrypted-tbn1.google.com/images?q=tbn:ANd9GcTE7qm7tLqavKV1VUwQpKDwC6XUksMmHXLKvoBzqHIKaqjvq_mA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481388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s://encrypted-tbn2.google.com/images?q=tbn:ANd9GcRorg12adBHNbxSdT8AiWMQmO7b7vltAdBZohD_pqfDehNnre7f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68863"/>
            <a:ext cx="169386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s://encrypted-tbn1.google.com/images?q=tbn:ANd9GcQvHwZACb-TU516T7ZMDFe-QBU598rfeCvHryOWorunBunHoi4z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3500438"/>
            <a:ext cx="34051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341438"/>
            <a:ext cx="8315325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000" b="1" smtClean="0"/>
              <a:t>Aim:</a:t>
            </a:r>
            <a:r>
              <a:rPr lang="en-GB" altLang="en-US" sz="2000" smtClean="0"/>
              <a:t> to maintain the natural structure and function of ecosystems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 b="1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500" b="1" smtClean="0"/>
              <a:t>Definitions: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GB" altLang="en-US" sz="2000" smtClean="0"/>
              <a:t>ecotoxicology is concerned with the </a:t>
            </a:r>
            <a:r>
              <a:rPr lang="en-GB" altLang="en-US" sz="2000" b="1" smtClean="0">
                <a:solidFill>
                  <a:srgbClr val="3333FF"/>
                </a:solidFill>
              </a:rPr>
              <a:t>toxic effects</a:t>
            </a:r>
            <a:r>
              <a:rPr lang="en-GB" altLang="en-US" sz="2000" smtClean="0"/>
              <a:t> of chemical and physical agents on living organisms, especially on </a:t>
            </a:r>
            <a:r>
              <a:rPr lang="en-GB" altLang="en-US" sz="2000" u="sng" smtClean="0"/>
              <a:t>populations and communities</a:t>
            </a:r>
            <a:r>
              <a:rPr lang="en-GB" altLang="en-US" sz="2000" smtClean="0"/>
              <a:t> within defined ecosy</a:t>
            </a:r>
            <a:r>
              <a:rPr lang="fr-BE" altLang="en-US" sz="2000" smtClean="0"/>
              <a:t>s</a:t>
            </a:r>
            <a:r>
              <a:rPr lang="en-GB" altLang="en-US" sz="2000" smtClean="0"/>
              <a:t>tems; </a:t>
            </a:r>
            <a:r>
              <a:rPr lang="en-GB" altLang="en-US" sz="2000" b="1" smtClean="0">
                <a:solidFill>
                  <a:srgbClr val="3333FF"/>
                </a:solidFill>
              </a:rPr>
              <a:t>it includes the transfer pathways</a:t>
            </a:r>
            <a:r>
              <a:rPr lang="en-GB" altLang="en-US" sz="2000" smtClean="0"/>
              <a:t> and  their interactions with the environment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nl-BE" altLang="en-US" sz="2000" smtClean="0"/>
              <a:t>science of contaminants in the </a:t>
            </a:r>
            <a:r>
              <a:rPr lang="nl-BE" altLang="en-US" sz="2000" u="sng" smtClean="0"/>
              <a:t>biosphere</a:t>
            </a:r>
            <a:r>
              <a:rPr lang="nl-BE" altLang="en-US" sz="2000" smtClean="0"/>
              <a:t> and their effect on constituents of the biosphere, including humans’ (Newman &amp; Unger, 2002)</a:t>
            </a:r>
            <a:r>
              <a:rPr lang="nl-BE" altLang="en-US" sz="1800" smtClean="0"/>
              <a:t> </a:t>
            </a:r>
            <a:endParaRPr lang="cs-CZ" altLang="en-US" sz="180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science that provides critical information on effects of toxic compounds on living organisms</a:t>
            </a:r>
            <a:r>
              <a:rPr lang="cs-CZ" altLang="en-US" sz="2000" smtClean="0"/>
              <a:t> which </a:t>
            </a:r>
            <a:r>
              <a:rPr lang="en-US" altLang="en-US" sz="2000" b="1" u="sng" smtClean="0"/>
              <a:t>SERVE various practical</a:t>
            </a:r>
            <a:r>
              <a:rPr lang="en-US" altLang="en-US" sz="2000" smtClean="0"/>
              <a:t> aims</a:t>
            </a:r>
            <a:r>
              <a:rPr lang="cs-CZ" altLang="en-US" sz="2000" smtClean="0"/>
              <a:t> (environmental protection)</a:t>
            </a:r>
            <a:endParaRPr lang="nl-NL" altLang="en-US" sz="1800" smtClean="0"/>
          </a:p>
        </p:txBody>
      </p:sp>
      <p:sp>
        <p:nvSpPr>
          <p:cNvPr id="29699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/>
              <a:t>ECOTOXICOLOGY by definition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22098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CHEMICAL ENTERS THE ENVIRONMENT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438400"/>
            <a:ext cx="2209800" cy="1219200"/>
            <a:chOff x="192" y="1536"/>
            <a:chExt cx="1392" cy="768"/>
          </a:xfrm>
        </p:grpSpPr>
        <p:sp>
          <p:nvSpPr>
            <p:cNvPr id="30757" name="Text Box 4"/>
            <p:cNvSpPr txBox="1">
              <a:spLocks noChangeArrowheads="1"/>
            </p:cNvSpPr>
            <p:nvPr/>
          </p:nvSpPr>
          <p:spPr bwMode="auto">
            <a:xfrm>
              <a:off x="192" y="189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chemeClr val="tx1"/>
                  </a:solidFill>
                  <a:latin typeface="Verdana" pitchFamily="34" charset="0"/>
                </a:rPr>
                <a:t>Bioavailable fraction</a:t>
              </a:r>
            </a:p>
          </p:txBody>
        </p:sp>
        <p:sp>
          <p:nvSpPr>
            <p:cNvPr id="30758" name="AutoShape 5"/>
            <p:cNvSpPr>
              <a:spLocks noChangeArrowheads="1"/>
            </p:cNvSpPr>
            <p:nvPr/>
          </p:nvSpPr>
          <p:spPr bwMode="auto">
            <a:xfrm>
              <a:off x="816" y="1536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04800" y="4576763"/>
            <a:ext cx="2209800" cy="1595437"/>
            <a:chOff x="192" y="2883"/>
            <a:chExt cx="1392" cy="1005"/>
          </a:xfrm>
        </p:grpSpPr>
        <p:sp>
          <p:nvSpPr>
            <p:cNvPr id="30754" name="Text Box 7"/>
            <p:cNvSpPr txBox="1">
              <a:spLocks noChangeArrowheads="1"/>
            </p:cNvSpPr>
            <p:nvPr/>
          </p:nvSpPr>
          <p:spPr bwMode="auto">
            <a:xfrm>
              <a:off x="192" y="2883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“EXPOSURE”</a:t>
              </a:r>
              <a:endParaRPr lang="cs-CZ" altLang="en-US" sz="18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55" name="Text Box 8"/>
            <p:cNvSpPr txBox="1">
              <a:spLocks noChangeArrowheads="1"/>
            </p:cNvSpPr>
            <p:nvPr/>
          </p:nvSpPr>
          <p:spPr bwMode="auto">
            <a:xfrm>
              <a:off x="192" y="3315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  <a:latin typeface="Verdana" pitchFamily="34" charset="0"/>
                </a:rPr>
                <a:t>acute</a:t>
              </a:r>
            </a:p>
          </p:txBody>
        </p:sp>
        <p:sp>
          <p:nvSpPr>
            <p:cNvPr id="30756" name="Text Box 9"/>
            <p:cNvSpPr txBox="1">
              <a:spLocks noChangeArrowheads="1"/>
            </p:cNvSpPr>
            <p:nvPr/>
          </p:nvSpPr>
          <p:spPr bwMode="auto">
            <a:xfrm>
              <a:off x="192" y="3651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  <a:latin typeface="Verdana" pitchFamily="34" charset="0"/>
                </a:rPr>
                <a:t>chronic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486400" y="1544642"/>
            <a:ext cx="3429000" cy="1811337"/>
            <a:chOff x="3504" y="864"/>
            <a:chExt cx="2160" cy="1141"/>
          </a:xfrm>
        </p:grpSpPr>
        <p:sp>
          <p:nvSpPr>
            <p:cNvPr id="30752" name="AutoShape 11"/>
            <p:cNvSpPr>
              <a:spLocks noChangeArrowheads="1"/>
            </p:cNvSpPr>
            <p:nvPr/>
          </p:nvSpPr>
          <p:spPr bwMode="auto">
            <a:xfrm>
              <a:off x="4416" y="864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753" name="Text Box 12"/>
            <p:cNvSpPr txBox="1">
              <a:spLocks noChangeArrowheads="1"/>
            </p:cNvSpPr>
            <p:nvPr/>
          </p:nvSpPr>
          <p:spPr bwMode="auto">
            <a:xfrm>
              <a:off x="3504" y="1162"/>
              <a:ext cx="2160" cy="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 u="sng">
                  <a:solidFill>
                    <a:schemeClr val="tx1"/>
                  </a:solidFill>
                  <a:latin typeface="Verdana" pitchFamily="34" charset="0"/>
                </a:rPr>
                <a:t>Toxicokinetics</a:t>
              </a:r>
            </a:p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biotransformation</a:t>
              </a:r>
              <a:b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bioactivation</a:t>
              </a:r>
              <a:b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excretion </a:t>
              </a:r>
              <a:r>
                <a:rPr lang="en-US" altLang="en-US" sz="1800" i="1">
                  <a:solidFill>
                    <a:schemeClr val="tx1"/>
                  </a:solidFill>
                  <a:latin typeface="Verdana" pitchFamily="34" charset="0"/>
                </a:rPr>
                <a:t>/</a:t>
              </a: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 sequestration</a:t>
              </a:r>
              <a:endParaRPr lang="cs-CZ" altLang="en-US" sz="180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846763" y="3448959"/>
            <a:ext cx="2667000" cy="1096963"/>
            <a:chOff x="3696" y="2149"/>
            <a:chExt cx="1680" cy="691"/>
          </a:xfrm>
        </p:grpSpPr>
        <p:sp>
          <p:nvSpPr>
            <p:cNvPr id="30750" name="Text Box 14"/>
            <p:cNvSpPr txBox="1">
              <a:spLocks noChangeArrowheads="1"/>
            </p:cNvSpPr>
            <p:nvPr/>
          </p:nvSpPr>
          <p:spPr bwMode="auto">
            <a:xfrm>
              <a:off x="3696" y="2149"/>
              <a:ext cx="1680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Verdana" pitchFamily="34" charset="0"/>
                </a:rPr>
                <a:t>Target site</a:t>
              </a:r>
              <a:endParaRPr lang="cs-CZ" altLang="en-US" sz="1800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51" name="Text Box 15"/>
            <p:cNvSpPr txBox="1">
              <a:spLocks noChangeArrowheads="1"/>
            </p:cNvSpPr>
            <p:nvPr/>
          </p:nvSpPr>
          <p:spPr bwMode="auto">
            <a:xfrm>
              <a:off x="3840" y="2433"/>
              <a:ext cx="1392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Verdana" pitchFamily="34" charset="0"/>
                </a:rPr>
                <a:t>“EFFECT</a:t>
              </a:r>
              <a:r>
                <a:rPr lang="en-US" altLang="en-US" sz="1800" b="1" dirty="0" smtClean="0">
                  <a:solidFill>
                    <a:schemeClr val="tx1"/>
                  </a:solidFill>
                  <a:latin typeface="Verdana" pitchFamily="34" charset="0"/>
                </a:rPr>
                <a:t>”</a:t>
              </a:r>
              <a:r>
                <a:rPr lang="cs-CZ" altLang="en-US" sz="1800" b="1" dirty="0">
                  <a:solidFill>
                    <a:schemeClr val="tx1"/>
                  </a:solidFill>
                  <a:latin typeface="Verdana" pitchFamily="34" charset="0"/>
                </a:rPr>
                <a:t/>
              </a:r>
              <a:br>
                <a:rPr lang="cs-CZ" altLang="en-US" sz="1800" b="1" dirty="0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b="1" dirty="0" err="1" smtClean="0">
                  <a:solidFill>
                    <a:schemeClr val="tx1"/>
                  </a:solidFill>
                  <a:latin typeface="Verdana" pitchFamily="34" charset="0"/>
                </a:rPr>
                <a:t>toxicodynamics</a:t>
              </a:r>
              <a:endParaRPr lang="cs-CZ" altLang="en-US" sz="1800" b="1" dirty="0" smtClean="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04800" y="1219200"/>
            <a:ext cx="2209800" cy="1184275"/>
            <a:chOff x="192" y="768"/>
            <a:chExt cx="1392" cy="746"/>
          </a:xfrm>
        </p:grpSpPr>
        <p:sp>
          <p:nvSpPr>
            <p:cNvPr id="30748" name="Text Box 17"/>
            <p:cNvSpPr txBox="1">
              <a:spLocks noChangeArrowheads="1"/>
            </p:cNvSpPr>
            <p:nvPr/>
          </p:nvSpPr>
          <p:spPr bwMode="auto">
            <a:xfrm>
              <a:off x="192" y="110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LEVELS, FATE, PROCESSES</a:t>
              </a:r>
              <a:endParaRPr lang="cs-CZ" altLang="en-US" sz="18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49" name="AutoShape 18"/>
            <p:cNvSpPr>
              <a:spLocks noChangeArrowheads="1"/>
            </p:cNvSpPr>
            <p:nvPr/>
          </p:nvSpPr>
          <p:spPr bwMode="auto">
            <a:xfrm>
              <a:off x="816" y="768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438400" y="228600"/>
            <a:ext cx="5791200" cy="4343400"/>
            <a:chOff x="1536" y="144"/>
            <a:chExt cx="3648" cy="2736"/>
          </a:xfrm>
        </p:grpSpPr>
        <p:sp>
          <p:nvSpPr>
            <p:cNvPr id="30740" name="Text Box 20"/>
            <p:cNvSpPr txBox="1">
              <a:spLocks noChangeArrowheads="1"/>
            </p:cNvSpPr>
            <p:nvPr/>
          </p:nvSpPr>
          <p:spPr bwMode="auto">
            <a:xfrm>
              <a:off x="3792" y="144"/>
              <a:ext cx="1392" cy="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chemeClr val="tx1"/>
                  </a:solidFill>
                  <a:latin typeface="Verdana" pitchFamily="34" charset="0"/>
                </a:rPr>
                <a:t>CHEMICAL ENTERS THE </a:t>
              </a: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ORGANISM</a:t>
              </a:r>
            </a:p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Verdana" pitchFamily="34" charset="0"/>
                </a:rPr>
                <a:t>biomonitoring</a:t>
              </a:r>
              <a:endParaRPr lang="cs-CZ" altLang="en-US" sz="1800" i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grpSp>
          <p:nvGrpSpPr>
            <p:cNvPr id="30741" name="Group 21"/>
            <p:cNvGrpSpPr>
              <a:grpSpLocks/>
            </p:cNvGrpSpPr>
            <p:nvPr/>
          </p:nvGrpSpPr>
          <p:grpSpPr bwMode="auto">
            <a:xfrm>
              <a:off x="1536" y="1200"/>
              <a:ext cx="1920" cy="1680"/>
              <a:chOff x="1536" y="1200"/>
              <a:chExt cx="1920" cy="1680"/>
            </a:xfrm>
          </p:grpSpPr>
          <p:sp>
            <p:nvSpPr>
              <p:cNvPr id="30742" name="AutoShape 22"/>
              <p:cNvSpPr>
                <a:spLocks noChangeArrowheads="1"/>
              </p:cNvSpPr>
              <p:nvPr/>
            </p:nvSpPr>
            <p:spPr bwMode="auto">
              <a:xfrm rot="-5400000">
                <a:off x="1608" y="1896"/>
                <a:ext cx="192" cy="336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743" name="Group 23"/>
              <p:cNvGrpSpPr>
                <a:grpSpLocks/>
              </p:cNvGrpSpPr>
              <p:nvPr/>
            </p:nvGrpSpPr>
            <p:grpSpPr bwMode="auto">
              <a:xfrm>
                <a:off x="1872" y="1200"/>
                <a:ext cx="1584" cy="1680"/>
                <a:chOff x="1872" y="1200"/>
                <a:chExt cx="1584" cy="1680"/>
              </a:xfrm>
            </p:grpSpPr>
            <p:pic>
              <p:nvPicPr>
                <p:cNvPr id="30744" name="Picture 2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200"/>
                  <a:ext cx="1056" cy="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5" name="Picture 2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2286"/>
                  <a:ext cx="1056" cy="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6" name="Picture 2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776"/>
                  <a:ext cx="768" cy="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7" name="Picture 2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1824"/>
                  <a:ext cx="708" cy="5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2590800" y="5314950"/>
            <a:ext cx="3394075" cy="1390650"/>
            <a:chOff x="1632" y="3348"/>
            <a:chExt cx="2138" cy="876"/>
          </a:xfrm>
        </p:grpSpPr>
        <p:sp>
          <p:nvSpPr>
            <p:cNvPr id="30738" name="AutoShape 29"/>
            <p:cNvSpPr>
              <a:spLocks noChangeArrowheads="1"/>
            </p:cNvSpPr>
            <p:nvPr/>
          </p:nvSpPr>
          <p:spPr bwMode="auto">
            <a:xfrm rot="-5400000">
              <a:off x="2280" y="2712"/>
              <a:ext cx="144" cy="1440"/>
            </a:xfrm>
            <a:prstGeom prst="downArrow">
              <a:avLst>
                <a:gd name="adj1" fmla="val 50000"/>
                <a:gd name="adj2" fmla="val 2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pic>
          <p:nvPicPr>
            <p:cNvPr id="30739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" y="3348"/>
              <a:ext cx="673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2590800" y="4800600"/>
            <a:ext cx="4530725" cy="1752600"/>
            <a:chOff x="1632" y="3024"/>
            <a:chExt cx="2854" cy="1104"/>
          </a:xfrm>
        </p:grpSpPr>
        <p:pic>
          <p:nvPicPr>
            <p:cNvPr id="30736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024"/>
              <a:ext cx="83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7" name="AutoShape 33"/>
            <p:cNvSpPr>
              <a:spLocks noChangeArrowheads="1"/>
            </p:cNvSpPr>
            <p:nvPr/>
          </p:nvSpPr>
          <p:spPr bwMode="auto">
            <a:xfrm rot="-5400000">
              <a:off x="2520" y="2808"/>
              <a:ext cx="144" cy="1920"/>
            </a:xfrm>
            <a:prstGeom prst="downArrow">
              <a:avLst>
                <a:gd name="adj1" fmla="val 50000"/>
                <a:gd name="adj2" fmla="val 3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7239000" y="4486275"/>
            <a:ext cx="1981200" cy="2295525"/>
            <a:chOff x="4560" y="2826"/>
            <a:chExt cx="1248" cy="1446"/>
          </a:xfrm>
        </p:grpSpPr>
        <p:grpSp>
          <p:nvGrpSpPr>
            <p:cNvPr id="30732" name="Group 35"/>
            <p:cNvGrpSpPr>
              <a:grpSpLocks/>
            </p:cNvGrpSpPr>
            <p:nvPr/>
          </p:nvGrpSpPr>
          <p:grpSpPr bwMode="auto">
            <a:xfrm>
              <a:off x="4662" y="2826"/>
              <a:ext cx="1050" cy="1446"/>
              <a:chOff x="4662" y="2826"/>
              <a:chExt cx="1050" cy="1446"/>
            </a:xfrm>
          </p:grpSpPr>
          <p:pic>
            <p:nvPicPr>
              <p:cNvPr id="30734" name="Picture 3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2" y="2826"/>
                <a:ext cx="71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5" name="Picture 3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2" y="3581"/>
                <a:ext cx="1050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33" name="Oval 38"/>
            <p:cNvSpPr>
              <a:spLocks noChangeArrowheads="1"/>
            </p:cNvSpPr>
            <p:nvPr/>
          </p:nvSpPr>
          <p:spPr bwMode="auto">
            <a:xfrm>
              <a:off x="4560" y="2832"/>
              <a:ext cx="1248" cy="14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smtClean="0"/>
              <a:t>Ecotoxic effects</a:t>
            </a:r>
            <a:endParaRPr lang="nl-NL" altLang="en-US" sz="3000" smtClean="0"/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18750" r="9375" b="6250"/>
          <a:stretch>
            <a:fillRect/>
          </a:stretch>
        </p:blipFill>
        <p:spPr bwMode="auto">
          <a:xfrm>
            <a:off x="827088" y="1125538"/>
            <a:ext cx="76327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81000" y="5635625"/>
            <a:ext cx="680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>
                <a:solidFill>
                  <a:schemeClr val="tx1"/>
                </a:solidFill>
              </a:rPr>
              <a:t>Escher, B. I., Behra, R., Eggen, R. I. L., Fent, K. (1997), "Molecular mechanisms in ecotoxicology: </a:t>
            </a:r>
            <a:br>
              <a:rPr lang="cs-CZ" altLang="en-US" sz="1200">
                <a:solidFill>
                  <a:schemeClr val="tx1"/>
                </a:solidFill>
              </a:rPr>
            </a:br>
            <a:r>
              <a:rPr lang="cs-CZ" altLang="en-US" sz="1200">
                <a:solidFill>
                  <a:schemeClr val="tx1"/>
                </a:solidFill>
              </a:rPr>
              <a:t>an interplay between environmental chemistry and biology", </a:t>
            </a:r>
            <a:r>
              <a:rPr lang="cs-CZ" altLang="en-US" sz="1200" i="1">
                <a:solidFill>
                  <a:schemeClr val="tx1"/>
                </a:solidFill>
              </a:rPr>
              <a:t>Chimia, </a:t>
            </a:r>
            <a:r>
              <a:rPr lang="cs-CZ" altLang="en-US" sz="1200" b="1">
                <a:solidFill>
                  <a:schemeClr val="tx1"/>
                </a:solidFill>
              </a:rPr>
              <a:t>51</a:t>
            </a:r>
            <a:r>
              <a:rPr lang="cs-CZ" altLang="en-US" sz="1200">
                <a:solidFill>
                  <a:schemeClr val="tx1"/>
                </a:solidFill>
              </a:rPr>
              <a:t>, 915-921.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79388" y="-100013"/>
            <a:ext cx="8713787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Ecotoxicolog</a:t>
            </a:r>
            <a:r>
              <a:rPr lang="en-GB" altLang="en-US" sz="2400">
                <a:solidFill>
                  <a:schemeClr val="tx2"/>
                </a:solidFill>
              </a:rPr>
              <a:t>y - f</a:t>
            </a:r>
            <a:r>
              <a:rPr lang="cs-CZ" altLang="en-US" sz="2400">
                <a:solidFill>
                  <a:schemeClr val="tx2"/>
                </a:solidFill>
              </a:rPr>
              <a:t>rom molecules to ecosystem</a:t>
            </a:r>
            <a:r>
              <a:rPr lang="en-US" altLang="en-US" sz="2400">
                <a:solidFill>
                  <a:schemeClr val="tx2"/>
                </a:solidFill>
              </a:rPr>
              <a:t>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… and backwards</a:t>
            </a:r>
            <a:endParaRPr lang="cs-CZ" altLang="en-US" sz="2400">
              <a:solidFill>
                <a:schemeClr val="tx2"/>
              </a:solidFill>
            </a:endParaRPr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75596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1752600" y="4275138"/>
            <a:ext cx="1981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1676400" y="3665538"/>
            <a:ext cx="28956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1828800" y="2522538"/>
            <a:ext cx="38862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219200" y="-242888"/>
            <a:ext cx="73136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Global anthropogenic threats ?</a:t>
            </a:r>
            <a:endParaRPr lang="nl-NL" altLang="en-US" sz="400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836613"/>
            <a:ext cx="57896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79375" y="1341438"/>
            <a:ext cx="3268663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A safe operating space for humanity</a:t>
            </a:r>
          </a:p>
          <a:p>
            <a:pPr>
              <a:defRPr/>
            </a:pPr>
            <a:r>
              <a:rPr lang="en-US" sz="1400" b="1" dirty="0"/>
              <a:t>    &amp; t</a:t>
            </a:r>
            <a:r>
              <a:rPr lang="cs-CZ" sz="1400" b="1" dirty="0"/>
              <a:t>he </a:t>
            </a:r>
            <a:r>
              <a:rPr lang="cs-CZ" sz="1400" b="1" dirty="0" err="1"/>
              <a:t>nine</a:t>
            </a:r>
            <a:r>
              <a:rPr lang="cs-CZ" sz="1400" b="1" dirty="0"/>
              <a:t> </a:t>
            </a:r>
            <a:r>
              <a:rPr lang="en-US" sz="1400" b="1" dirty="0"/>
              <a:t>p</a:t>
            </a:r>
            <a:r>
              <a:rPr lang="cs-CZ" sz="1400" b="1" dirty="0" err="1"/>
              <a:t>lanetary</a:t>
            </a:r>
            <a:r>
              <a:rPr lang="cs-CZ" sz="1400" b="1" dirty="0"/>
              <a:t> </a:t>
            </a:r>
            <a:r>
              <a:rPr lang="cs-CZ" sz="1400" b="1" dirty="0" err="1"/>
              <a:t>boundaries</a:t>
            </a:r>
            <a:r>
              <a:rPr lang="cs-CZ" sz="1400" b="1" dirty="0"/>
              <a:t> </a:t>
            </a:r>
            <a:endParaRPr lang="en-US" sz="1400" b="1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 err="1"/>
              <a:t>Rockstrom</a:t>
            </a:r>
            <a:r>
              <a:rPr lang="en-US" sz="1000" dirty="0"/>
              <a:t> et al. </a:t>
            </a:r>
            <a:r>
              <a:rPr lang="cs-CZ" sz="1000" dirty="0"/>
              <a:t>2009 </a:t>
            </a:r>
            <a:br>
              <a:rPr lang="cs-CZ" sz="1000" dirty="0"/>
            </a:br>
            <a:r>
              <a:rPr lang="cs-CZ" sz="1000" dirty="0"/>
              <a:t>(</a:t>
            </a:r>
            <a:r>
              <a:rPr lang="en-US" sz="1000" i="1" dirty="0"/>
              <a:t>Ecology and Society</a:t>
            </a:r>
            <a:r>
              <a:rPr lang="en-US" sz="1000" dirty="0"/>
              <a:t> </a:t>
            </a:r>
            <a:r>
              <a:rPr lang="en-US" sz="1000" b="1" dirty="0"/>
              <a:t>14</a:t>
            </a:r>
            <a:r>
              <a:rPr lang="en-US" sz="1000" dirty="0"/>
              <a:t>(2): 32; </a:t>
            </a:r>
            <a:r>
              <a:rPr lang="cs-CZ" sz="1000" dirty="0" err="1"/>
              <a:t>Nature</a:t>
            </a:r>
            <a:r>
              <a:rPr lang="cs-CZ" sz="1000" dirty="0"/>
              <a:t> </a:t>
            </a:r>
            <a:r>
              <a:rPr lang="cs-CZ" sz="1000" b="1" dirty="0"/>
              <a:t>461</a:t>
            </a:r>
            <a:r>
              <a:rPr lang="cs-CZ" sz="1000" dirty="0"/>
              <a:t>, 472-475)</a:t>
            </a:r>
            <a:endParaRPr lang="en-US" sz="1000" dirty="0"/>
          </a:p>
          <a:p>
            <a:pPr>
              <a:defRPr/>
            </a:pPr>
            <a:endParaRPr lang="en-US" sz="105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23850" y="13414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</a:rPr>
              <a:t>From ecosystems </a:t>
            </a:r>
            <a:endParaRPr lang="en-US" altLang="en-US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d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own the mechanisms</a:t>
            </a:r>
            <a:endParaRPr lang="nl-NL" altLang="en-US" sz="2800">
              <a:solidFill>
                <a:schemeClr val="tx2"/>
              </a:solidFill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95288" y="4589463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</a:rPr>
              <a:t>From mechanisms (molecules)</a:t>
            </a:r>
            <a:endParaRPr lang="en-US" altLang="en-US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up to effects and ecosystems</a:t>
            </a:r>
            <a:endParaRPr lang="nl-NL" altLang="en-US" sz="2800">
              <a:solidFill>
                <a:schemeClr val="tx2"/>
              </a:solidFill>
            </a:endParaRPr>
          </a:p>
        </p:txBody>
      </p:sp>
      <p:sp>
        <p:nvSpPr>
          <p:cNvPr id="2" name="Rovnoramenný trojúhelník 1"/>
          <p:cNvSpPr/>
          <p:nvPr/>
        </p:nvSpPr>
        <p:spPr>
          <a:xfrm>
            <a:off x="7596188" y="4148138"/>
            <a:ext cx="1296987" cy="16478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vnoramenný trojúhelník 4"/>
          <p:cNvSpPr/>
          <p:nvPr/>
        </p:nvSpPr>
        <p:spPr>
          <a:xfrm rot="10800000">
            <a:off x="7566025" y="517525"/>
            <a:ext cx="1295400" cy="16462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8" name="TextovéPole 3"/>
          <p:cNvSpPr txBox="1">
            <a:spLocks noChangeArrowheads="1"/>
          </p:cNvSpPr>
          <p:nvPr/>
        </p:nvSpPr>
        <p:spPr bwMode="auto">
          <a:xfrm>
            <a:off x="3905250" y="2924175"/>
            <a:ext cx="954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0000"/>
                </a:solidFill>
              </a:rPr>
              <a:t>OR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33799" name="TextovéPole 6"/>
          <p:cNvSpPr txBox="1">
            <a:spLocks noChangeArrowheads="1"/>
          </p:cNvSpPr>
          <p:nvPr/>
        </p:nvSpPr>
        <p:spPr bwMode="auto">
          <a:xfrm>
            <a:off x="8035925" y="2865438"/>
            <a:ext cx="49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0000"/>
                </a:solidFill>
              </a:rPr>
              <a:t>?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>
            <a:grpSpLocks/>
          </p:cNvGrpSpPr>
          <p:nvPr/>
        </p:nvGrpSpPr>
        <p:grpSpPr bwMode="auto">
          <a:xfrm>
            <a:off x="228600" y="76200"/>
            <a:ext cx="6424613" cy="6232525"/>
            <a:chOff x="228600" y="76200"/>
            <a:chExt cx="6424613" cy="6232525"/>
          </a:xfrm>
        </p:grpSpPr>
        <p:pic>
          <p:nvPicPr>
            <p:cNvPr id="348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28600"/>
              <a:ext cx="2678113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85800"/>
              <a:ext cx="152717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0" name="Rectangle 4"/>
            <p:cNvSpPr>
              <a:spLocks noChangeArrowheads="1"/>
            </p:cNvSpPr>
            <p:nvPr/>
          </p:nvSpPr>
          <p:spPr bwMode="auto">
            <a:xfrm>
              <a:off x="762000" y="76200"/>
              <a:ext cx="32004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charset="2"/>
                <a:buNone/>
                <a:defRPr/>
              </a:pPr>
              <a:r>
                <a:rPr lang="cs-CZ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1962</a:t>
              </a:r>
            </a:p>
          </p:txBody>
        </p:sp>
        <p:pic>
          <p:nvPicPr>
            <p:cNvPr id="3482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3886200"/>
              <a:ext cx="237172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7" name="Text Box 6"/>
            <p:cNvSpPr txBox="1">
              <a:spLocks noChangeArrowheads="1"/>
            </p:cNvSpPr>
            <p:nvPr/>
          </p:nvSpPr>
          <p:spPr bwMode="auto">
            <a:xfrm>
              <a:off x="2843213" y="5727700"/>
              <a:ext cx="38100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© Patuxent Wildlife </a:t>
              </a:r>
              <a:br>
                <a:rPr lang="cs-CZ" altLang="en-US" sz="16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Refuge, MA, USA</a:t>
              </a:r>
            </a:p>
          </p:txBody>
        </p:sp>
      </p:grpSp>
      <p:grpSp>
        <p:nvGrpSpPr>
          <p:cNvPr id="34819" name="Group 7"/>
          <p:cNvGrpSpPr>
            <a:grpSpLocks/>
          </p:cNvGrpSpPr>
          <p:nvPr/>
        </p:nvGrpSpPr>
        <p:grpSpPr bwMode="auto">
          <a:xfrm>
            <a:off x="5181600" y="381000"/>
            <a:ext cx="3810000" cy="6356350"/>
            <a:chOff x="3264" y="240"/>
            <a:chExt cx="2400" cy="4004"/>
          </a:xfrm>
        </p:grpSpPr>
        <p:pic>
          <p:nvPicPr>
            <p:cNvPr id="3482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"/>
            <a:stretch>
              <a:fillRect/>
            </a:stretch>
          </p:blipFill>
          <p:spPr bwMode="auto">
            <a:xfrm>
              <a:off x="3540" y="1152"/>
              <a:ext cx="2074" cy="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Text Box 9"/>
            <p:cNvSpPr txBox="1">
              <a:spLocks noChangeArrowheads="1"/>
            </p:cNvSpPr>
            <p:nvPr/>
          </p:nvSpPr>
          <p:spPr bwMode="auto">
            <a:xfrm>
              <a:off x="3264" y="4032"/>
              <a:ext cx="240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http://www2.ucsc.edu/scpbrg/</a:t>
              </a:r>
            </a:p>
          </p:txBody>
        </p:sp>
        <p:pic>
          <p:nvPicPr>
            <p:cNvPr id="34822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40"/>
              <a:ext cx="1344" cy="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6400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Tahoma" charset="0"/>
              </a:rPr>
              <a:t>Bitman et al. </a:t>
            </a:r>
            <a:r>
              <a:rPr lang="cs-CZ" altLang="en-US" sz="2200" i="1">
                <a:solidFill>
                  <a:schemeClr val="tx1"/>
                </a:solidFill>
                <a:latin typeface="Tahoma" charset="0"/>
              </a:rPr>
              <a:t>Science</a:t>
            </a:r>
            <a:r>
              <a:rPr lang="cs-CZ" altLang="en-US" sz="2200">
                <a:solidFill>
                  <a:schemeClr val="tx1"/>
                </a:solidFill>
                <a:latin typeface="Tahoma" charset="0"/>
              </a:rPr>
              <a:t> 1970, 168(3931): 594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838200"/>
            <a:ext cx="7696200" cy="2178050"/>
            <a:chOff x="288" y="528"/>
            <a:chExt cx="4848" cy="1372"/>
          </a:xfrm>
        </p:grpSpPr>
        <p:pic>
          <p:nvPicPr>
            <p:cNvPr id="3585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576"/>
              <a:ext cx="1344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Text Box 5"/>
            <p:cNvSpPr txBox="1">
              <a:spLocks noChangeArrowheads="1"/>
            </p:cNvSpPr>
            <p:nvPr/>
          </p:nvSpPr>
          <p:spPr bwMode="auto">
            <a:xfrm>
              <a:off x="1728" y="528"/>
              <a:ext cx="340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Biochemi</a:t>
              </a: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stry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br>
                <a:rPr lang="cs-CZ" altLang="en-US" sz="22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2200" b="1" u="sng">
                  <a:solidFill>
                    <a:schemeClr val="tx1"/>
                  </a:solidFill>
                  <a:latin typeface="Tahoma" charset="0"/>
                </a:rPr>
                <a:t>bird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 carbonate dehydratase</a:t>
              </a:r>
            </a:p>
          </p:txBody>
        </p:sp>
      </p:grp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81000" y="3595688"/>
            <a:ext cx="3429000" cy="2881312"/>
            <a:chOff x="240" y="2265"/>
            <a:chExt cx="2160" cy="1815"/>
          </a:xfrm>
        </p:grpSpPr>
        <p:pic>
          <p:nvPicPr>
            <p:cNvPr id="3584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41270" r="4326" b="4762"/>
            <a:stretch>
              <a:fillRect/>
            </a:stretch>
          </p:blipFill>
          <p:spPr bwMode="auto">
            <a:xfrm>
              <a:off x="240" y="2553"/>
              <a:ext cx="2016" cy="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 Box 8"/>
            <p:cNvSpPr txBox="1">
              <a:spLocks noChangeArrowheads="1"/>
            </p:cNvSpPr>
            <p:nvPr/>
          </p:nvSpPr>
          <p:spPr bwMode="auto">
            <a:xfrm>
              <a:off x="240" y="2265"/>
              <a:ext cx="216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In vivo</a:t>
              </a: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:</a:t>
              </a:r>
              <a:r>
                <a:rPr lang="en-US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shell thinning</a:t>
              </a:r>
            </a:p>
          </p:txBody>
        </p:sp>
      </p:grp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5181600" y="1905000"/>
            <a:ext cx="3886200" cy="4724400"/>
            <a:chOff x="3264" y="1200"/>
            <a:chExt cx="2448" cy="2976"/>
          </a:xfrm>
        </p:grpSpPr>
        <p:pic>
          <p:nvPicPr>
            <p:cNvPr id="35847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25"/>
            <a:stretch>
              <a:fillRect/>
            </a:stretch>
          </p:blipFill>
          <p:spPr bwMode="auto">
            <a:xfrm>
              <a:off x="3408" y="1776"/>
              <a:ext cx="224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 Box 11"/>
            <p:cNvSpPr txBox="1">
              <a:spLocks noChangeArrowheads="1"/>
            </p:cNvSpPr>
            <p:nvPr/>
          </p:nvSpPr>
          <p:spPr bwMode="auto">
            <a:xfrm>
              <a:off x="3264" y="1200"/>
              <a:ext cx="244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In situ</a:t>
              </a: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:</a:t>
              </a:r>
              <a:r>
                <a:rPr lang="en-US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bioaccumulation </a:t>
              </a:r>
              <a:br>
                <a:rPr lang="cs-CZ" altLang="en-US" sz="22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2200" b="1">
                  <a:solidFill>
                    <a:srgbClr val="FF0000"/>
                  </a:solidFill>
                  <a:latin typeface="Tahoma" charset="0"/>
                </a:rPr>
                <a:t>-</a:t>
              </a:r>
              <a:r>
                <a:rPr lang="en-US" altLang="en-US" sz="2200" b="1">
                  <a:solidFill>
                    <a:srgbClr val="FF0000"/>
                  </a:solidFill>
                  <a:latin typeface="Tahoma" charset="0"/>
                </a:rPr>
                <a:t>&gt; </a:t>
              </a:r>
              <a:r>
                <a:rPr lang="cs-CZ" altLang="en-US" sz="2200" b="1">
                  <a:solidFill>
                    <a:srgbClr val="FF0000"/>
                  </a:solidFill>
                  <a:latin typeface="Tahoma" charset="0"/>
                </a:rPr>
                <a:t>bird population decline</a:t>
              </a:r>
            </a:p>
          </p:txBody>
        </p:sp>
      </p:grpSp>
      <p:pic>
        <p:nvPicPr>
          <p:cNvPr id="3482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0"/>
            <a:ext cx="18669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smtClean="0"/>
              <a:t>1) From molecules to individuals</a:t>
            </a:r>
            <a:endParaRPr lang="nl-NL" altLang="en-US" sz="3000" smtClean="0"/>
          </a:p>
        </p:txBody>
      </p:sp>
      <p:pic>
        <p:nvPicPr>
          <p:cNvPr id="168962" name="Picture 2" descr="http://www.epa.gov/ncer/rfa/2010/comptox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7337425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2987675" y="1268413"/>
            <a:ext cx="333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MECHANISMS OF TOXICITY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smtClean="0"/>
              <a:t>2) From molecules to individuals - AOPs</a:t>
            </a:r>
            <a:endParaRPr lang="nl-NL" altLang="en-US" sz="3000" smtClean="0"/>
          </a:p>
        </p:txBody>
      </p:sp>
      <p:sp>
        <p:nvSpPr>
          <p:cNvPr id="37891" name="TextovéPole 5"/>
          <p:cNvSpPr txBox="1">
            <a:spLocks noChangeArrowheads="1"/>
          </p:cNvSpPr>
          <p:nvPr/>
        </p:nvSpPr>
        <p:spPr bwMode="auto">
          <a:xfrm>
            <a:off x="2627313" y="1052513"/>
            <a:ext cx="386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ADVERSE OUTCOME PATHWAYS</a:t>
            </a:r>
          </a:p>
        </p:txBody>
      </p:sp>
      <p:pic>
        <p:nvPicPr>
          <p:cNvPr id="219138" name="Picture 2" descr="Models for ecotoxicology and risk assessment. Toxicokinetics are &quot;what the organism does with the chemical&quot; and toxicodynamics are &quot;what the chemical does to the organism&quot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139113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3100" y="1400175"/>
            <a:ext cx="2314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Ethinylestradiol</a:t>
            </a:r>
          </a:p>
        </p:txBody>
      </p:sp>
      <p:grpSp>
        <p:nvGrpSpPr>
          <p:cNvPr id="38915" name="Group 9"/>
          <p:cNvGrpSpPr>
            <a:grpSpLocks/>
          </p:cNvGrpSpPr>
          <p:nvPr/>
        </p:nvGrpSpPr>
        <p:grpSpPr bwMode="auto">
          <a:xfrm>
            <a:off x="539750" y="1985963"/>
            <a:ext cx="1981200" cy="1155700"/>
            <a:chOff x="3936" y="1392"/>
            <a:chExt cx="1248" cy="728"/>
          </a:xfrm>
        </p:grpSpPr>
        <p:pic>
          <p:nvPicPr>
            <p:cNvPr id="3892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16" name="TextovéPole 14"/>
          <p:cNvSpPr txBox="1">
            <a:spLocks noChangeArrowheads="1"/>
          </p:cNvSpPr>
          <p:nvPr/>
        </p:nvSpPr>
        <p:spPr bwMode="auto">
          <a:xfrm>
            <a:off x="3348038" y="2214563"/>
            <a:ext cx="15430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Binds to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ESTROGEN </a:t>
            </a:r>
            <a:br>
              <a:rPr lang="cs-CZ" altLang="en-US" sz="1800" b="1">
                <a:solidFill>
                  <a:schemeClr val="tx1"/>
                </a:solidFill>
              </a:rPr>
            </a:br>
            <a:r>
              <a:rPr lang="cs-CZ" altLang="en-US" sz="1800" b="1">
                <a:solidFill>
                  <a:schemeClr val="tx1"/>
                </a:solidFill>
              </a:rPr>
              <a:t>RECEPTOR</a:t>
            </a:r>
          </a:p>
        </p:txBody>
      </p:sp>
      <p:pic>
        <p:nvPicPr>
          <p:cNvPr id="38917" name="Picture 2" descr="https://www-pls.llnl.gov/data/assets/images/science_and_technology/life_sciences/cancer_diet/kul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303338"/>
            <a:ext cx="30384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>
            <a:spLocks noChangeArrowheads="1"/>
          </p:cNvSpPr>
          <p:nvPr/>
        </p:nvSpPr>
        <p:spPr bwMode="auto">
          <a:xfrm>
            <a:off x="1292225" y="3573463"/>
            <a:ext cx="4287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Target genes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Proliferation</a:t>
            </a:r>
            <a:r>
              <a:rPr lang="en-US" altLang="en-US" sz="1800">
                <a:solidFill>
                  <a:schemeClr val="tx1"/>
                </a:solidFill>
              </a:rPr>
              <a:t>/Apoptosis</a:t>
            </a:r>
            <a:r>
              <a:rPr lang="cs-CZ" altLang="en-US" sz="1800">
                <a:solidFill>
                  <a:schemeClr val="tx1"/>
                </a:solidFill>
              </a:rPr>
              <a:t> (sexual organs)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S</a:t>
            </a:r>
            <a:r>
              <a:rPr lang="cs-CZ" altLang="en-US" sz="1800">
                <a:solidFill>
                  <a:schemeClr val="tx1"/>
                </a:solidFill>
              </a:rPr>
              <a:t>ynthesis of egg yolk (fish, amphibia)</a:t>
            </a:r>
          </a:p>
        </p:txBody>
      </p:sp>
      <p:sp>
        <p:nvSpPr>
          <p:cNvPr id="18" name="Šipka doprava 17"/>
          <p:cNvSpPr/>
          <p:nvPr/>
        </p:nvSpPr>
        <p:spPr>
          <a:xfrm>
            <a:off x="323850" y="3933825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3059113" y="4941888"/>
            <a:ext cx="720725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3995738" y="4652963"/>
            <a:ext cx="45259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Effects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Females: reproduction regulation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Males: feminization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     (+ </a:t>
            </a:r>
            <a:r>
              <a:rPr lang="cs-CZ" altLang="en-US" sz="1800" i="1">
                <a:solidFill>
                  <a:schemeClr val="tx1"/>
                </a:solidFill>
              </a:rPr>
              <a:t>e.g. cancer promotion, development,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         immunomodulation)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38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smtClean="0"/>
              <a:t>AOP Example: ethinylestradiol</a:t>
            </a:r>
            <a:endParaRPr lang="nl-NL" altLang="en-US" sz="3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69818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Kidd, K.A. et al. 2007. </a:t>
            </a:r>
            <a:r>
              <a:rPr lang="cs-CZ" altLang="en-US" sz="1800" b="1" u="sng">
                <a:solidFill>
                  <a:srgbClr val="FF0000"/>
                </a:solidFill>
                <a:latin typeface="Verdana" pitchFamily="34" charset="0"/>
              </a:rPr>
              <a:t>Collapse of a fish population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 following exposure to </a:t>
            </a:r>
            <a:r>
              <a:rPr lang="cs-CZ" altLang="en-US" sz="1800" b="1" u="sng">
                <a:solidFill>
                  <a:srgbClr val="FF0000"/>
                </a:solidFill>
                <a:latin typeface="Verdana" pitchFamily="34" charset="0"/>
              </a:rPr>
              <a:t>a synthetic estrogen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cs-CZ" altLang="en-US" sz="1800" i="1">
                <a:solidFill>
                  <a:schemeClr val="tx1"/>
                </a:solidFill>
                <a:latin typeface="Verdana" pitchFamily="34" charset="0"/>
              </a:rPr>
              <a:t>Proceedings of the National Academy of Sciences 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104(21):8897-8901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8738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667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048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887913" y="3581400"/>
            <a:ext cx="410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Controls        +Ethinylestradiol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239000" y="1524000"/>
            <a:ext cx="1468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5 ng</a:t>
            </a:r>
            <a:r>
              <a:rPr lang="en-US" altLang="en-US" sz="1800" b="1">
                <a:solidFill>
                  <a:schemeClr val="tx1"/>
                </a:solidFill>
                <a:latin typeface="Verdana" pitchFamily="34" charset="0"/>
              </a:rPr>
              <a:t>/L </a:t>
            </a: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(!)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7 years</a:t>
            </a:r>
          </a:p>
        </p:txBody>
      </p:sp>
      <p:grpSp>
        <p:nvGrpSpPr>
          <p:cNvPr id="39945" name="Group 9"/>
          <p:cNvGrpSpPr>
            <a:grpSpLocks/>
          </p:cNvGrpSpPr>
          <p:nvPr/>
        </p:nvGrpSpPr>
        <p:grpSpPr bwMode="auto">
          <a:xfrm>
            <a:off x="6248400" y="2209800"/>
            <a:ext cx="1981200" cy="1155700"/>
            <a:chOff x="3936" y="1392"/>
            <a:chExt cx="1248" cy="728"/>
          </a:xfrm>
        </p:grpSpPr>
        <p:pic>
          <p:nvPicPr>
            <p:cNvPr id="3994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/>
          </p:cNvSpPr>
          <p:nvPr>
            <p:ph type="body" idx="4294967295"/>
          </p:nvPr>
        </p:nvSpPr>
        <p:spPr>
          <a:xfrm>
            <a:off x="107950" y="1125538"/>
            <a:ext cx="8893175" cy="5041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500" b="1" dirty="0" err="1" smtClean="0"/>
              <a:t>Molecular</a:t>
            </a:r>
            <a:endParaRPr lang="en-GB" sz="2500" b="1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Nonspecific</a:t>
            </a:r>
            <a:r>
              <a:rPr 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effects</a:t>
            </a:r>
            <a:endParaRPr 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cs-CZ" sz="1600" dirty="0" err="1" smtClean="0">
                <a:solidFill>
                  <a:srgbClr val="FF0000"/>
                </a:solidFill>
              </a:rPr>
              <a:t>Hydrophobic</a:t>
            </a:r>
            <a:r>
              <a:rPr lang="cs-CZ" sz="1600" dirty="0" smtClean="0">
                <a:solidFill>
                  <a:srgbClr val="FF0000"/>
                </a:solidFill>
              </a:rPr>
              <a:t> </a:t>
            </a:r>
            <a:r>
              <a:rPr lang="cs-CZ" sz="1600" dirty="0" err="1" smtClean="0">
                <a:solidFill>
                  <a:srgbClr val="FF0000"/>
                </a:solidFill>
              </a:rPr>
              <a:t>interactions</a:t>
            </a:r>
            <a:r>
              <a:rPr lang="cs-CZ" sz="1600" dirty="0" smtClean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phospholipid</a:t>
            </a:r>
            <a:r>
              <a:rPr lang="cs-CZ" sz="1600" dirty="0" smtClean="0"/>
              <a:t> </a:t>
            </a:r>
            <a:r>
              <a:rPr lang="cs-CZ" sz="1600" dirty="0" err="1" smtClean="0"/>
              <a:t>membranes</a:t>
            </a:r>
            <a:r>
              <a:rPr lang="cs-CZ" sz="1600" dirty="0" smtClean="0"/>
              <a:t> </a:t>
            </a:r>
            <a:br>
              <a:rPr lang="cs-CZ" sz="1600" dirty="0" smtClean="0"/>
            </a:br>
            <a:r>
              <a:rPr lang="cs-CZ" sz="1600" dirty="0" smtClean="0"/>
              <a:t>(</a:t>
            </a:r>
            <a:r>
              <a:rPr lang="cs-CZ" sz="1600" dirty="0" err="1" smtClean="0"/>
              <a:t>baseline</a:t>
            </a:r>
            <a:r>
              <a:rPr lang="cs-CZ" sz="1600" dirty="0" smtClean="0"/>
              <a:t> = </a:t>
            </a:r>
            <a:r>
              <a:rPr lang="cs-CZ" sz="1600" dirty="0" err="1" smtClean="0"/>
              <a:t>narcotic</a:t>
            </a:r>
            <a:r>
              <a:rPr lang="cs-CZ" sz="1600" dirty="0" smtClean="0"/>
              <a:t> toxicity)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cs-CZ" sz="1600" dirty="0" err="1" smtClean="0"/>
              <a:t>Direct</a:t>
            </a:r>
            <a:r>
              <a:rPr lang="cs-CZ" sz="1600" dirty="0" smtClean="0"/>
              <a:t> </a:t>
            </a:r>
            <a:r>
              <a:rPr lang="cs-CZ" sz="1600" dirty="0" err="1" smtClean="0">
                <a:solidFill>
                  <a:srgbClr val="FF0000"/>
                </a:solidFill>
              </a:rPr>
              <a:t>reactivity</a:t>
            </a:r>
            <a:r>
              <a:rPr lang="cs-CZ" sz="1600" dirty="0" smtClean="0"/>
              <a:t>: </a:t>
            </a:r>
            <a:r>
              <a:rPr lang="cs-CZ" sz="1600" dirty="0" err="1" smtClean="0"/>
              <a:t>electrophilic</a:t>
            </a:r>
            <a:r>
              <a:rPr lang="cs-CZ" sz="1600" dirty="0" smtClean="0"/>
              <a:t> </a:t>
            </a:r>
            <a:r>
              <a:rPr lang="cs-CZ" sz="1600" dirty="0" err="1" smtClean="0"/>
              <a:t>compounds</a:t>
            </a:r>
            <a:r>
              <a:rPr lang="cs-CZ" sz="1600" dirty="0" smtClean="0"/>
              <a:t> </a:t>
            </a:r>
            <a:r>
              <a:rPr lang="cs-CZ" sz="16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nucleophilic</a:t>
            </a:r>
            <a:r>
              <a:rPr lang="cs-CZ" sz="1600" dirty="0" smtClean="0">
                <a:sym typeface="Wingdings" pitchFamily="2" charset="2"/>
              </a:rPr>
              <a:t> o</a:t>
            </a:r>
            <a:r>
              <a:rPr lang="en-US" sz="1600" dirty="0" err="1" smtClean="0">
                <a:sym typeface="Wingdings" pitchFamily="2" charset="2"/>
              </a:rPr>
              <a:t>rganism</a:t>
            </a:r>
            <a:r>
              <a:rPr lang="cs-CZ" sz="1600" dirty="0" smtClean="0">
                <a:sym typeface="Wingdings" pitchFamily="2" charset="2"/>
              </a:rPr>
              <a:t> </a:t>
            </a:r>
            <a:br>
              <a:rPr lang="cs-CZ" sz="1600" dirty="0" smtClean="0">
                <a:sym typeface="Wingdings" pitchFamily="2" charset="2"/>
              </a:rPr>
            </a:br>
            <a:r>
              <a:rPr lang="cs-CZ" sz="1600" dirty="0" smtClean="0">
                <a:sym typeface="Wingdings" pitchFamily="2" charset="2"/>
              </a:rPr>
              <a:t>(</a:t>
            </a:r>
            <a:r>
              <a:rPr lang="cs-CZ" sz="1600" dirty="0" err="1" smtClean="0">
                <a:sym typeface="Wingdings" pitchFamily="2" charset="2"/>
              </a:rPr>
              <a:t>e.g</a:t>
            </a:r>
            <a:r>
              <a:rPr lang="cs-CZ" sz="1600" dirty="0" smtClean="0">
                <a:sym typeface="Wingdings" pitchFamily="2" charset="2"/>
              </a:rPr>
              <a:t>. </a:t>
            </a:r>
            <a:r>
              <a:rPr lang="cs-CZ" sz="1600" dirty="0" err="1" smtClean="0">
                <a:sym typeface="Wingdings" pitchFamily="2" charset="2"/>
              </a:rPr>
              <a:t>oxidation</a:t>
            </a:r>
            <a:r>
              <a:rPr lang="cs-CZ" sz="1600" dirty="0" smtClean="0">
                <a:sym typeface="Wingdings" pitchFamily="2" charset="2"/>
              </a:rPr>
              <a:t> of PROTEINS, </a:t>
            </a:r>
            <a:r>
              <a:rPr lang="cs-CZ" sz="1600" dirty="0" err="1" smtClean="0">
                <a:sym typeface="Wingdings" pitchFamily="2" charset="2"/>
              </a:rPr>
              <a:t>lipids</a:t>
            </a:r>
            <a:r>
              <a:rPr lang="cs-CZ" sz="1600" dirty="0" smtClean="0">
                <a:sym typeface="Wingdings" pitchFamily="2" charset="2"/>
              </a:rPr>
              <a:t> (</a:t>
            </a:r>
            <a:r>
              <a:rPr lang="cs-CZ" sz="1600" dirty="0" err="1" smtClean="0">
                <a:sym typeface="Wingdings" pitchFamily="2" charset="2"/>
              </a:rPr>
              <a:t>membranes</a:t>
            </a:r>
            <a:r>
              <a:rPr lang="cs-CZ" sz="1600" dirty="0" smtClean="0">
                <a:sym typeface="Wingdings" pitchFamily="2" charset="2"/>
              </a:rPr>
              <a:t>), </a:t>
            </a:r>
            <a:r>
              <a:rPr lang="cs-CZ" sz="1600" dirty="0" smtClean="0"/>
              <a:t>DNA …)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Specific</a:t>
            </a:r>
            <a:r>
              <a:rPr 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effects</a:t>
            </a:r>
            <a:endParaRPr 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cs-CZ" sz="1600" dirty="0" err="1" smtClean="0"/>
              <a:t>Activation</a:t>
            </a:r>
            <a:r>
              <a:rPr lang="cs-CZ" sz="1600" dirty="0" smtClean="0"/>
              <a:t> of ER, AR </a:t>
            </a:r>
            <a:r>
              <a:rPr lang="cs-CZ" sz="1600" dirty="0" err="1" smtClean="0"/>
              <a:t>and</a:t>
            </a:r>
            <a:r>
              <a:rPr lang="cs-CZ" sz="1600" dirty="0" smtClean="0"/>
              <a:t> </a:t>
            </a:r>
            <a:r>
              <a:rPr lang="cs-CZ" sz="1600" dirty="0" err="1" smtClean="0"/>
              <a:t>other</a:t>
            </a:r>
            <a:r>
              <a:rPr lang="cs-CZ" sz="1600" dirty="0" smtClean="0"/>
              <a:t> „</a:t>
            </a:r>
            <a:r>
              <a:rPr lang="cs-CZ" sz="1600" dirty="0" err="1" smtClean="0">
                <a:solidFill>
                  <a:srgbClr val="FF0000"/>
                </a:solidFill>
              </a:rPr>
              <a:t>nuclear</a:t>
            </a:r>
            <a:r>
              <a:rPr lang="cs-CZ" sz="1600" dirty="0" smtClean="0">
                <a:solidFill>
                  <a:srgbClr val="FF0000"/>
                </a:solidFill>
              </a:rPr>
              <a:t> </a:t>
            </a:r>
            <a:r>
              <a:rPr lang="cs-CZ" sz="1600" dirty="0" err="1" smtClean="0">
                <a:solidFill>
                  <a:srgbClr val="FF0000"/>
                </a:solidFill>
              </a:rPr>
              <a:t>receptors</a:t>
            </a:r>
            <a:r>
              <a:rPr lang="cs-CZ" sz="1600" dirty="0" smtClean="0"/>
              <a:t>“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cs-CZ" sz="1600" dirty="0" err="1" smtClean="0"/>
              <a:t>Inhibition</a:t>
            </a:r>
            <a:r>
              <a:rPr lang="cs-CZ" sz="1600" dirty="0" smtClean="0"/>
              <a:t> of </a:t>
            </a:r>
            <a:r>
              <a:rPr lang="cs-CZ" sz="1600" dirty="0" err="1" smtClean="0">
                <a:solidFill>
                  <a:srgbClr val="FF0000"/>
                </a:solidFill>
              </a:rPr>
              <a:t>enzymes</a:t>
            </a:r>
            <a:r>
              <a:rPr lang="cs-CZ" sz="1600" dirty="0" smtClean="0"/>
              <a:t> (</a:t>
            </a:r>
            <a:r>
              <a:rPr lang="cs-CZ" sz="1600" dirty="0" err="1" smtClean="0"/>
              <a:t>e.g</a:t>
            </a:r>
            <a:r>
              <a:rPr lang="cs-CZ" sz="1600" dirty="0" smtClean="0"/>
              <a:t>. CN- </a:t>
            </a:r>
            <a:r>
              <a:rPr lang="cs-CZ" sz="1600" dirty="0" err="1" smtClean="0"/>
              <a:t>inhibits</a:t>
            </a:r>
            <a:r>
              <a:rPr lang="cs-CZ" sz="1600" dirty="0" smtClean="0"/>
              <a:t> </a:t>
            </a:r>
            <a:r>
              <a:rPr lang="cs-CZ" sz="1600" dirty="0" err="1" smtClean="0"/>
              <a:t>hemes</a:t>
            </a:r>
            <a:r>
              <a:rPr lang="cs-CZ" sz="1600" dirty="0" smtClean="0"/>
              <a:t> in </a:t>
            </a:r>
            <a:r>
              <a:rPr lang="cs-CZ" sz="1600" dirty="0" err="1" smtClean="0"/>
              <a:t>mitochondria</a:t>
            </a:r>
            <a:r>
              <a:rPr lang="en-US" sz="1600" dirty="0" smtClean="0"/>
              <a:t>/hemoglobin</a:t>
            </a:r>
            <a:r>
              <a:rPr lang="cs-CZ" sz="1600" dirty="0" smtClean="0"/>
              <a:t>, </a:t>
            </a:r>
            <a:r>
              <a:rPr lang="cs-CZ" sz="1600" dirty="0" err="1" smtClean="0"/>
              <a:t>insecticides</a:t>
            </a:r>
            <a:r>
              <a:rPr lang="cs-CZ" sz="1600" dirty="0" smtClean="0"/>
              <a:t> …)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cs-CZ" sz="1600" dirty="0" smtClean="0"/>
          </a:p>
        </p:txBody>
      </p:sp>
      <p:sp>
        <p:nvSpPr>
          <p:cNvPr id="40963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/>
              <a:t>Effects at different levels - molecular</a:t>
            </a:r>
          </a:p>
        </p:txBody>
      </p:sp>
      <p:pic>
        <p:nvPicPr>
          <p:cNvPr id="40964" name="Picture 2" descr="https://encrypted-tbn2.google.com/images?q=tbn:ANd9GcSG1cHajHLtmVDjpZ78t4F7TH0Se4qLRsuMTInEY17EupfvmEa4L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4149725"/>
            <a:ext cx="44386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/>
          </p:cNvSpPr>
          <p:nvPr>
            <p:ph type="body" idx="4294967295"/>
          </p:nvPr>
        </p:nvSpPr>
        <p:spPr>
          <a:xfrm>
            <a:off x="107950" y="1125538"/>
            <a:ext cx="8893175" cy="5041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500" b="1" smtClean="0"/>
              <a:t>Cellular</a:t>
            </a:r>
            <a:endParaRPr lang="en-GB" altLang="en-US" sz="2500" b="1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structure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metabolism </a:t>
            </a:r>
            <a:r>
              <a:rPr lang="cs-CZ" altLang="en-US" sz="2000" smtClean="0"/>
              <a:t>(maintenance)</a:t>
            </a:r>
            <a:endParaRPr lang="en-US" altLang="en-US" sz="200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regulation</a:t>
            </a:r>
            <a:r>
              <a:rPr lang="cs-CZ" altLang="en-US" sz="2000" smtClean="0"/>
              <a:t/>
            </a:r>
            <a:br>
              <a:rPr lang="cs-CZ" altLang="en-US" sz="2000" smtClean="0"/>
            </a:br>
            <a:endParaRPr lang="cs-CZ" altLang="en-US" sz="2000" smtClean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smtClean="0">
                <a:sym typeface="Wingdings" pitchFamily="2" charset="2"/>
              </a:rPr>
              <a:t>Changes in functions (e.g. Ethinylestradiol)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smtClean="0">
                <a:sym typeface="Wingdings" pitchFamily="2" charset="2"/>
              </a:rPr>
              <a:t>Repair, s</a:t>
            </a:r>
            <a:r>
              <a:rPr lang="en-US" altLang="en-US" smtClean="0">
                <a:sym typeface="Wingdings" pitchFamily="2" charset="2"/>
              </a:rPr>
              <a:t>urvival</a:t>
            </a:r>
            <a:r>
              <a:rPr lang="cs-CZ" altLang="en-US" smtClean="0">
                <a:sym typeface="Wingdings" pitchFamily="2" charset="2"/>
              </a:rPr>
              <a:t>, growth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smtClean="0">
                <a:sym typeface="Wingdings" pitchFamily="2" charset="2"/>
              </a:rPr>
              <a:t>Death (apoptosis or necrosis)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smtClean="0">
                <a:sym typeface="Wingdings" pitchFamily="2" charset="2"/>
              </a:rPr>
              <a:t>Proliferation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smtClean="0">
                <a:sym typeface="Wingdings" pitchFamily="2" charset="2"/>
              </a:rPr>
              <a:t>Differentiation</a:t>
            </a:r>
          </a:p>
        </p:txBody>
      </p:sp>
      <p:sp>
        <p:nvSpPr>
          <p:cNvPr id="41987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/>
              <a:t>Effects at different levels - cellular</a:t>
            </a:r>
          </a:p>
        </p:txBody>
      </p:sp>
      <p:sp>
        <p:nvSpPr>
          <p:cNvPr id="41988" name="AutoShape 4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1989" name="AutoShape 8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1990" name="Picture 10" descr="http://www.helmholtz-muenchen.de/uploads/pics/stem-cell-fate-options_0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25900"/>
            <a:ext cx="374491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type="body" idx="4294967295"/>
          </p:nvPr>
        </p:nvSpPr>
        <p:spPr>
          <a:xfrm>
            <a:off x="-180975" y="1125538"/>
            <a:ext cx="9178925" cy="5041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500" b="1" smtClean="0"/>
              <a:t>Organism level – </a:t>
            </a:r>
            <a:r>
              <a:rPr lang="cs-CZ" altLang="en-US" sz="2500" smtClean="0"/>
              <a:t>important in ecotoxicology (see </a:t>
            </a:r>
            <a:r>
              <a:rPr lang="cs-CZ" altLang="en-US" sz="2500" smtClean="0">
                <a:solidFill>
                  <a:schemeClr val="tx2"/>
                </a:solidFill>
              </a:rPr>
              <a:t>Bioassays</a:t>
            </a:r>
            <a:r>
              <a:rPr lang="cs-CZ" altLang="en-US" sz="2500" smtClean="0"/>
              <a:t>)</a:t>
            </a:r>
            <a:endParaRPr lang="en-GB" altLang="en-US" sz="250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structure</a:t>
            </a:r>
            <a:r>
              <a:rPr lang="cs-CZ" altLang="en-US" sz="2000" smtClean="0"/>
              <a:t>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metabolism </a:t>
            </a:r>
            <a:r>
              <a:rPr lang="cs-CZ" altLang="en-US" sz="2000" smtClean="0"/>
              <a:t>(maintenance)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regulation</a:t>
            </a:r>
            <a:endParaRPr lang="cs-CZ" altLang="en-US" sz="200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cs-CZ" altLang="en-US" sz="2000" smtClean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smtClean="0">
                <a:sym typeface="Wingdings" pitchFamily="2" charset="2"/>
              </a:rPr>
              <a:t>Changes in functions (e.g. Ethinylestradiol)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smtClean="0">
                <a:sym typeface="Wingdings" pitchFamily="2" charset="2"/>
              </a:rPr>
              <a:t>Repair, s</a:t>
            </a:r>
            <a:r>
              <a:rPr lang="en-US" altLang="en-US" smtClean="0">
                <a:sym typeface="Wingdings" pitchFamily="2" charset="2"/>
              </a:rPr>
              <a:t>urvival</a:t>
            </a:r>
            <a:r>
              <a:rPr lang="cs-CZ" altLang="en-US" smtClean="0">
                <a:sym typeface="Wingdings" pitchFamily="2" charset="2"/>
              </a:rPr>
              <a:t>, </a:t>
            </a:r>
            <a:r>
              <a:rPr lang="cs-CZ" altLang="en-US" b="1" smtClean="0">
                <a:solidFill>
                  <a:srgbClr val="FF0000"/>
                </a:solidFill>
                <a:sym typeface="Wingdings" pitchFamily="2" charset="2"/>
              </a:rPr>
              <a:t>growth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b="1" smtClean="0">
                <a:solidFill>
                  <a:srgbClr val="FF0000"/>
                </a:solidFill>
                <a:sym typeface="Wingdings" pitchFamily="2" charset="2"/>
              </a:rPr>
              <a:t>Death</a:t>
            </a:r>
            <a:endParaRPr lang="cs-CZ" altLang="en-US" b="1" i="1" smtClean="0">
              <a:solidFill>
                <a:srgbClr val="FF0000"/>
              </a:solidFill>
              <a:sym typeface="Wingdings" pitchFamily="2" charset="2"/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altLang="en-US" smtClean="0">
                <a:sym typeface="Wingdings" pitchFamily="2" charset="2"/>
              </a:rPr>
              <a:t>Proliferation = </a:t>
            </a:r>
            <a:r>
              <a:rPr lang="cs-CZ" altLang="en-US" b="1" smtClean="0">
                <a:solidFill>
                  <a:srgbClr val="FF0000"/>
                </a:solidFill>
                <a:sym typeface="Wingdings" pitchFamily="2" charset="2"/>
              </a:rPr>
              <a:t>Reproduction</a:t>
            </a:r>
          </a:p>
        </p:txBody>
      </p:sp>
      <p:sp>
        <p:nvSpPr>
          <p:cNvPr id="43011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/>
              <a:t>Effects at different levels - ORGANISM</a:t>
            </a:r>
          </a:p>
        </p:txBody>
      </p:sp>
      <p:sp>
        <p:nvSpPr>
          <p:cNvPr id="43012" name="AutoShape 4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3013" name="AutoShape 8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292600"/>
            <a:ext cx="36163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0825" y="3213100"/>
            <a:ext cx="5184775" cy="2519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468313" y="4652963"/>
            <a:ext cx="4087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b="1">
                <a:solidFill>
                  <a:schemeClr val="tx2"/>
                </a:solidFill>
              </a:rPr>
              <a:t>3 key apical endpoints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i="1">
                <a:solidFill>
                  <a:schemeClr val="tx2"/>
                </a:solidFill>
              </a:rPr>
              <a:t>(reflected e.g. in regulations)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116013" y="-90488"/>
            <a:ext cx="7313612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>
                <a:solidFill>
                  <a:schemeClr val="tx2"/>
                </a:solidFill>
              </a:rPr>
              <a:t>1996 - </a:t>
            </a:r>
            <a:r>
              <a:rPr lang="nl-BE" altLang="en-US">
                <a:solidFill>
                  <a:schemeClr val="tx2"/>
                </a:solidFill>
              </a:rPr>
              <a:t>Chemicals in the environment</a:t>
            </a:r>
            <a:endParaRPr lang="nl-NL" altLang="en-US">
              <a:solidFill>
                <a:schemeClr val="tx2"/>
              </a:solidFill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23850" y="1401763"/>
            <a:ext cx="61198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Do you believe that 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chemicals in products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sold to consumers have been proven 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safe?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nl-NL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rgbClr val="FF0000"/>
                </a:solidFill>
                <a:latin typeface="Verdana" pitchFamily="34" charset="0"/>
              </a:rPr>
              <a:t>Think again</a:t>
            </a: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nl-NL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	</a:t>
            </a:r>
            <a:r>
              <a:rPr lang="cs-CZ" altLang="en-US" sz="2000" b="1">
                <a:solidFill>
                  <a:srgbClr val="0066FF"/>
                </a:solidFill>
                <a:latin typeface="Verdana" pitchFamily="34" charset="0"/>
              </a:rPr>
              <a:t>most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 chemicals in modern use have simply not been tested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for their impacts on</a:t>
            </a:r>
            <a:endParaRPr lang="cs-CZ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human</a:t>
            </a:r>
            <a:r>
              <a:rPr lang="nl-NL" altLang="en-US" sz="2000">
                <a:solidFill>
                  <a:schemeClr val="tx1"/>
                </a:solidFill>
                <a:latin typeface="Verdana" pitchFamily="34" charset="0"/>
              </a:rPr>
              <a:t>, even very basic effects. </a:t>
            </a:r>
            <a:endParaRPr lang="cs-CZ" altLang="en-US" sz="2000">
              <a:solidFill>
                <a:schemeClr val="tx1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cs-CZ" altLang="en-US" sz="200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cs-CZ" altLang="en-US" sz="2000">
                <a:solidFill>
                  <a:schemeClr val="tx1"/>
                </a:solidFill>
                <a:latin typeface="Verdana" pitchFamily="34" charset="0"/>
              </a:rPr>
              <a:t>… what about the effects in nature, then</a:t>
            </a:r>
            <a:r>
              <a:rPr lang="en-US" altLang="en-US" sz="2000">
                <a:solidFill>
                  <a:schemeClr val="tx1"/>
                </a:solidFill>
                <a:latin typeface="Verdana" pitchFamily="34" charset="0"/>
              </a:rPr>
              <a:t> ?</a:t>
            </a:r>
            <a:endParaRPr lang="nl-NL" altLang="en-US" sz="20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5364" name="Picture 4" descr="OSF%20Hardback%20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412875"/>
            <a:ext cx="257016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47664" y="4820444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 err="1">
                <a:solidFill>
                  <a:schemeClr val="tx2"/>
                </a:solidFill>
              </a:rPr>
              <a:t>How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we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stand</a:t>
            </a:r>
            <a:r>
              <a:rPr lang="cs-CZ" altLang="en-US" dirty="0">
                <a:solidFill>
                  <a:schemeClr val="tx2"/>
                </a:solidFill>
              </a:rPr>
              <a:t> 20 </a:t>
            </a:r>
            <a:r>
              <a:rPr lang="cs-CZ" altLang="en-US" dirty="0" err="1">
                <a:solidFill>
                  <a:schemeClr val="tx2"/>
                </a:solidFill>
              </a:rPr>
              <a:t>years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later</a:t>
            </a:r>
            <a:r>
              <a:rPr lang="cs-CZ" altLang="en-US" dirty="0">
                <a:solidFill>
                  <a:schemeClr val="tx2"/>
                </a:solidFill>
              </a:rPr>
              <a:t>? </a:t>
            </a:r>
            <a:endParaRPr lang="nl-NL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5"/>
          <p:cNvGrpSpPr>
            <a:grpSpLocks/>
          </p:cNvGrpSpPr>
          <p:nvPr/>
        </p:nvGrpSpPr>
        <p:grpSpPr bwMode="auto">
          <a:xfrm>
            <a:off x="420688" y="2205038"/>
            <a:ext cx="2184400" cy="3970337"/>
            <a:chOff x="155555" y="2204864"/>
            <a:chExt cx="2184197" cy="3970302"/>
          </a:xfrm>
        </p:grpSpPr>
        <p:sp>
          <p:nvSpPr>
            <p:cNvPr id="44061" name="TextovéPole 25"/>
            <p:cNvSpPr txBox="1">
              <a:spLocks noChangeArrowheads="1"/>
            </p:cNvSpPr>
            <p:nvPr/>
          </p:nvSpPr>
          <p:spPr bwMode="auto">
            <a:xfrm>
              <a:off x="155555" y="2204864"/>
              <a:ext cx="2069604" cy="3970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</a:rPr>
                <a:t>Metabolism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cs-CZ" altLang="en-US" sz="180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</a:rPr>
                <a:t>Control,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</a:rPr>
                <a:t>Interactions</a:t>
              </a:r>
              <a:br>
                <a:rPr lang="cs-CZ" altLang="en-US" sz="1800">
                  <a:solidFill>
                    <a:schemeClr val="tx1"/>
                  </a:solidFill>
                </a:rPr>
              </a:br>
              <a:r>
                <a:rPr lang="cs-CZ" altLang="en-US" sz="1800">
                  <a:solidFill>
                    <a:schemeClr val="tx1"/>
                  </a:solidFill>
                </a:rPr>
                <a:t>with environment</a:t>
              </a:r>
              <a:br>
                <a:rPr lang="cs-CZ" altLang="en-US" sz="1800">
                  <a:solidFill>
                    <a:schemeClr val="tx1"/>
                  </a:solidFill>
                </a:rPr>
              </a:br>
              <a:endParaRPr lang="cs-CZ" altLang="en-US" sz="180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</a:rPr>
                <a:t>Defence</a:t>
              </a:r>
              <a:br>
                <a:rPr lang="cs-CZ" altLang="en-US" sz="1800">
                  <a:solidFill>
                    <a:schemeClr val="tx1"/>
                  </a:solidFill>
                </a:rPr>
              </a:br>
              <a:r>
                <a:rPr lang="cs-CZ" altLang="en-US" sz="1800">
                  <a:solidFill>
                    <a:schemeClr val="tx1"/>
                  </a:solidFill>
                </a:rPr>
                <a:t>against pathogens</a:t>
              </a:r>
              <a:br>
                <a:rPr lang="cs-CZ" altLang="en-US" sz="1800">
                  <a:solidFill>
                    <a:schemeClr val="tx1"/>
                  </a:solidFill>
                </a:rPr>
              </a:br>
              <a:r>
                <a:rPr lang="cs-CZ" altLang="en-US" sz="1800">
                  <a:solidFill>
                    <a:schemeClr val="tx1"/>
                  </a:solidFill>
                </a:rPr>
                <a:t>predators …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cs-CZ" altLang="en-US" sz="180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cs-CZ" altLang="en-US" sz="180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</a:rPr>
                <a:t/>
              </a:r>
              <a:br>
                <a:rPr lang="cs-CZ" altLang="en-US" sz="1800">
                  <a:solidFill>
                    <a:schemeClr val="tx1"/>
                  </a:solidFill>
                </a:rPr>
              </a:br>
              <a:r>
                <a:rPr lang="cs-CZ" altLang="en-US" sz="1800">
                  <a:solidFill>
                    <a:schemeClr val="tx1"/>
                  </a:solidFill>
                </a:rPr>
                <a:t>Defence against</a:t>
              </a:r>
              <a:br>
                <a:rPr lang="cs-CZ" altLang="en-US" sz="1800">
                  <a:solidFill>
                    <a:schemeClr val="tx1"/>
                  </a:solidFill>
                </a:rPr>
              </a:br>
              <a:r>
                <a:rPr lang="cs-CZ" altLang="en-US" sz="1800">
                  <a:solidFill>
                    <a:schemeClr val="tx1"/>
                  </a:solidFill>
                </a:rPr>
                <a:t>toxicants</a:t>
              </a:r>
            </a:p>
          </p:txBody>
        </p:sp>
        <p:sp>
          <p:nvSpPr>
            <p:cNvPr id="29" name="Šipka doleva 28"/>
            <p:cNvSpPr/>
            <p:nvPr/>
          </p:nvSpPr>
          <p:spPr>
            <a:xfrm>
              <a:off x="1979422" y="2420762"/>
              <a:ext cx="360330" cy="21589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2" name="Šipka doleva 31"/>
            <p:cNvSpPr/>
            <p:nvPr/>
          </p:nvSpPr>
          <p:spPr>
            <a:xfrm>
              <a:off x="1979422" y="3868549"/>
              <a:ext cx="360330" cy="21589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3" name="Šipka doleva 32"/>
            <p:cNvSpPr/>
            <p:nvPr/>
          </p:nvSpPr>
          <p:spPr>
            <a:xfrm>
              <a:off x="1979422" y="4725792"/>
              <a:ext cx="360330" cy="21589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2" name="Šipka doleva 51"/>
            <p:cNvSpPr/>
            <p:nvPr/>
          </p:nvSpPr>
          <p:spPr>
            <a:xfrm>
              <a:off x="1979422" y="5589384"/>
              <a:ext cx="360330" cy="21589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44035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628775"/>
            <a:ext cx="10795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lů 16"/>
          <p:cNvSpPr/>
          <p:nvPr/>
        </p:nvSpPr>
        <p:spPr>
          <a:xfrm>
            <a:off x="4549775" y="404813"/>
            <a:ext cx="1008063" cy="1152525"/>
          </a:xfrm>
          <a:prstGeom prst="downArrow">
            <a:avLst>
              <a:gd name="adj1" fmla="val 50000"/>
              <a:gd name="adj2" fmla="val 51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3644900" y="404813"/>
            <a:ext cx="91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Energy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hv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food</a:t>
            </a: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4033838"/>
            <a:ext cx="18383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Šipka doleva 19"/>
          <p:cNvSpPr/>
          <p:nvPr/>
        </p:nvSpPr>
        <p:spPr>
          <a:xfrm>
            <a:off x="3613150" y="2636838"/>
            <a:ext cx="792163" cy="50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Šipka doleva 20"/>
          <p:cNvSpPr/>
          <p:nvPr/>
        </p:nvSpPr>
        <p:spPr>
          <a:xfrm rot="8076646">
            <a:off x="6793706" y="1931194"/>
            <a:ext cx="1679575" cy="5349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TextovéPole 21"/>
          <p:cNvSpPr txBox="1">
            <a:spLocks noChangeArrowheads="1"/>
          </p:cNvSpPr>
          <p:nvPr/>
        </p:nvSpPr>
        <p:spPr bwMode="auto">
          <a:xfrm>
            <a:off x="8045450" y="620713"/>
            <a:ext cx="91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Losses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heat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faeces</a:t>
            </a:r>
          </a:p>
        </p:txBody>
      </p:sp>
      <p:sp>
        <p:nvSpPr>
          <p:cNvPr id="23" name="TextovéPole 22"/>
          <p:cNvSpPr txBox="1">
            <a:spLocks noChangeArrowheads="1"/>
          </p:cNvSpPr>
          <p:nvPr/>
        </p:nvSpPr>
        <p:spPr bwMode="auto">
          <a:xfrm>
            <a:off x="2711450" y="1628775"/>
            <a:ext cx="1747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Life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(</a:t>
            </a:r>
            <a:r>
              <a:rPr lang="cs-CZ" altLang="en-US" sz="1800" b="1" i="1">
                <a:solidFill>
                  <a:schemeClr val="tx2"/>
                </a:solidFill>
              </a:rPr>
              <a:t>maintenance</a:t>
            </a:r>
            <a:r>
              <a:rPr lang="cs-CZ" altLang="en-US" sz="1800" b="1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159125"/>
            <a:ext cx="10810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Šipka doleva 33"/>
          <p:cNvSpPr/>
          <p:nvPr/>
        </p:nvSpPr>
        <p:spPr>
          <a:xfrm rot="16200000">
            <a:off x="4117181" y="3356769"/>
            <a:ext cx="792163" cy="50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4740275" y="3141663"/>
            <a:ext cx="1184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Growth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to sexual</a:t>
            </a:r>
            <a:br>
              <a:rPr lang="cs-CZ" altLang="en-US" sz="1800" b="1">
                <a:solidFill>
                  <a:schemeClr val="tx2"/>
                </a:solidFill>
              </a:rPr>
            </a:br>
            <a:r>
              <a:rPr lang="cs-CZ" altLang="en-US" sz="1800" b="1">
                <a:solidFill>
                  <a:schemeClr val="tx2"/>
                </a:solidFill>
              </a:rPr>
              <a:t>maturity</a:t>
            </a:r>
          </a:p>
        </p:txBody>
      </p:sp>
      <p:sp>
        <p:nvSpPr>
          <p:cNvPr id="36" name="Šipka doleva 35"/>
          <p:cNvSpPr/>
          <p:nvPr/>
        </p:nvSpPr>
        <p:spPr>
          <a:xfrm rot="10800000">
            <a:off x="6205538" y="4941888"/>
            <a:ext cx="1008062" cy="5032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221163"/>
            <a:ext cx="3825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5013325"/>
            <a:ext cx="3825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4724400"/>
            <a:ext cx="3825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5445125"/>
            <a:ext cx="3825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5229225"/>
            <a:ext cx="3825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5805488"/>
            <a:ext cx="3825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5661025"/>
            <a:ext cx="3825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6021388"/>
            <a:ext cx="3825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6073775" y="442753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Reproduction</a:t>
            </a:r>
          </a:p>
        </p:txBody>
      </p:sp>
      <p:cxnSp>
        <p:nvCxnSpPr>
          <p:cNvPr id="47" name="Přímá spojovací šipka 46"/>
          <p:cNvCxnSpPr/>
          <p:nvPr/>
        </p:nvCxnSpPr>
        <p:spPr>
          <a:xfrm flipH="1" flipV="1">
            <a:off x="6061075" y="2420938"/>
            <a:ext cx="1655763" cy="1512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50"/>
          <p:cNvGrpSpPr>
            <a:grpSpLocks/>
          </p:cNvGrpSpPr>
          <p:nvPr/>
        </p:nvGrpSpPr>
        <p:grpSpPr bwMode="auto">
          <a:xfrm>
            <a:off x="265113" y="5373688"/>
            <a:ext cx="3767137" cy="1104900"/>
            <a:chOff x="-2" y="5372609"/>
            <a:chExt cx="3765951" cy="1105377"/>
          </a:xfrm>
        </p:grpSpPr>
        <p:sp>
          <p:nvSpPr>
            <p:cNvPr id="48" name="Zaoblený obdélník 47"/>
            <p:cNvSpPr/>
            <p:nvPr/>
          </p:nvSpPr>
          <p:spPr>
            <a:xfrm>
              <a:off x="-2" y="5372609"/>
              <a:ext cx="2074209" cy="93702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9" name="Blesk 48"/>
            <p:cNvSpPr/>
            <p:nvPr/>
          </p:nvSpPr>
          <p:spPr>
            <a:xfrm rot="9919160">
              <a:off x="1561606" y="5685481"/>
              <a:ext cx="863328" cy="792505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4060" name="TextovéPole 49"/>
            <p:cNvSpPr txBox="1">
              <a:spLocks noChangeArrowheads="1"/>
            </p:cNvSpPr>
            <p:nvPr/>
          </p:nvSpPr>
          <p:spPr bwMode="auto">
            <a:xfrm>
              <a:off x="2555776" y="5732615"/>
              <a:ext cx="1210173" cy="64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rgbClr val="FF0000"/>
                  </a:solidFill>
                </a:rPr>
                <a:t>Chemical</a:t>
              </a:r>
              <a:br>
                <a:rPr lang="cs-CZ" altLang="en-US" sz="1800" b="1">
                  <a:solidFill>
                    <a:srgbClr val="FF0000"/>
                  </a:solidFill>
                </a:rPr>
              </a:br>
              <a:r>
                <a:rPr lang="cs-CZ" altLang="en-US" sz="1800" b="1">
                  <a:solidFill>
                    <a:srgbClr val="FF0000"/>
                  </a:solidFill>
                </a:rPr>
                <a:t>stress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1" grpId="0" animBg="1"/>
      <p:bldP spid="22" grpId="0"/>
      <p:bldP spid="23" grpId="0"/>
      <p:bldP spid="34" grpId="0" animBg="1"/>
      <p:bldP spid="35" grpId="0"/>
      <p:bldP spid="36" grpId="0" animBg="1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25"/>
          <p:cNvSpPr txBox="1">
            <a:spLocks noChangeArrowheads="1"/>
          </p:cNvSpPr>
          <p:nvPr/>
        </p:nvSpPr>
        <p:spPr bwMode="auto">
          <a:xfrm>
            <a:off x="420688" y="2205038"/>
            <a:ext cx="20701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Metabolism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Control,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Interactions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with environment</a:t>
            </a:r>
            <a:br>
              <a:rPr lang="cs-CZ" altLang="en-US" sz="1800">
                <a:solidFill>
                  <a:schemeClr val="tx1"/>
                </a:solidFill>
              </a:rPr>
            </a:b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Defence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against pathogens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predators 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/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Defence against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toxicants</a:t>
            </a:r>
          </a:p>
        </p:txBody>
      </p:sp>
      <p:pic>
        <p:nvPicPr>
          <p:cNvPr id="4505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628775"/>
            <a:ext cx="10795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lů 16"/>
          <p:cNvSpPr/>
          <p:nvPr/>
        </p:nvSpPr>
        <p:spPr>
          <a:xfrm>
            <a:off x="4549775" y="404813"/>
            <a:ext cx="1008063" cy="1152525"/>
          </a:xfrm>
          <a:prstGeom prst="downArrow">
            <a:avLst>
              <a:gd name="adj1" fmla="val 50000"/>
              <a:gd name="adj2" fmla="val 51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061" name="TextovéPole 17"/>
          <p:cNvSpPr txBox="1">
            <a:spLocks noChangeArrowheads="1"/>
          </p:cNvSpPr>
          <p:nvPr/>
        </p:nvSpPr>
        <p:spPr bwMode="auto">
          <a:xfrm>
            <a:off x="3644900" y="404813"/>
            <a:ext cx="91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Energy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hv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food</a:t>
            </a:r>
          </a:p>
        </p:txBody>
      </p:sp>
      <p:sp>
        <p:nvSpPr>
          <p:cNvPr id="21" name="Šipka doleva 20"/>
          <p:cNvSpPr/>
          <p:nvPr/>
        </p:nvSpPr>
        <p:spPr>
          <a:xfrm rot="8076646">
            <a:off x="6793706" y="1931194"/>
            <a:ext cx="1679575" cy="5349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063" name="TextovéPole 21"/>
          <p:cNvSpPr txBox="1">
            <a:spLocks noChangeArrowheads="1"/>
          </p:cNvSpPr>
          <p:nvPr/>
        </p:nvSpPr>
        <p:spPr bwMode="auto">
          <a:xfrm>
            <a:off x="8045450" y="620713"/>
            <a:ext cx="91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Losses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heat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faeces</a:t>
            </a:r>
          </a:p>
        </p:txBody>
      </p:sp>
      <p:sp>
        <p:nvSpPr>
          <p:cNvPr id="45064" name="TextovéPole 22"/>
          <p:cNvSpPr txBox="1">
            <a:spLocks noChangeArrowheads="1"/>
          </p:cNvSpPr>
          <p:nvPr/>
        </p:nvSpPr>
        <p:spPr bwMode="auto">
          <a:xfrm>
            <a:off x="2711450" y="1628775"/>
            <a:ext cx="1747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Life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(</a:t>
            </a:r>
            <a:r>
              <a:rPr lang="cs-CZ" altLang="en-US" sz="1800" b="1" i="1">
                <a:solidFill>
                  <a:schemeClr val="tx2"/>
                </a:solidFill>
              </a:rPr>
              <a:t>maintenance</a:t>
            </a:r>
            <a:r>
              <a:rPr lang="cs-CZ" altLang="en-US" sz="1800" b="1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45065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159125"/>
            <a:ext cx="10810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ovéPole 34"/>
          <p:cNvSpPr txBox="1">
            <a:spLocks noChangeArrowheads="1"/>
          </p:cNvSpPr>
          <p:nvPr/>
        </p:nvSpPr>
        <p:spPr bwMode="auto">
          <a:xfrm>
            <a:off x="4740275" y="3141663"/>
            <a:ext cx="1184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Growth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to sexual</a:t>
            </a:r>
            <a:br>
              <a:rPr lang="cs-CZ" altLang="en-US" sz="1800" b="1">
                <a:solidFill>
                  <a:schemeClr val="tx2"/>
                </a:solidFill>
              </a:rPr>
            </a:br>
            <a:r>
              <a:rPr lang="cs-CZ" altLang="en-US" sz="1800" b="1">
                <a:solidFill>
                  <a:schemeClr val="tx2"/>
                </a:solidFill>
              </a:rPr>
              <a:t>maturity</a:t>
            </a:r>
          </a:p>
        </p:txBody>
      </p:sp>
      <p:pic>
        <p:nvPicPr>
          <p:cNvPr id="45067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221163"/>
            <a:ext cx="3825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5013325"/>
            <a:ext cx="3825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4724400"/>
            <a:ext cx="3825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5445125"/>
            <a:ext cx="3825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5229225"/>
            <a:ext cx="3825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5805488"/>
            <a:ext cx="3825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5661025"/>
            <a:ext cx="3825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6021388"/>
            <a:ext cx="3825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5" name="TextovéPole 44"/>
          <p:cNvSpPr txBox="1">
            <a:spLocks noChangeArrowheads="1"/>
          </p:cNvSpPr>
          <p:nvPr/>
        </p:nvSpPr>
        <p:spPr bwMode="auto">
          <a:xfrm>
            <a:off x="6073775" y="442753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Reproduction</a:t>
            </a:r>
          </a:p>
        </p:txBody>
      </p:sp>
      <p:cxnSp>
        <p:nvCxnSpPr>
          <p:cNvPr id="47" name="Přímá spojovací šipka 46"/>
          <p:cNvCxnSpPr/>
          <p:nvPr/>
        </p:nvCxnSpPr>
        <p:spPr>
          <a:xfrm flipH="1" flipV="1">
            <a:off x="6061075" y="2420938"/>
            <a:ext cx="1655763" cy="1512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077" name="Skupina 50"/>
          <p:cNvGrpSpPr>
            <a:grpSpLocks/>
          </p:cNvGrpSpPr>
          <p:nvPr/>
        </p:nvGrpSpPr>
        <p:grpSpPr bwMode="auto">
          <a:xfrm>
            <a:off x="265113" y="5373688"/>
            <a:ext cx="3767137" cy="1104900"/>
            <a:chOff x="-2" y="5372609"/>
            <a:chExt cx="3765951" cy="1105377"/>
          </a:xfrm>
        </p:grpSpPr>
        <p:sp>
          <p:nvSpPr>
            <p:cNvPr id="48" name="Zaoblený obdélník 47"/>
            <p:cNvSpPr/>
            <p:nvPr/>
          </p:nvSpPr>
          <p:spPr>
            <a:xfrm>
              <a:off x="-2" y="5372609"/>
              <a:ext cx="2074209" cy="93702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9" name="Blesk 48"/>
            <p:cNvSpPr/>
            <p:nvPr/>
          </p:nvSpPr>
          <p:spPr>
            <a:xfrm rot="9919160">
              <a:off x="1561606" y="5685481"/>
              <a:ext cx="863328" cy="792505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5091" name="TextovéPole 49"/>
            <p:cNvSpPr txBox="1">
              <a:spLocks noChangeArrowheads="1"/>
            </p:cNvSpPr>
            <p:nvPr/>
          </p:nvSpPr>
          <p:spPr bwMode="auto">
            <a:xfrm>
              <a:off x="2555776" y="5732615"/>
              <a:ext cx="1210173" cy="64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rgbClr val="FF0000"/>
                  </a:solidFill>
                </a:rPr>
                <a:t>Chemical</a:t>
              </a:r>
              <a:br>
                <a:rPr lang="cs-CZ" altLang="en-US" sz="1800" b="1">
                  <a:solidFill>
                    <a:srgbClr val="FF0000"/>
                  </a:solidFill>
                </a:rPr>
              </a:br>
              <a:r>
                <a:rPr lang="cs-CZ" altLang="en-US" sz="1800" b="1">
                  <a:solidFill>
                    <a:srgbClr val="FF0000"/>
                  </a:solidFill>
                </a:rPr>
                <a:t>stress</a:t>
              </a:r>
            </a:p>
          </p:txBody>
        </p:sp>
      </p:grpSp>
      <p:sp>
        <p:nvSpPr>
          <p:cNvPr id="46" name="Šipka doleva 45"/>
          <p:cNvSpPr/>
          <p:nvPr/>
        </p:nvSpPr>
        <p:spPr>
          <a:xfrm>
            <a:off x="3613150" y="2276475"/>
            <a:ext cx="792163" cy="1008063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Šipka doleva 49"/>
          <p:cNvSpPr/>
          <p:nvPr/>
        </p:nvSpPr>
        <p:spPr>
          <a:xfrm rot="16200000">
            <a:off x="3984625" y="3489325"/>
            <a:ext cx="792163" cy="2397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" name="Šipka doleva 50"/>
          <p:cNvSpPr/>
          <p:nvPr/>
        </p:nvSpPr>
        <p:spPr>
          <a:xfrm rot="10800000">
            <a:off x="6205538" y="5157788"/>
            <a:ext cx="1008062" cy="28733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3" name="Šipka doleva 52"/>
          <p:cNvSpPr/>
          <p:nvPr/>
        </p:nvSpPr>
        <p:spPr bwMode="auto">
          <a:xfrm>
            <a:off x="2244725" y="2276475"/>
            <a:ext cx="360363" cy="576263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Šipka doleva 53"/>
          <p:cNvSpPr/>
          <p:nvPr/>
        </p:nvSpPr>
        <p:spPr bwMode="auto">
          <a:xfrm>
            <a:off x="2244725" y="3868738"/>
            <a:ext cx="360363" cy="1365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Šipka doleva 54"/>
          <p:cNvSpPr/>
          <p:nvPr/>
        </p:nvSpPr>
        <p:spPr bwMode="auto">
          <a:xfrm>
            <a:off x="2244725" y="4725988"/>
            <a:ext cx="360363" cy="1428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6" name="Šipka doleva 55"/>
          <p:cNvSpPr/>
          <p:nvPr/>
        </p:nvSpPr>
        <p:spPr bwMode="auto">
          <a:xfrm>
            <a:off x="2244725" y="5589588"/>
            <a:ext cx="360363" cy="57626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085" name="TextovéPole 25"/>
          <p:cNvSpPr txBox="1">
            <a:spLocks noChangeArrowheads="1"/>
          </p:cNvSpPr>
          <p:nvPr/>
        </p:nvSpPr>
        <p:spPr bwMode="auto">
          <a:xfrm>
            <a:off x="323850" y="417513"/>
            <a:ext cx="3527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</a:rPr>
              <a:t>Chemical stress</a:t>
            </a:r>
            <a:br>
              <a:rPr lang="cs-CZ" altLang="en-US" sz="1800" b="1">
                <a:solidFill>
                  <a:srgbClr val="FF0000"/>
                </a:solidFill>
              </a:rPr>
            </a:br>
            <a:r>
              <a:rPr lang="cs-CZ" altLang="en-US" sz="180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en-US" sz="1800">
                <a:solidFill>
                  <a:srgbClr val="FF0000"/>
                </a:solidFill>
                <a:sym typeface="Wingdings" pitchFamily="2" charset="2"/>
              </a:rPr>
              <a:t> energ</a:t>
            </a:r>
            <a:r>
              <a:rPr lang="en-GB" altLang="en-US" sz="1800">
                <a:solidFill>
                  <a:srgbClr val="FF0000"/>
                </a:solidFill>
                <a:sym typeface="Wingdings" pitchFamily="2" charset="2"/>
              </a:rPr>
              <a:t>y re-allocation</a:t>
            </a:r>
            <a:endParaRPr lang="cs-CZ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en-US" sz="180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altLang="en-US" sz="1800">
                <a:solidFill>
                  <a:srgbClr val="FF0000"/>
                </a:solidFill>
                <a:sym typeface="Wingdings" pitchFamily="2" charset="2"/>
              </a:rPr>
              <a:t>„</a:t>
            </a:r>
            <a:r>
              <a:rPr lang="en-GB" altLang="en-US" sz="1800">
                <a:solidFill>
                  <a:srgbClr val="FF0000"/>
                </a:solidFill>
                <a:sym typeface="Wingdings" pitchFamily="2" charset="2"/>
              </a:rPr>
              <a:t>insufficient</a:t>
            </a:r>
            <a:r>
              <a:rPr lang="cs-CZ" altLang="en-US" sz="1800">
                <a:solidFill>
                  <a:srgbClr val="FF0000"/>
                </a:solidFill>
                <a:sym typeface="Wingdings" pitchFamily="2" charset="2"/>
              </a:rPr>
              <a:t>“ </a:t>
            </a:r>
            <a:r>
              <a:rPr lang="en-GB" altLang="en-US" sz="1800">
                <a:solidFill>
                  <a:srgbClr val="FF0000"/>
                </a:solidFill>
                <a:sym typeface="Wingdings" pitchFamily="2" charset="2"/>
              </a:rPr>
              <a:t>resourses  elsewhere</a:t>
            </a:r>
            <a:endParaRPr lang="cs-CZ" altLang="en-US" sz="1800">
              <a:solidFill>
                <a:srgbClr val="FF0000"/>
              </a:solidFill>
            </a:endParaRPr>
          </a:p>
        </p:txBody>
      </p:sp>
      <p:cxnSp>
        <p:nvCxnSpPr>
          <p:cNvPr id="58" name="Přímá spojovací šipka 57"/>
          <p:cNvCxnSpPr/>
          <p:nvPr/>
        </p:nvCxnSpPr>
        <p:spPr>
          <a:xfrm>
            <a:off x="2339975" y="1341438"/>
            <a:ext cx="0" cy="792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>
            <a:off x="2195513" y="1341438"/>
            <a:ext cx="0" cy="4103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88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337050"/>
            <a:ext cx="13763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ovéPole 25"/>
          <p:cNvSpPr txBox="1">
            <a:spLocks noChangeArrowheads="1"/>
          </p:cNvSpPr>
          <p:nvPr/>
        </p:nvSpPr>
        <p:spPr bwMode="auto">
          <a:xfrm>
            <a:off x="420688" y="2205038"/>
            <a:ext cx="20701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Metabolism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Control,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Interactions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with environment</a:t>
            </a:r>
            <a:br>
              <a:rPr lang="cs-CZ" altLang="en-US" sz="1800">
                <a:solidFill>
                  <a:schemeClr val="tx1"/>
                </a:solidFill>
              </a:rPr>
            </a:b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Defence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against pathogens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predators 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/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Defence against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toxicants</a:t>
            </a:r>
          </a:p>
        </p:txBody>
      </p:sp>
      <p:pic>
        <p:nvPicPr>
          <p:cNvPr id="46083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628775"/>
            <a:ext cx="10795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ovéPole 17"/>
          <p:cNvSpPr txBox="1">
            <a:spLocks noChangeArrowheads="1"/>
          </p:cNvSpPr>
          <p:nvPr/>
        </p:nvSpPr>
        <p:spPr bwMode="auto">
          <a:xfrm>
            <a:off x="3644900" y="404813"/>
            <a:ext cx="91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Energy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hv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food</a:t>
            </a:r>
          </a:p>
        </p:txBody>
      </p:sp>
      <p:sp>
        <p:nvSpPr>
          <p:cNvPr id="21" name="Šipka doleva 20"/>
          <p:cNvSpPr/>
          <p:nvPr/>
        </p:nvSpPr>
        <p:spPr>
          <a:xfrm rot="8076646">
            <a:off x="6793706" y="1931194"/>
            <a:ext cx="1679575" cy="5349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6086" name="TextovéPole 21"/>
          <p:cNvSpPr txBox="1">
            <a:spLocks noChangeArrowheads="1"/>
          </p:cNvSpPr>
          <p:nvPr/>
        </p:nvSpPr>
        <p:spPr bwMode="auto">
          <a:xfrm>
            <a:off x="8045450" y="620713"/>
            <a:ext cx="91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Losses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heat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faeces</a:t>
            </a:r>
          </a:p>
        </p:txBody>
      </p:sp>
      <p:sp>
        <p:nvSpPr>
          <p:cNvPr id="46087" name="TextovéPole 22"/>
          <p:cNvSpPr txBox="1">
            <a:spLocks noChangeArrowheads="1"/>
          </p:cNvSpPr>
          <p:nvPr/>
        </p:nvSpPr>
        <p:spPr bwMode="auto">
          <a:xfrm>
            <a:off x="2711450" y="1628775"/>
            <a:ext cx="1747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Life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(</a:t>
            </a:r>
            <a:r>
              <a:rPr lang="cs-CZ" altLang="en-US" sz="1800" b="1" i="1">
                <a:solidFill>
                  <a:schemeClr val="tx2"/>
                </a:solidFill>
              </a:rPr>
              <a:t>maintenance</a:t>
            </a:r>
            <a:r>
              <a:rPr lang="cs-CZ" altLang="en-US" sz="1800" b="1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46088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159125"/>
            <a:ext cx="10810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ovéPole 34"/>
          <p:cNvSpPr txBox="1">
            <a:spLocks noChangeArrowheads="1"/>
          </p:cNvSpPr>
          <p:nvPr/>
        </p:nvSpPr>
        <p:spPr bwMode="auto">
          <a:xfrm>
            <a:off x="4740275" y="3141663"/>
            <a:ext cx="1184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Growth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to sexual</a:t>
            </a:r>
            <a:br>
              <a:rPr lang="cs-CZ" altLang="en-US" sz="1800" b="1">
                <a:solidFill>
                  <a:schemeClr val="tx2"/>
                </a:solidFill>
              </a:rPr>
            </a:br>
            <a:r>
              <a:rPr lang="cs-CZ" altLang="en-US" sz="1800" b="1">
                <a:solidFill>
                  <a:schemeClr val="tx2"/>
                </a:solidFill>
              </a:rPr>
              <a:t>maturity</a:t>
            </a:r>
          </a:p>
        </p:txBody>
      </p:sp>
      <p:pic>
        <p:nvPicPr>
          <p:cNvPr id="46090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221163"/>
            <a:ext cx="3825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4724400"/>
            <a:ext cx="3825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5805488"/>
            <a:ext cx="3825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extovéPole 44"/>
          <p:cNvSpPr txBox="1">
            <a:spLocks noChangeArrowheads="1"/>
          </p:cNvSpPr>
          <p:nvPr/>
        </p:nvSpPr>
        <p:spPr bwMode="auto">
          <a:xfrm>
            <a:off x="6073775" y="442753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2"/>
                </a:solidFill>
              </a:rPr>
              <a:t>Reproduction</a:t>
            </a:r>
          </a:p>
        </p:txBody>
      </p:sp>
      <p:cxnSp>
        <p:nvCxnSpPr>
          <p:cNvPr id="47" name="Přímá spojovací šipka 46"/>
          <p:cNvCxnSpPr/>
          <p:nvPr/>
        </p:nvCxnSpPr>
        <p:spPr>
          <a:xfrm flipH="1" flipV="1">
            <a:off x="6061075" y="2420938"/>
            <a:ext cx="1655763" cy="1512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5" name="TextovéPole 49"/>
          <p:cNvSpPr txBox="1">
            <a:spLocks noChangeArrowheads="1"/>
          </p:cNvSpPr>
          <p:nvPr/>
        </p:nvSpPr>
        <p:spPr bwMode="auto">
          <a:xfrm>
            <a:off x="2820988" y="5734050"/>
            <a:ext cx="1211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</a:rPr>
              <a:t>Chemical</a:t>
            </a:r>
            <a:br>
              <a:rPr lang="cs-CZ" altLang="en-US" sz="1800" b="1">
                <a:solidFill>
                  <a:srgbClr val="FF0000"/>
                </a:solidFill>
              </a:rPr>
            </a:br>
            <a:r>
              <a:rPr lang="cs-CZ" altLang="en-US" sz="1800" b="1">
                <a:solidFill>
                  <a:srgbClr val="FF0000"/>
                </a:solidFill>
              </a:rPr>
              <a:t>stress</a:t>
            </a:r>
          </a:p>
        </p:txBody>
      </p:sp>
      <p:sp>
        <p:nvSpPr>
          <p:cNvPr id="46" name="Šipka doleva 45"/>
          <p:cNvSpPr/>
          <p:nvPr/>
        </p:nvSpPr>
        <p:spPr>
          <a:xfrm>
            <a:off x="3613150" y="2276475"/>
            <a:ext cx="792163" cy="1008063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Šipka doleva 49"/>
          <p:cNvSpPr/>
          <p:nvPr/>
        </p:nvSpPr>
        <p:spPr>
          <a:xfrm rot="16200000">
            <a:off x="3984625" y="3489325"/>
            <a:ext cx="792163" cy="2397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" name="Šipka doleva 50"/>
          <p:cNvSpPr/>
          <p:nvPr/>
        </p:nvSpPr>
        <p:spPr>
          <a:xfrm rot="10800000">
            <a:off x="6205538" y="5300663"/>
            <a:ext cx="1008062" cy="14446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Šipka doleva 53"/>
          <p:cNvSpPr/>
          <p:nvPr/>
        </p:nvSpPr>
        <p:spPr bwMode="auto">
          <a:xfrm>
            <a:off x="2244725" y="3868738"/>
            <a:ext cx="360363" cy="1365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Šipka doleva 54"/>
          <p:cNvSpPr/>
          <p:nvPr/>
        </p:nvSpPr>
        <p:spPr bwMode="auto">
          <a:xfrm>
            <a:off x="2244725" y="4725988"/>
            <a:ext cx="360363" cy="1428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Šipka dolů 35"/>
          <p:cNvSpPr/>
          <p:nvPr/>
        </p:nvSpPr>
        <p:spPr>
          <a:xfrm>
            <a:off x="4741863" y="404813"/>
            <a:ext cx="622300" cy="1152525"/>
          </a:xfrm>
          <a:prstGeom prst="downArrow">
            <a:avLst>
              <a:gd name="adj1" fmla="val 50000"/>
              <a:gd name="adj2" fmla="val 51176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2" name="Šipka doleva 51"/>
          <p:cNvSpPr/>
          <p:nvPr/>
        </p:nvSpPr>
        <p:spPr bwMode="auto">
          <a:xfrm>
            <a:off x="2244725" y="2420938"/>
            <a:ext cx="360363" cy="2889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" name="Šipka doleva 59"/>
          <p:cNvSpPr/>
          <p:nvPr/>
        </p:nvSpPr>
        <p:spPr bwMode="auto">
          <a:xfrm>
            <a:off x="2244725" y="5734050"/>
            <a:ext cx="360363" cy="2873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6104" name="TextovéPole 25"/>
          <p:cNvSpPr txBox="1">
            <a:spLocks noChangeArrowheads="1"/>
          </p:cNvSpPr>
          <p:nvPr/>
        </p:nvSpPr>
        <p:spPr bwMode="auto">
          <a:xfrm>
            <a:off x="323850" y="417513"/>
            <a:ext cx="3527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</a:rPr>
              <a:t>Chemical stress</a:t>
            </a:r>
            <a:br>
              <a:rPr lang="cs-CZ" altLang="en-US" sz="1800" b="1">
                <a:solidFill>
                  <a:srgbClr val="FF0000"/>
                </a:solidFill>
              </a:rPr>
            </a:br>
            <a:r>
              <a:rPr lang="en-GB" altLang="en-US" sz="1800" b="1">
                <a:solidFill>
                  <a:srgbClr val="FF0000"/>
                </a:solidFill>
              </a:rPr>
              <a:t/>
            </a:r>
            <a:br>
              <a:rPr lang="en-GB" altLang="en-US" sz="1800" b="1">
                <a:solidFill>
                  <a:srgbClr val="FF0000"/>
                </a:solidFill>
              </a:rPr>
            </a:br>
            <a:r>
              <a:rPr lang="en-GB" altLang="en-US" sz="1800" b="1">
                <a:solidFill>
                  <a:srgbClr val="FF0000"/>
                </a:solidFill>
              </a:rPr>
              <a:t>+ ... another stress </a:t>
            </a:r>
            <a:br>
              <a:rPr lang="en-GB" altLang="en-US" sz="1800" b="1">
                <a:solidFill>
                  <a:srgbClr val="FF0000"/>
                </a:solidFill>
              </a:rPr>
            </a:br>
            <a:r>
              <a:rPr lang="en-GB" altLang="en-US" sz="1800">
                <a:solidFill>
                  <a:srgbClr val="FF0000"/>
                </a:solidFill>
              </a:rPr>
              <a:t>(food scarcity)</a:t>
            </a:r>
            <a:endParaRPr lang="cs-CZ" altLang="en-US" sz="180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46105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337050"/>
            <a:ext cx="13763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/>
          </p:cNvSpPr>
          <p:nvPr>
            <p:ph type="body" idx="4294967295"/>
          </p:nvPr>
        </p:nvSpPr>
        <p:spPr>
          <a:xfrm>
            <a:off x="107950" y="1052513"/>
            <a:ext cx="8893175" cy="5041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500" b="1" smtClean="0"/>
              <a:t>Population</a:t>
            </a:r>
            <a:endParaRPr lang="en-GB" altLang="en-US" sz="2500" b="1" smtClean="0"/>
          </a:p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en-US" sz="2000" i="1" smtClean="0"/>
              <a:t>(… a</a:t>
            </a:r>
            <a:r>
              <a:rPr lang="en-US" altLang="en-US" sz="2000" i="1" smtClean="0"/>
              <a:t>ll the organisms that both belong to the same group or species</a:t>
            </a:r>
            <a:r>
              <a:rPr lang="cs-CZ" altLang="en-US" sz="2000" i="1" smtClean="0"/>
              <a:t> (i.e. can sexually reproduce) </a:t>
            </a:r>
            <a:r>
              <a:rPr lang="en-US" altLang="en-US" sz="2000" i="1" smtClean="0"/>
              <a:t>and live in the same </a:t>
            </a:r>
            <a:r>
              <a:rPr lang="cs-CZ" altLang="en-US" sz="2000" i="1" smtClean="0"/>
              <a:t>time within the same </a:t>
            </a:r>
            <a:r>
              <a:rPr lang="en-US" altLang="en-US" sz="2000" i="1" smtClean="0"/>
              <a:t>geographical area</a:t>
            </a:r>
            <a:r>
              <a:rPr lang="cs-CZ" altLang="en-US" sz="2000" i="1" smtClean="0"/>
              <a:t>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</a:t>
            </a:r>
            <a:r>
              <a:rPr lang="en-US" altLang="en-US" sz="2000" smtClean="0">
                <a:solidFill>
                  <a:srgbClr val="FF0000"/>
                </a:solidFill>
              </a:rPr>
              <a:t>structure</a:t>
            </a:r>
            <a:r>
              <a:rPr lang="cs-CZ" altLang="en-US" sz="2000" smtClean="0">
                <a:solidFill>
                  <a:srgbClr val="FF0000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cs-CZ" altLang="en-US" sz="1600" smtClean="0"/>
              <a:t>elderly vs. young, males vs. females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</a:t>
            </a:r>
            <a:r>
              <a:rPr lang="cs-CZ" altLang="en-US" sz="2000" smtClean="0">
                <a:solidFill>
                  <a:srgbClr val="FF0000"/>
                </a:solidFill>
              </a:rPr>
              <a:t>maintenance </a:t>
            </a:r>
            <a:r>
              <a:rPr lang="en-US" altLang="en-US" sz="2000" smtClean="0">
                <a:solidFill>
                  <a:srgbClr val="FF0000"/>
                </a:solidFill>
              </a:rPr>
              <a:t>&amp; growth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1600" smtClean="0"/>
              <a:t>Natalit</a:t>
            </a:r>
            <a:r>
              <a:rPr lang="cs-CZ" altLang="en-US" sz="1600" smtClean="0"/>
              <a:t>y, mortality, reproduction fitness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cs-CZ" altLang="en-US" sz="1600" smtClean="0"/>
          </a:p>
        </p:txBody>
      </p:sp>
      <p:sp>
        <p:nvSpPr>
          <p:cNvPr id="47107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/>
              <a:t>Effects at different levels</a:t>
            </a:r>
          </a:p>
        </p:txBody>
      </p:sp>
      <p:sp>
        <p:nvSpPr>
          <p:cNvPr id="47108" name="AutoShape 4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7109" name="AutoShape 8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7110" name="AutoShape 2" descr="data:image/jpeg;base64,/9j/4AAQSkZJRgABAQAAAQABAAD/2wCEAAkGBhQRERUUEBQVFBQTFBUUFBUVFxcYFxgXFBcXFhoXFRgXGyceGBslGhYVHy8gIycpLCwsGB8xNTAqNSYrLCkBCQoKDgwOGg8PGiklHx8pKSoqKS01KSwsKSksKSwsLSosLCwpLCkpLCkvKSwsLCksLC4pNS01NSk0LCwsLCwpLP/AABEIANAA8wMBIgACEQEDEQH/xAAcAAEAAgMBAQEAAAAAAAAAAAAABQYBAwQHAgj/xABAEAACAgEDAgUCBAQEAwYHAAABAgMRAAQSIQUxBhMiQVFhcQcUMoEjQpGxM1Kh8BXR8SRiY4KSwTRDcoOis+H/xAAYAQEBAQEBAAAAAAAAAAAAAAAAAgEDBP/EACIRAQEAAgICAQUBAAAAAAAAAAABAhEhMQMSUQQTQWGhMv/aAAwDAQACEQMRAD8A9xxjGAxjGAxjGAxjGAxjGB8s4Hc5gSj5Gc2r/V+2aVydmnf5o+RjzR8jOIZnMuQ7PNHyMz5g+RnAsgPIII+RyP8ATM1mew7jIPnMeYPnK/P1tVnEP8xXd7/NV2+l55r4l8Xytqd0TMiqajokVXFkdjffnJvlkXMfl7VvHyMeYPkZWfDfXhqoBJ2ItWH/AHh8fQ98kdNr0kJCMCR3HxlTOVHKVEg+Rn3nBnapypR9YxjKDGMYDGMYDGMYDGMYDGMYDGMYDGMYDGMYDMZnMHA49Z3/AGzQM36v9X7f880DIvamufXojKrNTP8ApXkk9+eMov4q+JjFGsETlWkNyAf5K4BPcWeePj650+KerPodWuqkQywGLyrX9UTXzXsN1jv37Z5N1vq7arUSzNY8xrA+AOFHY+wzjV+s7W38MvExhmETN/Ck9JF8BifS30N8H789s9b1GsEa23A7fS/YfvVZ+cdCxVx3FH6/Tvnp8nWtbr4/ISBUDmmm5KbQ36hY47D98TjhNkyvKZ6zon1DfmNJL5RRdrN7OK3mvqLr/pnlWsmJZr9mPf8A07fcZ7lpemLFpxCt7VTZZ7mwbY/Ukk54jq4SGZW7odrWfdTXHx7f1yPJGTLfHwl/BkkrSiFJmhEnup78dq989a6L0hdNHtUliTuZjyWJ9znhui1JilR17qVbg12P29qrPZeh+MNPqjtRirgElHG08d69j+2b49TtmeV1pPDO1chdF1iOZ2WNg2weojtfwPnJpc9GNTOO31jGMtpjGMBjGMBjGMBjGMBjGMBjGYvAzjMXi8DOMxuxeBnOPX9Wig2+dIke+9u9goO0WeTx2zpkkABJIAAsk9gB7k5Afm5db/8ADkxaY956BeUfECsKVf8AxGHP8o7NgSEmpV/UjKwrupDD+o++at2RfQOijSpIqx+Xvnmkq7JG/YrMbJJZUDEkk+rnO9jkXtX4UH8V+rMsSwqf1kM/1CsKH9znlTyhfg+wuvnLt+JevV9WQrg7FVSQQaPJPP8AW8o2puq5ABsH7XzRHb3znJu8rjfpJAaI7WO9cE//AN/tnuPgGUto0LezOoPyAaB/fPDNDp+Lahfa7q/px7HPduh6R10MKQMqt5a+sjcBY5KjsTfzkz/XDnn1ps8ZddbS6YvH+t2CJfsWBN/UgKTnlBBlfcz+tiWNrd3yTY98sXiz82gMepfzImO5XZR+odqIHpPfg8d84/BHSjJqlOwsga2sUu1Qf/eqGMrukxkj4fw5KYwREe1rwf8Ad5GxoYnr1AjuQK55vmu/J757ssYqhkNq/BumkkLvHyTuIshSfkgZvoTOI78OdKRp2cjl5DR7elRXH0u/6ZaumdeimZowSkqfqikBSQAcbgp/Up4plsc98xFGFAVQAAKAHYD4Gbeo9Jj1CgSLZXlGBKujf5o3HKn7HOuE0ne7t3jGV5upy6Mgas+ZB2XVUAV54GpVRS+w81fT8he5nw4rLa+sZgHM4DGMYDGMYDGMYDGMYGDnnXUvE2sjVwZAsg1s0MR/Lt5ZRFiKmQ22yMBnsi2YkBa5z0bMVgUvxL4s1cGoeOCBHRFWmYS2WaHUTHleKHkBPvIv76IvHWpkkZE06WWRVU+bcW6WGIGc7apllZ12+0Zu/a91isDzdfGWvcbljjQjy28sxy/p8jUs9t3oyQrRABBIBv3mugeM5J9RMk0QhjjhWUMSfSKQkSFqCmmJ5C8DgsLItrDK/KfzsxTn8rA1Sc8TzKf8M/MacbvZm9J4VgQ+IIT1BlkkBXSKQ0cRBBnI5EkwPIj4BWM9+Gb2GWRVrAGZwI3qJo/t/wA889/E7rssMSJCSvmFt7LwaFUo9655y4+MFcwyCK95SlK9xZqx+185414h6JLpZAs+51celjyG+avswrOOXbthhubQSREmxz9gbH7Zs8jmz2HNWSDwPbt859aXTs8gWPcST2C8+w/2c9XHgOP8oV8tfO8s8+5evn4vjOfLMtR46y0bJ2gnvz7n/KOOMvX4ZdfaKUxyyAQupanNBWABUqTwNwvj3yoNo/WVl3Apdggjkcdsm/DXRTrZwiKVijO6Rj35H9zwAPjN3WZYzXb2PR6qHUg+W8coHDUQf6jOuDSqgpVCj4AA/tkf0jw5DpzujQK23aW5sj6/P75K3nScuF1+H1nyTjPknKSXkivbIy8k17ZsXiw8YYEHkEUQfcHKL1frEfTlnSGePydrqIxIhl0kpX07VJsxWVO2rSwf0/pvozn1MUYBZ1TjkswHYfJOUp96drVT8qD/AFGbLyn9Q8bE8aNPNqrawqhSygsGIpv1XQqwD6s416rrASSybh2Ub+QAT2Le/po9gSbwL7jKf0fxzuNaiMoLreCGX35JXlew4YDuOTeW5GsAjseRgfWMYwGMYwGMYwGLzVPqFRSzkKqgsxPYACyT9Mqw/EAMJZE007QQ7d0hG1juPBSNhuYVyfcccYFuwcpuh/FPRysV/iRkA35qqgBBqrL1fHvXHOWCHrsbJvF0e20Byft5RbA0+ItcyqkUJqfUN5cRq9nFvKR8IgJ++0e+d/T9AkEaRxjaiKFUfb3J9ye5PuSTnGdZEZBJ5cu9VZQxgmsKxBIBKe5Vf6D4zevU7/RHK3Nf4ZT/APZtwO7GROo6rOOU0kj89vMhB+/L1/rgddI4k086HgcqrCya4MbG/fA6dXAWbge2R+u6Cs6FJo1dT7NXce45sH7Z1wdfhfs/IAJBVlIuqsMAR3zvjkDCwQQeQRyCMzQgOm+FotP/AIMKp9RV/wBSbyS/Kn4/tkhWYzPWF5V7qPhSGc3NCjn5PDf1BBzo6b0FNOmyGMIt3S/P1Pcn6nJmsVj1g4vJPx/bHkN8f2ztrFZumaji8hvj+2fJ0zfGd9YrGjSO/Kt8f2yQXPqsZrTKn426g3pgQGnV3kYWKUUqjuLtrNXzsr3y2ZXtdpm/NMwrmKOiVJ4V3vmqoX2PyMCDA9JChtwKoVc+gKeWJo0eAXv7VfFY06gr/EYByv6l4BIW9q7TyQtdr28duwszQxyAq3oIA44Wr9IK+/NVz8DNg6PGLo9zfO08g38d7rAqMdh9qB+VC7ljKg+u93b1kbqAJ29+Abyd8H6hlDaeTcCio6K49SxuCtWCQQGUnuT6gDkhDBGqqsaWtgAAUqjvZHA4rt3zbC1znt6I1DGudzGwL+gW6/7wwJDGMYDGMYDGY3ZjdgQnjXTl9DOBvsRlh5YDN6PX6VJAY8dsq/RvCUh1Q1q6gNHLFHe4N/FDRIjbmLbgoVSwjPIbnd8eh7sguueFI9SLRjFIN1MvKtvRkPmR2A/DEg9wRwRgQKeKYBaxSTEB2VmrzECuLWRuwdTtoLy3euBz96zoWljQFhDD5pcOWQx+YzLdmiCGAs3d9+/bO6HoQUjz9OXJYM7QsfLdxxvaJmBXsCRyPvkoPLUWmmc1/CFRAHaBVDcR6Pb4wKSvh0WXg1MMch42xSqfQNthbQ9uTVdqHPfPt+halS/8diVF1529mIUdlAWido4UEG+1k5ZOq9DaZtMYoIoxBOJju22QEZCoCKwWww5v+X7ZJLpmJtoIQbFktZ+4/h3f3wPOp+gaguRPOtfoAMhkG1l3WyGyjAgjmrNAd83aXwlqEowy6ggDkRSNpkNqQCLAB9vdiT8Zf5tHqGrZLFF87Yi7fszOB/8AjmI/DqE7pmed/wDNIR9OAqAKBx8YFT0vnIoWSQSEH3m8+vSNt74u5NE04Pwby39B07JGd4ItrAJJIFLfftZ3H97PJOdsGkVBSKqgdgoAH+mbQMDOMYwGMYwGMYwGMYwGMYwGcusgJpk/Wl7b4Bvup+hofYgH2zqyG6z4g/LywIYmZJ5Fi8wFQFdzSiibN8n7D3NDA6tPqEkBUja3G5GoMD/7/cWDnYsQHYAX9Mquq8aabzdRDqUYfl2arjaQOEjgkYptU+ofmEG0c+/vkjrINPFF5skbeWNpI9ZCKatmS6UC7PHAB+MDtn14spEN8n+UHhT8uw/SP9T7DOjSafYvJtiSzN2sn/YH2AyD6R4iQ7Y1UF2mnjVYwKEcLlfNPNBNhjN82XWrvLEDgZxjGAxjGBEeJ9A82nKxb94eJwEfy2ISVGZd1juoYckZS9Z0DqskUyvI7LK8hCLOqld6TIKcj/CBMTbfTY/lFEH0vGB5poundSZWCNKqRsYnXzQpdI5UAXTWo8ptiyDzD+oMOexUPC/VLDCdkd2hMrRyIWJSIKC24AFVN7uPV32tnpeMD4OU3rfWNdFJBIQkcRd92nAEjtFHE8jlpOweltVTjiiTfF0yG6yh/NaI+wllv99PLWBKDULs37ht27txPFVd2fasyJ1JoEWRuAsXt7XXx9c4fEGjaXTukaRyE7fRN+hqYEgnawB44JVgDVgjKn4V8Cz6XUwyO0TLHAiOw5b0xCPy1BQUu4b9wYXdbcC9xyhhakEfINjjj2zYMofRfBGoiEaPKRFuVpkjmkANPqmIWgKBEmnsCgdh+5va4GcYxgMxeDkfr+qCJ0Vhw9+q+AQLr98y5TGbqM88cJvJI4zli1opd9IzdlJF59LrUJoOpPPFj2743G+8+XRjOf8APx1e9asC7FWewwNdHQO9eQSORyB3P7Y9oe+Py6MZpXVISAGFnkCxfPObs1suzGMYaZHa3oEM0iSypueMgqbYD0tvXcoNNTeoWDR5GSOMCI1HhbTO7SNEpd2ZmNtyWESk9/cQxD/yDITrv4oaLTWC7SkGj5S2o+7mlJ+gJ54zi/FHxA0appY99z20hUD/AA05Kbj23AN25ofXPHtVpZdpCgMhdiWUG9xdGBO47ljUqPVz9h7h6f0r8Qen6Vnki0k8SzP65AqkAmj6U32qEktSirLGrz0TpfV4tQm+B1cA0a7qw7qynlW+hAOeBTdKdmRZJJJrcq6owBsrcdFb2DcALvsi3XKjt6F1qfQa0SbWKIywToEILR0G3ED9brdji+a7EYHvuM+IpAwBBsEWD83n3gMYxgMYxgMxeaNdq1ijZ3/Silj88ew+vtkTrOq+VueZJ2VFLOYxaIt0SVDW3Hq7E1zQwJ28j+owxu0JdwpjlEicjk7WShZ9w5GRcsKP5YQvCsj/AMKRHDI5KlhvQkqylQSLvsKIJz7/AOHtdDVIADwFhgG3uD3vmwcCc/NLe3ct/Fi/6fuM0y9WjUWWujt9IZjf2UE5FxdFdefzMoAs7Y44EU39FjJJ/fvmF8PsAo/OavgVZkS2N/zEx96+MCVl6kFYDZIbrlUYjntZr/p71mP+LICwJI2mjatV/Q1yPr2yIfw9p25dtRMSFSzPM3B7WEYKB7k1mhwIQDU+niUN65ZFljAHbzEkdmW7J9JB45OBZ4pgwtSCD7g2M2ZWtDqiGcAbZIwrEKdySRsPS8ZPdCVYc8qQea5NhhkDKCOxAI+x5wPs5D9V6dJNyCoKMrR8nuDyW4+OMmcxWTljMpqufk8c8mPrl0hT0tzM0jbTYXbyfSVB9q5Fm8418NOAfUt+UVsX+p23OfoD2yzVjI+1i436Tx3m/v8AqqzdNYSqtAl38wjnaojTagv78/tmyXw09bVZa8vZZsG2bc/bteWasVmfZxRPovHztE6PpzLMXO0ArtoWb20FP0IWxktisznTHGTp6sPHMJqGMYylmMXjAhOo6FWmDFgpICglVa9wPpG4EAWo44B++ckPSI/KJXaVK0W/Q1LYO4r6WojtQHFZOa3TbqIAJU2Aex+Qf+fyBmuVEZSABY5o0OQeDR9rvntgcEfhrTiuGI5IBdiBdXXPvmrVdNipygJqRGI3elmAUWePbvd3fOSjwqATtXkUSa7ck/Q1WaUh3yDaKRKo/wArGrAUdiKNbvuB3OB3aWPair8KB/QV75uzAzOAxjGAxjGBp1WmEiFW7Eff6g0fg0cp/WUnPT9TDC8YnCNFtN8B6QbQG9IIY7e9Ar3Iy7ZAa7wdC+qXVraTgUxFFZFqgsinvQAoijgV5vC2qaKGBJBBFAioqBS5VjCQJEk4NBmZeRwMsvhzQ+XAkUkcamMBKUCiABz8WeSa+c60hmHJeNj8bWUVXa9xrMeVKxBYRDb2IZiRffuo9sDq/KL/AJR/v/oM1/8ADUBLBRZ7n/f++M09R1TxRtJujVEUu25WNBRZNqb9u1ZHdF8SDWD+DPDfB27HEgHY3HIVI54uqsEYElqNTDpULyMkaD3PH7D3JPwMpPinxdF1CFtNoQZy9b2UcqARWwEcvZBsigATzVZbtZ4XgnZX1K+c6AhSxI22d3pC0AbA578d8+tB4V08EflwoUT0jaHevTdcFvqfv74EH0DovkLtUjzJAAwXmJFW/SnwNxtmP6jwPYC3QxBQFHYAAfYcZiHTKgpRQ+n++c24DGMYDGMYDGMYDGMYDGMYEH4uM3kqNK0iSvIkaMgUhd52l5NyMNii2+pUC+ci+qa3Vxa0eUGkhEOmVgUJBZ5nR3UrQVwu1jwePYZa55lQbnYKB3JNAf1zgHiCAgEOSCaDBX23/wDVtrA+eja6T8vE+sKJLKFtVDIA0nKx05J3e31OfMupEup8ny1ZY4xJI5H6WZh5aD60rsfil+c26yCPWadlVwVdfS6EEqw9SOpH8ysAw+oyM8OeHJoiZNXqPMlZ2kZYgUjLsNu5v5npNqhSdoCji+cDV4g8Qpop40aFnjeGWWRlNlFgaJdxV2AIAlJNc8Dg5x6T8TYv0yxSBws7ERAOP4DSjaBYbcUiJqq5y09Q6HBqCpnhjlMZtC6hipsHgntyB/TNB8LaQkk6aG2BVj5a8g7rB499zf1wIXp34gxzTBBG4RxBtk3RsN8zTLtYKxqjA3IJ/tnLpvxThI3SRuEeWNYyu0sEkjgcPKu7j1ahV9O7LE3hHRlQp00RUKFooOyv5gB+fX6vuSfc59t4W0h2/wDZofR+n+GvFBQOK9hGn/oX4GBJ3jG3GBh+2ebyfibMIyBFGZF0yzM7MyoHqFmDJttV2zCjZ7H4IHpRzX5I+BzweO4+DgU6Hx48sOvaOHa2kimdNzq25o/NAWRV9SEmMMB7qwo5z6f8Qnkk8tY148m3ViwJZ4kcbSormXg2bAOXpYgLoAX347/f5wIQOwA7e3xgeadP/FOVf8eON7EJJRyjIrxaZ3eRCDtiBmk9d91Ar3yXi8ftLqIYo0jCySKCxktnQvOu6FAvqWoQS18FwKPfLmYAfYcijwOR8H6Znyhd0LAocDtgcfV+mDURiNjSF42cVe5UcOU+xKgH6XkTqdOuk1HnMqmCVjvYqCYJXoGQH+WOTgP7BqY8MxFkrPiaAOpVgGVgQykWCCKIIPcEYEF1/wAXJpJ4IWRmM7AAgqAoMkcVm+/qkX44B5ugefVfiBBDNPFOsieQWG/YzI+yBJyFKj9e1z6O9LfuM+tP4SUTASqJYYgDp2Zm8yOnV/JcA1LEGVHXddFRd0Dndr/DOlk3maJTvYu5JYWzRiEkmx/8tQv2wJTSz70VgGUMoYBgVYbhdMp5B55Htm3OF+tQKSGmiBWgwMiggnsCCeM60lB7EH7G8D7xjGAxjGAxjGAxjOafqMaMiu6K0hpFZgCx+FBPJ+2B05za/WiKNna6UXQ7k9gB9SSBn3Fq1YsqsrGMhXAIJViocBgOxKspr4I+chvFjNshCgkecpaiAaCuQBfBN1wf9CMCP0zzTOj0CJGKs9FtiUxIA7R0QBdXZF3eZi0drsSZGkM3OwjaPdm2UbbatC72ntmzxBrBDGkKekyKzuLukFbh6ebZ3C2K7nnIZenhWobY2LDYF9LbRVOtC925gKNj2+uBKdQ6edLUsJ27fTZr1bj/ADi1VlB9jRF+k5ZOm60Spu7EEqw+GHf9vcH3BGRfQupefG3mC3iJVhxRrs4B4BP++CM+PDcgDyoARt22pO4qUtaZvc1t/YYFixjGAxjGAxjGAxjGAxjGAxjGAxjMMawInq3WDGRHCnmTN+lR2H1Y9gK59v8AUAxOtlggdP8AiE3mzScRwgMQfakhQEsAL5IruaHt96CXcs0yV5prgsN3lBiXKkdiW80A9v4afGRPUOiR6LVQ65EYn8w0Ujkly0WrUAGzZ9Eu0AewYj3wJdrq4+mBlJKkN5COQpAU0x5B5oE3nKJIkIMkM+gkfaN45iDewLITGOeOQt/OXFDmJIgwIIBBFEHkEfUYET0/qjq4h1NbyLjkX9EwHuP8rfK39c7OrdWj00LzTEiONSzEKWND6KCcrup6OIZBp0JEU/mSacX/AIGojG6ouPSjLuNE0CGHZqyYTZrdFUn6NRAVfaSKDrTbSe3vgfWn8RRPOYBvDgEi0YK20IWCsRTFfMS6/wA2adH4y0kqoyaiP+I4jUFgG3sLCUed1e2OndAjXUNqkldzIgQWyMgQVQjIW1Xi6DUSbN8Vp0vgnTxSxzLv3QqipZBFRxyRixXJ2yt+9YElruqCM7VBdzt9I4oM20M5/lW757mjQOVSD8TVXVyaLVRGPUx/oCsDHKK3B1Y1sXaQ3q7c9yOdc/hfUmUdSgmkbUEBvyrNtgePkJETXpKxPJTEH1uT9MrnitRJrum67YFEyzRahOD/ABNMkh2NfBo+Yt9/T7YF46N4tkl815YdkCsQkqlmvYo8zcpWwqta7uLo8cXnx4i8KNq9TptRHKqrDtJ9N2BNHPakNTA+WBTWBYYcgZF9V0OodYun6KdoHXTeZqpPLjZCku4Ei/UJXkD1XFFiTdZ2/hhr5W0hg1AqXRSHSse+7y1XaR+xGBr6v+Hpmn1EwlCNqCQSA24IYIIthYML9UJb6bssnU+mhoPLQEbNpQKa/wAMghRz7gV++VvpHUNTq5pyrLp237Ckp3zRRoSEKafhVL2X8xyR6gKIUZcdNCURVLM5AALNW5q92oAWfoBgVzWSiaNZ9h2bWDg7QR5bWpIsj9W7g1RrsQM4ZGCDvQHFfqAva36mP6QqmgOxX98mJdRp9xeLUwoWYxspdGid2PZl3D+Jww4IPewcjNZJCCEA0RleUxkNKWQSIpO0x1e7YG9PFUMD76OxSGWeNVXdsZS54ZAtk9xQBYgG/wCU+1DJbw3C2xpHNmQ8GiLVS1NR+dx/asjXmj2PPqtRG8YUBo4Tuj/hsXugSzGgLA/yn2yxabWRuWWN0Yxna6qwJQ/DAH0n6HA6cYxgMYxgMYxgMYxgMYxgMYzBwM5g5SOo/iJ+XmkjljQhNR5Q2y04StMNxUjlt2pHFjgZExfidMtO6xugjLstiN22wLLSklgWJJAUd7AvvgT3UNO+g82aOGXVK0flpFFy6hnZtu091tidwNjtXvnzDqPN6ZElMkqrApik9EgaF0JVg5vtGfuO3fOaX8T0vYkQ3bth3yqqo3nTwgSGjt/wC1EfzqMsvhTqTanRaeeSt8sMcjbRxbKCa+mBjSdRVEHDKu7aAVbgDiya7Z0N1yENt8xb5Brmq72RwP3zvzFYFf1jNM4eErvVWSP1EqokK7pXK8XtAKr35+uRfXvDCyajSxs8vleS0SgbXjEsdSK0kTq0b7lEnLL3QVROXQLmcCBi6bq4kCxTwMFACh9OVof/AGpFAFdgFzr6aNT6hqfIP+VofMH33K917dick8xWBw9IlJgj3d1UK33T0n/UHKR1jp/maXROyhRJ1ITBf+5q2mAUkHuRKt1k/N1AaLUlJm2wax90Mh/THOQN0TH+UPW9T8lx8ZmJA+k0gat0cunU323xMEah91Nftgd2j0IXWaiQ8tJHpwD8InmUv/qLn/zD4yL8KQ/9u6m4IKvPCor/ADRwhW/1zZ1/rggaVlDtKyJBCqJvYyEMyki622696GSXhrpH5eAKRTsTJL73I/Lm/fn+2B2zdOjd0kZFLx3scgblsEHae4BB7ZulSwR8gj+ufeMDzbpn4WPtZZ5tgHlIgjCt6IYjEN7bFs896v5s1UzH+HaK8jCZx5kpkrZHS7lnVgvHFidjfyoNXd3DGBTJ/wANYmY7ZGSMqB5aJGFDLAdPuB22PQSa7WbyS8P+EV0k88wleRtRV7wvFPI4raP/ABCPsB9bsOMBjGMBjGMBjGMBjGMBjGMBmCMzjA0NoUJsohN3ZUXYFXdfAAwdChq0Tggj0juOx7d+2b8YHOdBHz6E9XLelfURyN3HPPPObkQAUAAB2A4GfWMBjGMBjGMBmCcznxMm5SPkEf1FYHJrEhnjZJfLkjf0FWKlWv8Al+p/1yI0vheGCMRwzSIglEyBnWTa/YBTICdtg+m+/uMgJvwfiIQLMVCRxRlRGAreXH5TOQrLUjUDu9q9864PwzUTRvLN5iRSK6RtEvZJNRKFckncd2oPqofoHGBLdO6XpdJIpaTfPM0lSzMGkbhpWG4ABRtVjQAFDLBG4IsEEHsRyP8ATKI34X7gQ2pJ9AjU+UBSLFLEA3qO41M1njt7ZafDXRfyenWEPv2tI11X+JI0lAWaA3UOfbAlcYxgMYxgMYxgMYxgMYxgMYxgf//Z"/>
          <p:cNvSpPr>
            <a:spLocks noChangeAspect="1" noChangeArrowheads="1"/>
          </p:cNvSpPr>
          <p:nvPr/>
        </p:nvSpPr>
        <p:spPr bwMode="auto">
          <a:xfrm>
            <a:off x="155575" y="-944563"/>
            <a:ext cx="2314575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7111" name="AutoShape 4" descr="data:image/jpeg;base64,/9j/4AAQSkZJRgABAQAAAQABAAD/2wCEAAkGBhQRERUUEBQVFBQTFBUUFBUVFxcYFxgXFBcXFhoXFRgXGyceGBslGhYVHy8gIycpLCwsGB8xNTAqNSYrLCkBCQoKDgwOGg8PGiklHx8pKSoqKS01KSwsKSksKSwsLSosLCwpLCkpLCkvKSwsLCksLC4pNS01NSk0LCwsLCwpLP/AABEIANAA8wMBIgACEQEDEQH/xAAcAAEAAgMBAQEAAAAAAAAAAAAABQYBAwQHAgj/xABAEAACAgEDAgUCBAQEAwYHAAABAgMRAAQSIQUxBhMiQVFhcQcUMoEjQpGxM1Kh8BXR8SRiY4KSwTRDcoOis+H/xAAYAQEBAQEBAAAAAAAAAAAAAAAAAgEDBP/EACIRAQEAAgICAQUBAAAAAAAAAAABAhEhMQMSUQQTQWGhMv/aAAwDAQACEQMRAD8A9xxjGAxjGAxjGAxjGAxjGB8s4Hc5gSj5Gc2r/V+2aVydmnf5o+RjzR8jOIZnMuQ7PNHyMz5g+RnAsgPIII+RyP8ATM1mew7jIPnMeYPnK/P1tVnEP8xXd7/NV2+l55r4l8Xytqd0TMiqajokVXFkdjffnJvlkXMfl7VvHyMeYPkZWfDfXhqoBJ2ItWH/AHh8fQ98kdNr0kJCMCR3HxlTOVHKVEg+Rn3nBnapypR9YxjKDGMYDGMYDGMYDGMYDGMYDGMYDGMYDGMYDMZnMHA49Z3/AGzQM36v9X7f880DIvamufXojKrNTP8ApXkk9+eMov4q+JjFGsETlWkNyAf5K4BPcWeePj650+KerPodWuqkQywGLyrX9UTXzXsN1jv37Z5N1vq7arUSzNY8xrA+AOFHY+wzjV+s7W38MvExhmETN/Ck9JF8BifS30N8H789s9b1GsEa23A7fS/YfvVZ+cdCxVx3FH6/Tvnp8nWtbr4/ISBUDmmm5KbQ36hY47D98TjhNkyvKZ6zon1DfmNJL5RRdrN7OK3mvqLr/pnlWsmJZr9mPf8A07fcZ7lpemLFpxCt7VTZZ7mwbY/Ukk54jq4SGZW7odrWfdTXHx7f1yPJGTLfHwl/BkkrSiFJmhEnup78dq989a6L0hdNHtUliTuZjyWJ9znhui1JilR17qVbg12P29qrPZeh+MNPqjtRirgElHG08d69j+2b49TtmeV1pPDO1chdF1iOZ2WNg2weojtfwPnJpc9GNTOO31jGMtpjGMBjGMBjGMBjGMBjGMBjGYvAzjMXi8DOMxuxeBnOPX9Wig2+dIke+9u9goO0WeTx2zpkkABJIAAsk9gB7k5Afm5db/8ADkxaY956BeUfECsKVf8AxGHP8o7NgSEmpV/UjKwrupDD+o++at2RfQOijSpIqx+Xvnmkq7JG/YrMbJJZUDEkk+rnO9jkXtX4UH8V+rMsSwqf1kM/1CsKH9znlTyhfg+wuvnLt+JevV9WQrg7FVSQQaPJPP8AW8o2puq5ABsH7XzRHb3znJu8rjfpJAaI7WO9cE//AN/tnuPgGUto0LezOoPyAaB/fPDNDp+Lahfa7q/px7HPduh6R10MKQMqt5a+sjcBY5KjsTfzkz/XDnn1ps8ZddbS6YvH+t2CJfsWBN/UgKTnlBBlfcz+tiWNrd3yTY98sXiz82gMepfzImO5XZR+odqIHpPfg8d84/BHSjJqlOwsga2sUu1Qf/eqGMrukxkj4fw5KYwREe1rwf8Ad5GxoYnr1AjuQK55vmu/J757ssYqhkNq/BumkkLvHyTuIshSfkgZvoTOI78OdKRp2cjl5DR7elRXH0u/6ZaumdeimZowSkqfqikBSQAcbgp/Up4plsc98xFGFAVQAAKAHYD4Gbeo9Jj1CgSLZXlGBKujf5o3HKn7HOuE0ne7t3jGV5upy6Mgas+ZB2XVUAV54GpVRS+w81fT8he5nw4rLa+sZgHM4DGMYDGMYDGMYDGMYGDnnXUvE2sjVwZAsg1s0MR/Lt5ZRFiKmQ22yMBnsi2YkBa5z0bMVgUvxL4s1cGoeOCBHRFWmYS2WaHUTHleKHkBPvIv76IvHWpkkZE06WWRVU+bcW6WGIGc7apllZ12+0Zu/a91isDzdfGWvcbljjQjy28sxy/p8jUs9t3oyQrRABBIBv3mugeM5J9RMk0QhjjhWUMSfSKQkSFqCmmJ5C8DgsLItrDK/KfzsxTn8rA1Sc8TzKf8M/MacbvZm9J4VgQ+IIT1BlkkBXSKQ0cRBBnI5EkwPIj4BWM9+Gb2GWRVrAGZwI3qJo/t/wA889/E7rssMSJCSvmFt7LwaFUo9655y4+MFcwyCK95SlK9xZqx+185414h6JLpZAs+51celjyG+avswrOOXbthhubQSREmxz9gbH7Zs8jmz2HNWSDwPbt859aXTs8gWPcST2C8+w/2c9XHgOP8oV8tfO8s8+5evn4vjOfLMtR46y0bJ2gnvz7n/KOOMvX4ZdfaKUxyyAQupanNBWABUqTwNwvj3yoNo/WVl3Apdggjkcdsm/DXRTrZwiKVijO6Rj35H9zwAPjN3WZYzXb2PR6qHUg+W8coHDUQf6jOuDSqgpVCj4AA/tkf0jw5DpzujQK23aW5sj6/P75K3nScuF1+H1nyTjPknKSXkivbIy8k17ZsXiw8YYEHkEUQfcHKL1frEfTlnSGePydrqIxIhl0kpX07VJsxWVO2rSwf0/pvozn1MUYBZ1TjkswHYfJOUp96drVT8qD/AFGbLyn9Q8bE8aNPNqrawqhSygsGIpv1XQqwD6s416rrASSybh2Ub+QAT2Le/po9gSbwL7jKf0fxzuNaiMoLreCGX35JXlew4YDuOTeW5GsAjseRgfWMYwGMYwGMYwGLzVPqFRSzkKqgsxPYACyT9Mqw/EAMJZE007QQ7d0hG1juPBSNhuYVyfcccYFuwcpuh/FPRysV/iRkA35qqgBBqrL1fHvXHOWCHrsbJvF0e20Byft5RbA0+ItcyqkUJqfUN5cRq9nFvKR8IgJ++0e+d/T9AkEaRxjaiKFUfb3J9ye5PuSTnGdZEZBJ5cu9VZQxgmsKxBIBKe5Vf6D4zevU7/RHK3Nf4ZT/APZtwO7GROo6rOOU0kj89vMhB+/L1/rgddI4k086HgcqrCya4MbG/fA6dXAWbge2R+u6Cs6FJo1dT7NXce45sH7Z1wdfhfs/IAJBVlIuqsMAR3zvjkDCwQQeQRyCMzQgOm+FotP/AIMKp9RV/wBSbyS/Kn4/tkhWYzPWF5V7qPhSGc3NCjn5PDf1BBzo6b0FNOmyGMIt3S/P1Pcn6nJmsVj1g4vJPx/bHkN8f2ztrFZumaji8hvj+2fJ0zfGd9YrGjSO/Kt8f2yQXPqsZrTKn426g3pgQGnV3kYWKUUqjuLtrNXzsr3y2ZXtdpm/NMwrmKOiVJ4V3vmqoX2PyMCDA9JChtwKoVc+gKeWJo0eAXv7VfFY06gr/EYByv6l4BIW9q7TyQtdr28duwszQxyAq3oIA44Wr9IK+/NVz8DNg6PGLo9zfO08g38d7rAqMdh9qB+VC7ljKg+u93b1kbqAJ29+Abyd8H6hlDaeTcCio6K49SxuCtWCQQGUnuT6gDkhDBGqqsaWtgAAUqjvZHA4rt3zbC1znt6I1DGudzGwL+gW6/7wwJDGMYDGMYDGY3ZjdgQnjXTl9DOBvsRlh5YDN6PX6VJAY8dsq/RvCUh1Q1q6gNHLFHe4N/FDRIjbmLbgoVSwjPIbnd8eh7sguueFI9SLRjFIN1MvKtvRkPmR2A/DEg9wRwRgQKeKYBaxSTEB2VmrzECuLWRuwdTtoLy3euBz96zoWljQFhDD5pcOWQx+YzLdmiCGAs3d9+/bO6HoQUjz9OXJYM7QsfLdxxvaJmBXsCRyPvkoPLUWmmc1/CFRAHaBVDcR6Pb4wKSvh0WXg1MMch42xSqfQNthbQ9uTVdqHPfPt+halS/8diVF1529mIUdlAWido4UEG+1k5ZOq9DaZtMYoIoxBOJju22QEZCoCKwWww5v+X7ZJLpmJtoIQbFktZ+4/h3f3wPOp+gaguRPOtfoAMhkG1l3WyGyjAgjmrNAd83aXwlqEowy6ggDkRSNpkNqQCLAB9vdiT8Zf5tHqGrZLFF87Yi7fszOB/8AjmI/DqE7pmed/wDNIR9OAqAKBx8YFT0vnIoWSQSEH3m8+vSNt74u5NE04Pwby39B07JGd4ItrAJJIFLfftZ3H97PJOdsGkVBSKqgdgoAH+mbQMDOMYwGMYwGMYwGMYwGMYwGcusgJpk/Wl7b4Bvup+hofYgH2zqyG6z4g/LywIYmZJ5Fi8wFQFdzSiibN8n7D3NDA6tPqEkBUja3G5GoMD/7/cWDnYsQHYAX9Mquq8aabzdRDqUYfl2arjaQOEjgkYptU+ofmEG0c+/vkjrINPFF5skbeWNpI9ZCKatmS6UC7PHAB+MDtn14spEN8n+UHhT8uw/SP9T7DOjSafYvJtiSzN2sn/YH2AyD6R4iQ7Y1UF2mnjVYwKEcLlfNPNBNhjN82XWrvLEDgZxjGAxjGBEeJ9A82nKxb94eJwEfy2ISVGZd1juoYckZS9Z0DqskUyvI7LK8hCLOqld6TIKcj/CBMTbfTY/lFEH0vGB5poundSZWCNKqRsYnXzQpdI5UAXTWo8ptiyDzD+oMOexUPC/VLDCdkd2hMrRyIWJSIKC24AFVN7uPV32tnpeMD4OU3rfWNdFJBIQkcRd92nAEjtFHE8jlpOweltVTjiiTfF0yG6yh/NaI+wllv99PLWBKDULs37ht27txPFVd2fasyJ1JoEWRuAsXt7XXx9c4fEGjaXTukaRyE7fRN+hqYEgnawB44JVgDVgjKn4V8Cz6XUwyO0TLHAiOw5b0xCPy1BQUu4b9wYXdbcC9xyhhakEfINjjj2zYMofRfBGoiEaPKRFuVpkjmkANPqmIWgKBEmnsCgdh+5va4GcYxgMxeDkfr+qCJ0Vhw9+q+AQLr98y5TGbqM88cJvJI4zli1opd9IzdlJF59LrUJoOpPPFj2743G+8+XRjOf8APx1e9asC7FWewwNdHQO9eQSORyB3P7Y9oe+Py6MZpXVISAGFnkCxfPObs1suzGMYaZHa3oEM0iSypueMgqbYD0tvXcoNNTeoWDR5GSOMCI1HhbTO7SNEpd2ZmNtyWESk9/cQxD/yDITrv4oaLTWC7SkGj5S2o+7mlJ+gJ54zi/FHxA0appY99z20hUD/AA05Kbj23AN25ofXPHtVpZdpCgMhdiWUG9xdGBO47ljUqPVz9h7h6f0r8Qen6Vnki0k8SzP65AqkAmj6U32qEktSirLGrz0TpfV4tQm+B1cA0a7qw7qynlW+hAOeBTdKdmRZJJJrcq6owBsrcdFb2DcALvsi3XKjt6F1qfQa0SbWKIywToEILR0G3ED9brdji+a7EYHvuM+IpAwBBsEWD83n3gMYxgMYxgMxeaNdq1ijZ3/Silj88ew+vtkTrOq+VueZJ2VFLOYxaIt0SVDW3Hq7E1zQwJ28j+owxu0JdwpjlEicjk7WShZ9w5GRcsKP5YQvCsj/AMKRHDI5KlhvQkqylQSLvsKIJz7/AOHtdDVIADwFhgG3uD3vmwcCc/NLe3ct/Fi/6fuM0y9WjUWWujt9IZjf2UE5FxdFdefzMoAs7Y44EU39FjJJ/fvmF8PsAo/OavgVZkS2N/zEx96+MCVl6kFYDZIbrlUYjntZr/p71mP+LICwJI2mjatV/Q1yPr2yIfw9p25dtRMSFSzPM3B7WEYKB7k1mhwIQDU+niUN65ZFljAHbzEkdmW7J9JB45OBZ4pgwtSCD7g2M2ZWtDqiGcAbZIwrEKdySRsPS8ZPdCVYc8qQea5NhhkDKCOxAI+x5wPs5D9V6dJNyCoKMrR8nuDyW4+OMmcxWTljMpqufk8c8mPrl0hT0tzM0jbTYXbyfSVB9q5Fm8418NOAfUt+UVsX+p23OfoD2yzVjI+1i436Tx3m/v8AqqzdNYSqtAl38wjnaojTagv78/tmyXw09bVZa8vZZsG2bc/bteWasVmfZxRPovHztE6PpzLMXO0ArtoWb20FP0IWxktisznTHGTp6sPHMJqGMYylmMXjAhOo6FWmDFgpICglVa9wPpG4EAWo44B++ckPSI/KJXaVK0W/Q1LYO4r6WojtQHFZOa3TbqIAJU2Aex+Qf+fyBmuVEZSABY5o0OQeDR9rvntgcEfhrTiuGI5IBdiBdXXPvmrVdNipygJqRGI3elmAUWePbvd3fOSjwqATtXkUSa7ck/Q1WaUh3yDaKRKo/wArGrAUdiKNbvuB3OB3aWPair8KB/QV75uzAzOAxjGAxjGBp1WmEiFW7Eff6g0fg0cp/WUnPT9TDC8YnCNFtN8B6QbQG9IIY7e9Ar3Iy7ZAa7wdC+qXVraTgUxFFZFqgsinvQAoijgV5vC2qaKGBJBBFAioqBS5VjCQJEk4NBmZeRwMsvhzQ+XAkUkcamMBKUCiABz8WeSa+c60hmHJeNj8bWUVXa9xrMeVKxBYRDb2IZiRffuo9sDq/KL/AJR/v/oM1/8ADUBLBRZ7n/f++M09R1TxRtJujVEUu25WNBRZNqb9u1ZHdF8SDWD+DPDfB27HEgHY3HIVI54uqsEYElqNTDpULyMkaD3PH7D3JPwMpPinxdF1CFtNoQZy9b2UcqARWwEcvZBsigATzVZbtZ4XgnZX1K+c6AhSxI22d3pC0AbA578d8+tB4V08EflwoUT0jaHevTdcFvqfv74EH0DovkLtUjzJAAwXmJFW/SnwNxtmP6jwPYC3QxBQFHYAAfYcZiHTKgpRQ+n++c24DGMYDGMYDGMYDGMYDGMYEH4uM3kqNK0iSvIkaMgUhd52l5NyMNii2+pUC+ci+qa3Vxa0eUGkhEOmVgUJBZ5nR3UrQVwu1jwePYZa55lQbnYKB3JNAf1zgHiCAgEOSCaDBX23/wDVtrA+eja6T8vE+sKJLKFtVDIA0nKx05J3e31OfMupEup8ny1ZY4xJI5H6WZh5aD60rsfil+c26yCPWadlVwVdfS6EEqw9SOpH8ysAw+oyM8OeHJoiZNXqPMlZ2kZYgUjLsNu5v5npNqhSdoCji+cDV4g8Qpop40aFnjeGWWRlNlFgaJdxV2AIAlJNc8Dg5x6T8TYv0yxSBws7ERAOP4DSjaBYbcUiJqq5y09Q6HBqCpnhjlMZtC6hipsHgntyB/TNB8LaQkk6aG2BVj5a8g7rB499zf1wIXp34gxzTBBG4RxBtk3RsN8zTLtYKxqjA3IJ/tnLpvxThI3SRuEeWNYyu0sEkjgcPKu7j1ahV9O7LE3hHRlQp00RUKFooOyv5gB+fX6vuSfc59t4W0h2/wDZofR+n+GvFBQOK9hGn/oX4GBJ3jG3GBh+2ebyfibMIyBFGZF0yzM7MyoHqFmDJttV2zCjZ7H4IHpRzX5I+BzweO4+DgU6Hx48sOvaOHa2kimdNzq25o/NAWRV9SEmMMB7qwo5z6f8Qnkk8tY148m3ViwJZ4kcbSormXg2bAOXpYgLoAX347/f5wIQOwA7e3xgeadP/FOVf8eON7EJJRyjIrxaZ3eRCDtiBmk9d91Ar3yXi8ftLqIYo0jCySKCxktnQvOu6FAvqWoQS18FwKPfLmYAfYcijwOR8H6Znyhd0LAocDtgcfV+mDURiNjSF42cVe5UcOU+xKgH6XkTqdOuk1HnMqmCVjvYqCYJXoGQH+WOTgP7BqY8MxFkrPiaAOpVgGVgQykWCCKIIPcEYEF1/wAXJpJ4IWRmM7AAgqAoMkcVm+/qkX44B5ugefVfiBBDNPFOsieQWG/YzI+yBJyFKj9e1z6O9LfuM+tP4SUTASqJYYgDp2Zm8yOnV/JcA1LEGVHXddFRd0Dndr/DOlk3maJTvYu5JYWzRiEkmx/8tQv2wJTSz70VgGUMoYBgVYbhdMp5B55Htm3OF+tQKSGmiBWgwMiggnsCCeM60lB7EH7G8D7xjGAxjGAxjGAxjOafqMaMiu6K0hpFZgCx+FBPJ+2B05za/WiKNna6UXQ7k9gB9SSBn3Fq1YsqsrGMhXAIJViocBgOxKspr4I+chvFjNshCgkecpaiAaCuQBfBN1wf9CMCP0zzTOj0CJGKs9FtiUxIA7R0QBdXZF3eZi0drsSZGkM3OwjaPdm2UbbatC72ntmzxBrBDGkKekyKzuLukFbh6ebZ3C2K7nnIZenhWobY2LDYF9LbRVOtC925gKNj2+uBKdQ6edLUsJ27fTZr1bj/ADi1VlB9jRF+k5ZOm60Spu7EEqw+GHf9vcH3BGRfQupefG3mC3iJVhxRrs4B4BP++CM+PDcgDyoARt22pO4qUtaZvc1t/YYFixjGAxjGAxjGAxjGAxjGAxjGAxjMMawInq3WDGRHCnmTN+lR2H1Y9gK59v8AUAxOtlggdP8AiE3mzScRwgMQfakhQEsAL5IruaHt96CXcs0yV5prgsN3lBiXKkdiW80A9v4afGRPUOiR6LVQ65EYn8w0Ujkly0WrUAGzZ9Eu0AewYj3wJdrq4+mBlJKkN5COQpAU0x5B5oE3nKJIkIMkM+gkfaN45iDewLITGOeOQt/OXFDmJIgwIIBBFEHkEfUYET0/qjq4h1NbyLjkX9EwHuP8rfK39c7OrdWj00LzTEiONSzEKWND6KCcrup6OIZBp0JEU/mSacX/AIGojG6ouPSjLuNE0CGHZqyYTZrdFUn6NRAVfaSKDrTbSe3vgfWn8RRPOYBvDgEi0YK20IWCsRTFfMS6/wA2adH4y0kqoyaiP+I4jUFgG3sLCUed1e2OndAjXUNqkldzIgQWyMgQVQjIW1Xi6DUSbN8Vp0vgnTxSxzLv3QqipZBFRxyRixXJ2yt+9YElruqCM7VBdzt9I4oM20M5/lW757mjQOVSD8TVXVyaLVRGPUx/oCsDHKK3B1Y1sXaQ3q7c9yOdc/hfUmUdSgmkbUEBvyrNtgePkJETXpKxPJTEH1uT9MrnitRJrum67YFEyzRahOD/ABNMkh2NfBo+Yt9/T7YF46N4tkl815YdkCsQkqlmvYo8zcpWwqta7uLo8cXnx4i8KNq9TptRHKqrDtJ9N2BNHPakNTA+WBTWBYYcgZF9V0OodYun6KdoHXTeZqpPLjZCku4Ei/UJXkD1XFFiTdZ2/hhr5W0hg1AqXRSHSse+7y1XaR+xGBr6v+Hpmn1EwlCNqCQSA24IYIIthYML9UJb6bssnU+mhoPLQEbNpQKa/wAMghRz7gV++VvpHUNTq5pyrLp237Ckp3zRRoSEKafhVL2X8xyR6gKIUZcdNCURVLM5AALNW5q92oAWfoBgVzWSiaNZ9h2bWDg7QR5bWpIsj9W7g1RrsQM4ZGCDvQHFfqAva36mP6QqmgOxX98mJdRp9xeLUwoWYxspdGid2PZl3D+Jww4IPewcjNZJCCEA0RleUxkNKWQSIpO0x1e7YG9PFUMD76OxSGWeNVXdsZS54ZAtk9xQBYgG/wCU+1DJbw3C2xpHNmQ8GiLVS1NR+dx/asjXmj2PPqtRG8YUBo4Tuj/hsXugSzGgLA/yn2yxabWRuWWN0Yxna6qwJQ/DAH0n6HA6cYxgMYxgMYxgMYxgMYxgMYzBwM5g5SOo/iJ+XmkjljQhNR5Q2y04StMNxUjlt2pHFjgZExfidMtO6xugjLstiN22wLLSklgWJJAUd7AvvgT3UNO+g82aOGXVK0flpFFy6hnZtu091tidwNjtXvnzDqPN6ZElMkqrApik9EgaF0JVg5vtGfuO3fOaX8T0vYkQ3bth3yqqo3nTwgSGjt/wC1EfzqMsvhTqTanRaeeSt8sMcjbRxbKCa+mBjSdRVEHDKu7aAVbgDiya7Z0N1yENt8xb5Brmq72RwP3zvzFYFf1jNM4eErvVWSP1EqokK7pXK8XtAKr35+uRfXvDCyajSxs8vleS0SgbXjEsdSK0kTq0b7lEnLL3QVROXQLmcCBi6bq4kCxTwMFACh9OVof/AGpFAFdgFzr6aNT6hqfIP+VofMH33K917dick8xWBw9IlJgj3d1UK33T0n/UHKR1jp/maXROyhRJ1ITBf+5q2mAUkHuRKt1k/N1AaLUlJm2wax90Mh/THOQN0TH+UPW9T8lx8ZmJA+k0gat0cunU323xMEah91Nftgd2j0IXWaiQ8tJHpwD8InmUv/qLn/zD4yL8KQ/9u6m4IKvPCor/ADRwhW/1zZ1/rggaVlDtKyJBCqJvYyEMyki622696GSXhrpH5eAKRTsTJL73I/Lm/fn+2B2zdOjd0kZFLx3scgblsEHae4BB7ZulSwR8gj+ufeMDzbpn4WPtZZ5tgHlIgjCt6IYjEN7bFs896v5s1UzH+HaK8jCZx5kpkrZHS7lnVgvHFidjfyoNXd3DGBTJ/wANYmY7ZGSMqB5aJGFDLAdPuB22PQSa7WbyS8P+EV0k88wleRtRV7wvFPI4raP/ABCPsB9bsOMBjGMBjGMBjGMBjGMBjGMBmCMzjA0NoUJsohN3ZUXYFXdfAAwdChq0Tggj0juOx7d+2b8YHOdBHz6E9XLelfURyN3HPPPObkQAUAAB2A4GfWMBjGMBjGMBmCcznxMm5SPkEf1FYHJrEhnjZJfLkjf0FWKlWv8Al+p/1yI0vheGCMRwzSIglEyBnWTa/YBTICdtg+m+/uMgJvwfiIQLMVCRxRlRGAreXH5TOQrLUjUDu9q9864PwzUTRvLN5iRSK6RtEvZJNRKFckncd2oPqofoHGBLdO6XpdJIpaTfPM0lSzMGkbhpWG4ABRtVjQAFDLBG4IsEEHsRyP8ATKI34X7gQ2pJ9AjU+UBSLFLEA3qO41M1njt7ZafDXRfyenWEPv2tI11X+JI0lAWaA3UOfbAlcYxgMYxgMYxgMYxgMYxgMYxgf//Z"/>
          <p:cNvSpPr>
            <a:spLocks noChangeAspect="1" noChangeArrowheads="1"/>
          </p:cNvSpPr>
          <p:nvPr/>
        </p:nvSpPr>
        <p:spPr bwMode="auto">
          <a:xfrm>
            <a:off x="155575" y="-944563"/>
            <a:ext cx="2314575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7112" name="Picture 2" descr="https://encrypted-tbn1.google.com/images?q=tbn:ANd9GcRy8TZLY8w9X0x--nqSFW4CqPPTUX3RdYucJtb5pGmKOWt-n2r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89363"/>
            <a:ext cx="4159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/>
          </p:cNvSpPr>
          <p:nvPr>
            <p:ph type="body" idx="4294967295"/>
          </p:nvPr>
        </p:nvSpPr>
        <p:spPr>
          <a:xfrm>
            <a:off x="107950" y="1125538"/>
            <a:ext cx="8893175" cy="5041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500" b="1" smtClean="0"/>
              <a:t>Community </a:t>
            </a:r>
            <a:r>
              <a:rPr lang="en-US" altLang="en-US" sz="2500" b="1" smtClean="0"/>
              <a:t>&amp; Ecos</a:t>
            </a:r>
            <a:r>
              <a:rPr lang="cs-CZ" altLang="en-US" sz="2500" b="1" smtClean="0"/>
              <a:t>ystem</a:t>
            </a:r>
            <a:endParaRPr lang="en-GB" altLang="en-US" sz="2500" b="1" smtClean="0"/>
          </a:p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en-US" sz="2000" i="1" smtClean="0"/>
              <a:t>(… </a:t>
            </a:r>
            <a:r>
              <a:rPr lang="en-US" altLang="en-US" sz="2000" i="1" smtClean="0"/>
              <a:t>a group of interacting living organisms sharing a populated environment</a:t>
            </a:r>
            <a:r>
              <a:rPr lang="cs-CZ" altLang="en-US" sz="2000" i="1" smtClean="0"/>
              <a:t>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</a:t>
            </a:r>
            <a:r>
              <a:rPr lang="en-US" altLang="en-US" sz="2000" smtClean="0">
                <a:solidFill>
                  <a:srgbClr val="FF0000"/>
                </a:solidFill>
              </a:rPr>
              <a:t>structure</a:t>
            </a:r>
            <a:r>
              <a:rPr lang="cs-CZ" altLang="en-US" sz="2000" smtClean="0">
                <a:solidFill>
                  <a:srgbClr val="FF0000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cs-CZ" altLang="en-US" sz="1600" smtClean="0"/>
              <a:t>Loss of species, loss of biodiversity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 smtClean="0"/>
              <a:t>Effects on </a:t>
            </a:r>
            <a:r>
              <a:rPr lang="cs-CZ" altLang="en-US" sz="2000" smtClean="0">
                <a:solidFill>
                  <a:srgbClr val="FF0000"/>
                </a:solidFill>
              </a:rPr>
              <a:t>functioning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cs-CZ" altLang="en-US" sz="1600" smtClean="0"/>
              <a:t>(including „ecosystem</a:t>
            </a:r>
            <a:br>
              <a:rPr lang="cs-CZ" altLang="en-US" sz="1600" smtClean="0"/>
            </a:br>
            <a:r>
              <a:rPr lang="cs-CZ" altLang="en-US" sz="1600" smtClean="0"/>
              <a:t>functions“)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cs-CZ" altLang="en-US" sz="1600" smtClean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cs-CZ" altLang="en-US" sz="1200" smtClean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cs-CZ" altLang="en-US" sz="1600" smtClean="0"/>
          </a:p>
        </p:txBody>
      </p:sp>
      <p:sp>
        <p:nvSpPr>
          <p:cNvPr id="48131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/>
              <a:t>Effects at different levels</a:t>
            </a:r>
          </a:p>
        </p:txBody>
      </p:sp>
      <p:sp>
        <p:nvSpPr>
          <p:cNvPr id="48132" name="AutoShape 4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8133" name="AutoShape 8" descr="data:image/jpeg;base64,/9j/4AAQSkZJRgABAQAAAQABAAD/2wCEAAkGBhQSEBUQExQWFRQVGBoXGBcVFRcXGRgbFhcVGBQYHRobGyYfHxwjGRQUIS8gJScpLCwsGx8xNTAqNSYrLCkBCQoKDgwOGg8PGiwlHyEsNDU0NjIsNSosKiwsLCksMCwsLCwsLDUqLC0sLCwuLDAsLDQsKSwpLCwsLzQsKSksLP/AABEIAKkA8AMBIgACEQEDEQH/xAAcAAABBQEBAQAAAAAAAAAAAAAAAwQFBgcCAQj/xABGEAACAQIDBQYDBAYHBwUAAAABAgMAEQQSIQUGMUFRBxMiYXGBMkKRFCNSoTOSsbLB0RUWU2JjgqIkJTRydNLhF0NUc6P/xAAbAQEAAgMBAQAAAAAAAAAAAAAABAUCAwYBB//EADARAAICAQIEAgkEAwAAAAAAAAABAgMRBBIFITFBUXETIjJhgaGxwdEUM0KRFVLw/9oADAMBAAIRAxEAPwDcaKKKAKKKKAKKKKAKKKKAKKKjtv7QaCAyIuZgRp162FwCbcASL9aAkaKqJ27NK6i3dhcQilQsiuATKDnuMpRlCOLHS9j1rrZ+0Z0wuFceOXEG8mdZND3TuQFv4CSgWxIALcOVAWyiqfFvXOe7YIhVvEbRyggd7h4yhzWyuO9kvxH3d+tvf6zYoxCVIVa5YZAkuZGCB8j3sLgrKhI0uU4aigLfRVK2xvLMQ8aqVzRMwKpIrqcneRe5GhFuII4giroKA9ooooAooooBhtrGPHGGRS3jRWspYqrMA75RqbA3/PlVT2Z9oaOKJxKAXhDsVlDMpSYvmJa4swTUWIuLk1btr44xRh1AJ7yNLEkaSSIhOnMBr1GR75Qj4yRpctkYKATOFvfW/wDs8g9R5igIPBbTxkUJARjJ3IlPeRTOZHKkNb5VIYKClxca21vUg+1cZ3hjAHhkSMnuJD4WYDvgb5CMhJsCbEa24VJyb1wrbN3iXz/FGw/RrIzeZ8MTG4uOHUV1DvRC7hBnLZstghNtcoY2v4b6ZuGh6UBBx7YxdlkeNr/FlEMhyg4MMbAML/fZls1+mhsa6j2ri2IJjY6x2Tu3UXE2JVjm0IuqwE30Ga9rGpbaW8gT4EZyJUjYhTa7SIjKD+IZxp69DZOTfGHuu8UmxUkEoxAYRd7lIGuYJrbyPOgIuTb2NsGWLTLn1he5ISJmjtfQh2kW/P2N7kKipt5olBNpGF2Ayxs2cp3gcLbiV7p7jjw6ipRGuAetAdUUUUBHYreCCMlXkAIsCNb3JVQBYanM6DTmw61wd5sMED98mUrmzXNrZc3HrlN7cba2pjtTdIPKJ0dxJ3iMczXUKJIZGVRbrCthwFz1rjaW5UbQSRxEqzgkZmJUSFChkNhfMVJvy52oCQg3nw7kqsl7C/wtzd48vD486MMvHThXX9YYSFKSI2YoAQdPHly+K1r2dTbzFItutEX7y7h8we4b5g7OGta1wXYdLG1cR7nQKQVzKRktZrfo3V1vpr4lvre2ZrWBNAS2ExiSLnQ5l6i9joCCOosRrS1Mtl7JTDoUjvYsW16m17AAAXtewA1JPOntAFFFFAcyPYE6m2unGo/Ze1u/ZrLZVtqTqSb/AE4UnjZTM5w6Gyj9Kw/cHmakcPhVQWVQvDh5CwoBSq/vHv3g8CwSeX71vhiQGSQ34eBdfrakd/t5XwmHVYAGxWIkEECnhnf5j5KLn6V1ufuPFgUzn73FPrNiH1kdj8VmOoXoB70BFf8Aq3AvikwuPij/ALR8K4X101tVp2HvBh8ZH32GlSVOqngejDiD5EVIWrP99d2zgmO2MAojmiGbERLpHiIhrIGUaZwLkN5GgNAtTRdqR94YicrA2sdL9LGvdk7TTEQR4iM3SVA6nyYX+tNtobJuxnj/AEosRfgbC1vcc6AlKKbbPxwlTMNCNGU8VPMGnNAFFFFAI4rCrIuVxcXVra8UYMp06MoPtTH+rOG/slPkbkG3em1if8eX9c1KUlicSsaF3IVVFyTyAoCJxO6uHyaAoyplWTOzFbK4ViWY5iBI+rX4moaDEYHD5GeXvHjuFdc+UDS6jxEFQRfKSwBuRVF7Ru0WR3MEfh/u8lGlsw4M5GtjounE61mk+IZzmdixPNjc/nV5puESsjuseM/2SY0f7H0ngsVgJ5CyFc8jK5BLLd0KlWCkgZtF4amwvepFd2MMFKCIZSuUi7WtkydeOTw3420vXy5h8SyG6MVPkePr19613sz7S2cjDYlr24OeQ/l16ceF7YavhUqY74PK+Z5OnCyjR33Zw5zXj+J+8NncWbW7CzeG+Zr2te5ve9SarbSvaKpiOFFFFAFFRO9H2v7M32Hu/tF1y998FrjPe3leqVfeXpgP9X86AV7K9pSy4zayySO6x4oqgdiwQZptFvwGg0HStGrAdwTtj7TtH7IML3n2g/aO8vbvM0nwW+W+f8qvezjvD30ffDBd1nXvMmbNkzDPbzy3tQGh0UUUAVHbSxrXEMf6Ruf4F5sf4V1tDaojOQDNIQMq9bkgfsrrZuByAsxzSPqzfwHkKARaRcNGsagszGwHNmPEk0DaUiMqyoFDmwZWzAE8AdKkGiBIJAJHA21HpUU18RJYaRRPx5uy/wABQFc3s127skN8NsUR0z5Et72q91VO0Ld6XEQRzYa32vCyCeG+mYr8cZPRl0+lWXCyMyKzrkcqCy3DZSR4lzDQ2Ol+dALVUe0LfmPZqQtNE0kUzNG+UjMoyE3AOh9Lirbes87X9zJ9pDCQQAACR2d2PhRcoFzzJ10AoBXsT2rHJsmGJZFZ4s4KBhnUd4xXMvEXBFXfFbQjjtnYC/Ac/oKrm4vZxhtmR/djPMws8zgZm6gD5Vv8o9yeNT6YBVlaYm5IA1tZQOlAMZpBm+0wENbSRR8w62/EKlsPiFdQ6m4PCorZ9nxDzRj7vLlJ4B2vxH869cfZnzj9C58Q/Ax+b/lNATFFcpIDwIPob11QBVN372tYd18samWTzygmNf8ASW9l61cqzLbv37Yn/EMiD0AMa/u1M0Vanas9jfRHdPyMTnnLsXY3ZiST5nU0nXrKQbEWI0I6Eca8rt0TApxs/FmKVJB8pB9R8w9CLj3pvSuGgLuqDixCj3NqPGOZ6fTW5+0e8gyE3aI5bnmpF4z5+HS/VTU9VG3SkyYoIODxlfdLMv5Z/rV5rhNTX6OxpEC2O2bQUUUVHNQUUUUBmHZD/wAdtn/rD+/PWn1mHZD/AMdtn/rD+/PWn0BC7a3zweEbJiMTFE1r5WbxWPA5RrbQ8qlcNiVkRZEN1dQymxFwwuDY68DUBvpuHh9pxqk4syEFZF0YC4LLf8LDQj34ioduzifDm+ztoTwAcIZrYiH0AbVR9TQFuk2OjSmVrsdLC+gtw4U+qiHejamEH+2YAYhBxlwLZjbqYW8X0NSWxO0zAYlu7WcRy8O6nBhe/Sz2BPoTQFoNNdnRMqkMiocxNk4EHn6mnQN6CbUBEbz70w4GHvpm8lUfE56AftPAVjO3e2TGTMRERAnIJYtbzci9/S1QW/m87Y7GyS3PdqSsQ5BAdDbqeJ9artdXoeG11wUrVmT8ei+BOrqUVl9Syw9oeOU5vtM1/wD7CR9DcVeN1+2OQELigJE5yIoWRfMqNGHpY+tZFSuHmytf61YT0entW2cF5pYa/o3qMJcpr7M+ssHjEljWWNg6OLqwNwQaR2vbuXzMVFrEgXI1HKsu7IN42WY4JjdJAXjv8rjVgPJlubdV8zWuEVx+s0stLc6n2+aIF1Tqm4sSwiAIoXhYW5aWr3FQZ0ZL2zC1xbn60rRUQ0kdsfZrQhlJDKTcHgeFjcewqRoooDw1mMZuL9S37zVp9ZrNFleRD8sjj/WSPyIqy4c/Wa9xL0vVmf76bqsHbExC6tq6gaqebAdDz6VTK3Go3GbuYeU5nhQk8wMpP0tXR16jasSJjiZCBV73K3VZGGJmWxt92p4i/wAxHLTgKsuC2BBCbxxKp62ufqaf15ZqNywgojvYrWxcFubMP/zetCqh7tx5sXHp8Id/oMv7XFXyuY137vwIGo9sKKKKhEcKKKKAhN390YcHLiJYs+bFSd7Jma4zXY+HQWHjNTdFFAFMdsY4xR5xY+ICx5g8afVy8YIsQCPOgEsHihIgcAi/I0y21uxhcWuXEQRy+bKMw9G4j2NGym7t3w5+XxJ5oeXsac7TaQJaIXYkC/QHifagKa3ZlJhzm2dj8RhekUh+0QeQyvqB7mp2UYldmy/aWjbECGW5hBVCQr5LAm97W96Vx+HeCPvVlclbXDm4bytyqXsGXUaEag+Y1FerkD5HNeVM73bvtgsZJh2GgN0P4kPwH6fmDUNX0CE1OKlHoyzznmgooruGPMQKzSyepZeEXHs/Y/b8IRx7wfutf8q2feRdpZ1+wnCBMvi+0LIWzX0tkIFrWrOuyLYBkxRxJH3cAIB5GRhYAeikk+q1szHS/GuX45ZGepwv4pJ+fN/c066SdmF2WCj5Nv8A4tm/qYj/AL6Mm3/xbN/UxH/fVigwEsi55JHRydFU2C9NOdL7FxTSRnMblWK5h81udUZBKtk2/wDi2b+piP8AvpttKPb/AHMniwHwP+jTEZ/hPweP4unnarNtF5HxKxqbquV2A0+bn19KnKApXZqu1RD/ALyMdreC/wCn5fGV8PD361xvTgu7xOf5Zhf/ADoAGHuuU+zdKvFMNtbLGIiMZNjxVvwsOB9ORHME1uot9FNSNlc9kslBor10ZWaNxldfiX9hB5qeR/jpXldHGSksotE01lBRRS2BwDTyd0mnDO/JFPP/AJjrYe/AV5OahHdI8lJRWWWDcvBaSTn5iEX0QnMfdyR/lFWeksLhljRY1FlUAAdAOFK1zdk3ZNyfcqpy3NsKKKK1mIUUUUAUVn29vbBh8KxhhXv5RoSDaNT0La3Pp9ao8/bhjS11WBR0yMfzL1Pq4dqLVuUeXv5G2NUmbzRWRbC7dCWC4mEAH5oiQR/lYm/61alszakeIjE0Lh0bgR+YI4gjoda036W2j9yOPoYyrlHqN9sxEBZ1HiiNyOqn4h/GpCKUMoYagi4966YX0NReym7t3wx+XxJ5qeXsajGB6cI0s7GQHu47ZF5MebedqlKbwYTK7vmY5yDYnQW6VXt+d7jhESCBe9xuIOTDxDXXnI3RF4k/+SAON7t2MLtMPAXQYiC2qkF484uodb3ytxsbdRWMbe7NcbhWN4i6D54wXU/QXHuBW4bkbojAwnO3e4mY95iJj8Ujnjrxyi5AHvzqcxmKEaNIeCi//irDS8Qt0y2rmvB/Y2wtcOR8tRbBmY27t79AjE/QCrxut2UYiUgyqcPHzZx94w6KnL1a3oa1043EBO9KJltmyAtmtx48L2qSw04dA44MLiplnG7XHFaUff1fwN/6tr2Fgq27+38Ph8U2x+6bDtGAYc5FsQpF2dW5tfNcHX6EC3VBb3boxY+Hu3JSRDmimTR4nHBlPsLjn9CIbdDe6VZ/6L2hZcYguknBMUg4SIfxWGq+vmBSNtvLIbeSzbVR2yRLcK5IdhyUD8r8KcoiRR2GiIL+w1NeT4TM6PmYZL6A6G/WmO1ZRIVw6m5ZvHb5VXVr+uleAU2LESrTN8Upzei/KPpUlXirYWHCvaAKKKKAYbT2NHOAHGo+FlNmX0PTyNwelV+XcyUHwSow/vqVP5XH7Kt9Fbq77K/ZZnGyUejKlhty3J+9lAHSIan/ADNw9hVlwOASFMkahVHIdeZJOpPmacUV5ZbOz2mJTlLqwooorUYBRRRQBWddsW+DYbDrhYmyyzg5iDqsY0NuhY6X6Bq0WvnztmnLbUZTwWOMD0y5v2sasOG0xt1CUui5m2mOZFGryiiu0J4VduzjfBsHiBmb7pyFlBOluAk9V69LiqTTzZ3E+n8axlTG6Lql0f8A2fgZ1xU3sfRn1gDUPt7ASPaSM6qCLDRteNjz9KNzcSZNn4Z24mJLnrYWv+VSO0NoRwRPNKwSNAWZm4ADjXz+UdrafYqWsPBH70bzRYDCtiZeA0VB8Ujn4UUdSf4moPcbdiXO+08cAcbiB8PLDxfLCvQ/iPX3uw3Y2e+1MUu18UpWCMn7DA3If/IYfibl09hWhVieHteMt6A19RXtARe0ZWd/syG11u7dFOlh5mpDDwBFCLwUWFIrE/fFvDkKgDTxX8z0p1QBUFvfujFj4O7clJEOaKZNHiccGU8eQuOf0Ina8DDhfUUBSt0t7pVm/ovaNkxiC8cg0jxSDhIh/Fpqvr5gWOLY479p2NyTdQOWg1PWmu926MWPg7t7pIhzRTJpJE44Mp48QLjn9CIbdHe6VZ/6L2jZMYgvHINExScnQ8M2mq+vQgAXaiiigCuWkAFyQB5ms63+7VBhi2Hw9mlGjOdQh6AcGYc76DzrINpb0TzsWkkZyfxsT+XAelqudNwiy2KnN7U/i/6JUNM2szePqfUEWMRjZXVj5MD+w1WN7e0WHBkxKO9n/ADovTO3L0GvpXz5DtNlN/zGhp6k+fxXvfjfjfnerXT8Cp35nPK8MY+5Mp0dcpc5Z93QtW0u0nHTEkS90PwxAKB7/EfrVg7O9/J3xS4WdzIslwrNqysASNeJBsRrWb1c+ynZJlx4lt4IFLE/3mBVB66k+xqy12k01eln6iWF4d+3PzJmopqjVL1V0Nuooor5+c6FFFFAFYr25bBZZ4sWB4XXI3kyXI+qn/Sa2qo/buxY8XA+HlF1YcRxUj4WHmDUrR6j9PcrO3fyNlctsss+UqKte9nZ/PgnOZbx38Mig5G9T8p8j7XqvDZ7+Xreu4qkrY7q3le4sowcuceY1qV2bg2NlAu7kBQOJJ0Ue5NeYTZniAsXc8FUEknyA1NaRsTcnF4OA7RECy4mMqYsM172JysxI4SWNwOWt9eGGp1MNHBzm/W7I2trTrfLr2RqWxdnjD4aKD+yjVb+agAn63NUSRjt3FlAP91YZ/EeH2uZPlHWJfz99EdobzTbWKbKgV8OxUHaDkMpw63s0C5gLuxBF+BB0uL20TZmzosLAkEShIolyqOQA5k9eZJ8zXAt55spB0iAAACwGgA4DypntTZxlWwdl8hwPqKjMb2gYCJsr4qO44hSX/dBpfZu+eDxBCxYmNmPBS2Vj7NY1n6KaW7a8eRltfXApBsRgoBmlFgBZW0HppwpT+hz/bzfrD+VSV6K1mJG/wBDn+3m/WH8qP6HP9vN+sP5VJUUBG/0Of7eb9YfypuuwG73vO9e1hrfxHyJ4WqaooDwVB73boxY+Hu5LpIhzRTJo8TjgynjxAuOf0InaKAzDcrtOlfHjY+KCNNH3iHEI3hlaOxUhbCxKh7+Y5Vbd/NvHCYGSRTZ28CHozc/YXPtUpi9iwSOkrxI0kZDI5UZ1I4ENxFUrtpUnBxEcO91943t/GpmgrjZqYRl0ybtPFSsimYViZizEk3pKiiu4bzzJzeXlhS2GmytflzpGiieHlHqbi8osuzdnSTyrDEpZ3NgB+ZPQDrW+7o7srgcOIRq58UjfiY8fYcBWUdksJbaKMOCxuT7rl/awrcqoeP6mbmqF7OM/HmecRtbkoduoUUUVzJVhRRRQBReq5tPesxPKuVbRFQczENZ+7tLa1u6Gcgm4tlNMsHtuZ8VGGcANJGGRGDIA2FlcgNluVLqrXoC3PGCLEXB0IOoNQeJ3GwMhzNhYr+SZf3bUhNvaR3jhVKQyZJFu3eoofIzlAOBurDXUE0jid45GuvhjaOWFHUNd7tLCG0K2yMrtY35fTKM5R5xeD1NroTmztg4fD/oYY4/NEAP1ten9qiN3dtnEoZMqgXFsrZiLgEq4+V1NwR5cql68bb5s86lQ313RjmdMf35wsmG8bSqoOdUIcLJqCygqbDzNZFv12jTY6RkUmPDA+GMG2b+89uJ8uA/OtF7b9rtHgkgXTvpLN/yoMxH6xWsJrouEaSLj6aSy+35JdEFjcz2vVkI4GuaK6Ekmndnfag8LLBiWLQ6DM2rRdDfiU6g8OXStuVr6ivknCNZx9PrX0R2W7VM2z0DG7QsYr9Qtin0VgPauc4vo4wir4LGXh/n8mjUVrb6ReTLfRRRXPEIKKKKAK8ZwBcmwHEmoGTaISfvlkDQutns1wjRNZmHSwYZh0W/y0tNFFjYikyHIHF0ZiA4FjHnAOqsGU5G8rigGTbYlxpMeDOSDg2LIve3EYdSLOf8Q+Acs/Jbb266z4A4MMxIUZGkYu2ZdVLM1ySTxPmafbW2zDhEUvoW8EcaLmeQ8kjQak+mgGpsNajsHsufEus+LPdqpDR4VGuqkG6tM4/SODbwjwL/AHjrWdc5VyU49UZRk4tNdj5w2ngGhlaN1KspIIIsQRxFNK+ld7dw8Nj/AI/BKBo62vb+8PmH5+dZhtHsQxiN900cq9c2Q+4P8zXX0cTotWZPa/B/Zk9Wwlz6Gc0thYC7AfWr3gOxPHOR3ndRjmS+b8lvWkbpdl+HwRWRvvpRqGYWVT1C9fM39qyt4lp6lndufgvz2PfSwjzbOezHdM4WAzSi0s1vCeKIPhB8ze5Hp0q7VBbwbefDuioivmVnILEMckkKFVABuxE1x6VFT73u3dvbu0DBjqbFTHis0T+EkOpgBNuo9+S1F8tRY7J9WQbLHZJyfcuVFUuTfR3V7IoCC7FXIJtP3Xh8JGoAbXkbedLYrfcpmOWMqsmRbM13CG0pAtYAHQEnXKxAItWg1luoqn4beyTPZ1UMfBcFhGp+0zxAsCLjSNdb6lgNKc7F3ueeZEaIIH0+IlgRDFNqLWt94R7CgJPGbxYaN2SSVVZQcwN9AFDkE2t8JvbpfoaRxe8sCrmQh2FjlHhJGeNG4jiveLccRccL0nit1VmecysSkpBVVNsp7kQk8Pitmty14UtNutExYnN4mL/FwZihcjTTN3a397WvQDPE7fhZ0RgCAWcsJGCgRymFdQoztn/9s8+pAp6N6MIQWEqEAAlrG1iAy3NrcGB8gaRl3QhI4yA+IghhdWafv8w0tcScL3FtLV1it04pEZGeWznM1n4nuhFrpb4QD5HUWoDuDeSFnIDAAZ73uGLJL3RATLrd7i/M8qWwu8WHkkESSqzsLgC+vhD8bWvlN7evQ03bdOEtnu+YEspzfCWlExI0/GOB0sSK6wW68MTq6ZgVbMBm0v3bRk2tzDMfU0BRe3jBlsPh5QDZJGU+WdQR+4axSvqfejYK4zCyYdtMw8J/Cw1U/X8r180bZ2JLhpXhkUqyGxH7D5gjUHmK6ng90ZVOruvoTaHmOPAj6KK7jiLGwFXfU3pZ5IUwSXceWtbv2NQEYKVuTTG3+VI1P5g1kGxNivLIsES55HNh/Enoo4k19G7vbGXCYaPDqbhFsT+InVm9ySaqON2xhTGn+TefJDVNV1Kvu3kkaKKK5IqwphtETghoShW2qMup81bMBfyP1FP6KAgNk4IPK0pyghs1lLqwZlYOroRwIIIvfUtan+09lq4ZwimSwAJ8jca8j50kC0DM7gOrvcupswzEKgKnQgXAuD7U8xO0I0RpGYZUNmI1ym4Gtr2tcelAMsGIXxLy91bEKgQswBIW5IUOCVGpJKgg8LjhTTHbxNJKcLglWSVTaSRr9xB5OQfFJ0iXX8RUcedlY6RXt3V42cg92c6ozahxwOR7huBAve/ECdwmDSJAkaKii9lVQoFzc6DqSTQDDY2wFgLSMzSzyW7yaS2ZrXsoA0VASbIug8zc1K0UUAUUUUBF7SxmHilSSZgsgVghOb4WaMPoNLZu61PlXC7wwE3zplsGvrmJZpFtly3v9y/n4W00pfaexEnILlhZWTwm2jNG55dYk/OovaW54Zfu2IYsC2Y8QJJpbDwmxzzvyOmnnQD2PeXCm9pVsMtyAbDMAV1tbgVPoR1ryHeCFmIBWwB4ghiRI8RATLcjMjAEeelIyboRvHkd5Dc5mykKCcip8IWwACLbpbTpSv8AVWLMHu4YHMpzfCTK8txcfikca30NqAXwu3MPK/dpIjMRew1uMqvxtY+F1NuhqRyjjUTgN14YXV0zDKbgZri5jWI8vwqPe9S9AFFFFAFFFFAFFFFAFQm8m6GHxy2mXxD4ZF0dfIHmPI3FTdFZQnKElKLw0epuLyjH9odiUob7qWFx/iKyN9QGB/Kutn9i85P3s0SL/hhnP5hQPzrXqKs/8xrMY3/JZ+hK/WXJYz8iE3a3Qw+BUiJbs3xSNq7e/IeQsKm6KKrJzlOTlJ5bIrk5PLCiiisTwKKKKAb4/BiWNoySt7ara4sQQRfS9xUZit3rsvdkItjmGpu2UqrH8VwzBr/ELcxepuvDQFf3cwwDuTmSSP7uROKP80couOak+IWuS19RVhrgcfYfxrugCiiigCiiigCiiigCiiigCiiigP/Z"/>
          <p:cNvSpPr>
            <a:spLocks noChangeAspect="1" noChangeArrowheads="1"/>
          </p:cNvSpPr>
          <p:nvPr/>
        </p:nvSpPr>
        <p:spPr bwMode="auto">
          <a:xfrm>
            <a:off x="155575" y="-769938"/>
            <a:ext cx="2286000" cy="16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8134" name="AutoShape 2" descr="data:image/jpeg;base64,/9j/4AAQSkZJRgABAQAAAQABAAD/2wCEAAkGBhQRERUUEBQVFBQTFBUUFBUVFxcYFxgXFBcXFhoXFRgXGyceGBslGhYVHy8gIycpLCwsGB8xNTAqNSYrLCkBCQoKDgwOGg8PGiklHx8pKSoqKS01KSwsKSksKSwsLSosLCwpLCkpLCkvKSwsLCksLC4pNS01NSk0LCwsLCwpLP/AABEIANAA8wMBIgACEQEDEQH/xAAcAAEAAgMBAQEAAAAAAAAAAAAABQYBAwQHAgj/xABAEAACAgEDAgUCBAQEAwYHAAABAgMRAAQSIQUxBhMiQVFhcQcUMoEjQpGxM1Kh8BXR8SRiY4KSwTRDcoOis+H/xAAYAQEBAQEBAAAAAAAAAAAAAAAAAgEDBP/EACIRAQEAAgICAQUBAAAAAAAAAAABAhEhMQMSUQQTQWGhMv/aAAwDAQACEQMRAD8A9xxjGAxjGAxjGAxjGAxjGB8s4Hc5gSj5Gc2r/V+2aVydmnf5o+RjzR8jOIZnMuQ7PNHyMz5g+RnAsgPIII+RyP8ATM1mew7jIPnMeYPnK/P1tVnEP8xXd7/NV2+l55r4l8Xytqd0TMiqajokVXFkdjffnJvlkXMfl7VvHyMeYPkZWfDfXhqoBJ2ItWH/AHh8fQ98kdNr0kJCMCR3HxlTOVHKVEg+Rn3nBnapypR9YxjKDGMYDGMYDGMYDGMYDGMYDGMYDGMYDGMYDMZnMHA49Z3/AGzQM36v9X7f880DIvamufXojKrNTP8ApXkk9+eMov4q+JjFGsETlWkNyAf5K4BPcWeePj650+KerPodWuqkQywGLyrX9UTXzXsN1jv37Z5N1vq7arUSzNY8xrA+AOFHY+wzjV+s7W38MvExhmETN/Ck9JF8BifS30N8H789s9b1GsEa23A7fS/YfvVZ+cdCxVx3FH6/Tvnp8nWtbr4/ISBUDmmm5KbQ36hY47D98TjhNkyvKZ6zon1DfmNJL5RRdrN7OK3mvqLr/pnlWsmJZr9mPf8A07fcZ7lpemLFpxCt7VTZZ7mwbY/Ukk54jq4SGZW7odrWfdTXHx7f1yPJGTLfHwl/BkkrSiFJmhEnup78dq989a6L0hdNHtUliTuZjyWJ9znhui1JilR17qVbg12P29qrPZeh+MNPqjtRirgElHG08d69j+2b49TtmeV1pPDO1chdF1iOZ2WNg2weojtfwPnJpc9GNTOO31jGMtpjGMBjGMBjGMBjGMBjGMBjGYvAzjMXi8DOMxuxeBnOPX9Wig2+dIke+9u9goO0WeTx2zpkkABJIAAsk9gB7k5Afm5db/8ADkxaY956BeUfECsKVf8AxGHP8o7NgSEmpV/UjKwrupDD+o++at2RfQOijSpIqx+Xvnmkq7JG/YrMbJJZUDEkk+rnO9jkXtX4UH8V+rMsSwqf1kM/1CsKH9znlTyhfg+wuvnLt+JevV9WQrg7FVSQQaPJPP8AW8o2puq5ABsH7XzRHb3znJu8rjfpJAaI7WO9cE//AN/tnuPgGUto0LezOoPyAaB/fPDNDp+Lahfa7q/px7HPduh6R10MKQMqt5a+sjcBY5KjsTfzkz/XDnn1ps8ZddbS6YvH+t2CJfsWBN/UgKTnlBBlfcz+tiWNrd3yTY98sXiz82gMepfzImO5XZR+odqIHpPfg8d84/BHSjJqlOwsga2sUu1Qf/eqGMrukxkj4fw5KYwREe1rwf8Ad5GxoYnr1AjuQK55vmu/J757ssYqhkNq/BumkkLvHyTuIshSfkgZvoTOI78OdKRp2cjl5DR7elRXH0u/6ZaumdeimZowSkqfqikBSQAcbgp/Up4plsc98xFGFAVQAAKAHYD4Gbeo9Jj1CgSLZXlGBKujf5o3HKn7HOuE0ne7t3jGV5upy6Mgas+ZB2XVUAV54GpVRS+w81fT8he5nw4rLa+sZgHM4DGMYDGMYDGMYDGMYGDnnXUvE2sjVwZAsg1s0MR/Lt5ZRFiKmQ22yMBnsi2YkBa5z0bMVgUvxL4s1cGoeOCBHRFWmYS2WaHUTHleKHkBPvIv76IvHWpkkZE06WWRVU+bcW6WGIGc7apllZ12+0Zu/a91isDzdfGWvcbljjQjy28sxy/p8jUs9t3oyQrRABBIBv3mugeM5J9RMk0QhjjhWUMSfSKQkSFqCmmJ5C8DgsLItrDK/KfzsxTn8rA1Sc8TzKf8M/MacbvZm9J4VgQ+IIT1BlkkBXSKQ0cRBBnI5EkwPIj4BWM9+Gb2GWRVrAGZwI3qJo/t/wA889/E7rssMSJCSvmFt7LwaFUo9655y4+MFcwyCK95SlK9xZqx+185414h6JLpZAs+51celjyG+avswrOOXbthhubQSREmxz9gbH7Zs8jmz2HNWSDwPbt859aXTs8gWPcST2C8+w/2c9XHgOP8oV8tfO8s8+5evn4vjOfLMtR46y0bJ2gnvz7n/KOOMvX4ZdfaKUxyyAQupanNBWABUqTwNwvj3yoNo/WVl3Apdggjkcdsm/DXRTrZwiKVijO6Rj35H9zwAPjN3WZYzXb2PR6qHUg+W8coHDUQf6jOuDSqgpVCj4AA/tkf0jw5DpzujQK23aW5sj6/P75K3nScuF1+H1nyTjPknKSXkivbIy8k17ZsXiw8YYEHkEUQfcHKL1frEfTlnSGePydrqIxIhl0kpX07VJsxWVO2rSwf0/pvozn1MUYBZ1TjkswHYfJOUp96drVT8qD/AFGbLyn9Q8bE8aNPNqrawqhSygsGIpv1XQqwD6s416rrASSybh2Ub+QAT2Le/po9gSbwL7jKf0fxzuNaiMoLreCGX35JXlew4YDuOTeW5GsAjseRgfWMYwGMYwGMYwGLzVPqFRSzkKqgsxPYACyT9Mqw/EAMJZE007QQ7d0hG1juPBSNhuYVyfcccYFuwcpuh/FPRysV/iRkA35qqgBBqrL1fHvXHOWCHrsbJvF0e20Byft5RbA0+ItcyqkUJqfUN5cRq9nFvKR8IgJ++0e+d/T9AkEaRxjaiKFUfb3J9ye5PuSTnGdZEZBJ5cu9VZQxgmsKxBIBKe5Vf6D4zevU7/RHK3Nf4ZT/APZtwO7GROo6rOOU0kj89vMhB+/L1/rgddI4k086HgcqrCya4MbG/fA6dXAWbge2R+u6Cs6FJo1dT7NXce45sH7Z1wdfhfs/IAJBVlIuqsMAR3zvjkDCwQQeQRyCMzQgOm+FotP/AIMKp9RV/wBSbyS/Kn4/tkhWYzPWF5V7qPhSGc3NCjn5PDf1BBzo6b0FNOmyGMIt3S/P1Pcn6nJmsVj1g4vJPx/bHkN8f2ztrFZumaji8hvj+2fJ0zfGd9YrGjSO/Kt8f2yQXPqsZrTKn426g3pgQGnV3kYWKUUqjuLtrNXzsr3y2ZXtdpm/NMwrmKOiVJ4V3vmqoX2PyMCDA9JChtwKoVc+gKeWJo0eAXv7VfFY06gr/EYByv6l4BIW9q7TyQtdr28duwszQxyAq3oIA44Wr9IK+/NVz8DNg6PGLo9zfO08g38d7rAqMdh9qB+VC7ljKg+u93b1kbqAJ29+Abyd8H6hlDaeTcCio6K49SxuCtWCQQGUnuT6gDkhDBGqqsaWtgAAUqjvZHA4rt3zbC1znt6I1DGudzGwL+gW6/7wwJDGMYDGMYDGY3ZjdgQnjXTl9DOBvsRlh5YDN6PX6VJAY8dsq/RvCUh1Q1q6gNHLFHe4N/FDRIjbmLbgoVSwjPIbnd8eh7sguueFI9SLRjFIN1MvKtvRkPmR2A/DEg9wRwRgQKeKYBaxSTEB2VmrzECuLWRuwdTtoLy3euBz96zoWljQFhDD5pcOWQx+YzLdmiCGAs3d9+/bO6HoQUjz9OXJYM7QsfLdxxvaJmBXsCRyPvkoPLUWmmc1/CFRAHaBVDcR6Pb4wKSvh0WXg1MMch42xSqfQNthbQ9uTVdqHPfPt+halS/8diVF1529mIUdlAWido4UEG+1k5ZOq9DaZtMYoIoxBOJju22QEZCoCKwWww5v+X7ZJLpmJtoIQbFktZ+4/h3f3wPOp+gaguRPOtfoAMhkG1l3WyGyjAgjmrNAd83aXwlqEowy6ggDkRSNpkNqQCLAB9vdiT8Zf5tHqGrZLFF87Yi7fszOB/8AjmI/DqE7pmed/wDNIR9OAqAKBx8YFT0vnIoWSQSEH3m8+vSNt74u5NE04Pwby39B07JGd4ItrAJJIFLfftZ3H97PJOdsGkVBSKqgdgoAH+mbQMDOMYwGMYwGMYwGMYwGMYwGcusgJpk/Wl7b4Bvup+hofYgH2zqyG6z4g/LywIYmZJ5Fi8wFQFdzSiibN8n7D3NDA6tPqEkBUja3G5GoMD/7/cWDnYsQHYAX9Mquq8aabzdRDqUYfl2arjaQOEjgkYptU+ofmEG0c+/vkjrINPFF5skbeWNpI9ZCKatmS6UC7PHAB+MDtn14spEN8n+UHhT8uw/SP9T7DOjSafYvJtiSzN2sn/YH2AyD6R4iQ7Y1UF2mnjVYwKEcLlfNPNBNhjN82XWrvLEDgZxjGAxjGBEeJ9A82nKxb94eJwEfy2ISVGZd1juoYckZS9Z0DqskUyvI7LK8hCLOqld6TIKcj/CBMTbfTY/lFEH0vGB5poundSZWCNKqRsYnXzQpdI5UAXTWo8ptiyDzD+oMOexUPC/VLDCdkd2hMrRyIWJSIKC24AFVN7uPV32tnpeMD4OU3rfWNdFJBIQkcRd92nAEjtFHE8jlpOweltVTjiiTfF0yG6yh/NaI+wllv99PLWBKDULs37ht27txPFVd2fasyJ1JoEWRuAsXt7XXx9c4fEGjaXTukaRyE7fRN+hqYEgnawB44JVgDVgjKn4V8Cz6XUwyO0TLHAiOw5b0xCPy1BQUu4b9wYXdbcC9xyhhakEfINjjj2zYMofRfBGoiEaPKRFuVpkjmkANPqmIWgKBEmnsCgdh+5va4GcYxgMxeDkfr+qCJ0Vhw9+q+AQLr98y5TGbqM88cJvJI4zli1opd9IzdlJF59LrUJoOpPPFj2743G+8+XRjOf8APx1e9asC7FWewwNdHQO9eQSORyB3P7Y9oe+Py6MZpXVISAGFnkCxfPObs1suzGMYaZHa3oEM0iSypueMgqbYD0tvXcoNNTeoWDR5GSOMCI1HhbTO7SNEpd2ZmNtyWESk9/cQxD/yDITrv4oaLTWC7SkGj5S2o+7mlJ+gJ54zi/FHxA0appY99z20hUD/AA05Kbj23AN25ofXPHtVpZdpCgMhdiWUG9xdGBO47ljUqPVz9h7h6f0r8Qen6Vnki0k8SzP65AqkAmj6U32qEktSirLGrz0TpfV4tQm+B1cA0a7qw7qynlW+hAOeBTdKdmRZJJJrcq6owBsrcdFb2DcALvsi3XKjt6F1qfQa0SbWKIywToEILR0G3ED9brdji+a7EYHvuM+IpAwBBsEWD83n3gMYxgMYxgMxeaNdq1ijZ3/Silj88ew+vtkTrOq+VueZJ2VFLOYxaIt0SVDW3Hq7E1zQwJ28j+owxu0JdwpjlEicjk7WShZ9w5GRcsKP5YQvCsj/AMKRHDI5KlhvQkqylQSLvsKIJz7/AOHtdDVIADwFhgG3uD3vmwcCc/NLe3ct/Fi/6fuM0y9WjUWWujt9IZjf2UE5FxdFdefzMoAs7Y44EU39FjJJ/fvmF8PsAo/OavgVZkS2N/zEx96+MCVl6kFYDZIbrlUYjntZr/p71mP+LICwJI2mjatV/Q1yPr2yIfw9p25dtRMSFSzPM3B7WEYKB7k1mhwIQDU+niUN65ZFljAHbzEkdmW7J9JB45OBZ4pgwtSCD7g2M2ZWtDqiGcAbZIwrEKdySRsPS8ZPdCVYc8qQea5NhhkDKCOxAI+x5wPs5D9V6dJNyCoKMrR8nuDyW4+OMmcxWTljMpqufk8c8mPrl0hT0tzM0jbTYXbyfSVB9q5Fm8418NOAfUt+UVsX+p23OfoD2yzVjI+1i436Tx3m/v8AqqzdNYSqtAl38wjnaojTagv78/tmyXw09bVZa8vZZsG2bc/bteWasVmfZxRPovHztE6PpzLMXO0ArtoWb20FP0IWxktisznTHGTp6sPHMJqGMYylmMXjAhOo6FWmDFgpICglVa9wPpG4EAWo44B++ckPSI/KJXaVK0W/Q1LYO4r6WojtQHFZOa3TbqIAJU2Aex+Qf+fyBmuVEZSABY5o0OQeDR9rvntgcEfhrTiuGI5IBdiBdXXPvmrVdNipygJqRGI3elmAUWePbvd3fOSjwqATtXkUSa7ck/Q1WaUh3yDaKRKo/wArGrAUdiKNbvuB3OB3aWPair8KB/QV75uzAzOAxjGAxjGBp1WmEiFW7Eff6g0fg0cp/WUnPT9TDC8YnCNFtN8B6QbQG9IIY7e9Ar3Iy7ZAa7wdC+qXVraTgUxFFZFqgsinvQAoijgV5vC2qaKGBJBBFAioqBS5VjCQJEk4NBmZeRwMsvhzQ+XAkUkcamMBKUCiABz8WeSa+c60hmHJeNj8bWUVXa9xrMeVKxBYRDb2IZiRffuo9sDq/KL/AJR/v/oM1/8ADUBLBRZ7n/f++M09R1TxRtJujVEUu25WNBRZNqb9u1ZHdF8SDWD+DPDfB27HEgHY3HIVI54uqsEYElqNTDpULyMkaD3PH7D3JPwMpPinxdF1CFtNoQZy9b2UcqARWwEcvZBsigATzVZbtZ4XgnZX1K+c6AhSxI22d3pC0AbA578d8+tB4V08EflwoUT0jaHevTdcFvqfv74EH0DovkLtUjzJAAwXmJFW/SnwNxtmP6jwPYC3QxBQFHYAAfYcZiHTKgpRQ+n++c24DGMYDGMYDGMYDGMYDGMYEH4uM3kqNK0iSvIkaMgUhd52l5NyMNii2+pUC+ci+qa3Vxa0eUGkhEOmVgUJBZ5nR3UrQVwu1jwePYZa55lQbnYKB3JNAf1zgHiCAgEOSCaDBX23/wDVtrA+eja6T8vE+sKJLKFtVDIA0nKx05J3e31OfMupEup8ny1ZY4xJI5H6WZh5aD60rsfil+c26yCPWadlVwVdfS6EEqw9SOpH8ysAw+oyM8OeHJoiZNXqPMlZ2kZYgUjLsNu5v5npNqhSdoCji+cDV4g8Qpop40aFnjeGWWRlNlFgaJdxV2AIAlJNc8Dg5x6T8TYv0yxSBws7ERAOP4DSjaBYbcUiJqq5y09Q6HBqCpnhjlMZtC6hipsHgntyB/TNB8LaQkk6aG2BVj5a8g7rB499zf1wIXp34gxzTBBG4RxBtk3RsN8zTLtYKxqjA3IJ/tnLpvxThI3SRuEeWNYyu0sEkjgcPKu7j1ahV9O7LE3hHRlQp00RUKFooOyv5gB+fX6vuSfc59t4W0h2/wDZofR+n+GvFBQOK9hGn/oX4GBJ3jG3GBh+2ebyfibMIyBFGZF0yzM7MyoHqFmDJttV2zCjZ7H4IHpRzX5I+BzweO4+DgU6Hx48sOvaOHa2kimdNzq25o/NAWRV9SEmMMB7qwo5z6f8Qnkk8tY148m3ViwJZ4kcbSormXg2bAOXpYgLoAX347/f5wIQOwA7e3xgeadP/FOVf8eON7EJJRyjIrxaZ3eRCDtiBmk9d91Ar3yXi8ftLqIYo0jCySKCxktnQvOu6FAvqWoQS18FwKPfLmYAfYcijwOR8H6Znyhd0LAocDtgcfV+mDURiNjSF42cVe5UcOU+xKgH6XkTqdOuk1HnMqmCVjvYqCYJXoGQH+WOTgP7BqY8MxFkrPiaAOpVgGVgQykWCCKIIPcEYEF1/wAXJpJ4IWRmM7AAgqAoMkcVm+/qkX44B5ugefVfiBBDNPFOsieQWG/YzI+yBJyFKj9e1z6O9LfuM+tP4SUTASqJYYgDp2Zm8yOnV/JcA1LEGVHXddFRd0Dndr/DOlk3maJTvYu5JYWzRiEkmx/8tQv2wJTSz70VgGUMoYBgVYbhdMp5B55Htm3OF+tQKSGmiBWgwMiggnsCCeM60lB7EH7G8D7xjGAxjGAxjGAxjOafqMaMiu6K0hpFZgCx+FBPJ+2B05za/WiKNna6UXQ7k9gB9SSBn3Fq1YsqsrGMhXAIJViocBgOxKspr4I+chvFjNshCgkecpaiAaCuQBfBN1wf9CMCP0zzTOj0CJGKs9FtiUxIA7R0QBdXZF3eZi0drsSZGkM3OwjaPdm2UbbatC72ntmzxBrBDGkKekyKzuLukFbh6ebZ3C2K7nnIZenhWobY2LDYF9LbRVOtC925gKNj2+uBKdQ6edLUsJ27fTZr1bj/ADi1VlB9jRF+k5ZOm60Spu7EEqw+GHf9vcH3BGRfQupefG3mC3iJVhxRrs4B4BP++CM+PDcgDyoARt22pO4qUtaZvc1t/YYFixjGAxjGAxjGAxjGAxjGAxjGAxjMMawInq3WDGRHCnmTN+lR2H1Y9gK59v8AUAxOtlggdP8AiE3mzScRwgMQfakhQEsAL5IruaHt96CXcs0yV5prgsN3lBiXKkdiW80A9v4afGRPUOiR6LVQ65EYn8w0Ujkly0WrUAGzZ9Eu0AewYj3wJdrq4+mBlJKkN5COQpAU0x5B5oE3nKJIkIMkM+gkfaN45iDewLITGOeOQt/OXFDmJIgwIIBBFEHkEfUYET0/qjq4h1NbyLjkX9EwHuP8rfK39c7OrdWj00LzTEiONSzEKWND6KCcrup6OIZBp0JEU/mSacX/AIGojG6ouPSjLuNE0CGHZqyYTZrdFUn6NRAVfaSKDrTbSe3vgfWn8RRPOYBvDgEi0YK20IWCsRTFfMS6/wA2adH4y0kqoyaiP+I4jUFgG3sLCUed1e2OndAjXUNqkldzIgQWyMgQVQjIW1Xi6DUSbN8Vp0vgnTxSxzLv3QqipZBFRxyRixXJ2yt+9YElruqCM7VBdzt9I4oM20M5/lW757mjQOVSD8TVXVyaLVRGPUx/oCsDHKK3B1Y1sXaQ3q7c9yOdc/hfUmUdSgmkbUEBvyrNtgePkJETXpKxPJTEH1uT9MrnitRJrum67YFEyzRahOD/ABNMkh2NfBo+Yt9/T7YF46N4tkl815YdkCsQkqlmvYo8zcpWwqta7uLo8cXnx4i8KNq9TptRHKqrDtJ9N2BNHPakNTA+WBTWBYYcgZF9V0OodYun6KdoHXTeZqpPLjZCku4Ei/UJXkD1XFFiTdZ2/hhr5W0hg1AqXRSHSse+7y1XaR+xGBr6v+Hpmn1EwlCNqCQSA24IYIIthYML9UJb6bssnU+mhoPLQEbNpQKa/wAMghRz7gV++VvpHUNTq5pyrLp237Ckp3zRRoSEKafhVL2X8xyR6gKIUZcdNCURVLM5AALNW5q92oAWfoBgVzWSiaNZ9h2bWDg7QR5bWpIsj9W7g1RrsQM4ZGCDvQHFfqAva36mP6QqmgOxX98mJdRp9xeLUwoWYxspdGid2PZl3D+Jww4IPewcjNZJCCEA0RleUxkNKWQSIpO0x1e7YG9PFUMD76OxSGWeNVXdsZS54ZAtk9xQBYgG/wCU+1DJbw3C2xpHNmQ8GiLVS1NR+dx/asjXmj2PPqtRG8YUBo4Tuj/hsXugSzGgLA/yn2yxabWRuWWN0Yxna6qwJQ/DAH0n6HA6cYxgMYxgMYxgMYxgMYxgMYzBwM5g5SOo/iJ+XmkjljQhNR5Q2y04StMNxUjlt2pHFjgZExfidMtO6xugjLstiN22wLLSklgWJJAUd7AvvgT3UNO+g82aOGXVK0flpFFy6hnZtu091tidwNjtXvnzDqPN6ZElMkqrApik9EgaF0JVg5vtGfuO3fOaX8T0vYkQ3bth3yqqo3nTwgSGjt/wC1EfzqMsvhTqTanRaeeSt8sMcjbRxbKCa+mBjSdRVEHDKu7aAVbgDiya7Z0N1yENt8xb5Brmq72RwP3zvzFYFf1jNM4eErvVWSP1EqokK7pXK8XtAKr35+uRfXvDCyajSxs8vleS0SgbXjEsdSK0kTq0b7lEnLL3QVROXQLmcCBi6bq4kCxTwMFACh9OVof/AGpFAFdgFzr6aNT6hqfIP+VofMH33K917dick8xWBw9IlJgj3d1UK33T0n/UHKR1jp/maXROyhRJ1ITBf+5q2mAUkHuRKt1k/N1AaLUlJm2wax90Mh/THOQN0TH+UPW9T8lx8ZmJA+k0gat0cunU323xMEah91Nftgd2j0IXWaiQ8tJHpwD8InmUv/qLn/zD4yL8KQ/9u6m4IKvPCor/ADRwhW/1zZ1/rggaVlDtKyJBCqJvYyEMyki622696GSXhrpH5eAKRTsTJL73I/Lm/fn+2B2zdOjd0kZFLx3scgblsEHae4BB7ZulSwR8gj+ufeMDzbpn4WPtZZ5tgHlIgjCt6IYjEN7bFs896v5s1UzH+HaK8jCZx5kpkrZHS7lnVgvHFidjfyoNXd3DGBTJ/wANYmY7ZGSMqB5aJGFDLAdPuB22PQSa7WbyS8P+EV0k88wleRtRV7wvFPI4raP/ABCPsB9bsOMBjGMBjGMBjGMBjGMBjGMBmCMzjA0NoUJsohN3ZUXYFXdfAAwdChq0Tggj0juOx7d+2b8YHOdBHz6E9XLelfURyN3HPPPObkQAUAAB2A4GfWMBjGMBjGMBmCcznxMm5SPkEf1FYHJrEhnjZJfLkjf0FWKlWv8Al+p/1yI0vheGCMRwzSIglEyBnWTa/YBTICdtg+m+/uMgJvwfiIQLMVCRxRlRGAreXH5TOQrLUjUDu9q9864PwzUTRvLN5iRSK6RtEvZJNRKFckncd2oPqofoHGBLdO6XpdJIpaTfPM0lSzMGkbhpWG4ABRtVjQAFDLBG4IsEEHsRyP8ATKI34X7gQ2pJ9AjU+UBSLFLEA3qO41M1njt7ZafDXRfyenWEPv2tI11X+JI0lAWaA3UOfbAlcYxgMYxgMYxgMYxgMYxgMYxgf//Z"/>
          <p:cNvSpPr>
            <a:spLocks noChangeAspect="1" noChangeArrowheads="1"/>
          </p:cNvSpPr>
          <p:nvPr/>
        </p:nvSpPr>
        <p:spPr bwMode="auto">
          <a:xfrm>
            <a:off x="155575" y="-944563"/>
            <a:ext cx="2314575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8135" name="AutoShape 4" descr="data:image/jpeg;base64,/9j/4AAQSkZJRgABAQAAAQABAAD/2wCEAAkGBhQRERUUEBQVFBQTFBUUFBUVFxcYFxgXFBcXFhoXFRgXGyceGBslGhYVHy8gIycpLCwsGB8xNTAqNSYrLCkBCQoKDgwOGg8PGiklHx8pKSoqKS01KSwsKSksKSwsLSosLCwpLCkpLCkvKSwsLCksLC4pNS01NSk0LCwsLCwpLP/AABEIANAA8wMBIgACEQEDEQH/xAAcAAEAAgMBAQEAAAAAAAAAAAAABQYBAwQHAgj/xABAEAACAgEDAgUCBAQEAwYHAAABAgMRAAQSIQUxBhMiQVFhcQcUMoEjQpGxM1Kh8BXR8SRiY4KSwTRDcoOis+H/xAAYAQEBAQEBAAAAAAAAAAAAAAAAAgEDBP/EACIRAQEAAgICAQUBAAAAAAAAAAABAhEhMQMSUQQTQWGhMv/aAAwDAQACEQMRAD8A9xxjGAxjGAxjGAxjGAxjGB8s4Hc5gSj5Gc2r/V+2aVydmnf5o+RjzR8jOIZnMuQ7PNHyMz5g+RnAsgPIII+RyP8ATM1mew7jIPnMeYPnK/P1tVnEP8xXd7/NV2+l55r4l8Xytqd0TMiqajokVXFkdjffnJvlkXMfl7VvHyMeYPkZWfDfXhqoBJ2ItWH/AHh8fQ98kdNr0kJCMCR3HxlTOVHKVEg+Rn3nBnapypR9YxjKDGMYDGMYDGMYDGMYDGMYDGMYDGMYDGMYDMZnMHA49Z3/AGzQM36v9X7f880DIvamufXojKrNTP8ApXkk9+eMov4q+JjFGsETlWkNyAf5K4BPcWeePj650+KerPodWuqkQywGLyrX9UTXzXsN1jv37Z5N1vq7arUSzNY8xrA+AOFHY+wzjV+s7W38MvExhmETN/Ck9JF8BifS30N8H789s9b1GsEa23A7fS/YfvVZ+cdCxVx3FH6/Tvnp8nWtbr4/ISBUDmmm5KbQ36hY47D98TjhNkyvKZ6zon1DfmNJL5RRdrN7OK3mvqLr/pnlWsmJZr9mPf8A07fcZ7lpemLFpxCt7VTZZ7mwbY/Ukk54jq4SGZW7odrWfdTXHx7f1yPJGTLfHwl/BkkrSiFJmhEnup78dq989a6L0hdNHtUliTuZjyWJ9znhui1JilR17qVbg12P29qrPZeh+MNPqjtRirgElHG08d69j+2b49TtmeV1pPDO1chdF1iOZ2WNg2weojtfwPnJpc9GNTOO31jGMtpjGMBjGMBjGMBjGMBjGMBjGYvAzjMXi8DOMxuxeBnOPX9Wig2+dIke+9u9goO0WeTx2zpkkABJIAAsk9gB7k5Afm5db/8ADkxaY956BeUfECsKVf8AxGHP8o7NgSEmpV/UjKwrupDD+o++at2RfQOijSpIqx+Xvnmkq7JG/YrMbJJZUDEkk+rnO9jkXtX4UH8V+rMsSwqf1kM/1CsKH9znlTyhfg+wuvnLt+JevV9WQrg7FVSQQaPJPP8AW8o2puq5ABsH7XzRHb3znJu8rjfpJAaI7WO9cE//AN/tnuPgGUto0LezOoPyAaB/fPDNDp+Lahfa7q/px7HPduh6R10MKQMqt5a+sjcBY5KjsTfzkz/XDnn1ps8ZddbS6YvH+t2CJfsWBN/UgKTnlBBlfcz+tiWNrd3yTY98sXiz82gMepfzImO5XZR+odqIHpPfg8d84/BHSjJqlOwsga2sUu1Qf/eqGMrukxkj4fw5KYwREe1rwf8Ad5GxoYnr1AjuQK55vmu/J757ssYqhkNq/BumkkLvHyTuIshSfkgZvoTOI78OdKRp2cjl5DR7elRXH0u/6ZaumdeimZowSkqfqikBSQAcbgp/Up4plsc98xFGFAVQAAKAHYD4Gbeo9Jj1CgSLZXlGBKujf5o3HKn7HOuE0ne7t3jGV5upy6Mgas+ZB2XVUAV54GpVRS+w81fT8he5nw4rLa+sZgHM4DGMYDGMYDGMYDGMYGDnnXUvE2sjVwZAsg1s0MR/Lt5ZRFiKmQ22yMBnsi2YkBa5z0bMVgUvxL4s1cGoeOCBHRFWmYS2WaHUTHleKHkBPvIv76IvHWpkkZE06WWRVU+bcW6WGIGc7apllZ12+0Zu/a91isDzdfGWvcbljjQjy28sxy/p8jUs9t3oyQrRABBIBv3mugeM5J9RMk0QhjjhWUMSfSKQkSFqCmmJ5C8DgsLItrDK/KfzsxTn8rA1Sc8TzKf8M/MacbvZm9J4VgQ+IIT1BlkkBXSKQ0cRBBnI5EkwPIj4BWM9+Gb2GWRVrAGZwI3qJo/t/wA889/E7rssMSJCSvmFt7LwaFUo9655y4+MFcwyCK95SlK9xZqx+185414h6JLpZAs+51celjyG+avswrOOXbthhubQSREmxz9gbH7Zs8jmz2HNWSDwPbt859aXTs8gWPcST2C8+w/2c9XHgOP8oV8tfO8s8+5evn4vjOfLMtR46y0bJ2gnvz7n/KOOMvX4ZdfaKUxyyAQupanNBWABUqTwNwvj3yoNo/WVl3Apdggjkcdsm/DXRTrZwiKVijO6Rj35H9zwAPjN3WZYzXb2PR6qHUg+W8coHDUQf6jOuDSqgpVCj4AA/tkf0jw5DpzujQK23aW5sj6/P75K3nScuF1+H1nyTjPknKSXkivbIy8k17ZsXiw8YYEHkEUQfcHKL1frEfTlnSGePydrqIxIhl0kpX07VJsxWVO2rSwf0/pvozn1MUYBZ1TjkswHYfJOUp96drVT8qD/AFGbLyn9Q8bE8aNPNqrawqhSygsGIpv1XQqwD6s416rrASSybh2Ub+QAT2Le/po9gSbwL7jKf0fxzuNaiMoLreCGX35JXlew4YDuOTeW5GsAjseRgfWMYwGMYwGMYwGLzVPqFRSzkKqgsxPYACyT9Mqw/EAMJZE007QQ7d0hG1juPBSNhuYVyfcccYFuwcpuh/FPRysV/iRkA35qqgBBqrL1fHvXHOWCHrsbJvF0e20Byft5RbA0+ItcyqkUJqfUN5cRq9nFvKR8IgJ++0e+d/T9AkEaRxjaiKFUfb3J9ye5PuSTnGdZEZBJ5cu9VZQxgmsKxBIBKe5Vf6D4zevU7/RHK3Nf4ZT/APZtwO7GROo6rOOU0kj89vMhB+/L1/rgddI4k086HgcqrCya4MbG/fA6dXAWbge2R+u6Cs6FJo1dT7NXce45sH7Z1wdfhfs/IAJBVlIuqsMAR3zvjkDCwQQeQRyCMzQgOm+FotP/AIMKp9RV/wBSbyS/Kn4/tkhWYzPWF5V7qPhSGc3NCjn5PDf1BBzo6b0FNOmyGMIt3S/P1Pcn6nJmsVj1g4vJPx/bHkN8f2ztrFZumaji8hvj+2fJ0zfGd9YrGjSO/Kt8f2yQXPqsZrTKn426g3pgQGnV3kYWKUUqjuLtrNXzsr3y2ZXtdpm/NMwrmKOiVJ4V3vmqoX2PyMCDA9JChtwKoVc+gKeWJo0eAXv7VfFY06gr/EYByv6l4BIW9q7TyQtdr28duwszQxyAq3oIA44Wr9IK+/NVz8DNg6PGLo9zfO08g38d7rAqMdh9qB+VC7ljKg+u93b1kbqAJ29+Abyd8H6hlDaeTcCio6K49SxuCtWCQQGUnuT6gDkhDBGqqsaWtgAAUqjvZHA4rt3zbC1znt6I1DGudzGwL+gW6/7wwJDGMYDGMYDGY3ZjdgQnjXTl9DOBvsRlh5YDN6PX6VJAY8dsq/RvCUh1Q1q6gNHLFHe4N/FDRIjbmLbgoVSwjPIbnd8eh7sguueFI9SLRjFIN1MvKtvRkPmR2A/DEg9wRwRgQKeKYBaxSTEB2VmrzECuLWRuwdTtoLy3euBz96zoWljQFhDD5pcOWQx+YzLdmiCGAs3d9+/bO6HoQUjz9OXJYM7QsfLdxxvaJmBXsCRyPvkoPLUWmmc1/CFRAHaBVDcR6Pb4wKSvh0WXg1MMch42xSqfQNthbQ9uTVdqHPfPt+halS/8diVF1529mIUdlAWido4UEG+1k5ZOq9DaZtMYoIoxBOJju22QEZCoCKwWww5v+X7ZJLpmJtoIQbFktZ+4/h3f3wPOp+gaguRPOtfoAMhkG1l3WyGyjAgjmrNAd83aXwlqEowy6ggDkRSNpkNqQCLAB9vdiT8Zf5tHqGrZLFF87Yi7fszOB/8AjmI/DqE7pmed/wDNIR9OAqAKBx8YFT0vnIoWSQSEH3m8+vSNt74u5NE04Pwby39B07JGd4ItrAJJIFLfftZ3H97PJOdsGkVBSKqgdgoAH+mbQMDOMYwGMYwGMYwGMYwGMYwGcusgJpk/Wl7b4Bvup+hofYgH2zqyG6z4g/LywIYmZJ5Fi8wFQFdzSiibN8n7D3NDA6tPqEkBUja3G5GoMD/7/cWDnYsQHYAX9Mquq8aabzdRDqUYfl2arjaQOEjgkYptU+ofmEG0c+/vkjrINPFF5skbeWNpI9ZCKatmS6UC7PHAB+MDtn14spEN8n+UHhT8uw/SP9T7DOjSafYvJtiSzN2sn/YH2AyD6R4iQ7Y1UF2mnjVYwKEcLlfNPNBNhjN82XWrvLEDgZxjGAxjGBEeJ9A82nKxb94eJwEfy2ISVGZd1juoYckZS9Z0DqskUyvI7LK8hCLOqld6TIKcj/CBMTbfTY/lFEH0vGB5poundSZWCNKqRsYnXzQpdI5UAXTWo8ptiyDzD+oMOexUPC/VLDCdkd2hMrRyIWJSIKC24AFVN7uPV32tnpeMD4OU3rfWNdFJBIQkcRd92nAEjtFHE8jlpOweltVTjiiTfF0yG6yh/NaI+wllv99PLWBKDULs37ht27txPFVd2fasyJ1JoEWRuAsXt7XXx9c4fEGjaXTukaRyE7fRN+hqYEgnawB44JVgDVgjKn4V8Cz6XUwyO0TLHAiOw5b0xCPy1BQUu4b9wYXdbcC9xyhhakEfINjjj2zYMofRfBGoiEaPKRFuVpkjmkANPqmIWgKBEmnsCgdh+5va4GcYxgMxeDkfr+qCJ0Vhw9+q+AQLr98y5TGbqM88cJvJI4zli1opd9IzdlJF59LrUJoOpPPFj2743G+8+XRjOf8APx1e9asC7FWewwNdHQO9eQSORyB3P7Y9oe+Py6MZpXVISAGFnkCxfPObs1suzGMYaZHa3oEM0iSypueMgqbYD0tvXcoNNTeoWDR5GSOMCI1HhbTO7SNEpd2ZmNtyWESk9/cQxD/yDITrv4oaLTWC7SkGj5S2o+7mlJ+gJ54zi/FHxA0appY99z20hUD/AA05Kbj23AN25ofXPHtVpZdpCgMhdiWUG9xdGBO47ljUqPVz9h7h6f0r8Qen6Vnki0k8SzP65AqkAmj6U32qEktSirLGrz0TpfV4tQm+B1cA0a7qw7qynlW+hAOeBTdKdmRZJJJrcq6owBsrcdFb2DcALvsi3XKjt6F1qfQa0SbWKIywToEILR0G3ED9brdji+a7EYHvuM+IpAwBBsEWD83n3gMYxgMYxgMxeaNdq1ijZ3/Silj88ew+vtkTrOq+VueZJ2VFLOYxaIt0SVDW3Hq7E1zQwJ28j+owxu0JdwpjlEicjk7WShZ9w5GRcsKP5YQvCsj/AMKRHDI5KlhvQkqylQSLvsKIJz7/AOHtdDVIADwFhgG3uD3vmwcCc/NLe3ct/Fi/6fuM0y9WjUWWujt9IZjf2UE5FxdFdefzMoAs7Y44EU39FjJJ/fvmF8PsAo/OavgVZkS2N/zEx96+MCVl6kFYDZIbrlUYjntZr/p71mP+LICwJI2mjatV/Q1yPr2yIfw9p25dtRMSFSzPM3B7WEYKB7k1mhwIQDU+niUN65ZFljAHbzEkdmW7J9JB45OBZ4pgwtSCD7g2M2ZWtDqiGcAbZIwrEKdySRsPS8ZPdCVYc8qQea5NhhkDKCOxAI+x5wPs5D9V6dJNyCoKMrR8nuDyW4+OMmcxWTljMpqufk8c8mPrl0hT0tzM0jbTYXbyfSVB9q5Fm8418NOAfUt+UVsX+p23OfoD2yzVjI+1i436Tx3m/v8AqqzdNYSqtAl38wjnaojTagv78/tmyXw09bVZa8vZZsG2bc/bteWasVmfZxRPovHztE6PpzLMXO0ArtoWb20FP0IWxktisznTHGTp6sPHMJqGMYylmMXjAhOo6FWmDFgpICglVa9wPpG4EAWo44B++ckPSI/KJXaVK0W/Q1LYO4r6WojtQHFZOa3TbqIAJU2Aex+Qf+fyBmuVEZSABY5o0OQeDR9rvntgcEfhrTiuGI5IBdiBdXXPvmrVdNipygJqRGI3elmAUWePbvd3fOSjwqATtXkUSa7ck/Q1WaUh3yDaKRKo/wArGrAUdiKNbvuB3OB3aWPair8KB/QV75uzAzOAxjGAxjGBp1WmEiFW7Eff6g0fg0cp/WUnPT9TDC8YnCNFtN8B6QbQG9IIY7e9Ar3Iy7ZAa7wdC+qXVraTgUxFFZFqgsinvQAoijgV5vC2qaKGBJBBFAioqBS5VjCQJEk4NBmZeRwMsvhzQ+XAkUkcamMBKUCiABz8WeSa+c60hmHJeNj8bWUVXa9xrMeVKxBYRDb2IZiRffuo9sDq/KL/AJR/v/oM1/8ADUBLBRZ7n/f++M09R1TxRtJujVEUu25WNBRZNqb9u1ZHdF8SDWD+DPDfB27HEgHY3HIVI54uqsEYElqNTDpULyMkaD3PH7D3JPwMpPinxdF1CFtNoQZy9b2UcqARWwEcvZBsigATzVZbtZ4XgnZX1K+c6AhSxI22d3pC0AbA578d8+tB4V08EflwoUT0jaHevTdcFvqfv74EH0DovkLtUjzJAAwXmJFW/SnwNxtmP6jwPYC3QxBQFHYAAfYcZiHTKgpRQ+n++c24DGMYDGMYDGMYDGMYDGMYEH4uM3kqNK0iSvIkaMgUhd52l5NyMNii2+pUC+ci+qa3Vxa0eUGkhEOmVgUJBZ5nR3UrQVwu1jwePYZa55lQbnYKB3JNAf1zgHiCAgEOSCaDBX23/wDVtrA+eja6T8vE+sKJLKFtVDIA0nKx05J3e31OfMupEup8ny1ZY4xJI5H6WZh5aD60rsfil+c26yCPWadlVwVdfS6EEqw9SOpH8ysAw+oyM8OeHJoiZNXqPMlZ2kZYgUjLsNu5v5npNqhSdoCji+cDV4g8Qpop40aFnjeGWWRlNlFgaJdxV2AIAlJNc8Dg5x6T8TYv0yxSBws7ERAOP4DSjaBYbcUiJqq5y09Q6HBqCpnhjlMZtC6hipsHgntyB/TNB8LaQkk6aG2BVj5a8g7rB499zf1wIXp34gxzTBBG4RxBtk3RsN8zTLtYKxqjA3IJ/tnLpvxThI3SRuEeWNYyu0sEkjgcPKu7j1ahV9O7LE3hHRlQp00RUKFooOyv5gB+fX6vuSfc59t4W0h2/wDZofR+n+GvFBQOK9hGn/oX4GBJ3jG3GBh+2ebyfibMIyBFGZF0yzM7MyoHqFmDJttV2zCjZ7H4IHpRzX5I+BzweO4+DgU6Hx48sOvaOHa2kimdNzq25o/NAWRV9SEmMMB7qwo5z6f8Qnkk8tY148m3ViwJZ4kcbSormXg2bAOXpYgLoAX347/f5wIQOwA7e3xgeadP/FOVf8eON7EJJRyjIrxaZ3eRCDtiBmk9d91Ar3yXi8ftLqIYo0jCySKCxktnQvOu6FAvqWoQS18FwKPfLmYAfYcijwOR8H6Znyhd0LAocDtgcfV+mDURiNjSF42cVe5UcOU+xKgH6XkTqdOuk1HnMqmCVjvYqCYJXoGQH+WOTgP7BqY8MxFkrPiaAOpVgGVgQykWCCKIIPcEYEF1/wAXJpJ4IWRmM7AAgqAoMkcVm+/qkX44B5ugefVfiBBDNPFOsieQWG/YzI+yBJyFKj9e1z6O9LfuM+tP4SUTASqJYYgDp2Zm8yOnV/JcA1LEGVHXddFRd0Dndr/DOlk3maJTvYu5JYWzRiEkmx/8tQv2wJTSz70VgGUMoYBgVYbhdMp5B55Htm3OF+tQKSGmiBWgwMiggnsCCeM60lB7EH7G8D7xjGAxjGAxjGAxjOafqMaMiu6K0hpFZgCx+FBPJ+2B05za/WiKNna6UXQ7k9gB9SSBn3Fq1YsqsrGMhXAIJViocBgOxKspr4I+chvFjNshCgkecpaiAaCuQBfBN1wf9CMCP0zzTOj0CJGKs9FtiUxIA7R0QBdXZF3eZi0drsSZGkM3OwjaPdm2UbbatC72ntmzxBrBDGkKekyKzuLukFbh6ebZ3C2K7nnIZenhWobY2LDYF9LbRVOtC925gKNj2+uBKdQ6edLUsJ27fTZr1bj/ADi1VlB9jRF+k5ZOm60Spu7EEqw+GHf9vcH3BGRfQupefG3mC3iJVhxRrs4B4BP++CM+PDcgDyoARt22pO4qUtaZvc1t/YYFixjGAxjGAxjGAxjGAxjGAxjGAxjMMawInq3WDGRHCnmTN+lR2H1Y9gK59v8AUAxOtlggdP8AiE3mzScRwgMQfakhQEsAL5IruaHt96CXcs0yV5prgsN3lBiXKkdiW80A9v4afGRPUOiR6LVQ65EYn8w0Ujkly0WrUAGzZ9Eu0AewYj3wJdrq4+mBlJKkN5COQpAU0x5B5oE3nKJIkIMkM+gkfaN45iDewLITGOeOQt/OXFDmJIgwIIBBFEHkEfUYET0/qjq4h1NbyLjkX9EwHuP8rfK39c7OrdWj00LzTEiONSzEKWND6KCcrup6OIZBp0JEU/mSacX/AIGojG6ouPSjLuNE0CGHZqyYTZrdFUn6NRAVfaSKDrTbSe3vgfWn8RRPOYBvDgEi0YK20IWCsRTFfMS6/wA2adH4y0kqoyaiP+I4jUFgG3sLCUed1e2OndAjXUNqkldzIgQWyMgQVQjIW1Xi6DUSbN8Vp0vgnTxSxzLv3QqipZBFRxyRixXJ2yt+9YElruqCM7VBdzt9I4oM20M5/lW757mjQOVSD8TVXVyaLVRGPUx/oCsDHKK3B1Y1sXaQ3q7c9yOdc/hfUmUdSgmkbUEBvyrNtgePkJETXpKxPJTEH1uT9MrnitRJrum67YFEyzRahOD/ABNMkh2NfBo+Yt9/T7YF46N4tkl815YdkCsQkqlmvYo8zcpWwqta7uLo8cXnx4i8KNq9TptRHKqrDtJ9N2BNHPakNTA+WBTWBYYcgZF9V0OodYun6KdoHXTeZqpPLjZCku4Ei/UJXkD1XFFiTdZ2/hhr5W0hg1AqXRSHSse+7y1XaR+xGBr6v+Hpmn1EwlCNqCQSA24IYIIthYML9UJb6bssnU+mhoPLQEbNpQKa/wAMghRz7gV++VvpHUNTq5pyrLp237Ckp3zRRoSEKafhVL2X8xyR6gKIUZcdNCURVLM5AALNW5q92oAWfoBgVzWSiaNZ9h2bWDg7QR5bWpIsj9W7g1RrsQM4ZGCDvQHFfqAva36mP6QqmgOxX98mJdRp9xeLUwoWYxspdGid2PZl3D+Jww4IPewcjNZJCCEA0RleUxkNKWQSIpO0x1e7YG9PFUMD76OxSGWeNVXdsZS54ZAtk9xQBYgG/wCU+1DJbw3C2xpHNmQ8GiLVS1NR+dx/asjXmj2PPqtRG8YUBo4Tuj/hsXugSzGgLA/yn2yxabWRuWWN0Yxna6qwJQ/DAH0n6HA6cYxgMYxgMYxgMYxgMYxgMYzBwM5g5SOo/iJ+XmkjljQhNR5Q2y04StMNxUjlt2pHFjgZExfidMtO6xugjLstiN22wLLSklgWJJAUd7AvvgT3UNO+g82aOGXVK0flpFFy6hnZtu091tidwNjtXvnzDqPN6ZElMkqrApik9EgaF0JVg5vtGfuO3fOaX8T0vYkQ3bth3yqqo3nTwgSGjt/wC1EfzqMsvhTqTanRaeeSt8sMcjbRxbKCa+mBjSdRVEHDKu7aAVbgDiya7Z0N1yENt8xb5Brmq72RwP3zvzFYFf1jNM4eErvVWSP1EqokK7pXK8XtAKr35+uRfXvDCyajSxs8vleS0SgbXjEsdSK0kTq0b7lEnLL3QVROXQLmcCBi6bq4kCxTwMFACh9OVof/AGpFAFdgFzr6aNT6hqfIP+VofMH33K917dick8xWBw9IlJgj3d1UK33T0n/UHKR1jp/maXROyhRJ1ITBf+5q2mAUkHuRKt1k/N1AaLUlJm2wax90Mh/THOQN0TH+UPW9T8lx8ZmJA+k0gat0cunU323xMEah91Nftgd2j0IXWaiQ8tJHpwD8InmUv/qLn/zD4yL8KQ/9u6m4IKvPCor/ADRwhW/1zZ1/rggaVlDtKyJBCqJvYyEMyki622696GSXhrpH5eAKRTsTJL73I/Lm/fn+2B2zdOjd0kZFLx3scgblsEHae4BB7ZulSwR8gj+ufeMDzbpn4WPtZZ5tgHlIgjCt6IYjEN7bFs896v5s1UzH+HaK8jCZx5kpkrZHS7lnVgvHFidjfyoNXd3DGBTJ/wANYmY7ZGSMqB5aJGFDLAdPuB22PQSa7WbyS8P+EV0k88wleRtRV7wvFPI4raP/ABCPsB9bsOMBjGMBjGMBjGMBjGMBjGMBmCMzjA0NoUJsohN3ZUXYFXdfAAwdChq0Tggj0juOx7d+2b8YHOdBHz6E9XLelfURyN3HPPPObkQAUAAB2A4GfWMBjGMBjGMBmCcznxMm5SPkEf1FYHJrEhnjZJfLkjf0FWKlWv8Al+p/1yI0vheGCMRwzSIglEyBnWTa/YBTICdtg+m+/uMgJvwfiIQLMVCRxRlRGAreXH5TOQrLUjUDu9q9864PwzUTRvLN5iRSK6RtEvZJNRKFckncd2oPqofoHGBLdO6XpdJIpaTfPM0lSzMGkbhpWG4ABRtVjQAFDLBG4IsEEHsRyP8ATKI34X7gQ2pJ9AjU+UBSLFLEA3qO41M1njt7ZafDXRfyenWEPv2tI11X+JI0lAWaA3UOfbAlcYxgMYxgMYxgMYxgMYxgMYxgf//Z"/>
          <p:cNvSpPr>
            <a:spLocks noChangeAspect="1" noChangeArrowheads="1"/>
          </p:cNvSpPr>
          <p:nvPr/>
        </p:nvSpPr>
        <p:spPr bwMode="auto">
          <a:xfrm>
            <a:off x="155575" y="-944563"/>
            <a:ext cx="2314575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8136" name="Picture 4" descr="http://www.combat-fishing.com/LowestReachesOZStreamSF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051175"/>
            <a:ext cx="507682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341438"/>
            <a:ext cx="8315325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dirty="0" err="1" smtClean="0"/>
              <a:t>Ecotoxicology</a:t>
            </a:r>
            <a:r>
              <a:rPr lang="cs-CZ" altLang="en-US" sz="2400" dirty="0" smtClean="0"/>
              <a:t> as a science </a:t>
            </a:r>
            <a:r>
              <a:rPr lang="cs-CZ" altLang="en-US" sz="2400" dirty="0" err="1" smtClean="0"/>
              <a:t>with</a:t>
            </a:r>
            <a:r>
              <a:rPr lang="cs-CZ" altLang="en-US" sz="2400" dirty="0" smtClean="0"/>
              <a:t> </a:t>
            </a:r>
            <a:r>
              <a:rPr lang="cs-CZ" altLang="en-US" sz="2400" dirty="0" err="1" smtClean="0"/>
              <a:t>close</a:t>
            </a:r>
            <a:r>
              <a:rPr lang="cs-CZ" altLang="en-US" sz="2400" dirty="0" smtClean="0"/>
              <a:t> </a:t>
            </a:r>
            <a:r>
              <a:rPr lang="cs-CZ" altLang="en-US" sz="2400" dirty="0" err="1" smtClean="0"/>
              <a:t>links</a:t>
            </a:r>
            <a:r>
              <a:rPr lang="cs-CZ" altLang="en-US" sz="2400" dirty="0" smtClean="0"/>
              <a:t> to </a:t>
            </a:r>
            <a:r>
              <a:rPr lang="cs-CZ" altLang="en-US" sz="2400" dirty="0" err="1" smtClean="0"/>
              <a:t>practical</a:t>
            </a:r>
            <a:r>
              <a:rPr lang="cs-CZ" altLang="en-US" sz="2400" dirty="0" smtClean="0"/>
              <a:t> </a:t>
            </a:r>
            <a:r>
              <a:rPr lang="cs-CZ" altLang="en-US" sz="2400" dirty="0" err="1" smtClean="0"/>
              <a:t>environmental</a:t>
            </a:r>
            <a:r>
              <a:rPr lang="cs-CZ" altLang="en-US" sz="2400" dirty="0" smtClean="0"/>
              <a:t> </a:t>
            </a:r>
            <a:r>
              <a:rPr lang="cs-CZ" altLang="en-US" sz="2400" dirty="0" err="1" smtClean="0"/>
              <a:t>protection</a:t>
            </a:r>
            <a:endParaRPr lang="cs-CZ" alt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 err="1" smtClean="0"/>
              <a:t>Understand</a:t>
            </a:r>
            <a:r>
              <a:rPr lang="cs-CZ" altLang="en-US" sz="1800" dirty="0" smtClean="0"/>
              <a:t> </a:t>
            </a:r>
            <a:r>
              <a:rPr lang="cs-CZ" altLang="en-US" sz="1800" dirty="0" err="1" smtClean="0"/>
              <a:t>the</a:t>
            </a:r>
            <a:r>
              <a:rPr lang="cs-CZ" altLang="en-US" sz="1800" dirty="0" smtClean="0"/>
              <a:t> </a:t>
            </a:r>
            <a:r>
              <a:rPr lang="cs-CZ" altLang="en-US" sz="1800" dirty="0" err="1" smtClean="0"/>
              <a:t>importance</a:t>
            </a:r>
            <a:r>
              <a:rPr lang="cs-CZ" altLang="en-US" sz="1800" dirty="0" smtClean="0"/>
              <a:t> and </a:t>
            </a:r>
            <a:r>
              <a:rPr lang="cs-CZ" altLang="en-US" sz="1800" dirty="0" err="1" smtClean="0"/>
              <a:t>links</a:t>
            </a:r>
            <a:r>
              <a:rPr lang="cs-CZ" altLang="en-US" sz="1800" dirty="0" smtClean="0"/>
              <a:t> </a:t>
            </a:r>
            <a:r>
              <a:rPr lang="cs-CZ" altLang="en-US" sz="1800" dirty="0" err="1" smtClean="0"/>
              <a:t>between</a:t>
            </a:r>
            <a:r>
              <a:rPr lang="cs-CZ" altLang="en-US" sz="1800" dirty="0" smtClean="0"/>
              <a:t> </a:t>
            </a:r>
            <a:r>
              <a:rPr lang="cs-CZ" altLang="en-US" sz="1800" dirty="0"/>
              <a:t/>
            </a:r>
            <a:br>
              <a:rPr lang="cs-CZ" altLang="en-US" sz="1800" dirty="0"/>
            </a:br>
            <a:r>
              <a:rPr lang="cs-CZ" altLang="en-US" sz="1800" dirty="0" smtClean="0"/>
              <a:t>ECOTOXICITY --- BIODIVERSITY --- ECOSYSTEM SERVICES</a:t>
            </a:r>
            <a:endParaRPr lang="cs-CZ" altLang="en-US" sz="1400" dirty="0" smtClean="0"/>
          </a:p>
          <a:p>
            <a:pPr eaLnBrk="1" hangingPunct="1">
              <a:lnSpc>
                <a:spcPct val="80000"/>
              </a:lnSpc>
            </a:pPr>
            <a:endParaRPr lang="cs-CZ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 err="1" smtClean="0"/>
              <a:t>From</a:t>
            </a:r>
            <a:r>
              <a:rPr lang="cs-CZ" altLang="en-US" sz="2400" dirty="0" smtClean="0"/>
              <a:t> </a:t>
            </a:r>
            <a:r>
              <a:rPr lang="cs-CZ" altLang="en-US" sz="2400" dirty="0" err="1" smtClean="0"/>
              <a:t>molecular</a:t>
            </a:r>
            <a:r>
              <a:rPr lang="cs-CZ" altLang="en-US" sz="2400" dirty="0" smtClean="0"/>
              <a:t> </a:t>
            </a:r>
            <a:r>
              <a:rPr lang="cs-CZ" altLang="en-US" sz="2400" dirty="0" err="1" smtClean="0"/>
              <a:t>events</a:t>
            </a:r>
            <a:r>
              <a:rPr lang="cs-CZ" altLang="en-US" sz="2400" dirty="0" smtClean="0"/>
              <a:t> to </a:t>
            </a:r>
            <a:r>
              <a:rPr lang="cs-CZ" altLang="en-US" sz="2400" dirty="0" err="1" smtClean="0"/>
              <a:t>higher</a:t>
            </a:r>
            <a:r>
              <a:rPr lang="cs-CZ" altLang="en-US" sz="2400" dirty="0" smtClean="0"/>
              <a:t> </a:t>
            </a:r>
            <a:r>
              <a:rPr lang="cs-CZ" altLang="en-US" sz="2400" dirty="0" err="1" smtClean="0"/>
              <a:t>levels</a:t>
            </a:r>
            <a:endParaRPr lang="cs-CZ" alt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 err="1" smtClean="0"/>
              <a:t>Be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aware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of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different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biological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levels</a:t>
            </a:r>
            <a:r>
              <a:rPr lang="cs-CZ" altLang="en-US" sz="1600" dirty="0" smtClean="0"/>
              <a:t> - </a:t>
            </a:r>
            <a:r>
              <a:rPr lang="cs-CZ" altLang="en-US" sz="1600" dirty="0" err="1" smtClean="0"/>
              <a:t>from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molecules</a:t>
            </a:r>
            <a:r>
              <a:rPr lang="cs-CZ" altLang="en-US" sz="1600" dirty="0" smtClean="0"/>
              <a:t> to </a:t>
            </a:r>
            <a:r>
              <a:rPr lang="cs-CZ" altLang="en-US" sz="1600" dirty="0" err="1" smtClean="0"/>
              <a:t>communities</a:t>
            </a:r>
            <a:endParaRPr lang="cs-CZ" altLang="en-US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 err="1" smtClean="0"/>
              <a:t>Know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examples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of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effects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at</a:t>
            </a:r>
            <a:r>
              <a:rPr lang="cs-CZ" altLang="en-US" sz="1600" dirty="0" smtClean="0"/>
              <a:t> these </a:t>
            </a:r>
            <a:r>
              <a:rPr lang="cs-CZ" altLang="en-US" sz="1600" dirty="0" err="1" smtClean="0"/>
              <a:t>different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levels</a:t>
            </a:r>
            <a:endParaRPr lang="cs-CZ" altLang="en-US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 err="1" smtClean="0"/>
              <a:t>Know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example</a:t>
            </a:r>
            <a:r>
              <a:rPr lang="cs-CZ" altLang="en-US" sz="1600" dirty="0" smtClean="0"/>
              <a:t>(s) </a:t>
            </a:r>
            <a:r>
              <a:rPr lang="cs-CZ" altLang="en-US" sz="1600" dirty="0" err="1" smtClean="0"/>
              <a:t>of</a:t>
            </a:r>
            <a:r>
              <a:rPr lang="cs-CZ" altLang="en-US" sz="1600" dirty="0" smtClean="0"/>
              <a:t> „</a:t>
            </a:r>
            <a:r>
              <a:rPr lang="cs-CZ" altLang="en-US" sz="1600" dirty="0" err="1" smtClean="0"/>
              <a:t>Adverse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Outcome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Pathway</a:t>
            </a:r>
            <a:r>
              <a:rPr lang="cs-CZ" altLang="en-US" sz="1600" dirty="0" smtClean="0"/>
              <a:t>(s)“</a:t>
            </a:r>
          </a:p>
          <a:p>
            <a:pPr lvl="1" eaLnBrk="1" hangingPunct="1">
              <a:lnSpc>
                <a:spcPct val="80000"/>
              </a:lnSpc>
            </a:pPr>
            <a:endParaRPr lang="cs-CZ" altLang="en-US" sz="1600" dirty="0" smtClean="0"/>
          </a:p>
          <a:p>
            <a:pPr eaLnBrk="1" hangingPunct="1">
              <a:lnSpc>
                <a:spcPct val="80000"/>
              </a:lnSpc>
            </a:pPr>
            <a:endParaRPr lang="cs-CZ" altLang="en-US" sz="2400" dirty="0"/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 err="1"/>
              <a:t>Understand</a:t>
            </a:r>
            <a:r>
              <a:rPr lang="cs-CZ" altLang="en-US" sz="2400" dirty="0"/>
              <a:t> </a:t>
            </a:r>
            <a:r>
              <a:rPr lang="cs-CZ" altLang="en-US" sz="2400" dirty="0" err="1"/>
              <a:t>keywords</a:t>
            </a:r>
            <a:r>
              <a:rPr lang="cs-CZ" altLang="en-US" sz="2400" dirty="0"/>
              <a:t> such as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 err="1"/>
              <a:t>Exposure</a:t>
            </a:r>
            <a:r>
              <a:rPr lang="cs-CZ" altLang="en-US" sz="1800" dirty="0"/>
              <a:t> - </a:t>
            </a:r>
            <a:r>
              <a:rPr lang="cs-CZ" altLang="en-US" sz="1800" dirty="0" err="1"/>
              <a:t>Bioavailability</a:t>
            </a:r>
            <a:endParaRPr lang="cs-CZ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 err="1"/>
              <a:t>Toxicokinetics</a:t>
            </a:r>
            <a:r>
              <a:rPr lang="cs-CZ" altLang="en-US" sz="1800" dirty="0"/>
              <a:t> – </a:t>
            </a:r>
            <a:r>
              <a:rPr lang="cs-CZ" altLang="en-US" sz="1800" dirty="0" err="1"/>
              <a:t>Toxicodynamics</a:t>
            </a:r>
            <a:endParaRPr lang="cs-CZ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 err="1"/>
              <a:t>Apical</a:t>
            </a:r>
            <a:r>
              <a:rPr lang="cs-CZ" altLang="en-US" sz="1800" dirty="0"/>
              <a:t> </a:t>
            </a:r>
            <a:r>
              <a:rPr lang="cs-CZ" altLang="en-US" sz="1800" dirty="0" err="1"/>
              <a:t>endpoints</a:t>
            </a:r>
            <a:r>
              <a:rPr lang="cs-CZ" altLang="en-US" sz="1800" dirty="0"/>
              <a:t> in </a:t>
            </a:r>
            <a:r>
              <a:rPr lang="cs-CZ" altLang="en-US" sz="1800" dirty="0" err="1"/>
              <a:t>ecotoxicology</a:t>
            </a:r>
            <a:r>
              <a:rPr lang="cs-CZ" altLang="en-US" sz="1800" dirty="0"/>
              <a:t> … and </a:t>
            </a:r>
            <a:r>
              <a:rPr lang="cs-CZ" altLang="en-US" sz="1800" dirty="0" err="1"/>
              <a:t>interaction</a:t>
            </a:r>
            <a:r>
              <a:rPr lang="cs-CZ" altLang="en-US" sz="1800" dirty="0"/>
              <a:t> </a:t>
            </a:r>
            <a:r>
              <a:rPr lang="cs-CZ" altLang="en-US" sz="1800" dirty="0" err="1"/>
              <a:t>among</a:t>
            </a:r>
            <a:r>
              <a:rPr lang="cs-CZ" altLang="en-US" sz="1800" dirty="0"/>
              <a:t> </a:t>
            </a:r>
            <a:r>
              <a:rPr lang="cs-CZ" altLang="en-US" sz="1800" dirty="0" err="1"/>
              <a:t>them</a:t>
            </a:r>
            <a:endParaRPr lang="cs-CZ" altLang="en-US" sz="1800" dirty="0"/>
          </a:p>
          <a:p>
            <a:pPr lvl="1" eaLnBrk="1" hangingPunct="1">
              <a:lnSpc>
                <a:spcPct val="80000"/>
              </a:lnSpc>
            </a:pPr>
            <a:endParaRPr lang="cs-CZ" altLang="en-US" sz="1800" dirty="0"/>
          </a:p>
          <a:p>
            <a:pPr lvl="1" eaLnBrk="1" hangingPunct="1">
              <a:lnSpc>
                <a:spcPct val="80000"/>
              </a:lnSpc>
            </a:pPr>
            <a:endParaRPr lang="cs-CZ" altLang="en-US" sz="1800" dirty="0"/>
          </a:p>
          <a:p>
            <a:pPr lvl="1" eaLnBrk="1" hangingPunct="1">
              <a:lnSpc>
                <a:spcPct val="80000"/>
              </a:lnSpc>
            </a:pPr>
            <a:endParaRPr lang="cs-CZ" altLang="en-US" sz="1600" dirty="0" smtClean="0"/>
          </a:p>
          <a:p>
            <a:pPr lvl="1" eaLnBrk="1" hangingPunct="1">
              <a:lnSpc>
                <a:spcPct val="80000"/>
              </a:lnSpc>
            </a:pPr>
            <a:endParaRPr lang="nl-NL" altLang="en-US" sz="1600" dirty="0" smtClean="0"/>
          </a:p>
        </p:txBody>
      </p:sp>
      <p:sp>
        <p:nvSpPr>
          <p:cNvPr id="49155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/>
              <a:t>WRAP UP  … take home message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0938" b="41415"/>
          <a:stretch>
            <a:fillRect/>
          </a:stretch>
        </p:blipFill>
        <p:spPr bwMode="auto">
          <a:xfrm>
            <a:off x="2916238" y="26988"/>
            <a:ext cx="61563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14333" r="34445" b="29582"/>
          <a:stretch>
            <a:fillRect/>
          </a:stretch>
        </p:blipFill>
        <p:spPr bwMode="auto">
          <a:xfrm>
            <a:off x="30163" y="2932113"/>
            <a:ext cx="6342062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5" t="52409" r="10938" b="20584"/>
          <a:stretch>
            <a:fillRect/>
          </a:stretch>
        </p:blipFill>
        <p:spPr bwMode="auto">
          <a:xfrm>
            <a:off x="7075488" y="1257300"/>
            <a:ext cx="19685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3" descr="Výsledek obrázku pro theguardia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335213"/>
            <a:ext cx="22367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60350"/>
            <a:ext cx="4967287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http://i.dailymail.co.uk/i/pix/2012/12/05/article-2243155-165C6117000005DC-311_634x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5750"/>
            <a:ext cx="37877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19200" y="29337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E</a:t>
            </a:r>
            <a:r>
              <a:rPr lang="nl-BE" altLang="en-US" sz="4000">
                <a:solidFill>
                  <a:schemeClr val="tx2"/>
                </a:solidFill>
              </a:rPr>
              <a:t>nvironment</a:t>
            </a:r>
            <a:r>
              <a:rPr lang="cs-CZ" altLang="en-US" sz="4000">
                <a:solidFill>
                  <a:schemeClr val="tx2"/>
                </a:solidFill>
              </a:rPr>
              <a:t>al pollution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Examples and ecological cosequences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Major </a:t>
            </a:r>
            <a:r>
              <a:rPr lang="cs-CZ" altLang="en-US" smtClean="0"/>
              <a:t>anthropogenic threats – example: waters</a:t>
            </a:r>
          </a:p>
        </p:txBody>
      </p:sp>
      <p:sp>
        <p:nvSpPr>
          <p:cNvPr id="20483" name="TextovéPole 3"/>
          <p:cNvSpPr txBox="1">
            <a:spLocks noChangeArrowheads="1"/>
          </p:cNvSpPr>
          <p:nvPr/>
        </p:nvSpPr>
        <p:spPr bwMode="auto">
          <a:xfrm rot="-5400000">
            <a:off x="-44450" y="2676526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Direct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174750"/>
            <a:ext cx="21494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11517"/>
          <a:stretch>
            <a:fillRect/>
          </a:stretch>
        </p:blipFill>
        <p:spPr bwMode="auto">
          <a:xfrm>
            <a:off x="3132138" y="1174750"/>
            <a:ext cx="13684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1"/>
          <a:stretch>
            <a:fillRect/>
          </a:stretch>
        </p:blipFill>
        <p:spPr bwMode="auto">
          <a:xfrm>
            <a:off x="900113" y="2974975"/>
            <a:ext cx="1295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974975"/>
            <a:ext cx="21764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3800"/>
            <a:ext cx="30956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ovéPole 9"/>
          <p:cNvSpPr txBox="1">
            <a:spLocks noChangeArrowheads="1"/>
          </p:cNvSpPr>
          <p:nvPr/>
        </p:nvSpPr>
        <p:spPr bwMode="auto">
          <a:xfrm rot="-5400000">
            <a:off x="-143669" y="5152232"/>
            <a:ext cx="110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Indirect</a:t>
            </a: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3048000"/>
            <a:ext cx="19605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/>
          <a:stretch>
            <a:fillRect/>
          </a:stretch>
        </p:blipFill>
        <p:spPr bwMode="auto">
          <a:xfrm>
            <a:off x="5148263" y="3048000"/>
            <a:ext cx="10715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24400"/>
            <a:ext cx="25923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prava 16"/>
          <p:cNvSpPr/>
          <p:nvPr/>
        </p:nvSpPr>
        <p:spPr>
          <a:xfrm>
            <a:off x="4859338" y="4797425"/>
            <a:ext cx="4105275" cy="1079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Impacts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5538"/>
            <a:ext cx="8291513" cy="4967287"/>
          </a:xfrm>
        </p:spPr>
        <p:txBody>
          <a:bodyPr/>
          <a:lstStyle/>
          <a:p>
            <a:r>
              <a:rPr lang="cs-CZ" altLang="en-US" b="1" smtClean="0"/>
              <a:t>Loss of biodiversity</a:t>
            </a:r>
          </a:p>
          <a:p>
            <a:pPr lvl="1"/>
            <a:endParaRPr lang="cs-CZ" altLang="en-US" smtClean="0"/>
          </a:p>
        </p:txBody>
      </p:sp>
      <p:sp>
        <p:nvSpPr>
          <p:cNvPr id="21507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Major impacts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204913"/>
            <a:ext cx="1455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Changes in biodiversity</a:t>
            </a:r>
            <a:endParaRPr lang="cs-CZ" altLang="en-US" smtClean="0"/>
          </a:p>
        </p:txBody>
      </p:sp>
      <p:pic>
        <p:nvPicPr>
          <p:cNvPr id="225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412875"/>
            <a:ext cx="67198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52913"/>
            <a:ext cx="23828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412875"/>
            <a:ext cx="23622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lů 8"/>
          <p:cNvSpPr/>
          <p:nvPr/>
        </p:nvSpPr>
        <p:spPr>
          <a:xfrm>
            <a:off x="900113" y="3213100"/>
            <a:ext cx="719137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56113"/>
            <a:ext cx="18462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</TotalTime>
  <Words>845</Words>
  <Application>Microsoft Office PowerPoint</Application>
  <PresentationFormat>Předvádění na obrazovce (4:3)</PresentationFormat>
  <Paragraphs>254</Paragraphs>
  <Slides>35</Slides>
  <Notes>35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Tahoma</vt:lpstr>
      <vt:lpstr>Times New Roman</vt:lpstr>
      <vt:lpstr>Verdana</vt:lpstr>
      <vt:lpstr>Wingdings</vt:lpstr>
      <vt:lpstr>Motiv sady Office</vt:lpstr>
      <vt:lpstr>Ecotoxicology Part 1 - Introduction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Major anthropogenic threats – example: waters</vt:lpstr>
      <vt:lpstr>Major impacts</vt:lpstr>
      <vt:lpstr>Changes in biodiversity</vt:lpstr>
      <vt:lpstr>Changes in biodiversity</vt:lpstr>
      <vt:lpstr>Major impacts</vt:lpstr>
      <vt:lpstr>Impacts on fish  decreased crop yields</vt:lpstr>
      <vt:lpstr>Impacts on biota  global effects </vt:lpstr>
      <vt:lpstr>Prezentace aplikace PowerPoint</vt:lpstr>
      <vt:lpstr>Prezentace aplikace PowerPoint</vt:lpstr>
      <vt:lpstr>ECOTOXICOLOGY by definition</vt:lpstr>
      <vt:lpstr>Prezentace aplikace PowerPoint</vt:lpstr>
      <vt:lpstr>Ecotoxic effects</vt:lpstr>
      <vt:lpstr>Prezentace aplikace PowerPoint</vt:lpstr>
      <vt:lpstr>Prezentace aplikace PowerPoint</vt:lpstr>
      <vt:lpstr>Prezentace aplikace PowerPoint</vt:lpstr>
      <vt:lpstr>Prezentace aplikace PowerPoint</vt:lpstr>
      <vt:lpstr>1) From molecules to individuals</vt:lpstr>
      <vt:lpstr>2) From molecules to individuals - AOPs</vt:lpstr>
      <vt:lpstr>AOP Example: ethinylestradiol</vt:lpstr>
      <vt:lpstr>Prezentace aplikace PowerPoint</vt:lpstr>
      <vt:lpstr>Effects at different levels - molecular</vt:lpstr>
      <vt:lpstr>Effects at different levels - cellular</vt:lpstr>
      <vt:lpstr>Effects at different levels - ORGANISM</vt:lpstr>
      <vt:lpstr>Prezentace aplikace PowerPoint</vt:lpstr>
      <vt:lpstr>Prezentace aplikace PowerPoint</vt:lpstr>
      <vt:lpstr>Prezentace aplikace PowerPoint</vt:lpstr>
      <vt:lpstr>Effects at different levels</vt:lpstr>
      <vt:lpstr>Effects at different levels</vt:lpstr>
      <vt:lpstr>WRAP UP  … take home message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97</cp:revision>
  <dcterms:created xsi:type="dcterms:W3CDTF">2010-05-17T15:27:49Z</dcterms:created>
  <dcterms:modified xsi:type="dcterms:W3CDTF">2019-03-07T07:24:12Z</dcterms:modified>
</cp:coreProperties>
</file>