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5" r:id="rId3"/>
    <p:sldId id="336" r:id="rId4"/>
    <p:sldId id="337" r:id="rId5"/>
    <p:sldId id="338" r:id="rId6"/>
    <p:sldId id="339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1" r:id="rId16"/>
    <p:sldId id="352" r:id="rId17"/>
    <p:sldId id="353" r:id="rId18"/>
    <p:sldId id="354" r:id="rId19"/>
    <p:sldId id="355" r:id="rId20"/>
    <p:sldId id="361" r:id="rId21"/>
    <p:sldId id="362" r:id="rId22"/>
    <p:sldId id="356" r:id="rId23"/>
    <p:sldId id="357" r:id="rId24"/>
    <p:sldId id="358" r:id="rId25"/>
    <p:sldId id="359" r:id="rId26"/>
    <p:sldId id="360" r:id="rId2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1" autoAdjust="0"/>
  </p:normalViewPr>
  <p:slideViewPr>
    <p:cSldViewPr>
      <p:cViewPr varScale="1">
        <p:scale>
          <a:sx n="81" d="100"/>
          <a:sy n="81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DF7FEB-CE0E-4A0F-99B4-6608A68F7975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367E43-C886-4F3C-879C-55D6BB625E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44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C4B1D8-CB14-4DB1-832B-D5C029C4140E}" type="datetimeFigureOut">
              <a:rPr lang="cs-CZ"/>
              <a:pPr>
                <a:defRPr/>
              </a:pPr>
              <a:t>08.03.2019</a:t>
            </a:fld>
            <a:endParaRPr lang="cs-CZ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D89E7A5-6910-4D02-8D13-0FE7FCF88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1339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198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353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164D71-E770-46DA-ABDC-6D73EEC38735}" type="slidenum">
              <a:rPr lang="cs-CZ" altLang="en-US" sz="130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cs-CZ" altLang="en-US" sz="1300">
              <a:latin typeface="Arial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3337" cy="38354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4859340"/>
            <a:ext cx="56769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59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877" indent="-285722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888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043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198" indent="-228578" defTabSz="99050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353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509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8664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5819" indent="-228578" defTabSz="990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39741-CB48-4F93-A0FE-8BC5FC05E411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cs-CZ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3775" y="768350"/>
            <a:ext cx="5113338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6574" y="4859666"/>
            <a:ext cx="5206153" cy="46073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48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16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978D2-90DB-4942-8C2B-2EB5E6146BA7}" type="slidenum">
              <a:rPr lang="cs-CZ" altLang="en-US"/>
              <a:pPr/>
              <a:t>22</a:t>
            </a:fld>
            <a:endParaRPr lang="cs-CZ" alt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87" y="4861198"/>
            <a:ext cx="5680127" cy="46050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6B4A02-7FD7-4B80-847E-D8283F3B7854}" type="slidenum">
              <a:rPr lang="cs-CZ" altLang="en-US"/>
              <a:pPr/>
              <a:t>23</a:t>
            </a:fld>
            <a:endParaRPr lang="cs-CZ" alt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87" y="4861198"/>
            <a:ext cx="5680127" cy="46050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72A56-D618-430E-B770-AA702D302798}" type="slidenum">
              <a:rPr lang="cs-CZ" altLang="en-US"/>
              <a:pPr/>
              <a:t>24</a:t>
            </a:fld>
            <a:endParaRPr lang="cs-CZ" alt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87" y="4861198"/>
            <a:ext cx="5680127" cy="46050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B26F9-1C90-467E-AA1F-9531490F22A5}" type="slidenum">
              <a:rPr lang="cs-CZ" altLang="en-US"/>
              <a:pPr/>
              <a:t>25</a:t>
            </a:fld>
            <a:endParaRPr lang="cs-CZ" alt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587" y="4861198"/>
            <a:ext cx="5680127" cy="4605088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AB579-8F27-4074-8B86-ECA27861D9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23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40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11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9C2B90-6E57-4879-9C28-3D235153F8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6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3F74259-591D-4B56-A899-721579D7D5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9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5B79-393A-4862-847D-1DA916DF94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23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92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898525"/>
            <a:ext cx="31575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10" descr="trojlogo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32463"/>
            <a:ext cx="523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1370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49525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A14B591-4D1D-4F82-911A-0737CF662C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7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E7293B-4CA6-4F17-973D-5465494AD8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9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46FDBA-F8CC-4DBF-89BC-81C6ADA48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49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7832646-A1FD-4724-8B79-FCD1F62D6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4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FE349AA-6AFF-477E-9593-6702F18D6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26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404D72-A8BD-4B05-83CD-3F21A428CD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130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pic>
        <p:nvPicPr>
          <p:cNvPr id="1029" name="Obrázek 9" descr="logo_mu_cerne.gif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7" descr="trojlogo.g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99188"/>
            <a:ext cx="42481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 bwMode="auto">
          <a:xfrm>
            <a:off x="251520" y="1988840"/>
            <a:ext cx="8640960" cy="288032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4000" b="1" dirty="0" err="1" smtClean="0">
                <a:solidFill>
                  <a:schemeClr val="tx1"/>
                </a:solidFill>
              </a:rPr>
              <a:t>Ecotoxicology</a:t>
            </a:r>
            <a:r>
              <a:rPr lang="cs-CZ" altLang="en-US" sz="4000" dirty="0" smtClean="0">
                <a:solidFill>
                  <a:schemeClr val="tx1"/>
                </a:solidFill>
              </a:rPr>
              <a:t/>
            </a:r>
            <a:br>
              <a:rPr lang="cs-CZ" altLang="en-US" sz="4000" dirty="0" smtClean="0">
                <a:solidFill>
                  <a:schemeClr val="tx1"/>
                </a:solidFill>
              </a:rPr>
            </a:br>
            <a:r>
              <a:rPr lang="cs-CZ" altLang="en-US" sz="4000" dirty="0" err="1" smtClean="0">
                <a:solidFill>
                  <a:schemeClr val="tx1"/>
                </a:solidFill>
              </a:rPr>
              <a:t>Current</a:t>
            </a:r>
            <a:r>
              <a:rPr lang="cs-CZ" altLang="en-US" sz="4000" dirty="0" smtClean="0">
                <a:solidFill>
                  <a:schemeClr val="tx1"/>
                </a:solidFill>
              </a:rPr>
              <a:t> </a:t>
            </a:r>
            <a:r>
              <a:rPr lang="cs-CZ" altLang="en-US" sz="4000" dirty="0" err="1" smtClean="0">
                <a:solidFill>
                  <a:schemeClr val="tx1"/>
                </a:solidFill>
              </a:rPr>
              <a:t>issues</a:t>
            </a:r>
            <a:r>
              <a:rPr lang="cs-CZ" altLang="en-US" sz="4000" dirty="0" smtClean="0">
                <a:solidFill>
                  <a:schemeClr val="tx1"/>
                </a:solidFill>
              </a:rPr>
              <a:t> in </a:t>
            </a:r>
            <a:br>
              <a:rPr lang="cs-CZ" altLang="en-US" sz="4000" dirty="0" smtClean="0">
                <a:solidFill>
                  <a:schemeClr val="tx1"/>
                </a:solidFill>
              </a:rPr>
            </a:br>
            <a:r>
              <a:rPr lang="cs-CZ" altLang="en-US" sz="4000" dirty="0" smtClean="0">
                <a:solidFill>
                  <a:schemeClr val="tx1"/>
                </a:solidFill>
              </a:rPr>
              <a:t>Research </a:t>
            </a:r>
            <a:r>
              <a:rPr lang="cs-CZ" altLang="en-US" sz="4000" dirty="0" err="1" smtClean="0">
                <a:solidFill>
                  <a:schemeClr val="tx1"/>
                </a:solidFill>
              </a:rPr>
              <a:t>vs</a:t>
            </a:r>
            <a:r>
              <a:rPr lang="cs-CZ" altLang="en-US" sz="4000" dirty="0" smtClean="0">
                <a:solidFill>
                  <a:schemeClr val="tx1"/>
                </a:solidFill>
              </a:rPr>
              <a:t> </a:t>
            </a:r>
            <a:r>
              <a:rPr lang="cs-CZ" altLang="en-US" sz="4000" dirty="0" err="1" smtClean="0">
                <a:solidFill>
                  <a:schemeClr val="tx1"/>
                </a:solidFill>
              </a:rPr>
              <a:t>Regulation</a:t>
            </a:r>
            <a:endParaRPr lang="cs-CZ" altLang="en-US" sz="2000" dirty="0" smtClean="0"/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900113" y="5301208"/>
            <a:ext cx="7343775" cy="792088"/>
          </a:xfrm>
        </p:spPr>
        <p:txBody>
          <a:bodyPr/>
          <a:lstStyle/>
          <a:p>
            <a:pPr eaLnBrk="1" hangingPunct="1"/>
            <a:r>
              <a:rPr lang="en-US" altLang="en-US" sz="2000" b="1" dirty="0" err="1" smtClean="0"/>
              <a:t>Lud</a:t>
            </a:r>
            <a:r>
              <a:rPr lang="cs-CZ" altLang="en-US" sz="2000" b="1" dirty="0" err="1" smtClean="0"/>
              <a:t>ek</a:t>
            </a:r>
            <a:r>
              <a:rPr lang="cs-CZ" altLang="en-US" sz="2000" b="1" dirty="0" smtClean="0"/>
              <a:t> Blaha</a:t>
            </a:r>
            <a:r>
              <a:rPr lang="en-GB" altLang="en-US" sz="2000" b="1" dirty="0" smtClean="0"/>
              <a:t> + </a:t>
            </a:r>
            <a:r>
              <a:rPr lang="en-GB" altLang="en-US" sz="2000" b="1" dirty="0" err="1" smtClean="0"/>
              <a:t>ecotox</a:t>
            </a:r>
            <a:r>
              <a:rPr lang="en-GB" altLang="en-US" sz="2000" b="1" dirty="0" smtClean="0"/>
              <a:t> colleagues</a:t>
            </a: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r>
              <a:rPr lang="en-US" altLang="en-US" sz="2000" b="1" dirty="0" smtClean="0"/>
              <a:t/>
            </a:r>
            <a:br>
              <a:rPr lang="en-US" altLang="en-US" sz="2000" b="1" dirty="0" smtClean="0"/>
            </a:br>
            <a:endParaRPr lang="en-US" altLang="en-US" sz="2000" b="1" dirty="0" smtClean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661025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12595" r="12920" b="8656"/>
          <a:stretch>
            <a:fillRect/>
          </a:stretch>
        </p:blipFill>
        <p:spPr bwMode="auto">
          <a:xfrm>
            <a:off x="34925" y="719138"/>
            <a:ext cx="9094788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418263" y="3335338"/>
            <a:ext cx="2628900" cy="9350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3972" name="TextovéPole 1"/>
          <p:cNvSpPr txBox="1">
            <a:spLocks noChangeArrowheads="1"/>
          </p:cNvSpPr>
          <p:nvPr/>
        </p:nvSpPr>
        <p:spPr bwMode="auto">
          <a:xfrm>
            <a:off x="2343150" y="44450"/>
            <a:ext cx="424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>
                <a:solidFill>
                  <a:schemeClr val="tx1"/>
                </a:solidFill>
              </a:rPr>
              <a:t>PHARMACEUTICALS</a:t>
            </a:r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z="2800" smtClean="0">
                <a:solidFill>
                  <a:schemeClr val="tx1"/>
                </a:solidFill>
              </a:rPr>
              <a:t>Example 1 - DICLOFENAC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640762" cy="5805487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400" b="1" smtClean="0"/>
              <a:t>Unexpected effects at NON-TARGET species</a:t>
            </a:r>
            <a:endParaRPr lang="en-US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en-US" sz="2400" smtClean="0"/>
              <a:t>	- </a:t>
            </a:r>
            <a:r>
              <a:rPr lang="cs-CZ" altLang="en-US" sz="2400" b="1" smtClean="0">
                <a:solidFill>
                  <a:srgbClr val="FF0000"/>
                </a:solidFill>
              </a:rPr>
              <a:t>nephrotoxicity</a:t>
            </a:r>
            <a:r>
              <a:rPr lang="en-US" altLang="en-US" sz="2400" b="1" smtClean="0">
                <a:solidFill>
                  <a:srgbClr val="FF0000"/>
                </a:solidFill>
              </a:rPr>
              <a:t> </a:t>
            </a:r>
            <a:r>
              <a:rPr lang="cs-CZ" altLang="en-US" sz="2400" smtClean="0"/>
              <a:t>at vultures</a:t>
            </a:r>
            <a:r>
              <a:rPr lang="en-GB" altLang="en-US" sz="2400" smtClean="0"/>
              <a:t> </a:t>
            </a:r>
            <a:endParaRPr lang="cs-CZ" altLang="en-US" sz="2400" smtClean="0"/>
          </a:p>
          <a:p>
            <a:pPr marL="533400" indent="-533400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2400" smtClean="0"/>
              <a:t>	- Relevant also in </a:t>
            </a:r>
            <a:r>
              <a:rPr lang="en-GB" altLang="en-US" sz="2400" smtClean="0"/>
              <a:t>EU </a:t>
            </a:r>
          </a:p>
          <a:p>
            <a:pPr marL="533400" indent="-533400" eaLnBrk="1" hangingPunct="1">
              <a:lnSpc>
                <a:spcPct val="90000"/>
              </a:lnSpc>
              <a:buFont typeface="Arial" charset="0"/>
              <a:buNone/>
            </a:pPr>
            <a:r>
              <a:rPr lang="cs-CZ" altLang="en-US" sz="2400" smtClean="0"/>
              <a:t>       </a:t>
            </a:r>
            <a:r>
              <a:rPr lang="en-GB" altLang="en-US" sz="2400" smtClean="0"/>
              <a:t>	(ESP, EL,CY)</a:t>
            </a:r>
            <a:endParaRPr lang="cs-CZ" altLang="en-US" sz="2400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en-US" sz="2400" b="1" smtClean="0"/>
          </a:p>
        </p:txBody>
      </p:sp>
      <p:pic>
        <p:nvPicPr>
          <p:cNvPr id="86020" name="Picture 4" descr="http://img2.allvoices.com/thumbs/image/609/480/103574038-diclofenac-dru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36838"/>
            <a:ext cx="4392612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4787900" y="1700213"/>
            <a:ext cx="360363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602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1725"/>
            <a:ext cx="17272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83175"/>
            <a:ext cx="1800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14" descr="http://www.painstopanswers.com/images/diclofen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" t="14655" r="7040" b="12077"/>
          <a:stretch>
            <a:fillRect/>
          </a:stretch>
        </p:blipFill>
        <p:spPr bwMode="auto">
          <a:xfrm>
            <a:off x="2411413" y="3570288"/>
            <a:ext cx="19446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5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 sz="quarter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en-US" smtClean="0">
                <a:solidFill>
                  <a:schemeClr val="tx1"/>
                </a:solidFill>
              </a:rPr>
              <a:t>Example </a:t>
            </a:r>
            <a:r>
              <a:rPr lang="en-GB" altLang="en-US" smtClean="0">
                <a:solidFill>
                  <a:schemeClr val="tx1"/>
                </a:solidFill>
              </a:rPr>
              <a:t>2 – AVERMEKTIN</a:t>
            </a:r>
            <a:r>
              <a:rPr lang="cs-CZ" altLang="en-US" smtClean="0">
                <a:solidFill>
                  <a:schemeClr val="tx1"/>
                </a:solidFill>
              </a:rPr>
              <a:t>-like antiparasitics</a:t>
            </a:r>
            <a:endParaRPr lang="en-GB" altLang="en-US" smtClean="0">
              <a:solidFill>
                <a:schemeClr val="tx1"/>
              </a:solidFill>
            </a:endParaRP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179388" y="2203450"/>
            <a:ext cx="882015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None/>
              <a:defRPr/>
            </a:pPr>
            <a:r>
              <a:rPr lang="en-GB" sz="2000" b="1" dirty="0" err="1">
                <a:solidFill>
                  <a:schemeClr val="tx2"/>
                </a:solidFill>
              </a:rPr>
              <a:t>Ivermectin</a:t>
            </a:r>
            <a:r>
              <a:rPr lang="en-GB" sz="2000" b="1" dirty="0">
                <a:solidFill>
                  <a:schemeClr val="tx2"/>
                </a:solidFill>
              </a:rPr>
              <a:t> </a:t>
            </a:r>
            <a:r>
              <a:rPr lang="en-GB" sz="2000" b="1" dirty="0"/>
              <a:t>– </a:t>
            </a:r>
            <a:r>
              <a:rPr lang="en-GB" sz="2000" b="1" dirty="0" err="1"/>
              <a:t>antipara</a:t>
            </a:r>
            <a:r>
              <a:rPr lang="cs-CZ" sz="2000" b="1" dirty="0"/>
              <a:t>s</a:t>
            </a:r>
            <a:r>
              <a:rPr lang="en-GB" sz="2000" b="1" dirty="0" err="1"/>
              <a:t>iti</a:t>
            </a:r>
            <a:r>
              <a:rPr lang="cs-CZ" sz="2000" b="1" dirty="0" err="1"/>
              <a:t>cs</a:t>
            </a:r>
            <a:r>
              <a:rPr lang="cs-CZ" sz="2000" b="1" dirty="0"/>
              <a:t> in </a:t>
            </a:r>
            <a:r>
              <a:rPr lang="cs-CZ" sz="2000" b="1" dirty="0" err="1"/>
              <a:t>large</a:t>
            </a:r>
            <a:r>
              <a:rPr lang="cs-CZ" sz="2000" b="1" dirty="0"/>
              <a:t> </a:t>
            </a:r>
            <a:r>
              <a:rPr lang="cs-CZ" sz="2000" b="1" dirty="0" err="1"/>
              <a:t>herds</a:t>
            </a:r>
            <a:r>
              <a:rPr lang="cs-CZ" sz="2000" b="1" dirty="0"/>
              <a:t> 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cs-CZ" sz="1400" dirty="0" err="1"/>
              <a:t>Used</a:t>
            </a:r>
            <a:r>
              <a:rPr lang="cs-CZ" sz="1400" dirty="0"/>
              <a:t> </a:t>
            </a:r>
            <a:r>
              <a:rPr lang="cs-CZ" sz="1400" b="1" dirty="0">
                <a:solidFill>
                  <a:schemeClr val="tx2"/>
                </a:solidFill>
              </a:rPr>
              <a:t>2-</a:t>
            </a:r>
            <a:r>
              <a:rPr lang="cs-CZ" sz="1400" b="1" dirty="0" err="1">
                <a:solidFill>
                  <a:schemeClr val="tx2"/>
                </a:solidFill>
              </a:rPr>
              <a:t>times</a:t>
            </a:r>
            <a:r>
              <a:rPr lang="cs-CZ" sz="1400" b="1" dirty="0">
                <a:solidFill>
                  <a:schemeClr val="tx2"/>
                </a:solidFill>
              </a:rPr>
              <a:t> per </a:t>
            </a:r>
            <a:r>
              <a:rPr lang="cs-CZ" sz="1400" b="1" dirty="0" err="1">
                <a:solidFill>
                  <a:schemeClr val="tx2"/>
                </a:solidFill>
              </a:rPr>
              <a:t>season</a:t>
            </a:r>
            <a:r>
              <a:rPr lang="cs-CZ" sz="1400" dirty="0"/>
              <a:t> per </a:t>
            </a:r>
            <a:r>
              <a:rPr lang="cs-CZ" sz="1400" dirty="0" err="1"/>
              <a:t>sheep</a:t>
            </a:r>
            <a:r>
              <a:rPr lang="en-US" sz="1400" dirty="0"/>
              <a:t>/cow 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cs-CZ" sz="1400" b="1" dirty="0" err="1">
                <a:solidFill>
                  <a:schemeClr val="tx2"/>
                </a:solidFill>
              </a:rPr>
              <a:t>Kills</a:t>
            </a:r>
            <a:r>
              <a:rPr lang="cs-CZ" sz="1400" b="1" dirty="0">
                <a:solidFill>
                  <a:schemeClr val="tx2"/>
                </a:solidFill>
              </a:rPr>
              <a:t> 100% </a:t>
            </a:r>
            <a:r>
              <a:rPr lang="cs-CZ" sz="1400" b="1" dirty="0" err="1">
                <a:solidFill>
                  <a:schemeClr val="tx2"/>
                </a:solidFill>
              </a:rPr>
              <a:t>parasites</a:t>
            </a:r>
            <a:r>
              <a:rPr lang="cs-CZ" sz="1400" dirty="0"/>
              <a:t> in </a:t>
            </a:r>
            <a:r>
              <a:rPr lang="cs-CZ" sz="1400" dirty="0" err="1"/>
              <a:t>sheep</a:t>
            </a:r>
            <a:endParaRPr lang="en-US" sz="1400" dirty="0"/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cs-CZ" sz="1400" dirty="0" err="1"/>
              <a:t>Released</a:t>
            </a:r>
            <a:r>
              <a:rPr lang="cs-CZ" sz="1400" dirty="0"/>
              <a:t> in </a:t>
            </a:r>
            <a:r>
              <a:rPr lang="cs-CZ" sz="1400" dirty="0" err="1"/>
              <a:t>dung</a:t>
            </a:r>
            <a:r>
              <a:rPr lang="cs-CZ" sz="1400" dirty="0"/>
              <a:t> - </a:t>
            </a:r>
            <a:r>
              <a:rPr lang="cs-CZ" sz="1400" b="1" dirty="0" err="1">
                <a:solidFill>
                  <a:schemeClr val="tx2"/>
                </a:solidFill>
              </a:rPr>
              <a:t>kills</a:t>
            </a:r>
            <a:r>
              <a:rPr lang="cs-CZ" sz="1400" b="1" dirty="0">
                <a:solidFill>
                  <a:schemeClr val="tx2"/>
                </a:solidFill>
              </a:rPr>
              <a:t> 80</a:t>
            </a:r>
            <a:r>
              <a:rPr lang="en-GB" sz="1400" b="1" dirty="0">
                <a:solidFill>
                  <a:schemeClr val="tx2"/>
                </a:solidFill>
              </a:rPr>
              <a:t>-90</a:t>
            </a:r>
            <a:r>
              <a:rPr lang="cs-CZ" sz="1400" b="1" dirty="0">
                <a:solidFill>
                  <a:schemeClr val="tx2"/>
                </a:solidFill>
              </a:rPr>
              <a:t>% </a:t>
            </a:r>
            <a:r>
              <a:rPr lang="cs-CZ" sz="1400" b="1" dirty="0" err="1">
                <a:solidFill>
                  <a:schemeClr val="tx2"/>
                </a:solidFill>
              </a:rPr>
              <a:t>larvae</a:t>
            </a:r>
            <a:r>
              <a:rPr lang="cs-CZ" sz="1400" b="1" dirty="0">
                <a:solidFill>
                  <a:schemeClr val="tx2"/>
                </a:solidFill>
              </a:rPr>
              <a:t> of </a:t>
            </a:r>
            <a:r>
              <a:rPr lang="cs-CZ" sz="1400" b="1" dirty="0" err="1">
                <a:solidFill>
                  <a:schemeClr val="tx2"/>
                </a:solidFill>
              </a:rPr>
              <a:t>dung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b="1" dirty="0" err="1">
                <a:solidFill>
                  <a:schemeClr val="tx2"/>
                </a:solidFill>
              </a:rPr>
              <a:t>flies</a:t>
            </a:r>
            <a:endParaRPr lang="cs-CZ" sz="1400" b="1" dirty="0">
              <a:solidFill>
                <a:schemeClr val="tx2"/>
              </a:solidFill>
            </a:endParaRP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cs-CZ" sz="1400" dirty="0" err="1"/>
              <a:t>High</a:t>
            </a:r>
            <a:r>
              <a:rPr lang="cs-CZ" sz="1400" dirty="0"/>
              <a:t> </a:t>
            </a:r>
            <a:r>
              <a:rPr lang="cs-CZ" sz="1400" dirty="0" err="1"/>
              <a:t>concentrations</a:t>
            </a:r>
            <a:r>
              <a:rPr lang="cs-CZ" sz="1400" dirty="0"/>
              <a:t> in </a:t>
            </a:r>
            <a:r>
              <a:rPr lang="cs-CZ" sz="1400" dirty="0" err="1"/>
              <a:t>dung</a:t>
            </a:r>
            <a:r>
              <a:rPr lang="cs-CZ" sz="1400" dirty="0"/>
              <a:t> (</a:t>
            </a:r>
            <a:r>
              <a:rPr lang="cs-CZ" sz="1400" dirty="0" err="1"/>
              <a:t>released</a:t>
            </a:r>
            <a:r>
              <a:rPr lang="cs-CZ" sz="1400" dirty="0"/>
              <a:t> 2 </a:t>
            </a:r>
            <a:r>
              <a:rPr lang="cs-CZ" sz="1400" dirty="0" err="1"/>
              <a:t>days</a:t>
            </a:r>
            <a:r>
              <a:rPr lang="cs-CZ" sz="1400" dirty="0"/>
              <a:t> post </a:t>
            </a:r>
            <a:r>
              <a:rPr lang="cs-CZ" sz="1400" dirty="0" err="1"/>
              <a:t>application</a:t>
            </a:r>
            <a:r>
              <a:rPr lang="cs-CZ" sz="1400" dirty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GB" sz="1400" b="1" dirty="0">
                <a:solidFill>
                  <a:schemeClr val="tx2"/>
                </a:solidFill>
              </a:rPr>
              <a:t>P</a:t>
            </a:r>
            <a:r>
              <a:rPr lang="cs-CZ" sz="1400" b="1" dirty="0" err="1">
                <a:solidFill>
                  <a:schemeClr val="tx2"/>
                </a:solidFill>
              </a:rPr>
              <a:t>ersistent</a:t>
            </a:r>
            <a:r>
              <a:rPr lang="cs-CZ" sz="1400" b="1" dirty="0">
                <a:solidFill>
                  <a:schemeClr val="tx2"/>
                </a:solidFill>
              </a:rPr>
              <a:t> in </a:t>
            </a:r>
            <a:r>
              <a:rPr lang="cs-CZ" sz="1400" b="1" dirty="0" err="1">
                <a:solidFill>
                  <a:schemeClr val="tx2"/>
                </a:solidFill>
              </a:rPr>
              <a:t>the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b="1" dirty="0" err="1">
                <a:solidFill>
                  <a:schemeClr val="tx2"/>
                </a:solidFill>
              </a:rPr>
              <a:t>soil</a:t>
            </a:r>
            <a:r>
              <a:rPr lang="cs-CZ" sz="1400" b="1" dirty="0">
                <a:solidFill>
                  <a:schemeClr val="tx2"/>
                </a:solidFill>
              </a:rPr>
              <a:t> </a:t>
            </a:r>
            <a:r>
              <a:rPr lang="cs-CZ" sz="1400" dirty="0"/>
              <a:t>(half-</a:t>
            </a:r>
            <a:r>
              <a:rPr lang="cs-CZ" sz="1400" dirty="0" err="1"/>
              <a:t>life</a:t>
            </a:r>
            <a:r>
              <a:rPr lang="cs-CZ" sz="1400" dirty="0"/>
              <a:t> 30 </a:t>
            </a:r>
            <a:r>
              <a:rPr lang="cs-CZ" sz="1400" dirty="0" err="1"/>
              <a:t>days</a:t>
            </a:r>
            <a:r>
              <a:rPr lang="cs-CZ" sz="1400" dirty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  <a:defRPr/>
            </a:pPr>
            <a:r>
              <a:rPr lang="en-GB" sz="1400" dirty="0"/>
              <a:t>Can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washed</a:t>
            </a:r>
            <a:r>
              <a:rPr lang="cs-CZ" sz="1400" dirty="0"/>
              <a:t> </a:t>
            </a:r>
            <a:r>
              <a:rPr lang="cs-CZ" sz="1400" dirty="0" err="1"/>
              <a:t>into</a:t>
            </a:r>
            <a:r>
              <a:rPr lang="cs-CZ" sz="1400" dirty="0"/>
              <a:t> </a:t>
            </a:r>
            <a:r>
              <a:rPr lang="cs-CZ" sz="1400" dirty="0" err="1"/>
              <a:t>adjacent</a:t>
            </a:r>
            <a:r>
              <a:rPr lang="cs-CZ" sz="1400" dirty="0"/>
              <a:t> </a:t>
            </a:r>
            <a:r>
              <a:rPr lang="cs-CZ" sz="1400" dirty="0" err="1"/>
              <a:t>streams</a:t>
            </a:r>
            <a:r>
              <a:rPr lang="en-US" sz="1400" dirty="0"/>
              <a:t> </a:t>
            </a:r>
            <a:r>
              <a:rPr lang="cs-CZ" sz="1400" dirty="0"/>
              <a:t>(</a:t>
            </a:r>
            <a:r>
              <a:rPr lang="cs-CZ" sz="1400" dirty="0" err="1"/>
              <a:t>highly</a:t>
            </a:r>
            <a:r>
              <a:rPr lang="cs-CZ" sz="1400" dirty="0"/>
              <a:t> </a:t>
            </a:r>
            <a:r>
              <a:rPr lang="cs-CZ" sz="1400" dirty="0" err="1"/>
              <a:t>toxic</a:t>
            </a:r>
            <a:r>
              <a:rPr lang="cs-CZ" sz="1400" dirty="0"/>
              <a:t> to </a:t>
            </a:r>
            <a:r>
              <a:rPr lang="cs-CZ" sz="1400" dirty="0" err="1"/>
              <a:t>water</a:t>
            </a:r>
            <a:r>
              <a:rPr lang="cs-CZ" sz="1400" dirty="0"/>
              <a:t> </a:t>
            </a:r>
            <a:r>
              <a:rPr lang="cs-CZ" sz="1400" dirty="0" err="1"/>
              <a:t>insects</a:t>
            </a:r>
            <a:r>
              <a:rPr lang="cs-CZ" sz="1400" dirty="0"/>
              <a:t>)</a:t>
            </a:r>
          </a:p>
          <a:p>
            <a:pPr marL="2286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cs-CZ" sz="1400" b="1" dirty="0"/>
              <a:t>   </a:t>
            </a:r>
            <a:endParaRPr lang="cs-CZ" b="1" dirty="0"/>
          </a:p>
        </p:txBody>
      </p:sp>
      <p:pic>
        <p:nvPicPr>
          <p:cNvPr id="87044" name="Picture 5" descr="https://encrypted-tbn1.google.com/images?q=tbn:ANd9GcQDHBMH2T3nCNNs0D0dL3i9DAZFsRcqXDrax6t3C410Rx3EOLYBW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398963"/>
            <a:ext cx="1912937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AutoShape 7" descr="data:image/jpeg;base64,/9j/4AAQSkZJRgABAQAAAQABAAD/2wCEAAkGBhQSERUUExQWFBUVGBcYGBcYGBcYGBgYFxUWFxcYFxQXHCYfFxwlHBUVHy8gIycpLCwsFx4xNTAqNSYrLCkBCQoKDgwOGg8PGiwlHyQsLCwsLCwpLCwsLCwsLCwsLCwsLCwpLCwsLCkpLCwsLCkpLCwsLCkpLCwpLCwsLCwsKf/AABEIAMIBAwMBIgACEQEDEQH/xAAbAAACAwEBAQAAAAAAAAAAAAAEBQADBgIBB//EAD0QAAECBAQEAwUGBgICAwAAAAECEQADBCEFEjFBBiJRYRNxgRQyQpGhI7HB0fDxFVJicoLhM5IHQxYkNP/EABoBAAMBAQEBAAAAAAAAAAAAAAABAgMEBQb/xAAlEQACAgIDAAICAgMAAAAAAAAAAQIRITEDEkEEUSJxYbETMoH/2gAMAwEAAhEDEQA/APmZo7PAkinzTUp0cw9pwCIrVhzLChsYyWzRmqRhXhScw2EL6TiIpmAaiHuHzDMl5T0gaVw4kLdovpTFd6H9LXBSbwvq8SyKhhJpAA0CYhh43Dw5VeAR1KxXOItQbxnsTmiSkFFz0jvCuJAuxF4MPYx/UaRlMeJa0auQM1zvAeKUCVQnCxXRk8ApjnvG6p8oTCqThOW4iqbImXIhV12N5GsysGZhFikxlafEymZziNGmsCkuInspOkOmkVVcUUcq8ezVEmLqYRSjYmwqfMZMKVKdUH1JcQB4cX1JssULQHNTeLzNiiYuMpFIkq0XFYhZUVjRXJrniCxhrHExbR7LmWgWqnRrFURJlc2raPJFUYrlU5VDGloId2IslgkR37MYKlyGjpS4T/kZTLDQSFRSFiLUqhIZTNDxwIsmraBlzooRCqPIGUovHkOwoSU1FvDSmprxnEYypMMcKxzm5oyVeAaCTWmSQ4tDyiqgovCSbUIWmK8LmnN2ilK2OjWIRzawJjFZlGkVqKmcGFWMVhMovq0J6wFGbGIlU5QOh0hjQULF4zlEllFSo2ODfaJ5TEpWhjIVJCGEcokLUHLxYJapY914JlJmG5DdotCeSqRTL3NoKcCxOsdTyWELMVFraiNnGo2QnmgbEqOW5NnhbSTVA2doKpcPMzXWGkjCwgMYww/yo01gGk1Y3jv24O0WDDXV2i1eAJcGKtvQisznj1VxDBGHgJipVM0O62KhBUzOZo6EtxB9Xhr3gCSpixidvIxPisoxTh9Kd40U+kBuYV1am5UxMpKOwimwqXItaB1UZJhxQyQJYeK5ygDGnlktZJRUcMUyGjmiUCIOEuEmKgGaIAnAw0niA2BMTPJcQNCC8XrcCGUmjeOaukYRMUDMzW12WB6etzGOMbkl4CoSxvFsVmgESOEG0SEMy8/C8sCzFBOkazGpAyFoxaOZfrCeMCRo8FSpQ7Q0pJ4QplR1hS0plgaFoVV9OorJBtBfXJRrl4zLCdRAE6eialtYyS0KKgNo1uD4UkAXhpOWUDpA8vCEM0aPB6JKQAA0L6mR4an2i6diACBlioIljybNSj3oDxDEgAGtCIY2ldlG4i9Z8TWLnJeEpMumYiVMIomnUmC5VKkJtrHsyjCwztETk2ikhbR4ukEtFkvGM6mML6uiCFMkOe0PaHCPswsjZ4iPa68KbQVJnCK6meRvAa5/NbSG/wD8eVNp5kxwAkaHVXVocpKKEC0GKAm5hlPUkpcRk5GDqzWJH6tDx5cpKQVFSiWVbXMwt0Y7xzvm6P8AM0cU/wDU9zukwgq54SqDKuvyODYiENWvOq0avkSjgnrkaTapxaAwg5naLsMlOLwUZoSYmMb/ACY2/Cg1ZFjaFGJYgQbQ8rJIVpCysw9xGjkyKCMDxPNrGnk1IaPnUlZlKhxLx8AaxV0LY+xCqAgGiqsyoR1eLZtDDLApZN4lysdUbGiRaPaxNo8pFsIrrKiKSAzGK07vCVNMxjQV6nhS14ciS9AtEj1OkSJKOcZQSg+UYgnIr1j6XUyXS0ZjEMCBJMKeAjkpwep8QiNN/DwsRlcPkGW8OcFxoknNAq0wZXidL4YLCAcMxlYXleNZW04mIJjBLliXNPYw6alYJm5TiQmMneOKpATbWMxR1yswUIfKr02cuTB3QOPpn8UXlPLY7HS+0WcNYhPnKygE6uWsG1c7M8GVEpSl50iwBazuSG9Nddo1nCVRllTzNyywciMz5lE3N2uT09dIw5+Rw43OKz4VxrtJJjLDaCUWliolKmluUTEkj/HfezwNV4XMN0gsSQCNwC2kX0/CsgAzEzZrqckHKzgFtLp+sL6zGigIlmYJhJIAKiEpCQPfA1IYtsX06cL+Ryppf2jaUI5oIpsFUxCihJDPmL/48u9w/rDEYUVOyipPkUi3QdNdxA9PWPLP28tLEe6252y+Zs8M6PEjfLNKyCRdsupYFla/WOnvyfZz0hdNw0jKyQ/9rG3RiU5uzv5wwTWAEIUAS2oSFH1DCGYx1CeWanYl8oylup2bu8W1uNUswKASlRTZwwyltiRrpHJOU5PPhvxzrFAU9eYP4IU/xZQntqVawNUYbLIvIUk+bHsehEN6HCU2WsZgdHcXt1sk2tbQiGcijb3B/iWSr6OlXqPWOj/FJ5L7xXh87xHhTxS5Kkk9Rb5gNHMjgRYDoKVeo++PoplpdlABR2VyK9COVXpAmJBUtLollarcpGz3YovYRtC1hmcmpHz9XDk1GbMki9m6ecK5mHLSXUDH1IJcOPotbfUKHzIitVMojQkd0BY+csn7o6ouzJo+YyTdovqJYaNpOw+SssqWknqksr5WI9RCuv4YJDyiVf0qBB8gdDDcfoR86xekc2hKaMvctGwqaJQUUrSUqBYg2IhfVUO4iKzkX6FeDUBWu+0fQcNw4JSIzmHy/DVeNHJxEZdYTRS/kJnzcsK59S8V1uJA2BgE1ENypEtlqw8U+zx4KoQdThxHJDn7Soi8gfgdokM/AiR1l2AzqwEWhdVVR06wLh80mDZlK8KVvI1SApuGqy5gY7wuga5g2VP+GGlLRpUD1i8N4DJ7TLASRGOr6QCaS7uY1FTRKD5dIzxwpcyYSxaE7dE2iunlgqAENKfCcisxLgx7JwVSSHFjv0hpUIyy7wqrLKuzmbMAQcti0Kaxc32ROVQJExcwJBJU5yghX/VwIrp60zFlI0Gvzg9NGi1rvZiRqd2jk57cL+mjXjVSwAYPxFUrBC3ShJ3BBJYjKAdYZolU7/8A20q+0YJUCR4bPYgWcuD6QxRh/k/U/nAuJUhWgpPm7dI835C5O/Zql+zpjKLVC44KkJMtE8IRmcXSXY2LguRpA86ZUSVNmTMBsGUFBQ1sBfQ/WFiaVeZkgpYOeh1hsuZMkqzoCTmDZD0YhQB0uCb+XpvFRf8AszNxa0N8PxGpmS0gEyQxCtLvyhixI+IBtvnDjDMOmrXYjkKSc2pOxyakW3gCh4nBB5VStQUhQXynXmUPLeO0cTyisoJmZk5QWSHuRukuRcRTlFzSWS4w/H+T63RVaZoALJWzFJ0LdH1H1D/Mo0YZiT26j13HnHzpGMUqh/8AonyyP5xmD7+8C3pDSk4jWn3ayTMTtmYEebkOPWO6PyYN0znfC/Ga2ZRWZgsbpVf5E/cX8xFCZRSPsyUt/wCtaSU+m6fQkdoTSuNSk8wkzB1lzAk/9VQwkcX06vezI8w4+aSY3U4P0zcJrwKdKiy0lC/Nn/tWPe8j8oEM8JmhGUqJ7AEdCbgfJvKCl4vTTA3iJPzH4WiuRiElIIK3vdwVZu7t5RSaurJadXRzWoCvfSCP60u3qbj0JgeTRteUsp/pUc6PJ9U+rQScdpx7qz5BKiPqLekVLxCQS6DMCuqUkP2IUGPrGhAr4ow4TZRUtARNQHB/mSNQ+9r+kfOqvDFbXjdcXcRlEkywhKSr+Y8xG7I+B/XX1jO0FOqay1aaAA7ecPDDQkqMGzgEFlAMwhbUUc6UjNMBAcC3R9Y3UuiCVXIHf/ccVcqWvlfMd3hLjVDbZk5GD5iftB69IXVoKSRq24jWT8PKJmV0KVsCNvMQHilcUBp1OSnR0cw+WsD44tZwQ2zGe1F40eEVLiFldPo1JzoKkFny7uNmi3BqgKAUkuN+o7GOB/G6y7IqjUhokCJniJHQVRmcOWHDQ+ngBDxmMBnJABMPxWJVaHsqinC5AmTHfTaGebJMyoBbUn/cC0lIlCs2h2aLlVS1LF26h9o046ikkRLI0mVKUpdSXDfq0U0OJqQLJSoHS3NFfsIN2JbUPpBooeR81xoY0U5IlxTOxOCxZu42i2kpUrKwtAygO/SEs6imBYUFEP8AEDb1Ee1UhfhsJvMbO4HnFOXZCSpntXw4gk6o3tbXQQropQE5csOUyyOa5cnZ+seIq6hCsq1eJKa6n5v2iutnTCUiUyZSQ7JsVHqT1jn5IRlmS0axfXCezVU81AYGPcRCQm0I8MxOYRmXLytYBtoPX9rqr0jx/ncsliCOviivRFMqUhbBr766qD/R4croh737BndumhPrHP8ACkIc6kX9bx1TTc7uSlPffR454fH5OWOipTjFmRxaYozChHQh/r+cWYRPVImFRSDmFwbetg8ayTw6FnMm/Q907QqrZHhVBSsOg3QW22f6wKbzxJZQ7S/Jl8uo8RgWSO8HDCc6Cphls5cW/V4CqKyQlBJSWBIsTCCr4lRLLS1TAkkEjMXbUHqzxMPiSnK5JjlypaNGuhKLpdUSUove30glOMBclE4aL95gLKYh/p8x3iyZUyyWLXzNfcAEfrtHNy8HJB4yaR5Is9panMoDv+rwx4rmokSc6VFNviJUPkL/AFgeXVSkXDWD7afoiEOP4umYJgU+VgHbTNpbcflGnw+Pllyptuv2LmnHpSFNLxdUrPJ4RB3aZ92e0aTh7ilXhj2iZ4cxa8oyMm3nc3IijDMEQmQkpAIZ9GuN26kwXVLRNQnxab/iIZQyp+agY+oisI81tjGZL8RR5gdCM3vHzgOsp54QUCYLkEZbBPYbkxZSV6JjEnIGJSkEuGU1yTcFvkYP9iCwlTlJSSwTr5AnSNP0RoCpaCo8NjlUoDqx+RgHDzOK1CalKUh2IN3D6n5QTXYvNlTWmSlkHMAtICrDSw+UJqqZNn6EyZaQ5/m/ySLi8UlGO2Jtse1uMeCgKtlvmsH0e3WE9Lj4mFSFgpzc0stYg6jziiSlJmCZNmEuG5tO12tFKpcubNISSyTona3wttET5cYKjAScVUcsJczFEA/yhx2d2hbwnPUVqAc2eNXieB55a0IABXue0I+GsEXIqFJUQ+XaMm00X/A59rMSDjRRIkLM7huCrHKde9iI09HgSZbFRGbzgeqyJ5ioKUbWgqjVMWgtKf8AqNg0aUv+knRmuqyWH5d499oSlQCgz6KjqsmqQhISguNWD6wp9qSfFMwWTl/xOrW0jSKzklsf0ysxXzFrB2ZrfWCjNAACibCw2+cY1GNsmZMCiCrRyco7AMxMNMNxxE+S015ZTYlOpOz9Iuu2ibodiclaWUWAPwwnxOpkVCVSkKcC7pNgx6xRVT/aElElJyj3pqrWs4SO/WLcOw6RKlKUpPLd0jVZBsPLeJcawNOxBVKMhBTKlmYk3Ju3zNzDfhySoy/EKQFH4W0+esSTictC809klYdKWshIGl4pquMJQSRKUknYXu8RvN4Ko0kuaQedjd+jCKp0hBeYSUjrdvOMjh06dPW65oCP6fqOv1jWify5STlsANoUoRkqasabTtCaVW+LNySFhYF1HaLKkTFBSfiAcNuB72XvHNdXy8PklEtIzqdjv6n1hbS8UFMyTmBN3J2IIIN/WMFBRwsGl3s0PC/EOQJkrZJS5Tm7XIHpD/jHBEqpTMSo3BKVJuUOymO5G/pHypBXUVBmFwASwGrdvSGVbjs5MpgpWX4bl8rMzaNbvv1McvJ8WP8AkU4un/ZSk2mvozsjElglAZaTvfYFi+sC1MgvmO+1/lFsqQsqtzAXt3NhDAoC+UnLo+j7WY+Ud1YMvRpwribp8BfurGUEbFwxY7vf0hXV1E1ExSMhBlndV7ApJvsxOnzjmTIKA6CXBsW+IF/WHU+SKtYCJhE4ZSRmPMkgOG6jtq8Z9VbZVsSUdVNUTzEAO5NwwdxbzMaGmqBKYk5xM5QRdwQBoe/3QsRRBc4oSFr7OzaByFbRwuqpwoS1OC11O4DnYDRQBNiNQ0KMHdpDbwbnD5yVABlKBZJulgwY6G8W1OJUyQc8xIYnkcOpXQjbTePnc+tnJS0skywXTMY5lOLggkku3ld945o5y505JmsEumwy5Xtre1i7G3aOmNJfkZ70bTC6lEyaFAF1FygEEJc/CxvsdY20tMtBZSg6tUjS2/aMVXyUhImIUlCnB0CiEi5Ab5jzaBpuLTmE4LARblIJ0ewI3P0iVOnofU1+LyEzLJz7tlt0uonZxpCbOgLskAsxsAT2ewEC1/EagUzEJUQySpCS7pUMpbvFuGTvFSt08qubmADBnAbcw5STF1o4qaAzkqsE5SRr0NuxjjDsECZhIJBNiPPftBcqWEJORYVm0AYltfQ3hxRkqQAAAdCTs2v63jLr2eSrpCqZR5FHcjYxTQ0yVTM7MdH7dIvlBUtSucqZy5Ym8L1YsUsiWkLWTc6AAneG0lgBtPlywo6xIpVWyviTzbxIr/gGen/+QpSAAinSruQG8+sMMO42E+RNmrl+GiUBZKicyjolIO8fJ6RfMHDiNwAlMiXJSgsTnLfETpmPaHrJO9GokV1OJaPEM0FYzZSUhTakqUdAIzR4pw5CiiXRqmOTzzJpyk9WEKsXw6aVMoHKz5n+gjiTQy1IKS4YOA13iZSUpDSaRr/Z1qXcjwFJBShhlBIteDEUchKFKYHIzhJJt2a8ZqSpRZOZQ5bhykAaAP8AFaK8IxY005SAkKSpyMxYMA5F46YuN0ZSTGWLV+uWWtJYNqEtsGHXreKqbGFrISlFgdyXJ3bvF9FjPtapikpKUJATzMDd2YvYwwl0iZac5ASlLFydC2nc94xk3dFrAFPwwK/5HFyGPVnZ4y+JSJaVqypZKQwbckPrDvEOJZasyEqJuXzOHLbGAjMGQBci50J1Y7ltImqQ/TOKXMTLQASGJLDV9r+UeniWeyrn8v8AcMMbWEABIAJ6l7fhCdAUshCjlB3Ym3pArSKZVOxWYsEKUSSfMxqKKUqXT+JOJYDlSwdopw3hySgpmmb4gFyMrD9do9xesz5WZCA5Cep2cQVYs+lyK8TEpIIQSQAlrjyP4x7PpPFJFmT01B7dP08LVTOYPqSLa99BDU1CvEKQlQSFkHKdQ5AJDQdbn2+kF1Gjykw4ICgLkh7XbpfrppFdRhVtCMyWBSzPq7vraGMqgF1ylBSxcc30LftHNZX+GhmCVJ0ygLBPMSxI6HpvFtEiebNVKdChzpS+YHUfq8DSJ5QCtGczBlILEMxYv1BJG920hlSAmWqa97AlQ0Ki7DYgj7tIS06FiZYZku5JZKSxfU220gwg2aMTpdRLE8jw1otNyEuSWAUUuzEs7j1gSpFMsgOnkdy+RxdkspRbV2HXeOKHFlS5y5pRldBSzHKXcsQ7XsfSA14SCvOQEyyM1iS2YlgCblg0TdIdDOctM8IRKVzNlYKSQQlh/cbDQMNOkXS6QyspVlHNk0TaxI0952uqM6imV4meWCnVsruAA23beHasdlGQUls5KFBIsxD6N2184luxrA5xGfLlEKIC1KUNNgOmxt1iis4hJDS2li2wL6gcpHK4ctEnyDMQClWckjw+W+jq5rMx6vFeGUiZM15p+1dstlC43bSM23eDRNLaCp3E/hyQ0kkBOUn3WuCCGBtu0DUnEC6qYyhklBLqDOxGhdhv+jDPx8zkJOQul9Q+hDXP7QBTUAlqzzCpKHZtArVgXHSNFJpUjN7GcpcogGVMTm1Z2I2taA8RqqhL5F2WAFJbQbZTt5xKugSFZ5BQTsB1OoB8njqZKKwCsGXlt3V2MQ3TKRTTYoEjwuYlrnv5xdQ0akLKvE5bWIu8X4dQy1TFMxLO57CGhpAokkPaBJ2JiqcqaVFkpUOr6xI7VxChHLl0toY8jTIsnzn2ZIX1TG5wmfnRmQnlAa/aFxwlCQSdnDCOfazJDAKMs7OAAYcd0LwY1ZQtaVqmFtG2B/CCKmkCcq86bKBKdHTuX3aMNW46Vm+5dhp2c7xo+GsRTUfZLORQ91XX5xPWnaGgmpx9C+WRmW1gkpYeZOp8oV1GCzJiXmumzAdAb2AgvHeGJstBmyVKWE3IZiw1ZtozlTxbOWnLygbWc+b7mKVSyLQwXgMyVlT4yQFF/eI00vvaGv8AFgmQoTZpnIJAIDO/TN0t9IxhqpihzEqbrf8AaOxNZHvfv5Q7oKG8+op5k3M5QBlASR0AEE4viNwxCrWIN7bExl5EpS1HU7mGFPTXOzCE6Cw6h+2SoEOfh/eCcOwoImjMpz26nQRbRSQnlGwHzIhjhOHlCTMKHIJ16Dcd4z26K1k7RhoSp3ZgVEbPb8YytYr7TOWLm3eNFi1aEEO5Sbq8tfvP0jNT5ClKMwA5STl7PfbS0OvoV/Z3LqAmYH3LPunZoa19YqVVTUoGdzoGbQO/QiE2BS/EqZSGdRmJ++/5+kG41UD2uehaQ5WeZnUlmcBjfT9PGidEtBkjiNUrlWwGgCUuxtuT6waeKZc1GUpDaByM+YsPd1awhJ/DZoSQAFAMQ7B+lvi1MAzpim5k5SlmZIBJ6lQiuwYG5molkAl0s+2puxG4uTDCWadSUeJqsP8AZlk2sygbZtf9Rj50wEqJKuw/MnaCKOuVmZyBa4G4HLYa7QpNMEqNLXyJS5YMhSyA7pUoJQm5u51+ceSVpQylqzgAFAFsrC9yevzhThyUrX9rMfUMrR9jf5Q+qaekKVIBSRqrJq7PYnfy6xl6X4DzKabNmqWgsiYACdiNh1Ivr5wHM4e8M5g62cO3KG77tB8oEBSZKFsALK12a3Ty6x0jB5rpVMy3Pu/mOkS5YoSQpqK2bIQUgtmLvYsCxdB6FkmDuG8PmH7ZRJCjYu6nDXY+b+kMKnhqWQkZ3J2zb7BI1btBUqX4c1s/KRygBJZgAwfyh50F2XiuWJalKT4Yl5ny3KswuUjRy5c7RkKupWumJJKku7vp0cPc94aY7jys6UBJKH5l6KV2LaRn8bnS8hTLB1Dl3BOpYRbVYGWYflSkZiu7FLG3f1Ea+hqhNTlWpSjs5DaWYiMBQ1oASCDZVzrbyh/h+JlMxXgtMQoOxZJH+J0iGhp3g2ZpEyilSCwJbrdrjtF1ZNULII0YPtCylq0pk5lBs1z1dmgnDZRmOsrsHGRvxiou3glqlkzVTTTs5zEO+2kSG1RhEwqJFgYkK39lYMRVYssTiSS2YlvWK8SxFU8gDYMw+9odVvCiysqLMzvBnDnDfjFaEEBSQSSrdthB2pUTVmZGGKCQTrFlPSzJS0zAWUkuPONRV0ikOBzMBrt1hNThU1RWPcAI9YaYUaVX/keWqSCpChO0KUgZe/ZjHz6fJKllQGUKJIt1Ogh5IwhIW6g79NH6QTU4ePeFgnrp2gbphsy04MporWkvDLEA8wGxtr1juRRk633glJIFGyYNyEqV/qH9JIRPmOgh20G0TDsDEwBPu9XuDB+E8JTaaeFg5pe5HTyiFyWV0oEq5Spc7LYlh8iLQXiuIlAEvMAFgXuR38y8M8YoUlQU+XMGCgzg7Rmq7DQohCiVFJLKc23FukaJU8E3ayLsSxYKLKtYC2loIp8VSKdaSQCS6Rq99PpCgUP2qspfLqT1juThxmrypflBJa8JYBuxngc2VKX4i0ZjlUwzAXUGGxZv0YrxytlTJxUhHhpISkBVyG+JSgzq8hARkrFiADsf3gabSTFDMb7av2eGhF86qYBppV/SHZN+/wA7R1/EcrOgKGW2wvroXgT2VQ1YxcrDiJQmbEt/vyhtgXSa5DnkQCeuYj7947m14SoZBlLXtZKrHl7ecc01EFpASne6nt6iJNoikFhnGpOgtrrrC2M5nY2VpUkoBJ0O77lxDbh2iQunmIW2Yuq+icujtpvGfw+iUtVklju3raNPT4MZco5SM8zRPUD1t/qE5ZoVFlViXIgSU7ZX+IAC+m3mXi3D8EmTuZS1KL6m1geh2b8YFk0JbmChlDkJdi+/R4KRjXhpWkE82VnGwBcC9g7fWIWWUPxR+HLz2LH+YA2++Fs+nTUpUoJWjKFAXcBRSXy7ja0Zqp4iVMIQMpJtmU+VPW2+lukN8EMyWFJzhYBJtoVsx1N/3i0khNC6hlFaQmYTmDupW2ti8ZutWylAF0vD/FMZdpZIYFrC/dzvGerSMxy6Q0DG/CFCZy1JZJAAPN+EEpkU1PMVmKisE22D9GgHhGtMqpQQbE5T5GLOLaASqpQvzc3z/wBwmrbBYVmowmembKSkXuT5DZ4sr+KEyEZW5tLQk4drChClXZKWbpeEtRWnxD4lxr6RMJJuipKsjU8fTtgGj2FnsKDcGxiRpQrZ9DQXRl1PSG3CFDLROClcoPvQjrcKAneIM2ZvhLfMQwpKFbMVEqufIdCYnsnJYBqkEcSUsmXPKJbLQ5PWx1vvrC5VAhAASEhDOzdYMQpB5hqHCo4rqYKSDmuGYbA9+sXGCu2S3jAuqKdMs7JGtz10hdjMtORSlWAScwHxbj6wXiFIFgKJKlv7vl0EAVtfLmJVLWFJUoEOpLRp1WUQ2YiTPc/d2jTYVRKUQABfftu/QRkwk5mHW0P6fE/BTkd1KYLIPup3SDuesc3JDsbQlSH8qvShbe8kHXRwPzjRzOJpSgyge6UMlrBgO0fOKipKmEv+blO4bqYEnVc3M5WXfa1/SNYxhFUyZSb0b1OOJACZiBfQu5sdxCqvxNISqYklnIA37PGcwqsMtRWpywIA7mPame4BLMoadxvBJq8CSwVUlW6wk8oUeY9t41fC6EpE5dwnRG9iWf6RhkrF3EaXhapUuYUJSShiWzME2YEmBLIrwPf4PmJcpyBmOqmYl76QFW8NpyZkKtqS4Y9v11jRUdQlUsAkO7Fr6WY9bQtx6eEoISlISEuQLByWsOukNqhGew6n8VeVBSxYHNq41aNXU0CcokkctgT0IGo6QLgs6UlJSG8SxsxJcDS3pHtZWFJOYk+oBT1sbGJlBopCHFqYSlBFzLBJCQdTsfKPVUpyOXKbBgNyHuB23hkKqWZZXmCnNyS5B6QfTUS8iTkcOLOASkgv6uYzyVQmwoTJc1OWWTlHumxy9e0UVuOzvGKwACH22Gx6lmhzWJ9nlLUXUtagAfeUAQLPZ2DiENXOzB2KXABsNtdNzAnigLE8ZKVmCgxWwcWCfTfrFdbVyQjKCStbOq7DcsflCAJdVvSPBLbXWLwKy0FKDzB/I/WPVYkq7Eu76/UwJON48eChWdKmklybx3OmA33jgqDRwU2hoVndNNyl4b4vXmoWmYdQAG8oTSkvBKUOLbQWNBCKiYlKiCRmN2hfMc6wQKkszxXNmQAVpURvHketEgtjo+q0nEUpc0y3BUN3sXD2MMKDHkpSxIJ/W8fIEoUGIf0hvS4xMRlLWT2tBjwDdVNblmEuAF3Yx3W1/hJSpQdKmu4sOsJRRpmpE0qbNYE7PqzwDxFTLlhQUX5bB3YuLkbWMXHBDoYYxjwPPTgFi3XQO/rCHGscM6WSUhJF3G7nSBcDmgImpJutJA8xpClc46Xi5SJOZc5tgO41gzCZ0pMx5qCtOwBa+z9u0LzEBaMnktOjW1WIyUh5csBJFx08jCedXyisMjl6b33gJNaWbaKFF4dJYQNjauqUpl5MrkqCgrpZm7wpXMMe+MWbaK2gexHgg/C68yZgUA7PYu1w12gB49C4ANjRLXNkKVLXlaZdLB7gl83XaB8amq8NwQtJCSdbNZIfr+UI8PxeZJCgg2Vq9/Ud47l4h9mUKDg94beBo5p5ykqCmL7axZiNSVXzKKjq5eLZuLJUhKQnKQBf74rq5VkqcOzxFsfg84PTKQDNngFO2ayQRu3xExqZGPyqlLoYKQGANjuPS3SPlk+sWsupRPmYso61SNNyD8opKIrNnxhib+FKJYJGcjd3ID+jxl6jEwxCA3fr+UVYhXrmqzruWAtawFrQGU2hSSbHZfKmXeOSDeK5WsXyk5i0T6PwHJ6xFttFtUhi0DRRBHj0KjmJDANpqlKRcR37WlJ5d9RC+JCoLLqhYdxEQYpjpMDQ0wpIS2sSOE0qiHiRnj7KG1IORP8AdGiMhOQ8o+Q6GJEhzJC8Llg0yXA1Vt3MKVHN713Ut3u9jq+sSJHVHT/RmzOYf/yDz/GK6wfaK/uP3mPIkc5r4DLjiJEhknoiJj2JAgOhrHKtYkSADwxzEiQwJFydBHkSEBJkdzFcqfKJEh+DBzHqIkSEIvT7pitESJCGyw7REHmMSJC9H4czTeKVRIkUSeRIkSGBIhiRIBEgqjTrEiQpaGj6PhNIjwZfIn3R8IiRIkecxn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7046" name="AutoShape 9" descr="data:image/jpeg;base64,/9j/4AAQSkZJRgABAQAAAQABAAD/2wCEAAkGBhQSERUUExQWFBUVGBcYGBcYGBcYGBgYFxUWFxcYFxQXHCYfFxwlHBUVHy8gIycpLCwsFx4xNTAqNSYrLCkBCQoKDgwOGg8PGiwlHyQsLCwsLCwpLCwsLCwsLCwsLCwsLCwpLCwsLCkpLCwsLCkpLCwsLCkpLCwpLCwsLCwsKf/AABEIAMIBAwMBIgACEQEDEQH/xAAbAAACAwEBAQAAAAAAAAAAAAAEBQADBgIBB//EAD0QAAECBAQEAwUGBgICAwAAAAECEQADBCEFEjFBBiJRYRNxgRQyQpGhI7HB0fDxFVJicoLhM5IHQxYkNP/EABoBAAMBAQEBAAAAAAAAAAAAAAABAgMEBQb/xAAlEQACAgIDAAICAgMAAAAAAAAAAQIRITEDEkEEUSJxYbETMoH/2gAMAwEAAhEDEQA/APmZo7PAkinzTUp0cw9pwCIrVhzLChsYyWzRmqRhXhScw2EL6TiIpmAaiHuHzDMl5T0gaVw4kLdovpTFd6H9LXBSbwvq8SyKhhJpAA0CYhh43Dw5VeAR1KxXOItQbxnsTmiSkFFz0jvCuJAuxF4MPYx/UaRlMeJa0auQM1zvAeKUCVQnCxXRk8ApjnvG6p8oTCqThOW4iqbImXIhV12N5GsysGZhFikxlafEymZziNGmsCkuInspOkOmkVVcUUcq8ezVEmLqYRSjYmwqfMZMKVKdUH1JcQB4cX1JssULQHNTeLzNiiYuMpFIkq0XFYhZUVjRXJrniCxhrHExbR7LmWgWqnRrFURJlc2raPJFUYrlU5VDGloId2IslgkR37MYKlyGjpS4T/kZTLDQSFRSFiLUqhIZTNDxwIsmraBlzooRCqPIGUovHkOwoSU1FvDSmprxnEYypMMcKxzm5oyVeAaCTWmSQ4tDyiqgovCSbUIWmK8LmnN2ilK2OjWIRzawJjFZlGkVqKmcGFWMVhMovq0J6wFGbGIlU5QOh0hjQULF4zlEllFSo2ODfaJ5TEpWhjIVJCGEcokLUHLxYJapY914JlJmG5DdotCeSqRTL3NoKcCxOsdTyWELMVFraiNnGo2QnmgbEqOW5NnhbSTVA2doKpcPMzXWGkjCwgMYww/yo01gGk1Y3jv24O0WDDXV2i1eAJcGKtvQisznj1VxDBGHgJipVM0O62KhBUzOZo6EtxB9Xhr3gCSpixidvIxPisoxTh9Kd40U+kBuYV1am5UxMpKOwimwqXItaB1UZJhxQyQJYeK5ygDGnlktZJRUcMUyGjmiUCIOEuEmKgGaIAnAw0niA2BMTPJcQNCC8XrcCGUmjeOaukYRMUDMzW12WB6etzGOMbkl4CoSxvFsVmgESOEG0SEMy8/C8sCzFBOkazGpAyFoxaOZfrCeMCRo8FSpQ7Q0pJ4QplR1hS0plgaFoVV9OorJBtBfXJRrl4zLCdRAE6eialtYyS0KKgNo1uD4UkAXhpOWUDpA8vCEM0aPB6JKQAA0L6mR4an2i6diACBlioIljybNSj3oDxDEgAGtCIY2ldlG4i9Z8TWLnJeEpMumYiVMIomnUmC5VKkJtrHsyjCwztETk2ikhbR4ukEtFkvGM6mML6uiCFMkOe0PaHCPswsjZ4iPa68KbQVJnCK6meRvAa5/NbSG/wD8eVNp5kxwAkaHVXVocpKKEC0GKAm5hlPUkpcRk5GDqzWJH6tDx5cpKQVFSiWVbXMwt0Y7xzvm6P8AM0cU/wDU9zukwgq54SqDKuvyODYiENWvOq0avkSjgnrkaTapxaAwg5naLsMlOLwUZoSYmMb/ACY2/Cg1ZFjaFGJYgQbQ8rJIVpCysw9xGjkyKCMDxPNrGnk1IaPnUlZlKhxLx8AaxV0LY+xCqAgGiqsyoR1eLZtDDLApZN4lysdUbGiRaPaxNo8pFsIrrKiKSAzGK07vCVNMxjQV6nhS14ciS9AtEj1OkSJKOcZQSg+UYgnIr1j6XUyXS0ZjEMCBJMKeAjkpwep8QiNN/DwsRlcPkGW8OcFxoknNAq0wZXidL4YLCAcMxlYXleNZW04mIJjBLliXNPYw6alYJm5TiQmMneOKpATbWMxR1yswUIfKr02cuTB3QOPpn8UXlPLY7HS+0WcNYhPnKygE6uWsG1c7M8GVEpSl50iwBazuSG9Nddo1nCVRllTzNyywciMz5lE3N2uT09dIw5+Rw43OKz4VxrtJJjLDaCUWliolKmluUTEkj/HfezwNV4XMN0gsSQCNwC2kX0/CsgAzEzZrqckHKzgFtLp+sL6zGigIlmYJhJIAKiEpCQPfA1IYtsX06cL+Ryppf2jaUI5oIpsFUxCihJDPmL/48u9w/rDEYUVOyipPkUi3QdNdxA9PWPLP28tLEe6252y+Zs8M6PEjfLNKyCRdsupYFla/WOnvyfZz0hdNw0jKyQ/9rG3RiU5uzv5wwTWAEIUAS2oSFH1DCGYx1CeWanYl8oylup2bu8W1uNUswKASlRTZwwyltiRrpHJOU5PPhvxzrFAU9eYP4IU/xZQntqVawNUYbLIvIUk+bHsehEN6HCU2WsZgdHcXt1sk2tbQiGcijb3B/iWSr6OlXqPWOj/FJ5L7xXh87xHhTxS5Kkk9Rb5gNHMjgRYDoKVeo++PoplpdlABR2VyK9COVXpAmJBUtLollarcpGz3YovYRtC1hmcmpHz9XDk1GbMki9m6ecK5mHLSXUDH1IJcOPotbfUKHzIitVMojQkd0BY+csn7o6ouzJo+YyTdovqJYaNpOw+SssqWknqksr5WI9RCuv4YJDyiVf0qBB8gdDDcfoR86xekc2hKaMvctGwqaJQUUrSUqBYg2IhfVUO4iKzkX6FeDUBWu+0fQcNw4JSIzmHy/DVeNHJxEZdYTRS/kJnzcsK59S8V1uJA2BgE1ENypEtlqw8U+zx4KoQdThxHJDn7Soi8gfgdokM/AiR1l2AzqwEWhdVVR06wLh80mDZlK8KVvI1SApuGqy5gY7wuga5g2VP+GGlLRpUD1i8N4DJ7TLASRGOr6QCaS7uY1FTRKD5dIzxwpcyYSxaE7dE2iunlgqAENKfCcisxLgx7JwVSSHFjv0hpUIyy7wqrLKuzmbMAQcti0Kaxc32ROVQJExcwJBJU5yghX/VwIrp60zFlI0Gvzg9NGi1rvZiRqd2jk57cL+mjXjVSwAYPxFUrBC3ShJ3BBJYjKAdYZolU7/8A20q+0YJUCR4bPYgWcuD6QxRh/k/U/nAuJUhWgpPm7dI835C5O/Zql+zpjKLVC44KkJMtE8IRmcXSXY2LguRpA86ZUSVNmTMBsGUFBQ1sBfQ/WFiaVeZkgpYOeh1hsuZMkqzoCTmDZD0YhQB0uCb+XpvFRf8AszNxa0N8PxGpmS0gEyQxCtLvyhixI+IBtvnDjDMOmrXYjkKSc2pOxyakW3gCh4nBB5VStQUhQXynXmUPLeO0cTyisoJmZk5QWSHuRukuRcRTlFzSWS4w/H+T63RVaZoALJWzFJ0LdH1H1D/Mo0YZiT26j13HnHzpGMUqh/8AonyyP5xmD7+8C3pDSk4jWn3ayTMTtmYEebkOPWO6PyYN0znfC/Ga2ZRWZgsbpVf5E/cX8xFCZRSPsyUt/wCtaSU+m6fQkdoTSuNSk8wkzB1lzAk/9VQwkcX06vezI8w4+aSY3U4P0zcJrwKdKiy0lC/Nn/tWPe8j8oEM8JmhGUqJ7AEdCbgfJvKCl4vTTA3iJPzH4WiuRiElIIK3vdwVZu7t5RSaurJadXRzWoCvfSCP60u3qbj0JgeTRteUsp/pUc6PJ9U+rQScdpx7qz5BKiPqLekVLxCQS6DMCuqUkP2IUGPrGhAr4ow4TZRUtARNQHB/mSNQ+9r+kfOqvDFbXjdcXcRlEkywhKSr+Y8xG7I+B/XX1jO0FOqay1aaAA7ecPDDQkqMGzgEFlAMwhbUUc6UjNMBAcC3R9Y3UuiCVXIHf/ccVcqWvlfMd3hLjVDbZk5GD5iftB69IXVoKSRq24jWT8PKJmV0KVsCNvMQHilcUBp1OSnR0cw+WsD44tZwQ2zGe1F40eEVLiFldPo1JzoKkFny7uNmi3BqgKAUkuN+o7GOB/G6y7IqjUhokCJniJHQVRmcOWHDQ+ngBDxmMBnJABMPxWJVaHsqinC5AmTHfTaGebJMyoBbUn/cC0lIlCs2h2aLlVS1LF26h9o046ikkRLI0mVKUpdSXDfq0U0OJqQLJSoHS3NFfsIN2JbUPpBooeR81xoY0U5IlxTOxOCxZu42i2kpUrKwtAygO/SEs6imBYUFEP8AEDb1Ee1UhfhsJvMbO4HnFOXZCSpntXw4gk6o3tbXQQropQE5csOUyyOa5cnZ+seIq6hCsq1eJKa6n5v2iutnTCUiUyZSQ7JsVHqT1jn5IRlmS0axfXCezVU81AYGPcRCQm0I8MxOYRmXLytYBtoPX9rqr0jx/ncsliCOviivRFMqUhbBr766qD/R4croh737BndumhPrHP8ACkIc6kX9bx1TTc7uSlPffR454fH5OWOipTjFmRxaYozChHQh/r+cWYRPVImFRSDmFwbetg8ayTw6FnMm/Q907QqrZHhVBSsOg3QW22f6wKbzxJZQ7S/Jl8uo8RgWSO8HDCc6Cphls5cW/V4CqKyQlBJSWBIsTCCr4lRLLS1TAkkEjMXbUHqzxMPiSnK5JjlypaNGuhKLpdUSUove30glOMBclE4aL95gLKYh/p8x3iyZUyyWLXzNfcAEfrtHNy8HJB4yaR5Is9panMoDv+rwx4rmokSc6VFNviJUPkL/AFgeXVSkXDWD7afoiEOP4umYJgU+VgHbTNpbcflGnw+Pllyptuv2LmnHpSFNLxdUrPJ4RB3aZ92e0aTh7ilXhj2iZ4cxa8oyMm3nc3IijDMEQmQkpAIZ9GuN26kwXVLRNQnxab/iIZQyp+agY+oisI81tjGZL8RR5gdCM3vHzgOsp54QUCYLkEZbBPYbkxZSV6JjEnIGJSkEuGU1yTcFvkYP9iCwlTlJSSwTr5AnSNP0RoCpaCo8NjlUoDqx+RgHDzOK1CalKUh2IN3D6n5QTXYvNlTWmSlkHMAtICrDSw+UJqqZNn6EyZaQ5/m/ySLi8UlGO2Jtse1uMeCgKtlvmsH0e3WE9Lj4mFSFgpzc0stYg6jziiSlJmCZNmEuG5tO12tFKpcubNISSyTona3wttET5cYKjAScVUcsJczFEA/yhx2d2hbwnPUVqAc2eNXieB55a0IABXue0I+GsEXIqFJUQ+XaMm00X/A59rMSDjRRIkLM7huCrHKde9iI09HgSZbFRGbzgeqyJ5ioKUbWgqjVMWgtKf8AqNg0aUv+knRmuqyWH5d499oSlQCgz6KjqsmqQhISguNWD6wp9qSfFMwWTl/xOrW0jSKzklsf0ysxXzFrB2ZrfWCjNAACibCw2+cY1GNsmZMCiCrRyco7AMxMNMNxxE+S015ZTYlOpOz9Iuu2ibodiclaWUWAPwwnxOpkVCVSkKcC7pNgx6xRVT/aElElJyj3pqrWs4SO/WLcOw6RKlKUpPLd0jVZBsPLeJcawNOxBVKMhBTKlmYk3Ju3zNzDfhySoy/EKQFH4W0+esSTictC809klYdKWshIGl4pquMJQSRKUknYXu8RvN4Ko0kuaQedjd+jCKp0hBeYSUjrdvOMjh06dPW65oCP6fqOv1jWify5STlsANoUoRkqasabTtCaVW+LNySFhYF1HaLKkTFBSfiAcNuB72XvHNdXy8PklEtIzqdjv6n1hbS8UFMyTmBN3J2IIIN/WMFBRwsGl3s0PC/EOQJkrZJS5Tm7XIHpD/jHBEqpTMSo3BKVJuUOymO5G/pHypBXUVBmFwASwGrdvSGVbjs5MpgpWX4bl8rMzaNbvv1McvJ8WP8AkU4un/ZSk2mvozsjElglAZaTvfYFi+sC1MgvmO+1/lFsqQsqtzAXt3NhDAoC+UnLo+j7WY+Ud1YMvRpwribp8BfurGUEbFwxY7vf0hXV1E1ExSMhBlndV7ApJvsxOnzjmTIKA6CXBsW+IF/WHU+SKtYCJhE4ZSRmPMkgOG6jtq8Z9VbZVsSUdVNUTzEAO5NwwdxbzMaGmqBKYk5xM5QRdwQBoe/3QsRRBc4oSFr7OzaByFbRwuqpwoS1OC11O4DnYDRQBNiNQ0KMHdpDbwbnD5yVABlKBZJulgwY6G8W1OJUyQc8xIYnkcOpXQjbTePnc+tnJS0skywXTMY5lOLggkku3ld945o5y505JmsEumwy5Xtre1i7G3aOmNJfkZ70bTC6lEyaFAF1FygEEJc/CxvsdY20tMtBZSg6tUjS2/aMVXyUhImIUlCnB0CiEi5Ab5jzaBpuLTmE4LARblIJ0ewI3P0iVOnofU1+LyEzLJz7tlt0uonZxpCbOgLskAsxsAT2ewEC1/EagUzEJUQySpCS7pUMpbvFuGTvFSt08qubmADBnAbcw5STF1o4qaAzkqsE5SRr0NuxjjDsECZhIJBNiPPftBcqWEJORYVm0AYltfQ3hxRkqQAAAdCTs2v63jLr2eSrpCqZR5FHcjYxTQ0yVTM7MdH7dIvlBUtSucqZy5Ym8L1YsUsiWkLWTc6AAneG0lgBtPlywo6xIpVWyviTzbxIr/gGen/+QpSAAinSruQG8+sMMO42E+RNmrl+GiUBZKicyjolIO8fJ6RfMHDiNwAlMiXJSgsTnLfETpmPaHrJO9GokV1OJaPEM0FYzZSUhTakqUdAIzR4pw5CiiXRqmOTzzJpyk9WEKsXw6aVMoHKz5n+gjiTQy1IKS4YOA13iZSUpDSaRr/Z1qXcjwFJBShhlBIteDEUchKFKYHIzhJJt2a8ZqSpRZOZQ5bhykAaAP8AFaK8IxY005SAkKSpyMxYMA5F46YuN0ZSTGWLV+uWWtJYNqEtsGHXreKqbGFrISlFgdyXJ3bvF9FjPtapikpKUJATzMDd2YvYwwl0iZac5ASlLFydC2nc94xk3dFrAFPwwK/5HFyGPVnZ4y+JSJaVqypZKQwbckPrDvEOJZasyEqJuXzOHLbGAjMGQBci50J1Y7ltImqQ/TOKXMTLQASGJLDV9r+UeniWeyrn8v8AcMMbWEABIAJ6l7fhCdAUshCjlB3Ym3pArSKZVOxWYsEKUSSfMxqKKUqXT+JOJYDlSwdopw3hySgpmmb4gFyMrD9do9xesz5WZCA5Cep2cQVYs+lyK8TEpIIQSQAlrjyP4x7PpPFJFmT01B7dP08LVTOYPqSLa99BDU1CvEKQlQSFkHKdQ5AJDQdbn2+kF1Gjykw4ICgLkh7XbpfrppFdRhVtCMyWBSzPq7vraGMqgF1ylBSxcc30LftHNZX+GhmCVJ0ygLBPMSxI6HpvFtEiebNVKdChzpS+YHUfq8DSJ5QCtGczBlILEMxYv1BJG920hlSAmWqa97AlQ0Ki7DYgj7tIS06FiZYZku5JZKSxfU220gwg2aMTpdRLE8jw1otNyEuSWAUUuzEs7j1gSpFMsgOnkdy+RxdkspRbV2HXeOKHFlS5y5pRldBSzHKXcsQ7XsfSA14SCvOQEyyM1iS2YlgCblg0TdIdDOctM8IRKVzNlYKSQQlh/cbDQMNOkXS6QyspVlHNk0TaxI0952uqM6imV4meWCnVsruAA23beHasdlGQUls5KFBIsxD6N2184luxrA5xGfLlEKIC1KUNNgOmxt1iis4hJDS2li2wL6gcpHK4ctEnyDMQClWckjw+W+jq5rMx6vFeGUiZM15p+1dstlC43bSM23eDRNLaCp3E/hyQ0kkBOUn3WuCCGBtu0DUnEC6qYyhklBLqDOxGhdhv+jDPx8zkJOQul9Q+hDXP7QBTUAlqzzCpKHZtArVgXHSNFJpUjN7GcpcogGVMTm1Z2I2taA8RqqhL5F2WAFJbQbZTt5xKugSFZ5BQTsB1OoB8njqZKKwCsGXlt3V2MQ3TKRTTYoEjwuYlrnv5xdQ0akLKvE5bWIu8X4dQy1TFMxLO57CGhpAokkPaBJ2JiqcqaVFkpUOr6xI7VxChHLl0toY8jTIsnzn2ZIX1TG5wmfnRmQnlAa/aFxwlCQSdnDCOfazJDAKMs7OAAYcd0LwY1ZQtaVqmFtG2B/CCKmkCcq86bKBKdHTuX3aMNW46Vm+5dhp2c7xo+GsRTUfZLORQ91XX5xPWnaGgmpx9C+WRmW1gkpYeZOp8oV1GCzJiXmumzAdAb2AgvHeGJstBmyVKWE3IZiw1ZtozlTxbOWnLygbWc+b7mKVSyLQwXgMyVlT4yQFF/eI00vvaGv8AFgmQoTZpnIJAIDO/TN0t9IxhqpihzEqbrf8AaOxNZHvfv5Q7oKG8+op5k3M5QBlASR0AEE4viNwxCrWIN7bExl5EpS1HU7mGFPTXOzCE6Cw6h+2SoEOfh/eCcOwoImjMpz26nQRbRSQnlGwHzIhjhOHlCTMKHIJ16Dcd4z26K1k7RhoSp3ZgVEbPb8YytYr7TOWLm3eNFi1aEEO5Sbq8tfvP0jNT5ClKMwA5STl7PfbS0OvoV/Z3LqAmYH3LPunZoa19YqVVTUoGdzoGbQO/QiE2BS/EqZSGdRmJ++/5+kG41UD2uehaQ5WeZnUlmcBjfT9PGidEtBkjiNUrlWwGgCUuxtuT6waeKZc1GUpDaByM+YsPd1awhJ/DZoSQAFAMQ7B+lvi1MAzpim5k5SlmZIBJ6lQiuwYG5molkAl0s+2puxG4uTDCWadSUeJqsP8AZlk2sygbZtf9Rj50wEqJKuw/MnaCKOuVmZyBa4G4HLYa7QpNMEqNLXyJS5YMhSyA7pUoJQm5u51+ceSVpQylqzgAFAFsrC9yevzhThyUrX9rMfUMrR9jf5Q+qaekKVIBSRqrJq7PYnfy6xl6X4DzKabNmqWgsiYACdiNh1Ivr5wHM4e8M5g62cO3KG77tB8oEBSZKFsALK12a3Ty6x0jB5rpVMy3Pu/mOkS5YoSQpqK2bIQUgtmLvYsCxdB6FkmDuG8PmH7ZRJCjYu6nDXY+b+kMKnhqWQkZ3J2zb7BI1btBUqX4c1s/KRygBJZgAwfyh50F2XiuWJalKT4Yl5ny3KswuUjRy5c7RkKupWumJJKku7vp0cPc94aY7jys6UBJKH5l6KV2LaRn8bnS8hTLB1Dl3BOpYRbVYGWYflSkZiu7FLG3f1Ea+hqhNTlWpSjs5DaWYiMBQ1oASCDZVzrbyh/h+JlMxXgtMQoOxZJH+J0iGhp3g2ZpEyilSCwJbrdrjtF1ZNULII0YPtCylq0pk5lBs1z1dmgnDZRmOsrsHGRvxiou3glqlkzVTTTs5zEO+2kSG1RhEwqJFgYkK39lYMRVYssTiSS2YlvWK8SxFU8gDYMw+9odVvCiysqLMzvBnDnDfjFaEEBSQSSrdthB2pUTVmZGGKCQTrFlPSzJS0zAWUkuPONRV0ikOBzMBrt1hNThU1RWPcAI9YaYUaVX/keWqSCpChO0KUgZe/ZjHz6fJKllQGUKJIt1Ogh5IwhIW6g79NH6QTU4ePeFgnrp2gbphsy04MporWkvDLEA8wGxtr1juRRk633glJIFGyYNyEqV/qH9JIRPmOgh20G0TDsDEwBPu9XuDB+E8JTaaeFg5pe5HTyiFyWV0oEq5Spc7LYlh8iLQXiuIlAEvMAFgXuR38y8M8YoUlQU+XMGCgzg7Rmq7DQohCiVFJLKc23FukaJU8E3ayLsSxYKLKtYC2loIp8VSKdaSQCS6Rq99PpCgUP2qspfLqT1juThxmrypflBJa8JYBuxngc2VKX4i0ZjlUwzAXUGGxZv0YrxytlTJxUhHhpISkBVyG+JSgzq8hARkrFiADsf3gabSTFDMb7av2eGhF86qYBppV/SHZN+/wA7R1/EcrOgKGW2wvroXgT2VQ1YxcrDiJQmbEt/vyhtgXSa5DnkQCeuYj7947m14SoZBlLXtZKrHl7ecc01EFpASne6nt6iJNoikFhnGpOgtrrrC2M5nY2VpUkoBJ0O77lxDbh2iQunmIW2Yuq+icujtpvGfw+iUtVklju3raNPT4MZco5SM8zRPUD1t/qE5ZoVFlViXIgSU7ZX+IAC+m3mXi3D8EmTuZS1KL6m1geh2b8YFk0JbmChlDkJdi+/R4KRjXhpWkE82VnGwBcC9g7fWIWWUPxR+HLz2LH+YA2++Fs+nTUpUoJWjKFAXcBRSXy7ja0Zqp4iVMIQMpJtmU+VPW2+lukN8EMyWFJzhYBJtoVsx1N/3i0khNC6hlFaQmYTmDupW2ti8ZutWylAF0vD/FMZdpZIYFrC/dzvGerSMxy6Q0DG/CFCZy1JZJAAPN+EEpkU1PMVmKisE22D9GgHhGtMqpQQbE5T5GLOLaASqpQvzc3z/wBwmrbBYVmowmembKSkXuT5DZ4sr+KEyEZW5tLQk4drChClXZKWbpeEtRWnxD4lxr6RMJJuipKsjU8fTtgGj2FnsKDcGxiRpQrZ9DQXRl1PSG3CFDLROClcoPvQjrcKAneIM2ZvhLfMQwpKFbMVEqufIdCYnsnJYBqkEcSUsmXPKJbLQ5PWx1vvrC5VAhAASEhDOzdYMQpB5hqHCo4rqYKSDmuGYbA9+sXGCu2S3jAuqKdMs7JGtz10hdjMtORSlWAScwHxbj6wXiFIFgKJKlv7vl0EAVtfLmJVLWFJUoEOpLRp1WUQ2YiTPc/d2jTYVRKUQABfftu/QRkwk5mHW0P6fE/BTkd1KYLIPup3SDuesc3JDsbQlSH8qvShbe8kHXRwPzjRzOJpSgyge6UMlrBgO0fOKipKmEv+blO4bqYEnVc3M5WXfa1/SNYxhFUyZSb0b1OOJACZiBfQu5sdxCqvxNISqYklnIA37PGcwqsMtRWpywIA7mPame4BLMoadxvBJq8CSwVUlW6wk8oUeY9t41fC6EpE5dwnRG9iWf6RhkrF3EaXhapUuYUJSShiWzME2YEmBLIrwPf4PmJcpyBmOqmYl76QFW8NpyZkKtqS4Y9v11jRUdQlUsAkO7Fr6WY9bQtx6eEoISlISEuQLByWsOukNqhGew6n8VeVBSxYHNq41aNXU0CcokkctgT0IGo6QLgs6UlJSG8SxsxJcDS3pHtZWFJOYk+oBT1sbGJlBopCHFqYSlBFzLBJCQdTsfKPVUpyOXKbBgNyHuB23hkKqWZZXmCnNyS5B6QfTUS8iTkcOLOASkgv6uYzyVQmwoTJc1OWWTlHumxy9e0UVuOzvGKwACH22Gx6lmhzWJ9nlLUXUtagAfeUAQLPZ2DiENXOzB2KXABsNtdNzAnigLE8ZKVmCgxWwcWCfTfrFdbVyQjKCStbOq7DcsflCAJdVvSPBLbXWLwKy0FKDzB/I/WPVYkq7Eu76/UwJON48eChWdKmklybx3OmA33jgqDRwU2hoVndNNyl4b4vXmoWmYdQAG8oTSkvBKUOLbQWNBCKiYlKiCRmN2hfMc6wQKkszxXNmQAVpURvHketEgtjo+q0nEUpc0y3BUN3sXD2MMKDHkpSxIJ/W8fIEoUGIf0hvS4xMRlLWT2tBjwDdVNblmEuAF3Yx3W1/hJSpQdKmu4sOsJRRpmpE0qbNYE7PqzwDxFTLlhQUX5bB3YuLkbWMXHBDoYYxjwPPTgFi3XQO/rCHGscM6WSUhJF3G7nSBcDmgImpJutJA8xpClc46Xi5SJOZc5tgO41gzCZ0pMx5qCtOwBa+z9u0LzEBaMnktOjW1WIyUh5csBJFx08jCedXyisMjl6b33gJNaWbaKFF4dJYQNjauqUpl5MrkqCgrpZm7wpXMMe+MWbaK2gexHgg/C68yZgUA7PYu1w12gB49C4ANjRLXNkKVLXlaZdLB7gl83XaB8amq8NwQtJCSdbNZIfr+UI8PxeZJCgg2Vq9/Ud47l4h9mUKDg94beBo5p5ykqCmL7axZiNSVXzKKjq5eLZuLJUhKQnKQBf74rq5VkqcOzxFsfg84PTKQDNngFO2ayQRu3xExqZGPyqlLoYKQGANjuPS3SPlk+sWsupRPmYso61SNNyD8opKIrNnxhib+FKJYJGcjd3ID+jxl6jEwxCA3fr+UVYhXrmqzruWAtawFrQGU2hSSbHZfKmXeOSDeK5WsXyk5i0T6PwHJ6xFttFtUhi0DRRBHj0KjmJDANpqlKRcR37WlJ5d9RC+JCoLLqhYdxEQYpjpMDQ0wpIS2sSOE0qiHiRnj7KG1IORP8AdGiMhOQ8o+Q6GJEhzJC8Llg0yXA1Vt3MKVHN713Ut3u9jq+sSJHVHT/RmzOYf/yDz/GK6wfaK/uP3mPIkc5r4DLjiJEhknoiJj2JAgOhrHKtYkSADwxzEiQwJFydBHkSEBJkdzFcqfKJEh+DBzHqIkSEIvT7pitESJCGyw7REHmMSJC9H4czTeKVRIkUSeRIkSGBIhiRIBEgqjTrEiQpaGj6PhNIjwZfIn3R8IiRIkecxn/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87047" name="Picture 11" descr="http://www.aphotofauna.com/images/flies/fly_scathophagidae_scathophaga_stercoraria_yellow_dung_15-04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98963"/>
            <a:ext cx="1992313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24236" r="12839" b="40327"/>
          <a:stretch>
            <a:fillRect/>
          </a:stretch>
        </p:blipFill>
        <p:spPr bwMode="auto">
          <a:xfrm>
            <a:off x="4427538" y="981075"/>
            <a:ext cx="46815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9" name="TextovéPole 8"/>
          <p:cNvSpPr txBox="1">
            <a:spLocks noChangeArrowheads="1"/>
          </p:cNvSpPr>
          <p:nvPr/>
        </p:nvSpPr>
        <p:spPr bwMode="auto">
          <a:xfrm>
            <a:off x="179388" y="1054100"/>
            <a:ext cx="36782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b="1">
                <a:solidFill>
                  <a:schemeClr val="tx2"/>
                </a:solidFill>
              </a:rPr>
              <a:t>Moxidectin</a:t>
            </a:r>
            <a:r>
              <a:rPr lang="en-GB" altLang="en-US" sz="1800" b="1">
                <a:solidFill>
                  <a:schemeClr val="tx1"/>
                </a:solidFill>
              </a:rPr>
              <a:t> </a:t>
            </a:r>
            <a:r>
              <a:rPr lang="en-GB" altLang="en-US" sz="1800">
                <a:solidFill>
                  <a:schemeClr val="tx1"/>
                </a:solidFill>
              </a:rPr>
              <a:t>– </a:t>
            </a:r>
            <a:r>
              <a:rPr lang="cs-CZ" altLang="en-US" sz="1800">
                <a:solidFill>
                  <a:schemeClr val="tx1"/>
                </a:solidFill>
              </a:rPr>
              <a:t>used e.g. in home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„</a:t>
            </a:r>
            <a:r>
              <a:rPr lang="en-GB" altLang="en-US" sz="1800">
                <a:solidFill>
                  <a:schemeClr val="tx1"/>
                </a:solidFill>
              </a:rPr>
              <a:t>spot on” </a:t>
            </a:r>
            <a:r>
              <a:rPr lang="cs-CZ" altLang="en-US" sz="1800">
                <a:solidFill>
                  <a:schemeClr val="tx1"/>
                </a:solidFill>
              </a:rPr>
              <a:t>products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2700338" y="4757738"/>
            <a:ext cx="647700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Šipka doprava 10"/>
          <p:cNvSpPr/>
          <p:nvPr/>
        </p:nvSpPr>
        <p:spPr>
          <a:xfrm>
            <a:off x="5867400" y="4757738"/>
            <a:ext cx="649288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7052" name="Picture 2" descr="https://encrypted-tbn0.google.com/images?q=tbn:ANd9GcQYuav5FXXhPNb_O-2Bpl0rfQjaDBUqZl867IJ47-6yMdCbb36Uk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4508500"/>
            <a:ext cx="2273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„Zákaz“ 12"/>
          <p:cNvSpPr/>
          <p:nvPr/>
        </p:nvSpPr>
        <p:spPr>
          <a:xfrm>
            <a:off x="2700338" y="5407025"/>
            <a:ext cx="647700" cy="719138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87054" name="TextovéPole 13"/>
          <p:cNvSpPr txBox="1">
            <a:spLocks noChangeArrowheads="1"/>
          </p:cNvSpPr>
          <p:nvPr/>
        </p:nvSpPr>
        <p:spPr bwMode="auto">
          <a:xfrm>
            <a:off x="5867400" y="4076700"/>
            <a:ext cx="561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4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Symbol „Zákaz“ 14"/>
          <p:cNvSpPr/>
          <p:nvPr/>
        </p:nvSpPr>
        <p:spPr>
          <a:xfrm>
            <a:off x="6372225" y="4292600"/>
            <a:ext cx="360363" cy="431800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38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18211" r="7469" b="40625"/>
          <a:stretch>
            <a:fillRect/>
          </a:stretch>
        </p:blipFill>
        <p:spPr bwMode="auto">
          <a:xfrm>
            <a:off x="252413" y="0"/>
            <a:ext cx="8780462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4271963" y="6289675"/>
            <a:ext cx="4776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rgbClr val="000000"/>
                </a:solidFill>
                <a:latin typeface="Times New Roman" charset="0"/>
              </a:rPr>
              <a:t>Boyles et al. (2011) Science 332 (60251) 41-42</a:t>
            </a:r>
            <a:endParaRPr lang="en-GB" altLang="en-US" sz="160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573088"/>
            <a:ext cx="1193800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27288"/>
            <a:ext cx="5116512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397125"/>
            <a:ext cx="2312987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067944" cy="376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b="7534"/>
          <a:stretch/>
        </p:blipFill>
        <p:spPr bwMode="auto">
          <a:xfrm>
            <a:off x="35496" y="4247530"/>
            <a:ext cx="8999537" cy="250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ovéPole 5"/>
          <p:cNvSpPr txBox="1">
            <a:spLocks noChangeArrowheads="1"/>
          </p:cNvSpPr>
          <p:nvPr/>
        </p:nvSpPr>
        <p:spPr bwMode="auto">
          <a:xfrm>
            <a:off x="4283968" y="188640"/>
            <a:ext cx="4968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tx2"/>
                </a:solidFill>
              </a:rPr>
              <a:t>Stress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	</a:t>
            </a:r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multigeneration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cs-CZ" dirty="0" err="1" smtClean="0">
                <a:solidFill>
                  <a:schemeClr val="tx2"/>
                </a:solidFill>
              </a:rPr>
              <a:t>effects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Epigenetics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	</a:t>
            </a:r>
            <a:r>
              <a:rPr lang="cs-CZ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DNA </a:t>
            </a:r>
            <a:r>
              <a:rPr lang="cs-CZ" dirty="0" err="1" smtClean="0">
                <a:solidFill>
                  <a:schemeClr val="tx2"/>
                </a:solidFill>
              </a:rPr>
              <a:t>methylations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137918" y="6207795"/>
            <a:ext cx="3888432" cy="4163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/>
          <p:cNvSpPr txBox="1"/>
          <p:nvPr/>
        </p:nvSpPr>
        <p:spPr>
          <a:xfrm>
            <a:off x="5108239" y="6207796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2x </a:t>
            </a:r>
            <a:r>
              <a:rPr lang="cs-CZ" dirty="0" err="1" smtClean="0">
                <a:solidFill>
                  <a:srgbClr val="FF0000"/>
                </a:solidFill>
              </a:rPr>
              <a:t>difference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5522" name="Picture 2" descr="Výsledek obrázku pro stickleb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03" y="836712"/>
            <a:ext cx="1214278" cy="90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ýsledek obrázku pro stickleb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57" y="836712"/>
            <a:ext cx="2530733" cy="89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7" name="Picture 7" descr="http://helicase.pbworks.com/f/DNAmeth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7"/>
          <a:stretch/>
        </p:blipFill>
        <p:spPr bwMode="auto">
          <a:xfrm>
            <a:off x="5222710" y="2568972"/>
            <a:ext cx="3658982" cy="16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8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  <a:t>MIXTURE TOXICITY EU </a:t>
            </a:r>
            <a:r>
              <a:rPr lang="cs-CZ" sz="2500" dirty="0" err="1" smtClean="0">
                <a:solidFill>
                  <a:schemeClr val="tx1">
                    <a:lumMod val="75000"/>
                  </a:schemeClr>
                </a:solidFill>
              </a:rPr>
              <a:t>interlaboratory</a:t>
            </a:r>
            <a: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  <a:t> test</a:t>
            </a:r>
            <a: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 Testing comparability of existing and innovative bioassays for water quality assessment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489" name="TextovéPole 10"/>
          <p:cNvSpPr txBox="1">
            <a:spLocks noChangeArrowheads="1"/>
          </p:cNvSpPr>
          <p:nvPr/>
        </p:nvSpPr>
        <p:spPr bwMode="auto">
          <a:xfrm>
            <a:off x="107504" y="1037635"/>
            <a:ext cx="705834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 smtClean="0"/>
              <a:t>Main questions:</a:t>
            </a:r>
            <a:endParaRPr lang="en-GB" b="1" dirty="0"/>
          </a:p>
          <a:p>
            <a:r>
              <a:rPr lang="en-GB" dirty="0"/>
              <a:t>	</a:t>
            </a:r>
            <a:r>
              <a:rPr lang="en-GB" dirty="0" smtClean="0"/>
              <a:t>Are current limits </a:t>
            </a:r>
            <a:r>
              <a:rPr lang="cs-CZ" dirty="0" smtClean="0"/>
              <a:t>(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compounds</a:t>
            </a:r>
            <a:r>
              <a:rPr lang="cs-CZ" dirty="0" smtClean="0"/>
              <a:t>) </a:t>
            </a:r>
            <a:r>
              <a:rPr lang="cs-CZ" dirty="0" err="1" smtClean="0"/>
              <a:t>safe</a:t>
            </a:r>
            <a:r>
              <a:rPr lang="cs-CZ" dirty="0" smtClean="0"/>
              <a:t>?</a:t>
            </a:r>
            <a:endParaRPr lang="en-GB" dirty="0"/>
          </a:p>
          <a:p>
            <a:r>
              <a:rPr lang="en-GB" dirty="0"/>
              <a:t>	</a:t>
            </a:r>
            <a:r>
              <a:rPr lang="cs-CZ" dirty="0" smtClean="0"/>
              <a:t>Relevance of</a:t>
            </a:r>
            <a:r>
              <a:rPr lang="en-GB" dirty="0" smtClean="0"/>
              <a:t> </a:t>
            </a:r>
            <a:r>
              <a:rPr lang="en-GB" b="1" dirty="0" smtClean="0"/>
              <a:t>“</a:t>
            </a:r>
            <a:r>
              <a:rPr lang="en-GB" b="1" dirty="0">
                <a:solidFill>
                  <a:schemeClr val="tx2"/>
                </a:solidFill>
              </a:rPr>
              <a:t>Something from Nothing</a:t>
            </a:r>
            <a:r>
              <a:rPr lang="en-GB" b="1" dirty="0"/>
              <a:t>” </a:t>
            </a:r>
            <a:r>
              <a:rPr lang="cs-CZ" dirty="0" err="1" smtClean="0"/>
              <a:t>phenomenon</a:t>
            </a:r>
            <a:r>
              <a:rPr lang="cs-CZ" dirty="0" smtClean="0"/>
              <a:t> </a:t>
            </a:r>
            <a:r>
              <a:rPr lang="en-GB" dirty="0" smtClean="0"/>
              <a:t>?</a:t>
            </a:r>
            <a:endParaRPr lang="en-GB" dirty="0"/>
          </a:p>
          <a:p>
            <a:r>
              <a:rPr lang="cs-CZ" b="1" dirty="0" smtClean="0"/>
              <a:t>3 </a:t>
            </a:r>
            <a:r>
              <a:rPr lang="cs-CZ" b="1" dirty="0" err="1" smtClean="0"/>
              <a:t>samples</a:t>
            </a:r>
            <a:endParaRPr lang="en-GB" b="1" dirty="0"/>
          </a:p>
          <a:p>
            <a:r>
              <a:rPr lang="en-GB" dirty="0">
                <a:sym typeface="Wingdings" pitchFamily="2" charset="2"/>
              </a:rPr>
              <a:t>	 12 </a:t>
            </a:r>
            <a:r>
              <a:rPr lang="cs-CZ" dirty="0" smtClean="0">
                <a:sym typeface="Wingdings" pitchFamily="2" charset="2"/>
              </a:rPr>
              <a:t>European </a:t>
            </a:r>
            <a:r>
              <a:rPr lang="cs-CZ" dirty="0" err="1" smtClean="0">
                <a:sym typeface="Wingdings" pitchFamily="2" charset="2"/>
              </a:rPr>
              <a:t>laboratories</a:t>
            </a:r>
            <a:r>
              <a:rPr lang="cs-CZ" dirty="0" smtClean="0">
                <a:sym typeface="Wingdings" pitchFamily="2" charset="2"/>
              </a:rPr>
              <a:t> – </a:t>
            </a:r>
            <a:r>
              <a:rPr lang="cs-CZ" dirty="0" err="1" smtClean="0">
                <a:sym typeface="Wingdings" pitchFamily="2" charset="2"/>
              </a:rPr>
              <a:t>different</a:t>
            </a:r>
            <a:r>
              <a:rPr lang="cs-CZ" dirty="0" smtClean="0">
                <a:sym typeface="Wingdings" pitchFamily="2" charset="2"/>
              </a:rPr>
              <a:t> </a:t>
            </a:r>
            <a:r>
              <a:rPr lang="cs-CZ" dirty="0" err="1" smtClean="0">
                <a:sym typeface="Wingdings" pitchFamily="2" charset="2"/>
              </a:rPr>
              <a:t>bioassays</a:t>
            </a:r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	 </a:t>
            </a:r>
            <a:r>
              <a:rPr lang="en-GB" dirty="0" err="1">
                <a:sym typeface="Wingdings" pitchFamily="2" charset="2"/>
              </a:rPr>
              <a:t>ČR</a:t>
            </a:r>
            <a:r>
              <a:rPr lang="en-GB" dirty="0">
                <a:sym typeface="Wingdings" pitchFamily="2" charset="2"/>
              </a:rPr>
              <a:t> – </a:t>
            </a:r>
            <a:r>
              <a:rPr lang="en-GB" dirty="0" err="1">
                <a:sym typeface="Wingdings" pitchFamily="2" charset="2"/>
              </a:rPr>
              <a:t>RECETOX</a:t>
            </a:r>
            <a:r>
              <a:rPr lang="en-GB" dirty="0">
                <a:sym typeface="Wingdings" pitchFamily="2" charset="2"/>
              </a:rPr>
              <a:t>: 11 </a:t>
            </a:r>
            <a:r>
              <a:rPr lang="cs-CZ" dirty="0" err="1" smtClean="0">
                <a:sym typeface="Wingdings" pitchFamily="2" charset="2"/>
              </a:rPr>
              <a:t>bioassays</a:t>
            </a:r>
            <a:endParaRPr lang="en-GB" dirty="0">
              <a:sym typeface="Wingdings" pitchFamily="2" charset="2"/>
            </a:endParaRPr>
          </a:p>
          <a:p>
            <a:endParaRPr lang="en-GB" dirty="0"/>
          </a:p>
        </p:txBody>
      </p:sp>
      <p:sp>
        <p:nvSpPr>
          <p:cNvPr id="2" name="TextovéPole 1"/>
          <p:cNvSpPr txBox="1"/>
          <p:nvPr/>
        </p:nvSpPr>
        <p:spPr>
          <a:xfrm>
            <a:off x="6084168" y="5085184"/>
            <a:ext cx="30271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Carvalho, R</a:t>
            </a:r>
            <a:r>
              <a:rPr lang="en-US" sz="1100" dirty="0" smtClean="0"/>
              <a:t>.</a:t>
            </a:r>
            <a:r>
              <a:rPr lang="cs-CZ" sz="1100" dirty="0" smtClean="0"/>
              <a:t> et al. </a:t>
            </a:r>
            <a:r>
              <a:rPr lang="en-US" sz="1100" dirty="0" smtClean="0"/>
              <a:t>(2014)</a:t>
            </a:r>
            <a:r>
              <a:rPr lang="cs-CZ" sz="1100" dirty="0" smtClean="0"/>
              <a:t> </a:t>
            </a:r>
            <a:r>
              <a:rPr lang="en-US" sz="1100" dirty="0" smtClean="0"/>
              <a:t>Mixtures </a:t>
            </a:r>
            <a:r>
              <a:rPr lang="en-US" sz="1100" dirty="0"/>
              <a:t>of chemical pollutants at European legislation safety concentrations: how safe are </a:t>
            </a:r>
            <a:r>
              <a:rPr lang="en-US" sz="1100" dirty="0" smtClean="0"/>
              <a:t>they?</a:t>
            </a:r>
            <a:r>
              <a:rPr lang="cs-CZ" sz="1100" dirty="0" smtClean="0"/>
              <a:t> </a:t>
            </a:r>
            <a:r>
              <a:rPr lang="en-US" sz="1100" i="1" dirty="0" err="1" smtClean="0"/>
              <a:t>Toxicol</a:t>
            </a:r>
            <a:r>
              <a:rPr lang="en-US" sz="1100" i="1" dirty="0" smtClean="0"/>
              <a:t> </a:t>
            </a:r>
            <a:r>
              <a:rPr lang="en-US" sz="1100" i="1" dirty="0" err="1"/>
              <a:t>Sci</a:t>
            </a:r>
            <a:r>
              <a:rPr lang="en-US" sz="1100" i="1" dirty="0"/>
              <a:t> </a:t>
            </a:r>
            <a:r>
              <a:rPr lang="en-US" sz="1100" b="1" dirty="0"/>
              <a:t>141(1): 218-233  </a:t>
            </a:r>
          </a:p>
          <a:p>
            <a:pPr algn="r"/>
            <a:endParaRPr lang="en-US" sz="1100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5" y="3717032"/>
            <a:ext cx="6083970" cy="297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3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 cstate="print"/>
          <a:srcRect t="1619" b="7423"/>
          <a:stretch>
            <a:fillRect/>
          </a:stretch>
        </p:blipFill>
        <p:spPr bwMode="auto">
          <a:xfrm>
            <a:off x="1463675" y="939800"/>
            <a:ext cx="7572375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ovéPole 3"/>
          <p:cNvSpPr txBox="1">
            <a:spLocks noChangeArrowheads="1"/>
          </p:cNvSpPr>
          <p:nvPr/>
        </p:nvSpPr>
        <p:spPr bwMode="auto">
          <a:xfrm>
            <a:off x="34925" y="1052513"/>
            <a:ext cx="13885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EU </a:t>
            </a:r>
            <a:r>
              <a:rPr lang="cs-CZ" sz="1400" b="1" dirty="0" err="1" smtClean="0">
                <a:solidFill>
                  <a:srgbClr val="FF0000"/>
                </a:solidFill>
              </a:rPr>
              <a:t>WFD</a:t>
            </a:r>
            <a:r>
              <a:rPr lang="cs-CZ" sz="1400" b="1" dirty="0" smtClean="0">
                <a:solidFill>
                  <a:srgbClr val="FF0000"/>
                </a:solidFill>
              </a:rPr>
              <a:t/>
            </a:r>
            <a:br>
              <a:rPr lang="cs-CZ" sz="1400" b="1" dirty="0" smtClean="0">
                <a:solidFill>
                  <a:srgbClr val="FF0000"/>
                </a:solidFill>
              </a:rPr>
            </a:br>
            <a:r>
              <a:rPr lang="cs-CZ" sz="1400" b="1" dirty="0" smtClean="0">
                <a:solidFill>
                  <a:srgbClr val="FF0000"/>
                </a:solidFill>
              </a:rPr>
              <a:t>priority </a:t>
            </a:r>
            <a:br>
              <a:rPr lang="cs-CZ" sz="1400" b="1" dirty="0" smtClean="0">
                <a:solidFill>
                  <a:srgbClr val="FF0000"/>
                </a:solidFill>
              </a:rPr>
            </a:br>
            <a:r>
              <a:rPr lang="cs-CZ" sz="1400" b="1" dirty="0" err="1" smtClean="0">
                <a:solidFill>
                  <a:srgbClr val="FF0000"/>
                </a:solidFill>
              </a:rPr>
              <a:t>substances</a:t>
            </a:r>
            <a:endParaRPr lang="en-GB" sz="1400" b="1" dirty="0">
              <a:solidFill>
                <a:srgbClr val="FF0000"/>
              </a:solidFill>
            </a:endParaRPr>
          </a:p>
          <a:p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dirty="0" err="1" smtClean="0">
                <a:solidFill>
                  <a:srgbClr val="FF0000"/>
                </a:solidFill>
              </a:rPr>
              <a:t>Different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br>
              <a:rPr lang="cs-CZ" sz="1400" dirty="0" smtClean="0">
                <a:solidFill>
                  <a:srgbClr val="FF0000"/>
                </a:solidFill>
              </a:rPr>
            </a:br>
            <a:r>
              <a:rPr lang="cs-CZ" sz="1400" dirty="0" err="1" smtClean="0">
                <a:solidFill>
                  <a:srgbClr val="FF0000"/>
                </a:solidFill>
              </a:rPr>
              <a:t>concentrations</a:t>
            </a:r>
            <a:endParaRPr lang="cs-CZ" sz="1400" dirty="0" smtClean="0">
              <a:solidFill>
                <a:srgbClr val="FF0000"/>
              </a:solidFill>
            </a:endParaRPr>
          </a:p>
          <a:p>
            <a:endParaRPr lang="cs-CZ" sz="1400" dirty="0">
              <a:solidFill>
                <a:srgbClr val="FF0000"/>
              </a:solidFill>
            </a:endParaRPr>
          </a:p>
          <a:p>
            <a:r>
              <a:rPr lang="cs-CZ" sz="1400" dirty="0" err="1" smtClean="0">
                <a:solidFill>
                  <a:srgbClr val="FF0000"/>
                </a:solidFill>
              </a:rPr>
              <a:t>EQS</a:t>
            </a:r>
            <a:r>
              <a:rPr lang="cs-CZ" sz="1400" dirty="0" smtClean="0">
                <a:solidFill>
                  <a:srgbClr val="FF0000"/>
                </a:solidFill>
              </a:rPr>
              <a:t> </a:t>
            </a:r>
            <a:br>
              <a:rPr lang="cs-CZ" sz="1400" dirty="0" smtClean="0">
                <a:solidFill>
                  <a:srgbClr val="FF0000"/>
                </a:solidFill>
              </a:rPr>
            </a:br>
            <a:r>
              <a:rPr lang="cs-CZ" sz="1400" dirty="0" smtClean="0">
                <a:solidFill>
                  <a:srgbClr val="FF0000"/>
                </a:solidFill>
              </a:rPr>
              <a:t>= limit</a:t>
            </a:r>
            <a:br>
              <a:rPr lang="cs-CZ" sz="1400" dirty="0" smtClean="0">
                <a:solidFill>
                  <a:srgbClr val="FF0000"/>
                </a:solidFill>
              </a:rPr>
            </a:br>
            <a:r>
              <a:rPr lang="cs-CZ" sz="1400" i="1" dirty="0" smtClean="0">
                <a:solidFill>
                  <a:srgbClr val="FF0000"/>
                </a:solidFill>
              </a:rPr>
              <a:t>(</a:t>
            </a:r>
            <a:r>
              <a:rPr lang="cs-CZ" sz="1400" i="1" dirty="0" err="1" smtClean="0">
                <a:solidFill>
                  <a:srgbClr val="FF0000"/>
                </a:solidFill>
              </a:rPr>
              <a:t>Environmental</a:t>
            </a:r>
            <a:r>
              <a:rPr lang="cs-CZ" sz="1400" i="1" dirty="0" smtClean="0">
                <a:solidFill>
                  <a:srgbClr val="FF0000"/>
                </a:solidFill>
              </a:rPr>
              <a:t/>
            </a:r>
            <a:br>
              <a:rPr lang="cs-CZ" sz="1400" i="1" dirty="0" smtClean="0">
                <a:solidFill>
                  <a:srgbClr val="FF0000"/>
                </a:solidFill>
              </a:rPr>
            </a:br>
            <a:r>
              <a:rPr lang="cs-CZ" sz="1400" i="1" dirty="0" err="1" smtClean="0">
                <a:solidFill>
                  <a:srgbClr val="FF0000"/>
                </a:solidFill>
              </a:rPr>
              <a:t>Quality</a:t>
            </a:r>
            <a:r>
              <a:rPr lang="cs-CZ" sz="1400" i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1400" i="1" dirty="0" smtClean="0">
                <a:solidFill>
                  <a:srgbClr val="FF0000"/>
                </a:solidFill>
              </a:rPr>
              <a:t>Standard)</a:t>
            </a: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MIXTURE TOXICITY EU </a:t>
            </a:r>
            <a:r>
              <a:rPr lang="cs-CZ" sz="2500" dirty="0" err="1">
                <a:solidFill>
                  <a:schemeClr val="tx1">
                    <a:lumMod val="75000"/>
                  </a:schemeClr>
                </a:solidFill>
              </a:rPr>
              <a:t>interlaboratory</a:t>
            </a: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  <a:t>test</a:t>
            </a:r>
            <a:b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smtClean="0">
                <a:solidFill>
                  <a:schemeClr val="tx1"/>
                </a:solidFill>
              </a:rPr>
              <a:t>Testing comparability of existing and innovative bioassays for water quality assessment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9" descr="ISO-A-3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16113"/>
            <a:ext cx="57610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obrázek 10" descr="ISPRA-A-C-6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921125"/>
            <a:ext cx="5761037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obrázek 11" descr="ISPRA-A-a-1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262563"/>
            <a:ext cx="5761037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ovéPole 21"/>
          <p:cNvSpPr txBox="1">
            <a:spLocks noChangeArrowheads="1"/>
          </p:cNvSpPr>
          <p:nvPr/>
        </p:nvSpPr>
        <p:spPr bwMode="auto">
          <a:xfrm>
            <a:off x="251520" y="1043444"/>
            <a:ext cx="736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Example</a:t>
            </a:r>
            <a:r>
              <a:rPr lang="en-GB" dirty="0" smtClean="0">
                <a:solidFill>
                  <a:srgbClr val="FF0000"/>
                </a:solidFill>
              </a:rPr>
              <a:t>: </a:t>
            </a:r>
            <a:r>
              <a:rPr lang="cs-CZ" dirty="0" err="1" smtClean="0">
                <a:solidFill>
                  <a:srgbClr val="FF0000"/>
                </a:solidFill>
              </a:rPr>
              <a:t>Effects</a:t>
            </a:r>
            <a:r>
              <a:rPr lang="cs-CZ" dirty="0" smtClean="0">
                <a:solidFill>
                  <a:srgbClr val="FF0000"/>
                </a:solidFill>
              </a:rPr>
              <a:t> of </a:t>
            </a:r>
            <a:r>
              <a:rPr lang="cs-CZ" dirty="0" err="1" smtClean="0">
                <a:solidFill>
                  <a:srgbClr val="FF0000"/>
                </a:solidFill>
              </a:rPr>
              <a:t>mixtures</a:t>
            </a:r>
            <a:r>
              <a:rPr lang="cs-CZ" dirty="0" smtClean="0">
                <a:solidFill>
                  <a:srgbClr val="FF0000"/>
                </a:solidFill>
              </a:rPr>
              <a:t> on </a:t>
            </a:r>
            <a:r>
              <a:rPr lang="cs-CZ" i="1" dirty="0" smtClean="0">
                <a:solidFill>
                  <a:srgbClr val="FF0000"/>
                </a:solidFill>
              </a:rPr>
              <a:t>D. </a:t>
            </a:r>
            <a:r>
              <a:rPr lang="cs-CZ" i="1" dirty="0" err="1" smtClean="0">
                <a:solidFill>
                  <a:srgbClr val="FF0000"/>
                </a:solidFill>
              </a:rPr>
              <a:t>rerio</a:t>
            </a:r>
            <a:r>
              <a:rPr lang="cs-CZ" i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fish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embryos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2535" name="TextovéPole 22"/>
          <p:cNvSpPr txBox="1">
            <a:spLocks noChangeArrowheads="1"/>
          </p:cNvSpPr>
          <p:nvPr/>
        </p:nvSpPr>
        <p:spPr bwMode="auto">
          <a:xfrm>
            <a:off x="6084888" y="2420938"/>
            <a:ext cx="9284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mtClean="0"/>
              <a:t>Control</a:t>
            </a:r>
            <a:endParaRPr lang="en-GB" dirty="0"/>
          </a:p>
        </p:txBody>
      </p:sp>
      <p:sp>
        <p:nvSpPr>
          <p:cNvPr id="22536" name="TextovéPole 23"/>
          <p:cNvSpPr txBox="1">
            <a:spLocks noChangeArrowheads="1"/>
          </p:cNvSpPr>
          <p:nvPr/>
        </p:nvSpPr>
        <p:spPr bwMode="auto">
          <a:xfrm>
            <a:off x="6084888" y="4292600"/>
            <a:ext cx="2783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 smtClean="0"/>
              <a:t>Effects</a:t>
            </a:r>
            <a:r>
              <a:rPr lang="cs-CZ" dirty="0" smtClean="0"/>
              <a:t> of </a:t>
            </a:r>
            <a:r>
              <a:rPr lang="en-GB" dirty="0" smtClean="0"/>
              <a:t>RM 3</a:t>
            </a:r>
            <a:r>
              <a:rPr lang="cs-CZ" dirty="0" smtClean="0"/>
              <a:t> (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cs-CZ" dirty="0" err="1" smtClean="0"/>
              <a:t>safe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err="1" smtClean="0"/>
              <a:t>mixtures</a:t>
            </a:r>
            <a:endParaRPr lang="cs-CZ" dirty="0" smtClean="0"/>
          </a:p>
        </p:txBody>
      </p:sp>
      <p:sp>
        <p:nvSpPr>
          <p:cNvPr id="25" name="Šipka dolů 24"/>
          <p:cNvSpPr/>
          <p:nvPr/>
        </p:nvSpPr>
        <p:spPr>
          <a:xfrm flipH="1">
            <a:off x="1476375" y="4076700"/>
            <a:ext cx="188913" cy="2889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Šipka dolů 25"/>
          <p:cNvSpPr/>
          <p:nvPr/>
        </p:nvSpPr>
        <p:spPr>
          <a:xfrm flipH="1">
            <a:off x="4572000" y="4076700"/>
            <a:ext cx="190500" cy="2889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Šipka dolů 26"/>
          <p:cNvSpPr/>
          <p:nvPr/>
        </p:nvSpPr>
        <p:spPr>
          <a:xfrm flipH="1">
            <a:off x="2987675" y="5732463"/>
            <a:ext cx="190500" cy="2889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Nadpis 8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MIXTURE TOXICITY EU </a:t>
            </a:r>
            <a:r>
              <a:rPr lang="cs-CZ" sz="2500" dirty="0" err="1">
                <a:solidFill>
                  <a:schemeClr val="tx1">
                    <a:lumMod val="75000"/>
                  </a:schemeClr>
                </a:solidFill>
              </a:rPr>
              <a:t>interlaboratory</a:t>
            </a: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 test</a:t>
            </a:r>
            <a: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 Testing comparability of existing and innovative bioassays for water quality assessment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084888" y="5717516"/>
            <a:ext cx="30271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Carvalho, R</a:t>
            </a:r>
            <a:r>
              <a:rPr lang="en-US" sz="1100" dirty="0" smtClean="0"/>
              <a:t>.</a:t>
            </a:r>
            <a:r>
              <a:rPr lang="cs-CZ" sz="1100" dirty="0" smtClean="0"/>
              <a:t> et al. </a:t>
            </a:r>
            <a:r>
              <a:rPr lang="en-US" sz="1100" dirty="0" smtClean="0"/>
              <a:t>(2014)</a:t>
            </a:r>
            <a:r>
              <a:rPr lang="cs-CZ" sz="1100" dirty="0" smtClean="0"/>
              <a:t> </a:t>
            </a:r>
            <a:r>
              <a:rPr lang="en-US" sz="1100" dirty="0" smtClean="0"/>
              <a:t>Mixtures </a:t>
            </a:r>
            <a:r>
              <a:rPr lang="en-US" sz="1100" dirty="0"/>
              <a:t>of chemical pollutants at European legislation safety concentrations: how safe are </a:t>
            </a:r>
            <a:r>
              <a:rPr lang="en-US" sz="1100" dirty="0" smtClean="0"/>
              <a:t>they?</a:t>
            </a:r>
            <a:r>
              <a:rPr lang="cs-CZ" sz="1100" dirty="0" smtClean="0"/>
              <a:t> </a:t>
            </a:r>
            <a:r>
              <a:rPr lang="en-US" sz="1100" i="1" dirty="0" err="1" smtClean="0"/>
              <a:t>Toxicol</a:t>
            </a:r>
            <a:r>
              <a:rPr lang="en-US" sz="1100" i="1" dirty="0" smtClean="0"/>
              <a:t> </a:t>
            </a:r>
            <a:r>
              <a:rPr lang="en-US" sz="1100" i="1" dirty="0" err="1"/>
              <a:t>Sci</a:t>
            </a:r>
            <a:r>
              <a:rPr lang="en-US" sz="1100" i="1" dirty="0"/>
              <a:t> </a:t>
            </a:r>
            <a:r>
              <a:rPr lang="en-US" sz="1100" b="1" dirty="0"/>
              <a:t>141(1): 218-233  </a:t>
            </a:r>
          </a:p>
          <a:p>
            <a:pPr algn="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2995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ovéPole 21"/>
          <p:cNvSpPr txBox="1">
            <a:spLocks noChangeArrowheads="1"/>
          </p:cNvSpPr>
          <p:nvPr/>
        </p:nvSpPr>
        <p:spPr bwMode="auto">
          <a:xfrm>
            <a:off x="1547813" y="836712"/>
            <a:ext cx="736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Example</a:t>
            </a:r>
            <a:r>
              <a:rPr lang="en-GB" dirty="0" smtClean="0">
                <a:solidFill>
                  <a:srgbClr val="FF0000"/>
                </a:solidFill>
              </a:rPr>
              <a:t>: </a:t>
            </a:r>
            <a:r>
              <a:rPr lang="cs-CZ" dirty="0" err="1" smtClean="0">
                <a:solidFill>
                  <a:srgbClr val="FF0000"/>
                </a:solidFill>
              </a:rPr>
              <a:t>Effects</a:t>
            </a:r>
            <a:r>
              <a:rPr lang="cs-CZ" dirty="0" smtClean="0">
                <a:solidFill>
                  <a:srgbClr val="FF0000"/>
                </a:solidFill>
              </a:rPr>
              <a:t> of </a:t>
            </a:r>
            <a:r>
              <a:rPr lang="cs-CZ" dirty="0" err="1" smtClean="0">
                <a:solidFill>
                  <a:srgbClr val="FF0000"/>
                </a:solidFill>
              </a:rPr>
              <a:t>mixtures</a:t>
            </a:r>
            <a:r>
              <a:rPr lang="cs-CZ" dirty="0" smtClean="0">
                <a:solidFill>
                  <a:srgbClr val="FF0000"/>
                </a:solidFill>
              </a:rPr>
              <a:t> on </a:t>
            </a:r>
            <a:r>
              <a:rPr lang="en-GB" i="1" dirty="0" smtClean="0">
                <a:solidFill>
                  <a:srgbClr val="FF0000"/>
                </a:solidFill>
              </a:rPr>
              <a:t>X. </a:t>
            </a:r>
            <a:r>
              <a:rPr lang="en-GB" i="1" dirty="0" err="1" smtClean="0">
                <a:solidFill>
                  <a:srgbClr val="FF0000"/>
                </a:solidFill>
              </a:rPr>
              <a:t>laevis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frog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embryos</a:t>
            </a:r>
            <a:endParaRPr lang="en-GB" i="1" dirty="0">
              <a:solidFill>
                <a:srgbClr val="FF0000"/>
              </a:solidFill>
            </a:endParaRPr>
          </a:p>
        </p:txBody>
      </p:sp>
      <p:pic>
        <p:nvPicPr>
          <p:cNvPr id="12" name="Obrázek 11" descr="ISPRA kontrola s popisky (2).JPG"/>
          <p:cNvPicPr>
            <a:picLocks noChangeAspect="1"/>
          </p:cNvPicPr>
          <p:nvPr/>
        </p:nvPicPr>
        <p:blipFill>
          <a:blip r:embed="rId3" cstate="print"/>
          <a:srcRect l="5113" t="27950" r="5901" b="9051"/>
          <a:stretch>
            <a:fillRect/>
          </a:stretch>
        </p:blipFill>
        <p:spPr>
          <a:xfrm>
            <a:off x="0" y="1340769"/>
            <a:ext cx="5004048" cy="2657016"/>
          </a:xfrm>
          <a:prstGeom prst="rect">
            <a:avLst/>
          </a:prstGeom>
        </p:spPr>
      </p:pic>
      <p:pic>
        <p:nvPicPr>
          <p:cNvPr id="13" name="Obrázek 12" descr="ISPRA roztok C s popisk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240361"/>
            <a:ext cx="4860031" cy="3645023"/>
          </a:xfrm>
          <a:prstGeom prst="rect">
            <a:avLst/>
          </a:prstGeom>
        </p:spPr>
      </p:pic>
      <p:sp>
        <p:nvSpPr>
          <p:cNvPr id="15" name="TextovéPole 23"/>
          <p:cNvSpPr txBox="1">
            <a:spLocks noChangeArrowheads="1"/>
          </p:cNvSpPr>
          <p:nvPr/>
        </p:nvSpPr>
        <p:spPr bwMode="auto">
          <a:xfrm>
            <a:off x="251520" y="4077072"/>
            <a:ext cx="1043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smtClean="0"/>
              <a:t>Controls</a:t>
            </a:r>
            <a:endParaRPr lang="en-GB" dirty="0"/>
          </a:p>
        </p:txBody>
      </p:sp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0" y="122238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MIXTURE TOXICITY EU </a:t>
            </a:r>
            <a:r>
              <a:rPr lang="cs-CZ" sz="2500" dirty="0" err="1">
                <a:solidFill>
                  <a:schemeClr val="tx1">
                    <a:lumMod val="75000"/>
                  </a:schemeClr>
                </a:solidFill>
              </a:rPr>
              <a:t>interlaboratory</a:t>
            </a:r>
            <a:r>
              <a:rPr lang="cs-CZ" sz="2500" dirty="0">
                <a:solidFill>
                  <a:schemeClr val="tx1">
                    <a:lumMod val="75000"/>
                  </a:schemeClr>
                </a:solidFill>
              </a:rPr>
              <a:t> test</a:t>
            </a:r>
            <a: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cs-CZ" sz="2500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1600" dirty="0" smtClean="0">
                <a:solidFill>
                  <a:schemeClr val="tx1"/>
                </a:solidFill>
              </a:rPr>
              <a:t> Testing comparability of existing and innovative bioassays for water quality assessment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ovéPole 23"/>
          <p:cNvSpPr txBox="1">
            <a:spLocks noChangeArrowheads="1"/>
          </p:cNvSpPr>
          <p:nvPr/>
        </p:nvSpPr>
        <p:spPr bwMode="auto">
          <a:xfrm>
            <a:off x="6228184" y="2492896"/>
            <a:ext cx="2783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 smtClean="0"/>
              <a:t>Effects</a:t>
            </a:r>
            <a:r>
              <a:rPr lang="cs-CZ" dirty="0" smtClean="0"/>
              <a:t> of </a:t>
            </a:r>
            <a:r>
              <a:rPr lang="en-GB" dirty="0" smtClean="0"/>
              <a:t>RM 3</a:t>
            </a:r>
            <a:r>
              <a:rPr lang="cs-CZ" dirty="0" smtClean="0"/>
              <a:t> (</a:t>
            </a:r>
            <a:r>
              <a:rPr lang="cs-CZ" dirty="0" err="1" smtClean="0"/>
              <a:t>i.e</a:t>
            </a:r>
            <a:r>
              <a:rPr lang="cs-CZ" dirty="0" smtClean="0"/>
              <a:t>. </a:t>
            </a:r>
            <a:r>
              <a:rPr lang="cs-CZ" dirty="0" err="1" smtClean="0"/>
              <a:t>safe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err="1" smtClean="0"/>
              <a:t>mixtures</a:t>
            </a:r>
            <a:endParaRPr lang="cs-CZ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5093543"/>
            <a:ext cx="302716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Carvalho, R</a:t>
            </a:r>
            <a:r>
              <a:rPr lang="en-US" sz="1100" dirty="0" smtClean="0"/>
              <a:t>.</a:t>
            </a:r>
            <a:r>
              <a:rPr lang="cs-CZ" sz="1100" dirty="0" smtClean="0"/>
              <a:t> et al. </a:t>
            </a:r>
            <a:r>
              <a:rPr lang="en-US" sz="1100" dirty="0" smtClean="0"/>
              <a:t>(2014)</a:t>
            </a:r>
            <a:r>
              <a:rPr lang="cs-CZ" sz="1100" dirty="0" smtClean="0"/>
              <a:t> </a:t>
            </a:r>
            <a:r>
              <a:rPr lang="en-US" sz="1100" dirty="0" smtClean="0"/>
              <a:t>Mixtures </a:t>
            </a:r>
            <a:r>
              <a:rPr lang="en-US" sz="1100" dirty="0"/>
              <a:t>of chemical pollutants at European legislation safety concentrations: how safe are </a:t>
            </a:r>
            <a:r>
              <a:rPr lang="en-US" sz="1100" dirty="0" smtClean="0"/>
              <a:t>they?</a:t>
            </a:r>
            <a:r>
              <a:rPr lang="cs-CZ" sz="1100" dirty="0" smtClean="0"/>
              <a:t> </a:t>
            </a:r>
            <a:r>
              <a:rPr lang="en-US" sz="1100" i="1" dirty="0" err="1" smtClean="0"/>
              <a:t>Toxicol</a:t>
            </a:r>
            <a:r>
              <a:rPr lang="en-US" sz="1100" i="1" dirty="0" smtClean="0"/>
              <a:t> </a:t>
            </a:r>
            <a:r>
              <a:rPr lang="en-US" sz="1100" i="1" dirty="0" err="1"/>
              <a:t>Sci</a:t>
            </a:r>
            <a:r>
              <a:rPr lang="en-US" sz="1100" i="1" dirty="0"/>
              <a:t> </a:t>
            </a:r>
            <a:r>
              <a:rPr lang="en-US" sz="1100" b="1" dirty="0"/>
              <a:t>141(1): 218-233  </a:t>
            </a:r>
          </a:p>
          <a:p>
            <a:pPr algn="r"/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3987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ázek 5"/>
          <p:cNvPicPr>
            <a:picLocks noChangeAspect="1" noChangeArrowheads="1"/>
          </p:cNvPicPr>
          <p:nvPr/>
        </p:nvPicPr>
        <p:blipFill>
          <a:blip r:embed="rId3" cstate="print"/>
          <a:srcRect r="25208"/>
          <a:stretch>
            <a:fillRect/>
          </a:stretch>
        </p:blipFill>
        <p:spPr bwMode="auto">
          <a:xfrm>
            <a:off x="23813" y="152400"/>
            <a:ext cx="9093200" cy="665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Slunce 7"/>
          <p:cNvSpPr/>
          <p:nvPr/>
        </p:nvSpPr>
        <p:spPr>
          <a:xfrm>
            <a:off x="1731963" y="1398588"/>
            <a:ext cx="374650" cy="388937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Slunce 9"/>
          <p:cNvSpPr/>
          <p:nvPr/>
        </p:nvSpPr>
        <p:spPr>
          <a:xfrm>
            <a:off x="1731963" y="3575050"/>
            <a:ext cx="374650" cy="38735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2" name="Skupina 17"/>
          <p:cNvGrpSpPr>
            <a:grpSpLocks/>
          </p:cNvGrpSpPr>
          <p:nvPr/>
        </p:nvGrpSpPr>
        <p:grpSpPr bwMode="auto">
          <a:xfrm>
            <a:off x="4044950" y="5014913"/>
            <a:ext cx="4876800" cy="457200"/>
            <a:chOff x="4045527" y="5015345"/>
            <a:chExt cx="4876799" cy="457200"/>
          </a:xfrm>
        </p:grpSpPr>
        <p:sp>
          <p:nvSpPr>
            <p:cNvPr id="13" name="Slunce 12"/>
            <p:cNvSpPr/>
            <p:nvPr/>
          </p:nvSpPr>
          <p:spPr>
            <a:xfrm>
              <a:off x="4045527" y="5015345"/>
              <a:ext cx="374650" cy="387350"/>
            </a:xfrm>
            <a:prstGeom prst="su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" name="Slunce 13"/>
            <p:cNvSpPr/>
            <p:nvPr/>
          </p:nvSpPr>
          <p:spPr>
            <a:xfrm>
              <a:off x="8547676" y="5085195"/>
              <a:ext cx="374650" cy="387350"/>
            </a:xfrm>
            <a:prstGeom prst="su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547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67544" y="188640"/>
            <a:ext cx="633670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9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</a:t>
            </a:r>
            <a: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cs-CZ" sz="9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</a:t>
            </a:r>
            <a:endParaRPr lang="cs-CZ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059832" y="1844824"/>
            <a:ext cx="58817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dirty="0" smtClean="0"/>
          </a:p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assessment</a:t>
            </a:r>
            <a:r>
              <a:rPr lang="cs-CZ" sz="2400" dirty="0" smtClean="0"/>
              <a:t> of toxicity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needed</a:t>
            </a:r>
            <a: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2400" dirty="0" smtClean="0"/>
          </a:p>
          <a:p>
            <a:endParaRPr lang="en-US" sz="2400" b="1" dirty="0"/>
          </a:p>
        </p:txBody>
      </p:sp>
      <p:sp>
        <p:nvSpPr>
          <p:cNvPr id="4" name="Obdélník 3"/>
          <p:cNvSpPr/>
          <p:nvPr/>
        </p:nvSpPr>
        <p:spPr>
          <a:xfrm>
            <a:off x="433264" y="4104605"/>
            <a:ext cx="63367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9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</a:t>
            </a:r>
            <a:endParaRPr lang="cs-CZ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48064" y="4509120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to </a:t>
            </a:r>
            <a:r>
              <a:rPr lang="cs-CZ" sz="2400" dirty="0" err="1" smtClean="0"/>
              <a:t>assess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toxicity</a:t>
            </a:r>
            <a:r>
              <a:rPr lang="cs-CZ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cs-CZ" sz="2400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720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/>
                </a:solidFill>
              </a:rPr>
              <a:t>What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to </a:t>
            </a:r>
            <a:r>
              <a:rPr lang="cs-CZ" dirty="0" err="1" smtClean="0">
                <a:solidFill>
                  <a:schemeClr val="tx1"/>
                </a:solidFill>
              </a:rPr>
              <a:t>assess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toxicity?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1" y="1021911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3797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420057"/>
            <a:ext cx="1770114" cy="15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/>
          </p:nvPr>
        </p:nvGraphicFramePr>
        <p:xfrm>
          <a:off x="307972" y="2019665"/>
          <a:ext cx="8728523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Current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research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</a:t>
                      </a:r>
                      <a:r>
                        <a:rPr lang="en-US" baseline="0" dirty="0" smtClean="0"/>
                        <a:t> required b</a:t>
                      </a:r>
                      <a:r>
                        <a:rPr lang="cs-CZ" baseline="0" dirty="0" smtClean="0"/>
                        <a:t>y </a:t>
                      </a:r>
                      <a:r>
                        <a:rPr lang="cs-CZ" baseline="0" dirty="0" err="1" smtClean="0"/>
                        <a:t>law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err="1" smtClean="0"/>
                        <a:t>Individual</a:t>
                      </a:r>
                      <a:r>
                        <a:rPr lang="cs-CZ" sz="1200" b="1" baseline="0" dirty="0" smtClean="0"/>
                        <a:t> </a:t>
                      </a:r>
                      <a:r>
                        <a:rPr lang="cs-CZ" sz="1200" b="1" baseline="0" dirty="0" err="1" smtClean="0"/>
                        <a:t>chemicals</a:t>
                      </a:r>
                      <a:endParaRPr lang="cs-CZ" sz="1200" b="1" baseline="0" dirty="0" smtClean="0"/>
                    </a:p>
                    <a:p>
                      <a:r>
                        <a:rPr lang="cs-CZ" sz="1200" b="0" baseline="0" dirty="0" smtClean="0"/>
                        <a:t>(</a:t>
                      </a:r>
                      <a:r>
                        <a:rPr lang="cs-CZ" sz="1200" b="0" baseline="0" dirty="0" err="1" smtClean="0"/>
                        <a:t>prospective</a:t>
                      </a:r>
                      <a:r>
                        <a:rPr lang="cs-CZ" sz="1200" b="0" baseline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Engineered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nanomaterials</a:t>
                      </a:r>
                      <a:r>
                        <a:rPr lang="cs-CZ" sz="1600" dirty="0" smtClean="0"/>
                        <a:t>/</a:t>
                      </a:r>
                      <a:r>
                        <a:rPr lang="cs-CZ" sz="1600" dirty="0" err="1" smtClean="0"/>
                        <a:t>particles</a:t>
                      </a:r>
                      <a:endParaRPr lang="cs-CZ" sz="1600" dirty="0" smtClean="0"/>
                    </a:p>
                    <a:p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Ecological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effects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0" baseline="0" dirty="0" smtClean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cs-CZ" sz="1600" b="0" baseline="0" dirty="0" err="1" smtClean="0">
                          <a:solidFill>
                            <a:schemeClr val="dk1"/>
                          </a:solidFill>
                        </a:rPr>
                        <a:t>e.g</a:t>
                      </a:r>
                      <a:r>
                        <a:rPr lang="cs-CZ" sz="1600" b="0" baseline="0" dirty="0" smtClean="0">
                          <a:solidFill>
                            <a:schemeClr val="dk1"/>
                          </a:solidFill>
                        </a:rPr>
                        <a:t>. o</a:t>
                      </a:r>
                      <a:r>
                        <a:rPr lang="cs-CZ" sz="1600" baseline="0" dirty="0" smtClean="0"/>
                        <a:t>f </a:t>
                      </a:r>
                      <a:r>
                        <a:rPr lang="cs-CZ" sz="1600" baseline="0" dirty="0" err="1" smtClean="0"/>
                        <a:t>p</a:t>
                      </a:r>
                      <a:r>
                        <a:rPr lang="cs-CZ" sz="1600" dirty="0" err="1" smtClean="0"/>
                        <a:t>harmaceuticals</a:t>
                      </a:r>
                      <a:r>
                        <a:rPr lang="cs-CZ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Endocrine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disruption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en-US" sz="1600" baseline="0" dirty="0" smtClean="0"/>
                        <a:t>&amp;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chronic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 smtClean="0"/>
                        <a:t>diseases</a:t>
                      </a:r>
                      <a:endParaRPr lang="en-US" sz="1600" dirty="0" smtClean="0"/>
                    </a:p>
                    <a:p>
                      <a:endParaRPr lang="cs-CZ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Industr</a:t>
                      </a:r>
                      <a:r>
                        <a:rPr lang="cs-CZ" sz="1600" dirty="0" smtClean="0"/>
                        <a:t>y </a:t>
                      </a:r>
                      <a:r>
                        <a:rPr lang="en-US" sz="1600" dirty="0" smtClean="0"/>
                        <a:t>&amp; biocides</a:t>
                      </a:r>
                      <a:r>
                        <a:rPr lang="cs-CZ" sz="1600" dirty="0" smtClean="0"/>
                        <a:t> (</a:t>
                      </a:r>
                      <a:r>
                        <a:rPr lang="cs-CZ" sz="1600" dirty="0" err="1" smtClean="0"/>
                        <a:t>REACH</a:t>
                      </a:r>
                      <a:r>
                        <a:rPr lang="cs-CZ" sz="1600" dirty="0" smtClean="0"/>
                        <a:t>)</a:t>
                      </a:r>
                    </a:p>
                    <a:p>
                      <a:r>
                        <a:rPr lang="cs-CZ" sz="1600" dirty="0" err="1" smtClean="0"/>
                        <a:t>PPPs</a:t>
                      </a:r>
                      <a:r>
                        <a:rPr lang="cs-CZ" sz="1600" dirty="0" smtClean="0"/>
                        <a:t> = </a:t>
                      </a:r>
                      <a:r>
                        <a:rPr lang="cs-CZ" sz="1600" dirty="0" err="1" smtClean="0"/>
                        <a:t>pesticides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Pharmaceuticals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Cosmetics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Mixtures</a:t>
                      </a:r>
                      <a:endParaRPr lang="cs-CZ" sz="1200" b="1" dirty="0" smtClean="0"/>
                    </a:p>
                    <a:p>
                      <a:r>
                        <a:rPr lang="cs-CZ" sz="1200" b="0" dirty="0" smtClean="0"/>
                        <a:t>(</a:t>
                      </a:r>
                      <a:r>
                        <a:rPr lang="cs-CZ" sz="1200" b="0" dirty="0" err="1" smtClean="0"/>
                        <a:t>prospective</a:t>
                      </a:r>
                      <a:r>
                        <a:rPr lang="cs-CZ" sz="1200" b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Multistressors</a:t>
                      </a:r>
                      <a:r>
                        <a:rPr lang="cs-CZ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dirty="0" smtClean="0"/>
                        <a:t/>
                      </a:r>
                      <a:br>
                        <a:rPr lang="cs-CZ" sz="1600" dirty="0" smtClean="0"/>
                      </a:br>
                      <a:r>
                        <a:rPr lang="cs-CZ" sz="1600" dirty="0" smtClean="0"/>
                        <a:t>  +</a:t>
                      </a:r>
                      <a:r>
                        <a:rPr lang="en-US" sz="1600" dirty="0" smtClean="0"/>
                        <a:t>T</a:t>
                      </a:r>
                      <a:r>
                        <a:rPr lang="cs-CZ" sz="1600" dirty="0" smtClean="0"/>
                        <a:t>°C,</a:t>
                      </a:r>
                      <a:r>
                        <a:rPr lang="cs-CZ" sz="1600" baseline="0" dirty="0" smtClean="0"/>
                        <a:t> salinity, </a:t>
                      </a:r>
                      <a:r>
                        <a:rPr lang="cs-CZ" sz="1600" baseline="0" dirty="0" err="1" smtClean="0"/>
                        <a:t>pathogens</a:t>
                      </a:r>
                      <a:r>
                        <a:rPr lang="cs-CZ" sz="1600" baseline="0" dirty="0" smtClean="0"/>
                        <a:t>, </a:t>
                      </a:r>
                      <a:r>
                        <a:rPr lang="cs-CZ" sz="1600" baseline="0" dirty="0" err="1" smtClean="0"/>
                        <a:t>irradiation</a:t>
                      </a:r>
                      <a:r>
                        <a:rPr lang="cs-CZ" sz="1600" baseline="0" dirty="0" smtClean="0"/>
                        <a:t>, food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Exposome</a:t>
                      </a:r>
                      <a:endParaRPr lang="cs-CZ" sz="1600" b="1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0">
                <a:tc>
                  <a:txBody>
                    <a:bodyPr/>
                    <a:lstStyle/>
                    <a:p>
                      <a:r>
                        <a:rPr lang="cs-CZ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Contaminated</a:t>
                      </a:r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2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samples</a:t>
                      </a:r>
                      <a:endParaRPr lang="cs-CZ" sz="12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2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 smtClean="0"/>
                    </a:p>
                    <a:p>
                      <a:pPr algn="ctr"/>
                      <a:r>
                        <a:rPr lang="cs-CZ" sz="1600" dirty="0" err="1" smtClean="0"/>
                        <a:t>Can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analyzed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chemicals</a:t>
                      </a:r>
                      <a:r>
                        <a:rPr lang="cs-CZ" sz="1600" baseline="0" dirty="0" smtClean="0"/>
                        <a:t> </a:t>
                      </a:r>
                      <a:br>
                        <a:rPr lang="cs-CZ" sz="1600" baseline="0" dirty="0" smtClean="0"/>
                      </a:br>
                      <a:r>
                        <a:rPr lang="cs-CZ" sz="1600" baseline="0" dirty="0" err="1" smtClean="0"/>
                        <a:t>explain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observed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effects</a:t>
                      </a:r>
                      <a:r>
                        <a:rPr lang="cs-CZ" sz="1600" baseline="0" dirty="0" smtClean="0"/>
                        <a:t>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Chemical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analyses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&amp; limits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err="1" smtClean="0">
                          <a:solidFill>
                            <a:srgbClr val="FF0000"/>
                          </a:solidFill>
                        </a:rPr>
                        <a:t>Effect</a:t>
                      </a:r>
                      <a:r>
                        <a:rPr lang="cs-CZ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1" baseline="0" dirty="0" err="1" smtClean="0">
                          <a:solidFill>
                            <a:srgbClr val="FF0000"/>
                          </a:solidFill>
                        </a:rPr>
                        <a:t>testing</a:t>
                      </a:r>
                      <a:r>
                        <a:rPr lang="cs-CZ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rare</a:t>
                      </a:r>
                      <a:r>
                        <a:rPr lang="cs-CZ" sz="1400" baseline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err="1" smtClean="0"/>
                        <a:t>Remediation</a:t>
                      </a:r>
                      <a:r>
                        <a:rPr lang="cs-CZ" sz="1400" dirty="0" smtClean="0"/>
                        <a:t>, </a:t>
                      </a:r>
                      <a:r>
                        <a:rPr lang="cs-CZ" sz="1400" dirty="0" err="1" smtClean="0"/>
                        <a:t>dredged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sediments</a:t>
                      </a:r>
                      <a:r>
                        <a:rPr lang="cs-CZ" sz="1400" dirty="0" smtClean="0"/>
                        <a:t> (CZ),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err="1" smtClean="0"/>
                        <a:t>effluents</a:t>
                      </a:r>
                      <a:r>
                        <a:rPr lang="cs-CZ" sz="1400" dirty="0" smtClean="0"/>
                        <a:t> (DE) </a:t>
                      </a:r>
                      <a:br>
                        <a:rPr lang="cs-CZ" sz="1400" dirty="0" smtClean="0"/>
                      </a:br>
                      <a:endParaRPr lang="cs-CZ" sz="1400" dirty="0" smtClean="0"/>
                    </a:p>
                    <a:p>
                      <a:r>
                        <a:rPr lang="cs-CZ" sz="1600" dirty="0" smtClean="0"/>
                        <a:t>               </a:t>
                      </a:r>
                      <a:br>
                        <a:rPr lang="cs-CZ" sz="1600" dirty="0" smtClean="0"/>
                      </a:br>
                      <a:endParaRPr lang="cs-CZ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99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 bwMode="auto">
          <a:xfrm>
            <a:off x="5842000" y="5373217"/>
            <a:ext cx="31571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3" y="5559040"/>
            <a:ext cx="1174109" cy="3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19672" y="4293096"/>
            <a:ext cx="7379470" cy="25649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/>
                </a:solidFill>
              </a:rPr>
              <a:t>What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to </a:t>
            </a:r>
            <a:r>
              <a:rPr lang="cs-CZ" dirty="0" err="1" smtClean="0">
                <a:solidFill>
                  <a:schemeClr val="tx1"/>
                </a:solidFill>
              </a:rPr>
              <a:t>assess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toxicity?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1" y="1021911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3797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420057"/>
            <a:ext cx="1770114" cy="15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146658"/>
              </p:ext>
            </p:extLst>
          </p:nvPr>
        </p:nvGraphicFramePr>
        <p:xfrm>
          <a:off x="307972" y="2019665"/>
          <a:ext cx="8728523" cy="427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Current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research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</a:t>
                      </a:r>
                      <a:r>
                        <a:rPr lang="en-US" baseline="0" dirty="0" smtClean="0"/>
                        <a:t> required b</a:t>
                      </a:r>
                      <a:r>
                        <a:rPr lang="cs-CZ" baseline="0" dirty="0" smtClean="0"/>
                        <a:t>y </a:t>
                      </a:r>
                      <a:r>
                        <a:rPr lang="cs-CZ" baseline="0" dirty="0" err="1" smtClean="0"/>
                        <a:t>law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err="1" smtClean="0"/>
                        <a:t>Individual</a:t>
                      </a:r>
                      <a:r>
                        <a:rPr lang="cs-CZ" sz="1200" b="1" baseline="0" dirty="0" smtClean="0"/>
                        <a:t> </a:t>
                      </a:r>
                      <a:r>
                        <a:rPr lang="cs-CZ" sz="1200" b="1" baseline="0" dirty="0" err="1" smtClean="0"/>
                        <a:t>chemicals</a:t>
                      </a:r>
                      <a:endParaRPr lang="cs-CZ" sz="1200" b="1" baseline="0" dirty="0" smtClean="0"/>
                    </a:p>
                    <a:p>
                      <a:r>
                        <a:rPr lang="cs-CZ" sz="1200" b="0" baseline="0" dirty="0" smtClean="0"/>
                        <a:t>(</a:t>
                      </a:r>
                      <a:r>
                        <a:rPr lang="cs-CZ" sz="1200" b="0" baseline="0" dirty="0" err="1" smtClean="0"/>
                        <a:t>prospective</a:t>
                      </a:r>
                      <a:r>
                        <a:rPr lang="cs-CZ" sz="1200" b="0" baseline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Engineered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nanomaterials</a:t>
                      </a:r>
                      <a:r>
                        <a:rPr lang="cs-CZ" sz="1600" dirty="0" smtClean="0"/>
                        <a:t>/</a:t>
                      </a:r>
                      <a:r>
                        <a:rPr lang="cs-CZ" sz="1600" dirty="0" err="1" smtClean="0"/>
                        <a:t>particles</a:t>
                      </a:r>
                      <a:endParaRPr lang="cs-CZ" sz="1600" dirty="0" smtClean="0"/>
                    </a:p>
                    <a:p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Ecological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effects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0" baseline="0" dirty="0" smtClean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cs-CZ" sz="1600" b="0" baseline="0" dirty="0" err="1" smtClean="0">
                          <a:solidFill>
                            <a:schemeClr val="dk1"/>
                          </a:solidFill>
                        </a:rPr>
                        <a:t>e.g</a:t>
                      </a:r>
                      <a:r>
                        <a:rPr lang="cs-CZ" sz="1600" b="0" baseline="0" dirty="0" smtClean="0">
                          <a:solidFill>
                            <a:schemeClr val="dk1"/>
                          </a:solidFill>
                        </a:rPr>
                        <a:t>. o</a:t>
                      </a:r>
                      <a:r>
                        <a:rPr lang="cs-CZ" sz="1600" baseline="0" dirty="0" smtClean="0"/>
                        <a:t>f </a:t>
                      </a:r>
                      <a:r>
                        <a:rPr lang="cs-CZ" sz="1600" baseline="0" dirty="0" err="1" smtClean="0"/>
                        <a:t>p</a:t>
                      </a:r>
                      <a:r>
                        <a:rPr lang="cs-CZ" sz="1600" dirty="0" err="1" smtClean="0"/>
                        <a:t>harmaceuticals</a:t>
                      </a:r>
                      <a:r>
                        <a:rPr lang="cs-CZ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Endocrine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disruption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en-US" sz="1600" baseline="0" dirty="0" smtClean="0"/>
                        <a:t>&amp;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chronic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 smtClean="0"/>
                        <a:t>diseases</a:t>
                      </a:r>
                      <a:endParaRPr lang="en-US" sz="1600" dirty="0" smtClean="0"/>
                    </a:p>
                    <a:p>
                      <a:endParaRPr lang="cs-CZ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Industr</a:t>
                      </a:r>
                      <a:r>
                        <a:rPr lang="cs-CZ" sz="1600" dirty="0" smtClean="0"/>
                        <a:t>y </a:t>
                      </a:r>
                      <a:r>
                        <a:rPr lang="en-US" sz="1600" dirty="0" smtClean="0"/>
                        <a:t>&amp; biocides</a:t>
                      </a:r>
                      <a:r>
                        <a:rPr lang="cs-CZ" sz="1600" dirty="0" smtClean="0"/>
                        <a:t> (</a:t>
                      </a:r>
                      <a:r>
                        <a:rPr lang="cs-CZ" sz="1600" dirty="0" err="1" smtClean="0"/>
                        <a:t>REACH</a:t>
                      </a:r>
                      <a:r>
                        <a:rPr lang="cs-CZ" sz="1600" dirty="0" smtClean="0"/>
                        <a:t>)</a:t>
                      </a:r>
                    </a:p>
                    <a:p>
                      <a:r>
                        <a:rPr lang="cs-CZ" sz="1600" dirty="0" err="1" smtClean="0"/>
                        <a:t>PPPs</a:t>
                      </a:r>
                      <a:r>
                        <a:rPr lang="cs-CZ" sz="1600" dirty="0" smtClean="0"/>
                        <a:t> = </a:t>
                      </a:r>
                      <a:r>
                        <a:rPr lang="cs-CZ" sz="1600" dirty="0" err="1" smtClean="0"/>
                        <a:t>pesticides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Pharmaceuticals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Cosmetics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Mixtures</a:t>
                      </a:r>
                      <a:endParaRPr lang="cs-CZ" sz="1200" b="1" dirty="0" smtClean="0"/>
                    </a:p>
                    <a:p>
                      <a:r>
                        <a:rPr lang="cs-CZ" sz="1200" b="0" dirty="0" smtClean="0"/>
                        <a:t>(</a:t>
                      </a:r>
                      <a:r>
                        <a:rPr lang="cs-CZ" sz="1200" b="0" dirty="0" err="1" smtClean="0"/>
                        <a:t>prospective</a:t>
                      </a:r>
                      <a:r>
                        <a:rPr lang="cs-CZ" sz="1200" b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Multistressors</a:t>
                      </a:r>
                      <a:r>
                        <a:rPr lang="cs-CZ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dirty="0" smtClean="0"/>
                        <a:t/>
                      </a:r>
                      <a:br>
                        <a:rPr lang="cs-CZ" sz="1600" dirty="0" smtClean="0"/>
                      </a:br>
                      <a:r>
                        <a:rPr lang="cs-CZ" sz="1600" dirty="0" smtClean="0"/>
                        <a:t>  +</a:t>
                      </a:r>
                      <a:r>
                        <a:rPr lang="en-US" sz="1600" dirty="0" smtClean="0"/>
                        <a:t>T</a:t>
                      </a:r>
                      <a:r>
                        <a:rPr lang="cs-CZ" sz="1600" dirty="0" smtClean="0"/>
                        <a:t>°C,</a:t>
                      </a:r>
                      <a:r>
                        <a:rPr lang="cs-CZ" sz="1600" baseline="0" dirty="0" smtClean="0"/>
                        <a:t> salinity, </a:t>
                      </a:r>
                      <a:r>
                        <a:rPr lang="cs-CZ" sz="1600" baseline="0" dirty="0" err="1" smtClean="0"/>
                        <a:t>pathogens</a:t>
                      </a:r>
                      <a:r>
                        <a:rPr lang="cs-CZ" sz="1600" baseline="0" dirty="0" smtClean="0"/>
                        <a:t>, </a:t>
                      </a:r>
                      <a:r>
                        <a:rPr lang="cs-CZ" sz="1600" baseline="0" dirty="0" err="1" smtClean="0"/>
                        <a:t>irradiation</a:t>
                      </a:r>
                      <a:r>
                        <a:rPr lang="cs-CZ" sz="1600" baseline="0" dirty="0" smtClean="0"/>
                        <a:t>, food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Exposome</a:t>
                      </a:r>
                      <a:endParaRPr lang="cs-CZ" sz="1600" b="1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0">
                <a:tc>
                  <a:txBody>
                    <a:bodyPr/>
                    <a:lstStyle/>
                    <a:p>
                      <a:r>
                        <a:rPr lang="cs-CZ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Contaminated</a:t>
                      </a:r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2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samples</a:t>
                      </a:r>
                      <a:endParaRPr lang="cs-CZ" sz="12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2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 smtClean="0"/>
                    </a:p>
                    <a:p>
                      <a:pPr algn="ctr"/>
                      <a:r>
                        <a:rPr lang="cs-CZ" sz="1600" dirty="0" err="1" smtClean="0"/>
                        <a:t>Can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analyzed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chemicals</a:t>
                      </a:r>
                      <a:r>
                        <a:rPr lang="cs-CZ" sz="1600" baseline="0" dirty="0" smtClean="0"/>
                        <a:t> </a:t>
                      </a:r>
                      <a:br>
                        <a:rPr lang="cs-CZ" sz="1600" baseline="0" dirty="0" smtClean="0"/>
                      </a:br>
                      <a:r>
                        <a:rPr lang="cs-CZ" sz="1600" baseline="0" dirty="0" err="1" smtClean="0"/>
                        <a:t>explain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observed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effects</a:t>
                      </a:r>
                      <a:r>
                        <a:rPr lang="cs-CZ" sz="1600" baseline="0" dirty="0" smtClean="0"/>
                        <a:t>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Chemical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analyses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&amp; limits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b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cs-CZ" sz="1200" b="0" baseline="0" dirty="0" smtClean="0">
                          <a:solidFill>
                            <a:schemeClr val="tx2"/>
                          </a:solidFill>
                        </a:rPr>
                        <a:t>(</a:t>
                      </a:r>
                      <a:r>
                        <a:rPr lang="cs-CZ" sz="1200" b="0" baseline="0" dirty="0" err="1" smtClean="0">
                          <a:solidFill>
                            <a:schemeClr val="tx2"/>
                          </a:solidFill>
                        </a:rPr>
                        <a:t>see</a:t>
                      </a:r>
                      <a:r>
                        <a:rPr lang="cs-CZ" sz="1200" b="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200" b="0" baseline="0" dirty="0" err="1" smtClean="0">
                          <a:solidFill>
                            <a:schemeClr val="tx2"/>
                          </a:solidFill>
                        </a:rPr>
                        <a:t>lectures</a:t>
                      </a:r>
                      <a:r>
                        <a:rPr lang="cs-CZ" sz="1200" b="0" baseline="0" dirty="0" smtClean="0">
                          <a:solidFill>
                            <a:schemeClr val="tx2"/>
                          </a:solidFill>
                        </a:rPr>
                        <a:t>: RISK ASSESSMENT part)</a:t>
                      </a:r>
                      <a:endParaRPr lang="en-US" sz="1600" b="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err="1" smtClean="0">
                          <a:solidFill>
                            <a:srgbClr val="FF0000"/>
                          </a:solidFill>
                        </a:rPr>
                        <a:t>Effect</a:t>
                      </a:r>
                      <a:r>
                        <a:rPr lang="cs-CZ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1" baseline="0" dirty="0" err="1" smtClean="0">
                          <a:solidFill>
                            <a:srgbClr val="FF0000"/>
                          </a:solidFill>
                        </a:rPr>
                        <a:t>testing</a:t>
                      </a:r>
                      <a:r>
                        <a:rPr lang="cs-CZ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rare</a:t>
                      </a:r>
                      <a:r>
                        <a:rPr lang="cs-CZ" sz="1400" baseline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err="1" smtClean="0"/>
                        <a:t>Remediation</a:t>
                      </a:r>
                      <a:r>
                        <a:rPr lang="cs-CZ" sz="1400" dirty="0" smtClean="0"/>
                        <a:t>, </a:t>
                      </a:r>
                      <a:r>
                        <a:rPr lang="cs-CZ" sz="1400" dirty="0" err="1" smtClean="0"/>
                        <a:t>dredged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sediments</a:t>
                      </a:r>
                      <a:r>
                        <a:rPr lang="cs-CZ" sz="1400" dirty="0" smtClean="0"/>
                        <a:t> (CZ),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err="1" smtClean="0"/>
                        <a:t>effluents</a:t>
                      </a:r>
                      <a:r>
                        <a:rPr lang="cs-CZ" sz="1400" dirty="0" smtClean="0"/>
                        <a:t> (DE) </a:t>
                      </a:r>
                      <a:br>
                        <a:rPr lang="cs-CZ" sz="1400" dirty="0" smtClean="0"/>
                      </a:br>
                      <a:endParaRPr lang="cs-CZ" sz="1400" dirty="0" smtClean="0"/>
                    </a:p>
                    <a:p>
                      <a:r>
                        <a:rPr lang="cs-CZ" sz="1600" dirty="0" smtClean="0"/>
                        <a:t>               </a:t>
                      </a:r>
                      <a:br>
                        <a:rPr lang="cs-CZ" sz="1600" dirty="0" smtClean="0"/>
                      </a:br>
                      <a:endParaRPr lang="cs-CZ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99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 bwMode="auto">
          <a:xfrm>
            <a:off x="5842000" y="5373217"/>
            <a:ext cx="31571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3" y="5559040"/>
            <a:ext cx="1174109" cy="3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0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51520" y="1453852"/>
            <a:ext cx="5267325" cy="5143500"/>
          </a:xfrm>
          <a:noFill/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cs-CZ" altLang="en-US" sz="2400" b="1" dirty="0" err="1" smtClean="0">
                <a:solidFill>
                  <a:srgbClr val="000066"/>
                </a:solidFill>
                <a:latin typeface="Tahoma" pitchFamily="34" charset="0"/>
              </a:rPr>
              <a:t>Active</a:t>
            </a:r>
            <a:r>
              <a:rPr lang="cs-CZ" altLang="en-US" sz="2400" b="1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dirty="0" err="1" smtClean="0">
                <a:solidFill>
                  <a:srgbClr val="000066"/>
                </a:solidFill>
                <a:latin typeface="Tahoma" pitchFamily="34" charset="0"/>
              </a:rPr>
              <a:t>sampling</a:t>
            </a:r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sz="2400" b="1" dirty="0" err="1" smtClean="0">
                <a:solidFill>
                  <a:srgbClr val="000066"/>
                </a:solidFill>
                <a:latin typeface="Tahoma" pitchFamily="34" charset="0"/>
              </a:rPr>
              <a:t>particles</a:t>
            </a:r>
            <a:r>
              <a:rPr lang="cs-CZ" altLang="en-US" sz="2400" b="1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i="1" dirty="0" err="1" smtClean="0">
                <a:solidFill>
                  <a:srgbClr val="000066"/>
                </a:solidFill>
                <a:latin typeface="Tahoma" pitchFamily="34" charset="0"/>
              </a:rPr>
              <a:t>vs</a:t>
            </a:r>
            <a:r>
              <a:rPr lang="cs-CZ" altLang="en-US" sz="2400" b="1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dirty="0" err="1" smtClean="0">
                <a:solidFill>
                  <a:srgbClr val="000066"/>
                </a:solidFill>
                <a:latin typeface="Tahoma" pitchFamily="34" charset="0"/>
              </a:rPr>
              <a:t>gaseous</a:t>
            </a:r>
            <a:r>
              <a:rPr lang="cs-CZ" altLang="en-US" sz="2400" b="1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dirty="0" err="1" smtClean="0">
                <a:solidFill>
                  <a:srgbClr val="000066"/>
                </a:solidFill>
                <a:latin typeface="Tahoma" pitchFamily="34" charset="0"/>
              </a:rPr>
              <a:t>phase</a:t>
            </a:r>
            <a:endParaRPr lang="cs-CZ" altLang="en-US" sz="2400" b="1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buFontTx/>
              <a:buNone/>
            </a:pPr>
            <a:endParaRPr lang="cs-CZ" altLang="en-US" sz="2400" b="1" dirty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cs-CZ" altLang="en-US" sz="2400" b="1" dirty="0" smtClean="0">
                <a:solidFill>
                  <a:srgbClr val="000066"/>
                </a:solidFill>
                <a:latin typeface="Tahoma" pitchFamily="34" charset="0"/>
              </a:rPr>
              <a:t>Reference </a:t>
            </a:r>
            <a:r>
              <a:rPr lang="cs-CZ" altLang="en-US" sz="2400" b="1" dirty="0" err="1" smtClean="0">
                <a:solidFill>
                  <a:srgbClr val="000066"/>
                </a:solidFill>
                <a:latin typeface="Tahoma" pitchFamily="34" charset="0"/>
              </a:rPr>
              <a:t>locality</a:t>
            </a:r>
            <a:r>
              <a:rPr lang="cs-CZ" altLang="en-US" sz="2400" b="1" dirty="0" smtClean="0">
                <a:solidFill>
                  <a:srgbClr val="000066"/>
                </a:solidFill>
                <a:latin typeface="Tahoma" pitchFamily="34" charset="0"/>
              </a:rPr>
              <a:t> –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agriculture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 (Košetice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observatory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) </a:t>
            </a:r>
            <a:endParaRPr lang="cs-CZ" altLang="en-US" sz="2400" dirty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en-US" altLang="en-US" sz="2400" b="1" dirty="0">
                <a:solidFill>
                  <a:srgbClr val="000066"/>
                </a:solidFill>
                <a:latin typeface="Tahoma" pitchFamily="34" charset="0"/>
              </a:rPr>
              <a:t>Region A</a:t>
            </a:r>
            <a:r>
              <a:rPr lang="en-US" altLang="en-US" sz="2400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–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industrial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b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(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historically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OCPs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production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) </a:t>
            </a:r>
            <a:endParaRPr lang="cs-CZ" altLang="en-US" sz="2400" dirty="0">
              <a:solidFill>
                <a:srgbClr val="000066"/>
              </a:solidFill>
              <a:latin typeface="Tahoma" pitchFamily="34" charset="0"/>
            </a:endParaRPr>
          </a:p>
          <a:p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R</a:t>
            </a:r>
            <a:r>
              <a:rPr lang="en-US" altLang="en-US" sz="2400" b="1" dirty="0" err="1">
                <a:solidFill>
                  <a:srgbClr val="000066"/>
                </a:solidFill>
                <a:latin typeface="Tahoma" pitchFamily="34" charset="0"/>
              </a:rPr>
              <a:t>egion</a:t>
            </a:r>
            <a:r>
              <a:rPr lang="en-US" altLang="en-US" sz="2400" b="1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sz="2400" b="1" dirty="0">
                <a:solidFill>
                  <a:srgbClr val="000066"/>
                </a:solidFill>
                <a:latin typeface="Tahoma" pitchFamily="34" charset="0"/>
              </a:rPr>
              <a:t>B </a:t>
            </a: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>–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combined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: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industry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,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agriculture</a:t>
            </a:r>
            <a:r>
              <a:rPr lang="cs-CZ" altLang="en-US" sz="2400" dirty="0" smtClean="0">
                <a:solidFill>
                  <a:srgbClr val="000066"/>
                </a:solidFill>
                <a:latin typeface="Tahoma" pitchFamily="34" charset="0"/>
              </a:rPr>
              <a:t>, </a:t>
            </a:r>
            <a:r>
              <a:rPr lang="cs-CZ" altLang="en-US" sz="2400" dirty="0" err="1" smtClean="0">
                <a:solidFill>
                  <a:srgbClr val="000066"/>
                </a:solidFill>
                <a:latin typeface="Tahoma" pitchFamily="34" charset="0"/>
              </a:rPr>
              <a:t>traffic</a:t>
            </a:r>
            <a:endParaRPr lang="cs-CZ" altLang="en-US" sz="2400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buFontTx/>
              <a:buNone/>
            </a:pPr>
            <a: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  <a:t/>
            </a:r>
            <a:br>
              <a:rPr lang="cs-CZ" altLang="en-US" sz="2400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sz="1500" dirty="0">
                <a:solidFill>
                  <a:srgbClr val="000066"/>
                </a:solidFill>
                <a:latin typeface="Tahoma" pitchFamily="34" charset="0"/>
              </a:rPr>
              <a:t>Novák et al. (2009) </a:t>
            </a:r>
            <a:r>
              <a:rPr lang="cs-CZ" altLang="en-US" sz="1500" dirty="0" err="1">
                <a:solidFill>
                  <a:srgbClr val="000066"/>
                </a:solidFill>
                <a:latin typeface="Tahoma" pitchFamily="34" charset="0"/>
              </a:rPr>
              <a:t>Environment</a:t>
            </a:r>
            <a:r>
              <a:rPr lang="cs-CZ" altLang="en-US" sz="1500" dirty="0">
                <a:solidFill>
                  <a:srgbClr val="000066"/>
                </a:solidFill>
                <a:latin typeface="Tahoma" pitchFamily="34" charset="0"/>
              </a:rPr>
              <a:t> International</a:t>
            </a:r>
          </a:p>
        </p:txBody>
      </p:sp>
      <p:pic>
        <p:nvPicPr>
          <p:cNvPr id="488452" name="Picture 4" descr="200470718-0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628">
            <a:off x="6496050" y="3443288"/>
            <a:ext cx="2436813" cy="1627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3" name="Picture 5" descr="636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1273">
            <a:off x="6496050" y="2074863"/>
            <a:ext cx="1512888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4" name="Picture 6" descr="600-001713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7423">
            <a:off x="6135688" y="4811713"/>
            <a:ext cx="2386012" cy="157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55" name="Picture 7" descr="CB03586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0886">
            <a:off x="5416550" y="3155950"/>
            <a:ext cx="1284288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57" name="Rectangle 9"/>
          <p:cNvSpPr>
            <a:spLocks noChangeArrowheads="1"/>
          </p:cNvSpPr>
          <p:nvPr/>
        </p:nvSpPr>
        <p:spPr bwMode="auto">
          <a:xfrm>
            <a:off x="323850" y="246063"/>
            <a:ext cx="842089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cs-CZ" altLang="en-US" sz="3200" dirty="0" err="1" smtClean="0">
                <a:solidFill>
                  <a:srgbClr val="000066"/>
                </a:solidFill>
                <a:latin typeface="Arial" pitchFamily="34" charset="0"/>
              </a:rPr>
              <a:t>Contaminated</a:t>
            </a:r>
            <a:r>
              <a:rPr lang="cs-CZ" altLang="en-US" sz="3200" dirty="0" smtClean="0">
                <a:solidFill>
                  <a:srgbClr val="000066"/>
                </a:solidFill>
                <a:latin typeface="Arial" pitchFamily="34" charset="0"/>
              </a:rPr>
              <a:t> </a:t>
            </a:r>
            <a:r>
              <a:rPr lang="cs-CZ" altLang="en-US" sz="3200" dirty="0" err="1" smtClean="0">
                <a:solidFill>
                  <a:srgbClr val="000066"/>
                </a:solidFill>
                <a:latin typeface="Arial" pitchFamily="34" charset="0"/>
              </a:rPr>
              <a:t>samples</a:t>
            </a:r>
            <a:r>
              <a:rPr lang="cs-CZ" altLang="en-US" sz="3200" dirty="0" smtClean="0">
                <a:solidFill>
                  <a:srgbClr val="000066"/>
                </a:solidFill>
                <a:latin typeface="Arial" pitchFamily="34" charset="0"/>
              </a:rPr>
              <a:t>? Case study </a:t>
            </a:r>
            <a:r>
              <a:rPr lang="cs-CZ" altLang="en-US" sz="4800" b="1" dirty="0" smtClean="0">
                <a:solidFill>
                  <a:srgbClr val="000066"/>
                </a:solidFill>
                <a:latin typeface="Arial" pitchFamily="34" charset="0"/>
              </a:rPr>
              <a:t>“air“ </a:t>
            </a:r>
            <a:endParaRPr lang="cs-CZ" altLang="en-US" sz="4800" b="1" dirty="0">
              <a:solidFill>
                <a:srgbClr val="00006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/>
          </p:cNvSpPr>
          <p:nvPr/>
        </p:nvSpPr>
        <p:spPr bwMode="auto">
          <a:xfrm>
            <a:off x="179388" y="476250"/>
            <a:ext cx="87852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>
              <a:buFontTx/>
              <a:buNone/>
            </a:pPr>
            <a:r>
              <a:rPr lang="cs-CZ" altLang="en-US" b="0" dirty="0" err="1" smtClean="0">
                <a:solidFill>
                  <a:srgbClr val="000066"/>
                </a:solidFill>
                <a:latin typeface="Tahoma" pitchFamily="34" charset="0"/>
              </a:rPr>
              <a:t>Chemical</a:t>
            </a:r>
            <a:r>
              <a:rPr lang="cs-CZ" altLang="en-US" b="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br>
              <a:rPr lang="cs-CZ" altLang="en-US" b="0" dirty="0" smtClean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altLang="en-US" b="0" dirty="0" err="1" smtClean="0">
                <a:solidFill>
                  <a:srgbClr val="000066"/>
                </a:solidFill>
                <a:latin typeface="Tahoma" pitchFamily="34" charset="0"/>
              </a:rPr>
              <a:t>analyses</a:t>
            </a:r>
            <a:endParaRPr lang="en-US" altLang="en-US" b="0" dirty="0">
              <a:solidFill>
                <a:srgbClr val="000066"/>
              </a:solidFill>
              <a:latin typeface="Tahoma" pitchFamily="34" charset="0"/>
            </a:endParaRPr>
          </a:p>
        </p:txBody>
      </p:sp>
      <p:graphicFrame>
        <p:nvGraphicFramePr>
          <p:cNvPr id="527365" name="Object 5"/>
          <p:cNvGraphicFramePr>
            <a:graphicFrameLocks noChangeAspect="1"/>
          </p:cNvGraphicFramePr>
          <p:nvPr/>
        </p:nvGraphicFramePr>
        <p:xfrm>
          <a:off x="3492500" y="2124075"/>
          <a:ext cx="5111750" cy="251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6" name="Graf" r:id="rId4" imgW="4953000" imgH="2438400" progId="Excel.Chart.8">
                  <p:embed/>
                </p:oleObj>
              </mc:Choice>
              <mc:Fallback>
                <p:oleObj name="Graf" r:id="rId4" imgW="4953000" imgH="2438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124075"/>
                        <a:ext cx="5111750" cy="251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6" name="Object 6"/>
          <p:cNvGraphicFramePr>
            <a:graphicFrameLocks noChangeAspect="1"/>
          </p:cNvGraphicFramePr>
          <p:nvPr/>
        </p:nvGraphicFramePr>
        <p:xfrm>
          <a:off x="250825" y="4221163"/>
          <a:ext cx="505142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7" name="Graf" r:id="rId6" imgW="4953000" imgH="2438400" progId="Excel.Chart.8">
                  <p:embed/>
                </p:oleObj>
              </mc:Choice>
              <mc:Fallback>
                <p:oleObj name="Graf" r:id="rId6" imgW="4953000" imgH="2438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221163"/>
                        <a:ext cx="5051425" cy="248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7367" name="Object 7"/>
          <p:cNvGraphicFramePr>
            <a:graphicFrameLocks noChangeAspect="1"/>
          </p:cNvGraphicFramePr>
          <p:nvPr/>
        </p:nvGraphicFramePr>
        <p:xfrm>
          <a:off x="179388" y="188913"/>
          <a:ext cx="5407025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8" name="Graf" r:id="rId8" imgW="5038725" imgH="2438400" progId="Excel.Chart.8">
                  <p:embed/>
                </p:oleObj>
              </mc:Choice>
              <mc:Fallback>
                <p:oleObj name="Graf" r:id="rId8" imgW="5038725" imgH="2438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5407025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1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498" name="Object 2"/>
          <p:cNvGraphicFramePr>
            <a:graphicFrameLocks noChangeAspect="1"/>
          </p:cNvGraphicFramePr>
          <p:nvPr/>
        </p:nvGraphicFramePr>
        <p:xfrm>
          <a:off x="0" y="1322388"/>
          <a:ext cx="9144000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0" name="Graf" r:id="rId4" imgW="5057775" imgH="2419350" progId="Excel.Chart.8">
                  <p:embed/>
                </p:oleObj>
              </mc:Choice>
              <mc:Fallback>
                <p:oleObj name="Graf" r:id="rId4" imgW="5057775" imgH="24193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22388"/>
                        <a:ext cx="9144000" cy="448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0499" name="Rectangle 3"/>
          <p:cNvSpPr>
            <a:spLocks/>
          </p:cNvSpPr>
          <p:nvPr/>
        </p:nvSpPr>
        <p:spPr bwMode="auto">
          <a:xfrm>
            <a:off x="179388" y="115888"/>
            <a:ext cx="87852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cs-CZ" altLang="en-US" b="0" dirty="0" smtClean="0">
                <a:solidFill>
                  <a:srgbClr val="000066"/>
                </a:solidFill>
                <a:latin typeface="Tahoma" pitchFamily="34" charset="0"/>
              </a:rPr>
              <a:t>Dioxin-</a:t>
            </a:r>
            <a:r>
              <a:rPr lang="cs-CZ" altLang="en-US" b="0" dirty="0" err="1" smtClean="0">
                <a:solidFill>
                  <a:srgbClr val="000066"/>
                </a:solidFill>
                <a:latin typeface="Tahoma" pitchFamily="34" charset="0"/>
              </a:rPr>
              <a:t>like</a:t>
            </a:r>
            <a:r>
              <a:rPr lang="cs-CZ" altLang="en-US" b="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b="0" dirty="0" err="1" smtClean="0">
                <a:solidFill>
                  <a:srgbClr val="000066"/>
                </a:solidFill>
                <a:latin typeface="Tahoma" pitchFamily="34" charset="0"/>
              </a:rPr>
              <a:t>effects</a:t>
            </a:r>
            <a:endParaRPr lang="cs-CZ" altLang="en-US" b="0" dirty="0" smtClean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2592804" y="5680760"/>
            <a:ext cx="39583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Clr>
                <a:srgbClr val="EAD5FF"/>
              </a:buClr>
              <a:buFontTx/>
              <a:buChar char="o"/>
            </a:pPr>
            <a:r>
              <a:rPr lang="cs-CZ" alt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Difference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B</a:t>
            </a:r>
            <a:r>
              <a:rPr lang="en-US" altLang="en-US" dirty="0" smtClean="0">
                <a:solidFill>
                  <a:srgbClr val="000066"/>
                </a:solidFill>
                <a:latin typeface="Tahoma" pitchFamily="34" charset="0"/>
              </a:rPr>
              <a:t>&gt;A</a:t>
            </a:r>
          </a:p>
          <a:p>
            <a:pPr algn="l">
              <a:spcBef>
                <a:spcPct val="0"/>
              </a:spcBef>
              <a:buClr>
                <a:srgbClr val="EAD5FF"/>
              </a:buClr>
              <a:buFontTx/>
              <a:buChar char="o"/>
            </a:pPr>
            <a:r>
              <a:rPr lang="en-US" altLang="en-US" dirty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en-US" altLang="en-US" dirty="0" smtClean="0">
                <a:solidFill>
                  <a:srgbClr val="000066"/>
                </a:solidFill>
                <a:latin typeface="Tahoma" pitchFamily="34" charset="0"/>
              </a:rPr>
              <a:t>Difference B vs A 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–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particles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vs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gas</a:t>
            </a:r>
            <a:endParaRPr lang="en-US" altLang="en-US" sz="1800" dirty="0">
              <a:solidFill>
                <a:srgbClr val="000066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9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5" name="Rectangle 3"/>
          <p:cNvSpPr>
            <a:spLocks/>
          </p:cNvSpPr>
          <p:nvPr/>
        </p:nvSpPr>
        <p:spPr bwMode="auto">
          <a:xfrm>
            <a:off x="179388" y="115888"/>
            <a:ext cx="87852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cs-CZ" altLang="en-US" b="0" dirty="0" err="1" smtClean="0">
                <a:solidFill>
                  <a:srgbClr val="000066"/>
                </a:solidFill>
                <a:latin typeface="Tahoma" pitchFamily="34" charset="0"/>
              </a:rPr>
              <a:t>Antiandrogenic</a:t>
            </a:r>
            <a:r>
              <a:rPr lang="cs-CZ" altLang="en-US" b="0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b="0" dirty="0" err="1" smtClean="0">
                <a:solidFill>
                  <a:srgbClr val="000066"/>
                </a:solidFill>
                <a:latin typeface="Tahoma" pitchFamily="34" charset="0"/>
              </a:rPr>
              <a:t>effects</a:t>
            </a:r>
            <a:endParaRPr lang="en-US" altLang="en-US" b="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525316" name="Text Box 4"/>
          <p:cNvSpPr txBox="1">
            <a:spLocks noChangeArrowheads="1"/>
          </p:cNvSpPr>
          <p:nvPr/>
        </p:nvSpPr>
        <p:spPr bwMode="auto">
          <a:xfrm>
            <a:off x="879475" y="5805488"/>
            <a:ext cx="77470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>
              <a:buClr>
                <a:srgbClr val="EAD5FF"/>
              </a:buClr>
              <a:buFontTx/>
              <a:buChar char="o"/>
            </a:pP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Quantitative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–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comparable</a:t>
            </a:r>
            <a:endParaRPr lang="cs-CZ" altLang="en-US" dirty="0">
              <a:solidFill>
                <a:srgbClr val="000066"/>
              </a:solidFill>
              <a:latin typeface="Tahoma" pitchFamily="34" charset="0"/>
            </a:endParaRPr>
          </a:p>
          <a:p>
            <a:pPr lvl="2">
              <a:buClr>
                <a:srgbClr val="EAD5FF"/>
              </a:buClr>
              <a:buFontTx/>
              <a:buChar char="o"/>
            </a:pP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Clear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differences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in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patterns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… no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effects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on </a:t>
            </a:r>
            <a:r>
              <a:rPr lang="cs-CZ" altLang="en-US" dirty="0" err="1" smtClean="0">
                <a:solidFill>
                  <a:srgbClr val="000066"/>
                </a:solidFill>
                <a:latin typeface="Tahoma" pitchFamily="34" charset="0"/>
              </a:rPr>
              <a:t>particles</a:t>
            </a:r>
            <a:r>
              <a:rPr lang="cs-CZ" altLang="en-US" dirty="0" smtClean="0">
                <a:solidFill>
                  <a:srgbClr val="000066"/>
                </a:solidFill>
                <a:latin typeface="Tahoma" pitchFamily="34" charset="0"/>
              </a:rPr>
              <a:t> in „B“ (?)</a:t>
            </a:r>
            <a:endParaRPr lang="cs-CZ" altLang="en-US" dirty="0">
              <a:solidFill>
                <a:srgbClr val="000066"/>
              </a:solidFill>
              <a:latin typeface="Tahoma" pitchFamily="34" charset="0"/>
            </a:endParaRPr>
          </a:p>
          <a:p>
            <a:pPr algn="l">
              <a:spcBef>
                <a:spcPct val="0"/>
              </a:spcBef>
              <a:buClr>
                <a:srgbClr val="EAD5FF"/>
              </a:buClr>
              <a:buFontTx/>
              <a:buChar char="o"/>
            </a:pPr>
            <a:endParaRPr lang="en-US" altLang="en-US" sz="1800" dirty="0">
              <a:solidFill>
                <a:srgbClr val="000066"/>
              </a:solidFill>
              <a:latin typeface="Tahoma" pitchFamily="34" charset="0"/>
            </a:endParaRPr>
          </a:p>
        </p:txBody>
      </p:sp>
      <p:graphicFrame>
        <p:nvGraphicFramePr>
          <p:cNvPr id="525317" name="Object 5"/>
          <p:cNvGraphicFramePr>
            <a:graphicFrameLocks noChangeAspect="1"/>
          </p:cNvGraphicFramePr>
          <p:nvPr/>
        </p:nvGraphicFramePr>
        <p:xfrm>
          <a:off x="-3175" y="1206500"/>
          <a:ext cx="9147175" cy="452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4" name="Graf" r:id="rId4" imgW="4924425" imgH="2438400" progId="Excel.Chart.8">
                  <p:embed/>
                </p:oleObj>
              </mc:Choice>
              <mc:Fallback>
                <p:oleObj name="Graf" r:id="rId4" imgW="4924425" imgH="2438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175" y="1206500"/>
                        <a:ext cx="9147175" cy="452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2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60338"/>
            <a:ext cx="9144000" cy="6540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Summa</a:t>
            </a:r>
            <a:r>
              <a:rPr lang="cs-CZ" dirty="0" err="1" smtClean="0">
                <a:solidFill>
                  <a:schemeClr val="tx1"/>
                </a:solidFill>
              </a:rPr>
              <a:t>ry</a:t>
            </a:r>
            <a:r>
              <a:rPr lang="cs-CZ" dirty="0" smtClean="0">
                <a:solidFill>
                  <a:schemeClr val="tx1"/>
                </a:solidFill>
              </a:rPr>
              <a:t> on </a:t>
            </a:r>
            <a:r>
              <a:rPr lang="cs-CZ" dirty="0" err="1" smtClean="0">
                <a:solidFill>
                  <a:schemeClr val="accent2"/>
                </a:solidFill>
              </a:rPr>
              <a:t>When</a:t>
            </a:r>
            <a:r>
              <a:rPr lang="cs-CZ" dirty="0" smtClean="0">
                <a:solidFill>
                  <a:schemeClr val="accent2"/>
                </a:solidFill>
              </a:rPr>
              <a:t>, </a:t>
            </a:r>
            <a:r>
              <a:rPr lang="cs-CZ" dirty="0" err="1" smtClean="0">
                <a:solidFill>
                  <a:schemeClr val="accent2"/>
                </a:solidFill>
              </a:rPr>
              <a:t>Where</a:t>
            </a:r>
            <a:r>
              <a:rPr lang="cs-CZ" dirty="0" smtClean="0">
                <a:solidFill>
                  <a:schemeClr val="accent2"/>
                </a:solidFill>
              </a:rPr>
              <a:t>, </a:t>
            </a:r>
            <a:r>
              <a:rPr lang="cs-CZ" dirty="0" err="1" smtClean="0">
                <a:solidFill>
                  <a:schemeClr val="accent2"/>
                </a:solidFill>
              </a:rPr>
              <a:t>What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endParaRPr lang="en-US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-36512" y="980728"/>
            <a:ext cx="4320480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 smtClean="0">
                <a:solidFill>
                  <a:schemeClr val="tx2"/>
                </a:solidFill>
              </a:rPr>
              <a:t>Regulatory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world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/>
              <a:t>Assessment</a:t>
            </a:r>
            <a:r>
              <a:rPr lang="cs-CZ" sz="1700" dirty="0"/>
              <a:t> of „</a:t>
            </a:r>
            <a:r>
              <a:rPr lang="cs-CZ" sz="1700" dirty="0" err="1">
                <a:solidFill>
                  <a:srgbClr val="FF0000"/>
                </a:solidFill>
              </a:rPr>
              <a:t>chemicals</a:t>
            </a:r>
            <a:r>
              <a:rPr lang="cs-CZ" sz="1700" dirty="0" smtClean="0"/>
              <a:t>“!</a:t>
            </a:r>
            <a:endParaRPr lang="cs-CZ" sz="17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7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100" dirty="0" err="1" smtClean="0">
                <a:solidFill>
                  <a:srgbClr val="FF0000"/>
                </a:solidFill>
              </a:rPr>
              <a:t>Contaminated</a:t>
            </a:r>
            <a:r>
              <a:rPr lang="cs-CZ" sz="2100" dirty="0" smtClean="0">
                <a:solidFill>
                  <a:srgbClr val="FF0000"/>
                </a:solidFill>
              </a:rPr>
              <a:t> </a:t>
            </a:r>
            <a:r>
              <a:rPr lang="cs-CZ" sz="2100" dirty="0" err="1">
                <a:solidFill>
                  <a:srgbClr val="FF0000"/>
                </a:solidFill>
              </a:rPr>
              <a:t>samples</a:t>
            </a:r>
            <a:r>
              <a:rPr lang="cs-CZ" sz="2100" dirty="0">
                <a:solidFill>
                  <a:srgbClr val="FF0000"/>
                </a:solidFill>
              </a:rPr>
              <a:t> </a:t>
            </a:r>
            <a:r>
              <a:rPr lang="cs-CZ" sz="2100" dirty="0" smtClean="0"/>
              <a:t/>
            </a:r>
            <a:br>
              <a:rPr lang="cs-CZ" sz="2100" dirty="0" smtClean="0"/>
            </a:br>
            <a:r>
              <a:rPr lang="cs-CZ" sz="2100" dirty="0" smtClean="0"/>
              <a:t>- </a:t>
            </a:r>
            <a:r>
              <a:rPr lang="cs-CZ" sz="2100" i="1" dirty="0" err="1" smtClean="0"/>
              <a:t>effects</a:t>
            </a:r>
            <a:r>
              <a:rPr lang="cs-CZ" sz="2100" i="1" dirty="0" smtClean="0"/>
              <a:t> </a:t>
            </a:r>
            <a:r>
              <a:rPr lang="cs-CZ" sz="2100" i="1" dirty="0" err="1"/>
              <a:t>rarely</a:t>
            </a:r>
            <a:r>
              <a:rPr lang="cs-CZ" sz="2100" i="1" dirty="0"/>
              <a:t> </a:t>
            </a:r>
            <a:r>
              <a:rPr lang="cs-CZ" sz="2100" i="1" dirty="0" err="1" smtClean="0"/>
              <a:t>tested</a:t>
            </a:r>
            <a:endParaRPr lang="cs-CZ" sz="2100" i="1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b="1" dirty="0" smtClean="0">
                <a:solidFill>
                  <a:schemeClr val="tx2"/>
                </a:solidFill>
              </a:rPr>
              <a:t>Great </a:t>
            </a:r>
            <a:r>
              <a:rPr lang="cs-CZ" sz="1700" b="1" dirty="0" err="1" smtClean="0">
                <a:solidFill>
                  <a:schemeClr val="tx2"/>
                </a:solidFill>
              </a:rPr>
              <a:t>value</a:t>
            </a:r>
            <a:r>
              <a:rPr lang="cs-CZ" sz="1700" b="1" dirty="0" smtClean="0">
                <a:solidFill>
                  <a:schemeClr val="tx2"/>
                </a:solidFill>
              </a:rPr>
              <a:t> of </a:t>
            </a:r>
            <a:r>
              <a:rPr lang="cs-CZ" sz="1700" b="1" dirty="0" err="1" smtClean="0">
                <a:solidFill>
                  <a:schemeClr val="tx2"/>
                </a:solidFill>
              </a:rPr>
              <a:t>bioassays</a:t>
            </a:r>
            <a:r>
              <a:rPr lang="cs-CZ" sz="1700" b="1" dirty="0" smtClean="0">
                <a:solidFill>
                  <a:schemeClr val="tx2"/>
                </a:solidFill>
              </a:rPr>
              <a:t>  </a:t>
            </a:r>
            <a:br>
              <a:rPr lang="cs-CZ" sz="1700" b="1" dirty="0" smtClean="0">
                <a:solidFill>
                  <a:schemeClr val="tx2"/>
                </a:solidFill>
              </a:rPr>
            </a:br>
            <a:r>
              <a:rPr lang="cs-CZ" sz="1700" dirty="0" smtClean="0"/>
              <a:t>in </a:t>
            </a:r>
            <a:r>
              <a:rPr lang="cs-CZ" sz="1700" dirty="0" err="1" smtClean="0"/>
              <a:t>assessment</a:t>
            </a:r>
            <a:r>
              <a:rPr lang="cs-CZ" sz="1700" dirty="0" smtClean="0"/>
              <a:t> of </a:t>
            </a:r>
            <a:r>
              <a:rPr lang="cs-CZ" sz="1700" dirty="0" err="1" smtClean="0"/>
              <a:t>contaminated</a:t>
            </a:r>
            <a:r>
              <a:rPr lang="cs-CZ" sz="1700" dirty="0" smtClean="0"/>
              <a:t> </a:t>
            </a:r>
            <a:r>
              <a:rPr lang="cs-CZ" sz="1700" dirty="0" err="1" smtClean="0"/>
              <a:t>samples</a:t>
            </a:r>
            <a:r>
              <a:rPr lang="cs-CZ" sz="1700" dirty="0" smtClean="0"/>
              <a:t>	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dirty="0" err="1" smtClean="0"/>
              <a:t>Effects</a:t>
            </a:r>
            <a:r>
              <a:rPr lang="cs-CZ" sz="1700" dirty="0" smtClean="0"/>
              <a:t> </a:t>
            </a:r>
            <a:r>
              <a:rPr lang="cs-CZ" sz="1700" dirty="0" err="1" smtClean="0"/>
              <a:t>observed</a:t>
            </a:r>
            <a:r>
              <a:rPr lang="cs-CZ" sz="1700" dirty="0" smtClean="0"/>
              <a:t> (!) 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700" b="1" dirty="0" err="1" smtClean="0"/>
              <a:t>How</a:t>
            </a:r>
            <a:r>
              <a:rPr lang="cs-CZ" sz="1700" b="1" dirty="0" smtClean="0"/>
              <a:t> to set </a:t>
            </a:r>
            <a:r>
              <a:rPr lang="cs-CZ" sz="1700" b="1" dirty="0" err="1" smtClean="0"/>
              <a:t>the</a:t>
            </a:r>
            <a:r>
              <a:rPr lang="cs-CZ" sz="1700" b="1" dirty="0" smtClean="0"/>
              <a:t> „</a:t>
            </a:r>
            <a:r>
              <a:rPr lang="cs-CZ" sz="1700" b="1" dirty="0" err="1" smtClean="0"/>
              <a:t>limits</a:t>
            </a:r>
            <a:r>
              <a:rPr lang="cs-CZ" sz="1700" b="1" dirty="0" smtClean="0"/>
              <a:t>“?</a:t>
            </a:r>
            <a:endParaRPr lang="cs-CZ" sz="1700" b="1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20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2000" b="1" dirty="0" err="1" smtClean="0">
                <a:solidFill>
                  <a:schemeClr val="tx2"/>
                </a:solidFill>
              </a:rPr>
              <a:t>Research</a:t>
            </a:r>
            <a:r>
              <a:rPr lang="cs-CZ" sz="2000" b="1" dirty="0" smtClean="0">
                <a:solidFill>
                  <a:schemeClr val="tx2"/>
                </a:solidFill>
              </a:rPr>
              <a:t> </a:t>
            </a:r>
            <a:r>
              <a:rPr lang="cs-CZ" sz="2000" b="1" dirty="0" err="1" smtClean="0">
                <a:solidFill>
                  <a:schemeClr val="tx2"/>
                </a:solidFill>
              </a:rPr>
              <a:t>issues</a:t>
            </a:r>
            <a:r>
              <a:rPr lang="cs-CZ" sz="2000" b="1" dirty="0" smtClean="0">
                <a:solidFill>
                  <a:schemeClr val="tx2"/>
                </a:solidFill>
              </a:rPr>
              <a:t> and </a:t>
            </a:r>
            <a:r>
              <a:rPr lang="cs-CZ" sz="2000" b="1" dirty="0" err="1" smtClean="0">
                <a:solidFill>
                  <a:schemeClr val="tx2"/>
                </a:solidFill>
              </a:rPr>
              <a:t>questions</a:t>
            </a:r>
            <a:endParaRPr lang="cs-CZ" sz="2000" b="1" dirty="0" smtClean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err="1" smtClean="0"/>
              <a:t>Nanomaterials</a:t>
            </a:r>
            <a:r>
              <a:rPr lang="cs-CZ" sz="1600" dirty="0" smtClean="0"/>
              <a:t>, </a:t>
            </a:r>
            <a:r>
              <a:rPr lang="cs-CZ" sz="1600" dirty="0" err="1" smtClean="0"/>
              <a:t>Pharmaceuticals</a:t>
            </a:r>
            <a:r>
              <a:rPr lang="cs-CZ" sz="1600" dirty="0" smtClean="0"/>
              <a:t>, </a:t>
            </a:r>
            <a:r>
              <a:rPr lang="cs-CZ" sz="1600" dirty="0" err="1" smtClean="0"/>
              <a:t>EDCs</a:t>
            </a:r>
            <a:endParaRPr lang="cs-CZ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err="1" smtClean="0"/>
              <a:t>Mixtures</a:t>
            </a:r>
            <a:r>
              <a:rPr lang="cs-CZ" sz="1600" dirty="0" smtClean="0"/>
              <a:t>!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0" err="1" smtClean="0"/>
              <a:t>Exposome</a:t>
            </a:r>
            <a:endParaRPr lang="cs-CZ" sz="16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cs-CZ" sz="1600" dirty="0"/>
          </a:p>
        </p:txBody>
      </p:sp>
      <p:sp>
        <p:nvSpPr>
          <p:cNvPr id="3" name="AutoShape 2" descr="Výsledek obrázku pro eu l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1122" name="Picture 2" descr="http://www.observatoiredescosmetiques.com/media/photo/14360122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16" y="980728"/>
            <a:ext cx="114097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467" t="19823" r="26560" b="24579"/>
          <a:stretch/>
        </p:blipFill>
        <p:spPr bwMode="auto">
          <a:xfrm>
            <a:off x="4427984" y="2204864"/>
            <a:ext cx="4656388" cy="220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1124" name="Picture 4" descr="http://www.theispot.com/images/source/Michael_Waraksa__Mapping_the_Exposo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116" y="4556756"/>
            <a:ext cx="1471430" cy="18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5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/>
                </a:solidFill>
              </a:rPr>
              <a:t>When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&amp; w</a:t>
            </a:r>
            <a:r>
              <a:rPr lang="cs-CZ" dirty="0" err="1" smtClean="0">
                <a:solidFill>
                  <a:schemeClr val="accent2"/>
                </a:solidFill>
              </a:rPr>
              <a:t>here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toxicity </a:t>
            </a:r>
            <a:r>
              <a:rPr lang="cs-CZ" dirty="0" err="1" smtClean="0">
                <a:solidFill>
                  <a:schemeClr val="tx1"/>
                </a:solidFill>
              </a:rPr>
              <a:t>assessment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is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needed</a:t>
            </a:r>
            <a:r>
              <a:rPr lang="cs-CZ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792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179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1692" y="4077072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An</a:t>
            </a:r>
            <a:r>
              <a:rPr lang="cs-CZ" sz="2000" b="1" dirty="0" err="1" smtClean="0">
                <a:solidFill>
                  <a:schemeClr val="tx2"/>
                </a:solidFill>
              </a:rPr>
              <a:t>ytime</a:t>
            </a:r>
            <a:r>
              <a:rPr lang="cs-CZ" sz="2000" b="1" dirty="0">
                <a:solidFill>
                  <a:schemeClr val="tx2"/>
                </a:solidFill>
              </a:rPr>
              <a:t>!</a:t>
            </a:r>
            <a:r>
              <a:rPr lang="cs-CZ" sz="2000" b="1" dirty="0" smtClean="0">
                <a:solidFill>
                  <a:schemeClr val="tx2"/>
                </a:solidFill>
              </a:rPr>
              <a:t/>
            </a:r>
            <a:br>
              <a:rPr lang="cs-CZ" sz="2000" b="1" dirty="0" smtClean="0">
                <a:solidFill>
                  <a:schemeClr val="tx2"/>
                </a:solidFill>
              </a:rPr>
            </a:br>
            <a:endParaRPr lang="cs-CZ" sz="2000" b="1" dirty="0" smtClean="0">
              <a:solidFill>
                <a:schemeClr val="tx2"/>
              </a:solidFill>
            </a:endParaRPr>
          </a:p>
          <a:p>
            <a:pPr algn="ctr"/>
            <a:r>
              <a:rPr lang="cs-CZ" sz="2000" dirty="0" smtClean="0"/>
              <a:t>… </a:t>
            </a:r>
            <a:r>
              <a:rPr lang="cs-CZ" sz="2000" dirty="0" err="1" smtClean="0"/>
              <a:t>depending</a:t>
            </a:r>
            <a:r>
              <a:rPr lang="cs-CZ" sz="2000" dirty="0" smtClean="0"/>
              <a:t> on </a:t>
            </a:r>
            <a:r>
              <a:rPr lang="cs-CZ" sz="2000" dirty="0" err="1" smtClean="0"/>
              <a:t>researcher</a:t>
            </a:r>
            <a:r>
              <a:rPr lang="en-US" sz="2000" dirty="0" smtClean="0"/>
              <a:t>’s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budget</a:t>
            </a:r>
            <a:endParaRPr lang="en-US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83522" y="4077072"/>
            <a:ext cx="2816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As the law s</a:t>
            </a:r>
            <a:r>
              <a:rPr lang="cs-CZ" sz="2000" b="1" dirty="0" err="1" smtClean="0">
                <a:solidFill>
                  <a:schemeClr val="tx2"/>
                </a:solidFill>
              </a:rPr>
              <a:t>ays</a:t>
            </a:r>
            <a:r>
              <a:rPr lang="cs-CZ" sz="2000" b="1" dirty="0" smtClean="0">
                <a:solidFill>
                  <a:schemeClr val="tx2"/>
                </a:solidFill>
              </a:rPr>
              <a:t>!</a:t>
            </a:r>
          </a:p>
          <a:p>
            <a:pPr algn="ctr"/>
            <a:endParaRPr lang="cs-CZ" sz="2000" b="1" dirty="0" smtClean="0">
              <a:solidFill>
                <a:schemeClr val="tx2"/>
              </a:solidFill>
            </a:endParaRPr>
          </a:p>
          <a:p>
            <a:pPr algn="ctr"/>
            <a:r>
              <a:rPr lang="cs-CZ" sz="2000" dirty="0" smtClean="0"/>
              <a:t>… </a:t>
            </a:r>
            <a:r>
              <a:rPr lang="cs-CZ" sz="2000" dirty="0" err="1" smtClean="0"/>
              <a:t>what</a:t>
            </a:r>
            <a:r>
              <a:rPr lang="cs-CZ" sz="2000" dirty="0" smtClean="0"/>
              <a:t> are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endParaRPr lang="en-US" sz="2000" dirty="0" smtClean="0"/>
          </a:p>
          <a:p>
            <a:pPr algn="r"/>
            <a:r>
              <a:rPr lang="cs-CZ" sz="2000" dirty="0" err="1" smtClean="0"/>
              <a:t>law</a:t>
            </a:r>
            <a:r>
              <a:rPr lang="cs-CZ" sz="2000" dirty="0" smtClean="0"/>
              <a:t>(s)?      </a:t>
            </a:r>
            <a:r>
              <a:rPr lang="cs-CZ" sz="3000" dirty="0" smtClean="0">
                <a:sym typeface="Wingdings" panose="05000000000000000000" pitchFamily="2" charset="2"/>
              </a:rPr>
              <a:t></a:t>
            </a:r>
            <a:endParaRPr lang="en-US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475656" y="1268760"/>
            <a:ext cx="24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View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researcher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71881" y="1268760"/>
            <a:ext cx="229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View</a:t>
            </a:r>
            <a:r>
              <a:rPr lang="cs-CZ" dirty="0" smtClean="0"/>
              <a:t>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regulator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4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6"/>
          <p:cNvGrpSpPr>
            <a:grpSpLocks/>
          </p:cNvGrpSpPr>
          <p:nvPr/>
        </p:nvGrpSpPr>
        <p:grpSpPr bwMode="auto">
          <a:xfrm>
            <a:off x="5482525" y="476250"/>
            <a:ext cx="2042223" cy="3254085"/>
            <a:chOff x="5482244" y="476672"/>
            <a:chExt cx="2042084" cy="3253963"/>
          </a:xfrm>
        </p:grpSpPr>
        <p:sp>
          <p:nvSpPr>
            <p:cNvPr id="7" name="Volný tvar 6"/>
            <p:cNvSpPr/>
            <p:nvPr/>
          </p:nvSpPr>
          <p:spPr>
            <a:xfrm>
              <a:off x="5579774" y="476672"/>
              <a:ext cx="1944554" cy="3066935"/>
            </a:xfrm>
            <a:custGeom>
              <a:avLst/>
              <a:gdLst>
                <a:gd name="connsiteX0" fmla="*/ 0 w 1828800"/>
                <a:gd name="connsiteY0" fmla="*/ 2984500 h 2984500"/>
                <a:gd name="connsiteX1" fmla="*/ 1282700 w 1828800"/>
                <a:gd name="connsiteY1" fmla="*/ 2273300 h 2984500"/>
                <a:gd name="connsiteX2" fmla="*/ 850900 w 1828800"/>
                <a:gd name="connsiteY2" fmla="*/ 901700 h 2984500"/>
                <a:gd name="connsiteX3" fmla="*/ 1828800 w 1828800"/>
                <a:gd name="connsiteY3" fmla="*/ 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2984500">
                  <a:moveTo>
                    <a:pt x="0" y="2984500"/>
                  </a:moveTo>
                  <a:cubicBezTo>
                    <a:pt x="570441" y="2802466"/>
                    <a:pt x="1140883" y="2620433"/>
                    <a:pt x="1282700" y="2273300"/>
                  </a:cubicBezTo>
                  <a:cubicBezTo>
                    <a:pt x="1424517" y="1926167"/>
                    <a:pt x="759883" y="1280583"/>
                    <a:pt x="850900" y="901700"/>
                  </a:cubicBezTo>
                  <a:cubicBezTo>
                    <a:pt x="941917" y="522817"/>
                    <a:pt x="1385358" y="261408"/>
                    <a:pt x="1828800" y="0"/>
                  </a:cubicBezTo>
                </a:path>
              </a:pathLst>
            </a:custGeom>
            <a:solidFill>
              <a:srgbClr val="B5F8AA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TextovéPole 46"/>
            <p:cNvSpPr txBox="1">
              <a:spLocks noChangeArrowheads="1"/>
            </p:cNvSpPr>
            <p:nvPr/>
          </p:nvSpPr>
          <p:spPr bwMode="auto">
            <a:xfrm rot="18218989">
              <a:off x="5105228" y="3076639"/>
              <a:ext cx="1031012" cy="276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 dirty="0" err="1" smtClean="0">
                  <a:solidFill>
                    <a:srgbClr val="00B050"/>
                  </a:solidFill>
                </a:rPr>
                <a:t>MIXTURES</a:t>
              </a:r>
              <a:r>
                <a:rPr lang="cs-CZ" sz="1200" b="1" dirty="0" smtClean="0">
                  <a:solidFill>
                    <a:srgbClr val="00B050"/>
                  </a:solidFill>
                </a:rPr>
                <a:t>!</a:t>
              </a:r>
              <a:endParaRPr lang="en-GB" sz="12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10" descr="http://navier.engr.colostate.edu/whatische/images/ChEL02t01f01big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44463" y="95250"/>
            <a:ext cx="5003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Skupina 58"/>
          <p:cNvGrpSpPr>
            <a:grpSpLocks/>
          </p:cNvGrpSpPr>
          <p:nvPr/>
        </p:nvGrpSpPr>
        <p:grpSpPr bwMode="auto">
          <a:xfrm>
            <a:off x="2124075" y="3284984"/>
            <a:ext cx="4984671" cy="1261710"/>
            <a:chOff x="2124752" y="3559688"/>
            <a:chExt cx="4984711" cy="1261826"/>
          </a:xfrm>
        </p:grpSpPr>
        <p:pic>
          <p:nvPicPr>
            <p:cNvPr id="11" name="Picture 2" descr="https://www.arhp.org/uploadimages/PIIS001078241100179X.gr1.lrg.jpg"/>
            <p:cNvPicPr>
              <a:picLocks noChangeAspect="1" noChangeArrowheads="1"/>
            </p:cNvPicPr>
            <p:nvPr/>
          </p:nvPicPr>
          <p:blipFill>
            <a:blip r:embed="rId4" cstate="print"/>
            <a:srcRect t="4958" r="-827" b="71075"/>
            <a:stretch>
              <a:fillRect/>
            </a:stretch>
          </p:blipFill>
          <p:spPr bwMode="auto">
            <a:xfrm>
              <a:off x="3261489" y="4149646"/>
              <a:ext cx="3847974" cy="67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evá složená závorka 11"/>
            <p:cNvSpPr/>
            <p:nvPr/>
          </p:nvSpPr>
          <p:spPr>
            <a:xfrm rot="2773420">
              <a:off x="2656538" y="3027902"/>
              <a:ext cx="720792" cy="1784364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13" name="Skupina 54"/>
          <p:cNvGrpSpPr>
            <a:grpSpLocks/>
          </p:cNvGrpSpPr>
          <p:nvPr/>
        </p:nvGrpSpPr>
        <p:grpSpPr bwMode="auto">
          <a:xfrm>
            <a:off x="3708400" y="260350"/>
            <a:ext cx="4029704" cy="3240942"/>
            <a:chOff x="3707905" y="260648"/>
            <a:chExt cx="4029626" cy="3240888"/>
          </a:xfrm>
        </p:grpSpPr>
        <p:sp>
          <p:nvSpPr>
            <p:cNvPr id="14" name="Levá složená závorka 13"/>
            <p:cNvSpPr/>
            <p:nvPr/>
          </p:nvSpPr>
          <p:spPr>
            <a:xfrm>
              <a:off x="3707905" y="260648"/>
              <a:ext cx="2016089" cy="647689"/>
            </a:xfrm>
            <a:prstGeom prst="leftBrac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" name="TextovéPole 18"/>
            <p:cNvSpPr txBox="1">
              <a:spLocks noChangeArrowheads="1"/>
            </p:cNvSpPr>
            <p:nvPr/>
          </p:nvSpPr>
          <p:spPr bwMode="auto">
            <a:xfrm>
              <a:off x="5868144" y="393045"/>
              <a:ext cx="1869387" cy="3108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Industrial</a:t>
              </a:r>
              <a:r>
                <a:rPr lang="cs-CZ" sz="1400" dirty="0" smtClean="0"/>
                <a:t> </a:t>
              </a:r>
              <a:r>
                <a:rPr lang="cs-CZ" sz="1400" dirty="0" err="1" smtClean="0"/>
                <a:t>chemicals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Cosmetics</a:t>
              </a:r>
              <a:r>
                <a:rPr lang="cs-CZ" sz="1400" dirty="0"/>
                <a:t/>
              </a:r>
              <a:br>
                <a:rPr lang="cs-CZ" sz="1400" dirty="0"/>
              </a:b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PPP (</a:t>
              </a:r>
              <a:r>
                <a:rPr lang="cs-CZ" sz="1400" dirty="0" err="1" smtClean="0"/>
                <a:t>pesticides</a:t>
              </a:r>
              <a:r>
                <a:rPr lang="cs-CZ" sz="1400" dirty="0" smtClean="0"/>
                <a:t>)</a:t>
              </a:r>
              <a:r>
                <a:rPr lang="cs-CZ" sz="1400" dirty="0"/>
                <a:t/>
              </a:r>
              <a:br>
                <a:rPr lang="cs-CZ" sz="1400" dirty="0"/>
              </a:b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Biocides</a:t>
              </a:r>
              <a:r>
                <a:rPr lang="cs-CZ" sz="1400" dirty="0" smtClean="0"/>
                <a:t> 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 smtClean="0"/>
            </a:p>
            <a:p>
              <a:pPr>
                <a:buFont typeface="Arial" pitchFamily="34" charset="0"/>
                <a:buChar char="•"/>
              </a:pPr>
              <a:r>
                <a:rPr lang="cs-CZ" sz="1400" dirty="0"/>
                <a:t> </a:t>
              </a:r>
              <a:r>
                <a:rPr lang="cs-CZ" sz="1400" dirty="0" err="1" smtClean="0"/>
                <a:t>Human</a:t>
              </a:r>
              <a:r>
                <a:rPr lang="cs-CZ" sz="1400" dirty="0" smtClean="0"/>
                <a:t> </a:t>
              </a:r>
              <a:br>
                <a:rPr lang="cs-CZ" sz="1400" dirty="0" smtClean="0"/>
              </a:br>
              <a:r>
                <a:rPr lang="cs-CZ" sz="1400" dirty="0" smtClean="0"/>
                <a:t>  </a:t>
              </a:r>
              <a:r>
                <a:rPr lang="cs-CZ" sz="1400" dirty="0" err="1" smtClean="0"/>
                <a:t>pharmaceuticals</a:t>
              </a:r>
              <a:r>
                <a:rPr lang="cs-CZ" sz="1400" dirty="0" smtClean="0"/>
                <a:t> 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  <a:p>
              <a:pPr>
                <a:buFont typeface="Arial" pitchFamily="34" charset="0"/>
                <a:buChar char="•"/>
              </a:pPr>
              <a:r>
                <a:rPr lang="cs-CZ" sz="1400" dirty="0" smtClean="0"/>
                <a:t> </a:t>
              </a:r>
              <a:r>
                <a:rPr lang="cs-CZ" sz="1400" dirty="0" err="1" smtClean="0"/>
                <a:t>Veterinary</a:t>
              </a:r>
              <a:r>
                <a:rPr lang="cs-CZ" sz="1400" dirty="0" smtClean="0"/>
                <a:t/>
              </a:r>
              <a:br>
                <a:rPr lang="cs-CZ" sz="1400" dirty="0" smtClean="0"/>
              </a:br>
              <a:r>
                <a:rPr lang="cs-CZ" sz="1400" dirty="0" smtClean="0"/>
                <a:t>   </a:t>
              </a:r>
              <a:r>
                <a:rPr lang="cs-CZ" sz="1400" dirty="0" err="1" smtClean="0"/>
                <a:t>pharmaceuticals</a:t>
              </a:r>
              <a:endParaRPr lang="cs-CZ" sz="1400" dirty="0"/>
            </a:p>
            <a:p>
              <a:pPr>
                <a:buFont typeface="Arial" pitchFamily="34" charset="0"/>
                <a:buChar char="•"/>
              </a:pPr>
              <a:endParaRPr lang="cs-CZ" sz="1400" dirty="0"/>
            </a:p>
          </p:txBody>
        </p:sp>
      </p:grpSp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6012160" y="44450"/>
            <a:ext cx="186140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200" b="1" dirty="0" err="1" smtClean="0">
                <a:solidFill>
                  <a:srgbClr val="00B050"/>
                </a:solidFill>
              </a:rPr>
              <a:t>Chemical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laws</a:t>
            </a:r>
            <a:r>
              <a:rPr lang="cs-CZ" sz="1200" b="1" dirty="0" smtClean="0">
                <a:solidFill>
                  <a:srgbClr val="00B050"/>
                </a:solidFill>
              </a:rPr>
              <a:t> („</a:t>
            </a:r>
            <a:r>
              <a:rPr lang="cs-CZ" sz="1200" b="1" dirty="0" err="1">
                <a:solidFill>
                  <a:srgbClr val="00B050"/>
                </a:solidFill>
              </a:rPr>
              <a:t>bulk</a:t>
            </a:r>
            <a:r>
              <a:rPr lang="cs-CZ" sz="1200" b="1" dirty="0">
                <a:solidFill>
                  <a:srgbClr val="00B050"/>
                </a:solidFill>
              </a:rPr>
              <a:t>“)</a:t>
            </a:r>
            <a:endParaRPr lang="en-GB" sz="1200" b="1" dirty="0">
              <a:solidFill>
                <a:srgbClr val="00B050"/>
              </a:solidFill>
            </a:endParaRPr>
          </a:p>
        </p:txBody>
      </p:sp>
      <p:grpSp>
        <p:nvGrpSpPr>
          <p:cNvPr id="17" name="Skupina 55"/>
          <p:cNvGrpSpPr>
            <a:grpSpLocks/>
          </p:cNvGrpSpPr>
          <p:nvPr/>
        </p:nvGrpSpPr>
        <p:grpSpPr bwMode="auto">
          <a:xfrm>
            <a:off x="7524750" y="404813"/>
            <a:ext cx="565150" cy="3311525"/>
            <a:chOff x="7524328" y="404664"/>
            <a:chExt cx="565031" cy="3312368"/>
          </a:xfrm>
        </p:grpSpPr>
        <p:sp>
          <p:nvSpPr>
            <p:cNvPr id="18" name="TextovéPole 20"/>
            <p:cNvSpPr txBox="1">
              <a:spLocks noChangeArrowheads="1"/>
            </p:cNvSpPr>
            <p:nvPr/>
          </p:nvSpPr>
          <p:spPr bwMode="auto">
            <a:xfrm rot="-5400000">
              <a:off x="6696350" y="1963982"/>
              <a:ext cx="250902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>
                  <a:solidFill>
                    <a:srgbClr val="00B050"/>
                  </a:solidFill>
                </a:rPr>
                <a:t>nano         nano          nano          nano</a:t>
              </a:r>
              <a:endParaRPr lang="en-GB" sz="1200" b="1">
                <a:solidFill>
                  <a:srgbClr val="00B050"/>
                </a:solidFill>
              </a:endParaRPr>
            </a:p>
          </p:txBody>
        </p:sp>
        <p:sp>
          <p:nvSpPr>
            <p:cNvPr id="19" name="Levá složená závorka 18"/>
            <p:cNvSpPr/>
            <p:nvPr/>
          </p:nvSpPr>
          <p:spPr>
            <a:xfrm flipH="1">
              <a:off x="7524328" y="404664"/>
              <a:ext cx="504719" cy="3312368"/>
            </a:xfrm>
            <a:prstGeom prst="leftBrac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0" name="Skupina 57"/>
          <p:cNvGrpSpPr>
            <a:grpSpLocks/>
          </p:cNvGrpSpPr>
          <p:nvPr/>
        </p:nvGrpSpPr>
        <p:grpSpPr bwMode="auto">
          <a:xfrm>
            <a:off x="144463" y="44450"/>
            <a:ext cx="8928100" cy="3744590"/>
            <a:chOff x="1685562" y="45195"/>
            <a:chExt cx="7278926" cy="3744538"/>
          </a:xfrm>
        </p:grpSpPr>
        <p:sp>
          <p:nvSpPr>
            <p:cNvPr id="21" name="TextovéPole 22"/>
            <p:cNvSpPr txBox="1">
              <a:spLocks noChangeArrowheads="1"/>
            </p:cNvSpPr>
            <p:nvPr/>
          </p:nvSpPr>
          <p:spPr bwMode="auto">
            <a:xfrm>
              <a:off x="8264681" y="1052736"/>
              <a:ext cx="69980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400" b="1">
                  <a:solidFill>
                    <a:schemeClr val="tx2"/>
                  </a:solidFill>
                </a:rPr>
                <a:t>REACH</a:t>
              </a:r>
              <a:br>
                <a:rPr lang="cs-CZ" sz="1400" b="1">
                  <a:solidFill>
                    <a:schemeClr val="tx2"/>
                  </a:solidFill>
                </a:rPr>
              </a:br>
              <a:r>
                <a:rPr lang="cs-CZ" sz="1400">
                  <a:solidFill>
                    <a:schemeClr val="tx2"/>
                  </a:solidFill>
                </a:rPr>
                <a:t>(ECHA)</a:t>
              </a:r>
              <a:endParaRPr lang="en-GB" sz="1400">
                <a:solidFill>
                  <a:schemeClr val="tx2"/>
                </a:solidFill>
              </a:endParaRPr>
            </a:p>
          </p:txBody>
        </p:sp>
        <p:sp>
          <p:nvSpPr>
            <p:cNvPr id="22" name="TextovéPole 23"/>
            <p:cNvSpPr txBox="1">
              <a:spLocks noChangeArrowheads="1"/>
            </p:cNvSpPr>
            <p:nvPr/>
          </p:nvSpPr>
          <p:spPr bwMode="auto">
            <a:xfrm>
              <a:off x="8256548" y="1897668"/>
              <a:ext cx="65620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 dirty="0">
                  <a:solidFill>
                    <a:schemeClr val="tx2"/>
                  </a:solidFill>
                </a:rPr>
                <a:t>PPP</a:t>
              </a:r>
              <a:br>
                <a:rPr lang="cs-CZ" sz="1400" b="1" dirty="0">
                  <a:solidFill>
                    <a:schemeClr val="tx2"/>
                  </a:solidFill>
                </a:rPr>
              </a:br>
              <a:r>
                <a:rPr lang="cs-CZ" sz="1400" dirty="0">
                  <a:solidFill>
                    <a:schemeClr val="tx2"/>
                  </a:solidFill>
                </a:rPr>
                <a:t>(</a:t>
              </a:r>
              <a:r>
                <a:rPr lang="cs-CZ" sz="1400" dirty="0" err="1">
                  <a:solidFill>
                    <a:schemeClr val="tx2"/>
                  </a:solidFill>
                </a:rPr>
                <a:t>EFSA</a:t>
              </a:r>
              <a:r>
                <a:rPr lang="cs-CZ" sz="1400" dirty="0">
                  <a:solidFill>
                    <a:schemeClr val="tx2"/>
                  </a:solidFill>
                </a:rPr>
                <a:t>)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3" name="TextovéPole 24"/>
            <p:cNvSpPr txBox="1">
              <a:spLocks noChangeArrowheads="1"/>
            </p:cNvSpPr>
            <p:nvPr/>
          </p:nvSpPr>
          <p:spPr bwMode="auto">
            <a:xfrm>
              <a:off x="8284954" y="2617748"/>
              <a:ext cx="6399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1400" b="1">
                  <a:solidFill>
                    <a:schemeClr val="tx2"/>
                  </a:solidFill>
                </a:rPr>
                <a:t>MPs</a:t>
              </a:r>
              <a:endParaRPr lang="cs-CZ" sz="1400" b="1" dirty="0">
                <a:solidFill>
                  <a:schemeClr val="tx2"/>
                </a:solidFill>
              </a:endParaRPr>
            </a:p>
            <a:p>
              <a:pPr algn="ctr"/>
              <a:r>
                <a:rPr lang="cs-CZ" sz="1400" dirty="0">
                  <a:solidFill>
                    <a:schemeClr val="tx2"/>
                  </a:solidFill>
                </a:rPr>
                <a:t>(EMA)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4" name="Obdélník 23"/>
            <p:cNvSpPr/>
            <p:nvPr/>
          </p:nvSpPr>
          <p:spPr>
            <a:xfrm>
              <a:off x="1685562" y="45195"/>
              <a:ext cx="7278926" cy="374453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5" name="TextovéPole 26"/>
            <p:cNvSpPr txBox="1">
              <a:spLocks noChangeArrowheads="1"/>
            </p:cNvSpPr>
            <p:nvPr/>
          </p:nvSpPr>
          <p:spPr bwMode="auto">
            <a:xfrm>
              <a:off x="8291958" y="116632"/>
              <a:ext cx="643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tx2"/>
                  </a:solidFill>
                </a:rPr>
                <a:t>§§</a:t>
              </a:r>
            </a:p>
          </p:txBody>
        </p:sp>
      </p:grpSp>
      <p:grpSp>
        <p:nvGrpSpPr>
          <p:cNvPr id="26" name="Skupina 65"/>
          <p:cNvGrpSpPr>
            <a:grpSpLocks/>
          </p:cNvGrpSpPr>
          <p:nvPr/>
        </p:nvGrpSpPr>
        <p:grpSpPr bwMode="auto">
          <a:xfrm>
            <a:off x="3016251" y="3789364"/>
            <a:ext cx="6054724" cy="3140870"/>
            <a:chOff x="3014456" y="4077072"/>
            <a:chExt cx="6057249" cy="2855887"/>
          </a:xfrm>
        </p:grpSpPr>
        <p:sp>
          <p:nvSpPr>
            <p:cNvPr id="27" name="TextovéPole 43"/>
            <p:cNvSpPr txBox="1">
              <a:spLocks noChangeArrowheads="1"/>
            </p:cNvSpPr>
            <p:nvPr/>
          </p:nvSpPr>
          <p:spPr bwMode="auto">
            <a:xfrm>
              <a:off x="7529275" y="4077072"/>
              <a:ext cx="64312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600" b="1" dirty="0">
                  <a:solidFill>
                    <a:schemeClr val="tx2"/>
                  </a:solidFill>
                </a:rPr>
                <a:t>§§</a:t>
              </a:r>
            </a:p>
          </p:txBody>
        </p:sp>
        <p:sp>
          <p:nvSpPr>
            <p:cNvPr id="29" name="TextovéPole 45"/>
            <p:cNvSpPr txBox="1">
              <a:spLocks noChangeArrowheads="1"/>
            </p:cNvSpPr>
            <p:nvPr/>
          </p:nvSpPr>
          <p:spPr bwMode="auto">
            <a:xfrm>
              <a:off x="7452320" y="4834078"/>
              <a:ext cx="1466782" cy="2098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1200" b="1" dirty="0" err="1">
                  <a:solidFill>
                    <a:schemeClr val="tx2"/>
                  </a:solidFill>
                </a:rPr>
                <a:t>WFD</a:t>
              </a:r>
              <a:r>
                <a:rPr lang="cs-CZ" sz="1200" b="1" dirty="0">
                  <a:solidFill>
                    <a:schemeClr val="tx2"/>
                  </a:solidFill>
                </a:rPr>
                <a:t> – </a:t>
              </a:r>
              <a:r>
                <a:rPr lang="cs-CZ" sz="1200" b="1" dirty="0" err="1" smtClean="0">
                  <a:solidFill>
                    <a:schemeClr val="tx2"/>
                  </a:solidFill>
                </a:rPr>
                <a:t>surface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 w.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r>
                <a:rPr lang="cs-CZ" sz="1200" b="1" dirty="0" err="1">
                  <a:solidFill>
                    <a:schemeClr val="tx2"/>
                  </a:solidFill>
                </a:rPr>
                <a:t>GWD</a:t>
              </a:r>
              <a:r>
                <a:rPr lang="cs-CZ" sz="1200" b="1" dirty="0">
                  <a:solidFill>
                    <a:schemeClr val="tx2"/>
                  </a:solidFill>
                </a:rPr>
                <a:t> – </a:t>
              </a:r>
              <a:r>
                <a:rPr lang="cs-CZ" sz="1200" b="1" dirty="0" err="1" smtClean="0">
                  <a:solidFill>
                    <a:schemeClr val="tx2"/>
                  </a:solidFill>
                </a:rPr>
                <a:t>ground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 w.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r>
                <a:rPr lang="en-US" sz="1200" b="1" dirty="0" smtClean="0">
                  <a:solidFill>
                    <a:schemeClr val="tx2"/>
                  </a:solidFill>
                </a:rPr>
                <a:t>Air </a:t>
              </a:r>
              <a:r>
                <a:rPr lang="en-US" sz="1200" b="1" dirty="0" err="1" smtClean="0">
                  <a:solidFill>
                    <a:schemeClr val="tx2"/>
                  </a:solidFill>
                </a:rPr>
                <a:t>qualit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y</a:t>
              </a:r>
            </a:p>
            <a:p>
              <a:endParaRPr lang="cs-CZ" sz="1200" b="1" dirty="0" smtClean="0">
                <a:solidFill>
                  <a:schemeClr val="tx2"/>
                </a:solidFill>
              </a:endParaRPr>
            </a:p>
            <a:p>
              <a:r>
                <a:rPr lang="cs-CZ" sz="1200" b="1" dirty="0" smtClean="0">
                  <a:solidFill>
                    <a:schemeClr val="tx2"/>
                  </a:solidFill>
                </a:rPr>
                <a:t>Food and </a:t>
              </a:r>
              <a:r>
                <a:rPr lang="cs-CZ" sz="1200" b="1" dirty="0" err="1" smtClean="0">
                  <a:solidFill>
                    <a:schemeClr val="tx2"/>
                  </a:solidFill>
                </a:rPr>
                <a:t>feed</a:t>
              </a:r>
              <a:endParaRPr lang="cs-CZ" sz="1200" b="1" dirty="0">
                <a:solidFill>
                  <a:schemeClr val="tx2"/>
                </a:solidFill>
              </a:endParaRPr>
            </a:p>
            <a:p>
              <a:endParaRPr lang="en-US" sz="1200" b="1" dirty="0" smtClean="0">
                <a:solidFill>
                  <a:schemeClr val="tx2"/>
                </a:solidFill>
              </a:endParaRPr>
            </a:p>
            <a:p>
              <a:r>
                <a:rPr lang="cs-CZ" sz="1200" b="1" dirty="0" err="1" smtClean="0">
                  <a:solidFill>
                    <a:schemeClr val="tx2"/>
                  </a:solidFill>
                </a:rPr>
                <a:t>Soil</a:t>
              </a:r>
              <a:r>
                <a:rPr lang="cs-CZ" sz="1200" b="1" dirty="0" smtClean="0">
                  <a:solidFill>
                    <a:schemeClr val="tx2"/>
                  </a:solidFill>
                </a:rPr>
                <a:t> </a:t>
              </a:r>
              <a:r>
                <a:rPr lang="en-US" sz="1200" b="1" dirty="0" smtClean="0">
                  <a:solidFill>
                    <a:schemeClr val="tx2"/>
                  </a:solidFill>
                </a:rPr>
                <a:t>&amp; Sediments</a:t>
              </a:r>
            </a:p>
            <a:p>
              <a:r>
                <a:rPr lang="cs-CZ" sz="1200" b="1" dirty="0" smtClean="0">
                  <a:solidFill>
                    <a:schemeClr val="tx2"/>
                  </a:solidFill>
                </a:rPr>
                <a:t/>
              </a:r>
              <a:br>
                <a:rPr lang="cs-CZ" sz="1200" b="1" dirty="0" smtClean="0">
                  <a:solidFill>
                    <a:schemeClr val="tx2"/>
                  </a:solidFill>
                </a:rPr>
              </a:br>
              <a:r>
                <a:rPr lang="en-US" sz="1200" b="1" dirty="0" smtClean="0">
                  <a:solidFill>
                    <a:schemeClr val="tx2"/>
                  </a:solidFill>
                </a:rPr>
                <a:t>Wastes</a:t>
              </a:r>
              <a:endParaRPr lang="cs-CZ" sz="1200" b="1" dirty="0" smtClean="0">
                <a:solidFill>
                  <a:schemeClr val="tx2"/>
                </a:solidFill>
              </a:endParaRPr>
            </a:p>
            <a:p>
              <a:endParaRPr lang="cs-CZ" sz="1200" b="1" dirty="0">
                <a:solidFill>
                  <a:schemeClr val="tx2"/>
                </a:solidFill>
              </a:endParaRPr>
            </a:p>
            <a:p>
              <a:endParaRPr lang="en-GB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3014456" y="4148507"/>
              <a:ext cx="6057249" cy="257488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0" name="Skupina 52"/>
          <p:cNvGrpSpPr>
            <a:grpSpLocks/>
          </p:cNvGrpSpPr>
          <p:nvPr/>
        </p:nvGrpSpPr>
        <p:grpSpPr bwMode="auto">
          <a:xfrm>
            <a:off x="7216775" y="692150"/>
            <a:ext cx="523875" cy="2736850"/>
            <a:chOff x="7216842" y="692696"/>
            <a:chExt cx="523509" cy="2736304"/>
          </a:xfrm>
        </p:grpSpPr>
        <p:pic>
          <p:nvPicPr>
            <p:cNvPr id="31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88850" y="692696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88850" y="1196752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16842" y="2564904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12" descr="http://cen.acs.org/content/dam/cen/90/web/20120402lnp1-triclosan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-40000"/>
            </a:blip>
            <a:srcRect b="19089"/>
            <a:stretch>
              <a:fillRect/>
            </a:stretch>
          </p:blipFill>
          <p:spPr bwMode="auto">
            <a:xfrm>
              <a:off x="7216842" y="3212976"/>
              <a:ext cx="451501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Skupina 64"/>
          <p:cNvGrpSpPr>
            <a:grpSpLocks/>
          </p:cNvGrpSpPr>
          <p:nvPr/>
        </p:nvGrpSpPr>
        <p:grpSpPr bwMode="auto">
          <a:xfrm>
            <a:off x="3336361" y="4001508"/>
            <a:ext cx="3816920" cy="2609683"/>
            <a:chOff x="3275856" y="3429000"/>
            <a:chExt cx="3816995" cy="2609438"/>
          </a:xfrm>
        </p:grpSpPr>
        <p:grpSp>
          <p:nvGrpSpPr>
            <p:cNvPr id="37" name="Skupina 59"/>
            <p:cNvGrpSpPr>
              <a:grpSpLocks/>
            </p:cNvGrpSpPr>
            <p:nvPr/>
          </p:nvGrpSpPr>
          <p:grpSpPr bwMode="auto">
            <a:xfrm>
              <a:off x="3275856" y="3429000"/>
              <a:ext cx="3816995" cy="2609438"/>
              <a:chOff x="3275856" y="3429000"/>
              <a:chExt cx="3816995" cy="2609438"/>
            </a:xfrm>
          </p:grpSpPr>
          <p:grpSp>
            <p:nvGrpSpPr>
              <p:cNvPr id="41" name="Skupina 15"/>
              <p:cNvGrpSpPr>
                <a:grpSpLocks/>
              </p:cNvGrpSpPr>
              <p:nvPr/>
            </p:nvGrpSpPr>
            <p:grpSpPr bwMode="auto">
              <a:xfrm>
                <a:off x="3275856" y="4029250"/>
                <a:ext cx="3816995" cy="2009188"/>
                <a:chOff x="683568" y="4101258"/>
                <a:chExt cx="3816995" cy="2009188"/>
              </a:xfrm>
            </p:grpSpPr>
            <p:pic>
              <p:nvPicPr>
                <p:cNvPr id="52" name="Picture 2" descr="https://www.arhp.org/uploadimages/PIIS001078241100179X.gr1.lrg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28326"/>
                <a:stretch>
                  <a:fillRect/>
                </a:stretch>
              </p:blipFill>
              <p:spPr bwMode="auto">
                <a:xfrm>
                  <a:off x="684139" y="4101258"/>
                  <a:ext cx="3816424" cy="20091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3" name="Skupina 52"/>
                <p:cNvGrpSpPr/>
                <p:nvPr/>
              </p:nvGrpSpPr>
              <p:grpSpPr>
                <a:xfrm>
                  <a:off x="683568" y="4481668"/>
                  <a:ext cx="900100" cy="1611628"/>
                  <a:chOff x="683568" y="4481668"/>
                  <a:chExt cx="900100" cy="1611628"/>
                </a:xfrm>
                <a:solidFill>
                  <a:schemeClr val="bg1"/>
                </a:solidFill>
              </p:grpSpPr>
              <p:sp>
                <p:nvSpPr>
                  <p:cNvPr id="54" name="Obdélník 53"/>
                  <p:cNvSpPr/>
                  <p:nvPr/>
                </p:nvSpPr>
                <p:spPr>
                  <a:xfrm>
                    <a:off x="683568" y="4653136"/>
                    <a:ext cx="216024" cy="14401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5" name="Obdélník 54"/>
                  <p:cNvSpPr/>
                  <p:nvPr/>
                </p:nvSpPr>
                <p:spPr>
                  <a:xfrm>
                    <a:off x="719573" y="4481668"/>
                    <a:ext cx="216024" cy="144016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  <p:sp>
                <p:nvSpPr>
                  <p:cNvPr id="56" name="Obdélník 55"/>
                  <p:cNvSpPr/>
                  <p:nvPr/>
                </p:nvSpPr>
                <p:spPr>
                  <a:xfrm>
                    <a:off x="863588" y="4742317"/>
                    <a:ext cx="720080" cy="125152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/>
                  </a:p>
                </p:txBody>
              </p:sp>
            </p:grpSp>
          </p:grpSp>
          <p:grpSp>
            <p:nvGrpSpPr>
              <p:cNvPr id="42" name="Skupina 30"/>
              <p:cNvGrpSpPr>
                <a:grpSpLocks/>
              </p:cNvGrpSpPr>
              <p:nvPr/>
            </p:nvGrpSpPr>
            <p:grpSpPr bwMode="auto">
              <a:xfrm>
                <a:off x="4644308" y="4451418"/>
                <a:ext cx="2447973" cy="270420"/>
                <a:chOff x="4644308" y="4379410"/>
                <a:chExt cx="2447973" cy="270420"/>
              </a:xfrm>
            </p:grpSpPr>
            <p:sp>
              <p:nvSpPr>
                <p:cNvPr id="50" name="Volný tvar 49"/>
                <p:cNvSpPr/>
                <p:nvPr/>
              </p:nvSpPr>
              <p:spPr>
                <a:xfrm>
                  <a:off x="4644308" y="4451411"/>
                  <a:ext cx="2189206" cy="198419"/>
                </a:xfrm>
                <a:custGeom>
                  <a:avLst/>
                  <a:gdLst>
                    <a:gd name="connsiteX0" fmla="*/ 23860 w 2189585"/>
                    <a:gd name="connsiteY0" fmla="*/ 101600 h 198273"/>
                    <a:gd name="connsiteX1" fmla="*/ 163560 w 2189585"/>
                    <a:gd name="connsiteY1" fmla="*/ 114300 h 198273"/>
                    <a:gd name="connsiteX2" fmla="*/ 239760 w 2189585"/>
                    <a:gd name="connsiteY2" fmla="*/ 139700 h 198273"/>
                    <a:gd name="connsiteX3" fmla="*/ 277860 w 2189585"/>
                    <a:gd name="connsiteY3" fmla="*/ 127000 h 198273"/>
                    <a:gd name="connsiteX4" fmla="*/ 315960 w 2189585"/>
                    <a:gd name="connsiteY4" fmla="*/ 101600 h 198273"/>
                    <a:gd name="connsiteX5" fmla="*/ 354060 w 2189585"/>
                    <a:gd name="connsiteY5" fmla="*/ 127000 h 198273"/>
                    <a:gd name="connsiteX6" fmla="*/ 417560 w 2189585"/>
                    <a:gd name="connsiteY6" fmla="*/ 114300 h 198273"/>
                    <a:gd name="connsiteX7" fmla="*/ 506460 w 2189585"/>
                    <a:gd name="connsiteY7" fmla="*/ 38100 h 198273"/>
                    <a:gd name="connsiteX8" fmla="*/ 544560 w 2189585"/>
                    <a:gd name="connsiteY8" fmla="*/ 76200 h 198273"/>
                    <a:gd name="connsiteX9" fmla="*/ 633460 w 2189585"/>
                    <a:gd name="connsiteY9" fmla="*/ 38100 h 198273"/>
                    <a:gd name="connsiteX10" fmla="*/ 671560 w 2189585"/>
                    <a:gd name="connsiteY10" fmla="*/ 63500 h 198273"/>
                    <a:gd name="connsiteX11" fmla="*/ 747760 w 2189585"/>
                    <a:gd name="connsiteY11" fmla="*/ 38100 h 198273"/>
                    <a:gd name="connsiteX12" fmla="*/ 798560 w 2189585"/>
                    <a:gd name="connsiteY12" fmla="*/ 114300 h 198273"/>
                    <a:gd name="connsiteX13" fmla="*/ 823960 w 2189585"/>
                    <a:gd name="connsiteY13" fmla="*/ 76200 h 198273"/>
                    <a:gd name="connsiteX14" fmla="*/ 862060 w 2189585"/>
                    <a:gd name="connsiteY14" fmla="*/ 50800 h 198273"/>
                    <a:gd name="connsiteX15" fmla="*/ 900160 w 2189585"/>
                    <a:gd name="connsiteY15" fmla="*/ 63500 h 198273"/>
                    <a:gd name="connsiteX16" fmla="*/ 976360 w 2189585"/>
                    <a:gd name="connsiteY16" fmla="*/ 50800 h 198273"/>
                    <a:gd name="connsiteX17" fmla="*/ 1001760 w 2189585"/>
                    <a:gd name="connsiteY17" fmla="*/ 88900 h 198273"/>
                    <a:gd name="connsiteX18" fmla="*/ 1039860 w 2189585"/>
                    <a:gd name="connsiteY18" fmla="*/ 101600 h 198273"/>
                    <a:gd name="connsiteX19" fmla="*/ 1077960 w 2189585"/>
                    <a:gd name="connsiteY19" fmla="*/ 88900 h 198273"/>
                    <a:gd name="connsiteX20" fmla="*/ 1141460 w 2189585"/>
                    <a:gd name="connsiteY20" fmla="*/ 76200 h 198273"/>
                    <a:gd name="connsiteX21" fmla="*/ 1179560 w 2189585"/>
                    <a:gd name="connsiteY21" fmla="*/ 50800 h 198273"/>
                    <a:gd name="connsiteX22" fmla="*/ 1230360 w 2189585"/>
                    <a:gd name="connsiteY22" fmla="*/ 12700 h 198273"/>
                    <a:gd name="connsiteX23" fmla="*/ 1331960 w 2189585"/>
                    <a:gd name="connsiteY23" fmla="*/ 0 h 198273"/>
                    <a:gd name="connsiteX24" fmla="*/ 1357360 w 2189585"/>
                    <a:gd name="connsiteY24" fmla="*/ 38100 h 198273"/>
                    <a:gd name="connsiteX25" fmla="*/ 1395460 w 2189585"/>
                    <a:gd name="connsiteY25" fmla="*/ 25400 h 198273"/>
                    <a:gd name="connsiteX26" fmla="*/ 1446260 w 2189585"/>
                    <a:gd name="connsiteY26" fmla="*/ 152400 h 198273"/>
                    <a:gd name="connsiteX27" fmla="*/ 1484360 w 2189585"/>
                    <a:gd name="connsiteY27" fmla="*/ 76200 h 198273"/>
                    <a:gd name="connsiteX28" fmla="*/ 1522460 w 2189585"/>
                    <a:gd name="connsiteY28" fmla="*/ 63500 h 198273"/>
                    <a:gd name="connsiteX29" fmla="*/ 1560560 w 2189585"/>
                    <a:gd name="connsiteY29" fmla="*/ 76200 h 198273"/>
                    <a:gd name="connsiteX30" fmla="*/ 1598660 w 2189585"/>
                    <a:gd name="connsiteY30" fmla="*/ 63500 h 198273"/>
                    <a:gd name="connsiteX31" fmla="*/ 1674860 w 2189585"/>
                    <a:gd name="connsiteY31" fmla="*/ 88900 h 198273"/>
                    <a:gd name="connsiteX32" fmla="*/ 1738360 w 2189585"/>
                    <a:gd name="connsiteY32" fmla="*/ 63500 h 198273"/>
                    <a:gd name="connsiteX33" fmla="*/ 1776460 w 2189585"/>
                    <a:gd name="connsiteY33" fmla="*/ 25400 h 198273"/>
                    <a:gd name="connsiteX34" fmla="*/ 1839960 w 2189585"/>
                    <a:gd name="connsiteY34" fmla="*/ 12700 h 198273"/>
                    <a:gd name="connsiteX35" fmla="*/ 1878060 w 2189585"/>
                    <a:gd name="connsiteY35" fmla="*/ 25400 h 198273"/>
                    <a:gd name="connsiteX36" fmla="*/ 1916160 w 2189585"/>
                    <a:gd name="connsiteY36" fmla="*/ 63500 h 198273"/>
                    <a:gd name="connsiteX37" fmla="*/ 1979660 w 2189585"/>
                    <a:gd name="connsiteY37" fmla="*/ 38100 h 198273"/>
                    <a:gd name="connsiteX38" fmla="*/ 2017760 w 2189585"/>
                    <a:gd name="connsiteY38" fmla="*/ 63500 h 198273"/>
                    <a:gd name="connsiteX39" fmla="*/ 2068560 w 2189585"/>
                    <a:gd name="connsiteY39" fmla="*/ 127000 h 198273"/>
                    <a:gd name="connsiteX40" fmla="*/ 2119360 w 2189585"/>
                    <a:gd name="connsiteY40" fmla="*/ 114300 h 198273"/>
                    <a:gd name="connsiteX41" fmla="*/ 2182860 w 2189585"/>
                    <a:gd name="connsiteY41" fmla="*/ 88900 h 19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89585" h="198273">
                      <a:moveTo>
                        <a:pt x="23860" y="101600"/>
                      </a:moveTo>
                      <a:cubicBezTo>
                        <a:pt x="136799" y="158070"/>
                        <a:pt x="0" y="101718"/>
                        <a:pt x="163560" y="114300"/>
                      </a:cubicBezTo>
                      <a:cubicBezTo>
                        <a:pt x="190255" y="116353"/>
                        <a:pt x="239760" y="139700"/>
                        <a:pt x="239760" y="139700"/>
                      </a:cubicBezTo>
                      <a:cubicBezTo>
                        <a:pt x="252460" y="135467"/>
                        <a:pt x="265886" y="132987"/>
                        <a:pt x="277860" y="127000"/>
                      </a:cubicBezTo>
                      <a:cubicBezTo>
                        <a:pt x="291512" y="120174"/>
                        <a:pt x="300696" y="101600"/>
                        <a:pt x="315960" y="101600"/>
                      </a:cubicBezTo>
                      <a:cubicBezTo>
                        <a:pt x="331224" y="101600"/>
                        <a:pt x="341360" y="118533"/>
                        <a:pt x="354060" y="127000"/>
                      </a:cubicBezTo>
                      <a:cubicBezTo>
                        <a:pt x="375227" y="122767"/>
                        <a:pt x="397835" y="123067"/>
                        <a:pt x="417560" y="114300"/>
                      </a:cubicBezTo>
                      <a:cubicBezTo>
                        <a:pt x="446886" y="101266"/>
                        <a:pt x="483806" y="60754"/>
                        <a:pt x="506460" y="38100"/>
                      </a:cubicBezTo>
                      <a:cubicBezTo>
                        <a:pt x="519160" y="50800"/>
                        <a:pt x="527291" y="71266"/>
                        <a:pt x="544560" y="76200"/>
                      </a:cubicBezTo>
                      <a:cubicBezTo>
                        <a:pt x="573263" y="84401"/>
                        <a:pt x="613109" y="51667"/>
                        <a:pt x="633460" y="38100"/>
                      </a:cubicBezTo>
                      <a:cubicBezTo>
                        <a:pt x="646160" y="46567"/>
                        <a:pt x="656296" y="63500"/>
                        <a:pt x="671560" y="63500"/>
                      </a:cubicBezTo>
                      <a:cubicBezTo>
                        <a:pt x="698334" y="63500"/>
                        <a:pt x="747760" y="38100"/>
                        <a:pt x="747760" y="38100"/>
                      </a:cubicBezTo>
                      <a:cubicBezTo>
                        <a:pt x="751745" y="54038"/>
                        <a:pt x="756796" y="122653"/>
                        <a:pt x="798560" y="114300"/>
                      </a:cubicBezTo>
                      <a:cubicBezTo>
                        <a:pt x="813527" y="111307"/>
                        <a:pt x="813167" y="86993"/>
                        <a:pt x="823960" y="76200"/>
                      </a:cubicBezTo>
                      <a:cubicBezTo>
                        <a:pt x="834753" y="65407"/>
                        <a:pt x="849360" y="59267"/>
                        <a:pt x="862060" y="50800"/>
                      </a:cubicBezTo>
                      <a:cubicBezTo>
                        <a:pt x="874760" y="55033"/>
                        <a:pt x="886773" y="63500"/>
                        <a:pt x="900160" y="63500"/>
                      </a:cubicBezTo>
                      <a:cubicBezTo>
                        <a:pt x="925910" y="63500"/>
                        <a:pt x="951378" y="44555"/>
                        <a:pt x="976360" y="50800"/>
                      </a:cubicBezTo>
                      <a:cubicBezTo>
                        <a:pt x="991168" y="54502"/>
                        <a:pt x="989841" y="79365"/>
                        <a:pt x="1001760" y="88900"/>
                      </a:cubicBezTo>
                      <a:cubicBezTo>
                        <a:pt x="1012213" y="97263"/>
                        <a:pt x="1027160" y="97367"/>
                        <a:pt x="1039860" y="101600"/>
                      </a:cubicBezTo>
                      <a:cubicBezTo>
                        <a:pt x="1052560" y="97367"/>
                        <a:pt x="1064973" y="92147"/>
                        <a:pt x="1077960" y="88900"/>
                      </a:cubicBezTo>
                      <a:cubicBezTo>
                        <a:pt x="1098901" y="83665"/>
                        <a:pt x="1121249" y="83779"/>
                        <a:pt x="1141460" y="76200"/>
                      </a:cubicBezTo>
                      <a:cubicBezTo>
                        <a:pt x="1155752" y="70841"/>
                        <a:pt x="1167140" y="59672"/>
                        <a:pt x="1179560" y="50800"/>
                      </a:cubicBezTo>
                      <a:cubicBezTo>
                        <a:pt x="1196784" y="38497"/>
                        <a:pt x="1210280" y="19393"/>
                        <a:pt x="1230360" y="12700"/>
                      </a:cubicBezTo>
                      <a:cubicBezTo>
                        <a:pt x="1262739" y="1907"/>
                        <a:pt x="1298093" y="4233"/>
                        <a:pt x="1331960" y="0"/>
                      </a:cubicBezTo>
                      <a:cubicBezTo>
                        <a:pt x="1340427" y="12700"/>
                        <a:pt x="1343188" y="32431"/>
                        <a:pt x="1357360" y="38100"/>
                      </a:cubicBezTo>
                      <a:cubicBezTo>
                        <a:pt x="1369789" y="43072"/>
                        <a:pt x="1388818" y="13777"/>
                        <a:pt x="1395460" y="25400"/>
                      </a:cubicBezTo>
                      <a:cubicBezTo>
                        <a:pt x="1494245" y="198273"/>
                        <a:pt x="1342110" y="82967"/>
                        <a:pt x="1446260" y="152400"/>
                      </a:cubicBezTo>
                      <a:cubicBezTo>
                        <a:pt x="1454626" y="127301"/>
                        <a:pt x="1461979" y="94105"/>
                        <a:pt x="1484360" y="76200"/>
                      </a:cubicBezTo>
                      <a:cubicBezTo>
                        <a:pt x="1494813" y="67837"/>
                        <a:pt x="1509760" y="67733"/>
                        <a:pt x="1522460" y="63500"/>
                      </a:cubicBezTo>
                      <a:cubicBezTo>
                        <a:pt x="1535160" y="67733"/>
                        <a:pt x="1547173" y="76200"/>
                        <a:pt x="1560560" y="76200"/>
                      </a:cubicBezTo>
                      <a:cubicBezTo>
                        <a:pt x="1573947" y="76200"/>
                        <a:pt x="1585355" y="62022"/>
                        <a:pt x="1598660" y="63500"/>
                      </a:cubicBezTo>
                      <a:cubicBezTo>
                        <a:pt x="1625270" y="66457"/>
                        <a:pt x="1674860" y="88900"/>
                        <a:pt x="1674860" y="88900"/>
                      </a:cubicBezTo>
                      <a:cubicBezTo>
                        <a:pt x="1696027" y="80433"/>
                        <a:pt x="1719028" y="75582"/>
                        <a:pt x="1738360" y="63500"/>
                      </a:cubicBezTo>
                      <a:cubicBezTo>
                        <a:pt x="1753590" y="53981"/>
                        <a:pt x="1760396" y="33432"/>
                        <a:pt x="1776460" y="25400"/>
                      </a:cubicBezTo>
                      <a:cubicBezTo>
                        <a:pt x="1795767" y="15747"/>
                        <a:pt x="1818793" y="16933"/>
                        <a:pt x="1839960" y="12700"/>
                      </a:cubicBezTo>
                      <a:cubicBezTo>
                        <a:pt x="1852660" y="16933"/>
                        <a:pt x="1866921" y="17974"/>
                        <a:pt x="1878060" y="25400"/>
                      </a:cubicBezTo>
                      <a:cubicBezTo>
                        <a:pt x="1893004" y="35363"/>
                        <a:pt x="1898338" y="61272"/>
                        <a:pt x="1916160" y="63500"/>
                      </a:cubicBezTo>
                      <a:cubicBezTo>
                        <a:pt x="1938781" y="66328"/>
                        <a:pt x="1958493" y="46567"/>
                        <a:pt x="1979660" y="38100"/>
                      </a:cubicBezTo>
                      <a:cubicBezTo>
                        <a:pt x="1992360" y="46567"/>
                        <a:pt x="2009293" y="50800"/>
                        <a:pt x="2017760" y="63500"/>
                      </a:cubicBezTo>
                      <a:cubicBezTo>
                        <a:pt x="2067879" y="138678"/>
                        <a:pt x="1987693" y="100044"/>
                        <a:pt x="2068560" y="127000"/>
                      </a:cubicBezTo>
                      <a:cubicBezTo>
                        <a:pt x="2085493" y="122767"/>
                        <a:pt x="2103317" y="121176"/>
                        <a:pt x="2119360" y="114300"/>
                      </a:cubicBezTo>
                      <a:cubicBezTo>
                        <a:pt x="2189585" y="84204"/>
                        <a:pt x="2128284" y="88900"/>
                        <a:pt x="2182860" y="889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b="1"/>
                </a:p>
              </p:txBody>
            </p:sp>
            <p:sp>
              <p:nvSpPr>
                <p:cNvPr id="51" name="Volný tvar 50"/>
                <p:cNvSpPr/>
                <p:nvPr/>
              </p:nvSpPr>
              <p:spPr>
                <a:xfrm>
                  <a:off x="4903076" y="4379410"/>
                  <a:ext cx="2189205" cy="198420"/>
                </a:xfrm>
                <a:custGeom>
                  <a:avLst/>
                  <a:gdLst>
                    <a:gd name="connsiteX0" fmla="*/ 23860 w 2189585"/>
                    <a:gd name="connsiteY0" fmla="*/ 101600 h 198273"/>
                    <a:gd name="connsiteX1" fmla="*/ 163560 w 2189585"/>
                    <a:gd name="connsiteY1" fmla="*/ 114300 h 198273"/>
                    <a:gd name="connsiteX2" fmla="*/ 239760 w 2189585"/>
                    <a:gd name="connsiteY2" fmla="*/ 139700 h 198273"/>
                    <a:gd name="connsiteX3" fmla="*/ 277860 w 2189585"/>
                    <a:gd name="connsiteY3" fmla="*/ 127000 h 198273"/>
                    <a:gd name="connsiteX4" fmla="*/ 315960 w 2189585"/>
                    <a:gd name="connsiteY4" fmla="*/ 101600 h 198273"/>
                    <a:gd name="connsiteX5" fmla="*/ 354060 w 2189585"/>
                    <a:gd name="connsiteY5" fmla="*/ 127000 h 198273"/>
                    <a:gd name="connsiteX6" fmla="*/ 417560 w 2189585"/>
                    <a:gd name="connsiteY6" fmla="*/ 114300 h 198273"/>
                    <a:gd name="connsiteX7" fmla="*/ 506460 w 2189585"/>
                    <a:gd name="connsiteY7" fmla="*/ 38100 h 198273"/>
                    <a:gd name="connsiteX8" fmla="*/ 544560 w 2189585"/>
                    <a:gd name="connsiteY8" fmla="*/ 76200 h 198273"/>
                    <a:gd name="connsiteX9" fmla="*/ 633460 w 2189585"/>
                    <a:gd name="connsiteY9" fmla="*/ 38100 h 198273"/>
                    <a:gd name="connsiteX10" fmla="*/ 671560 w 2189585"/>
                    <a:gd name="connsiteY10" fmla="*/ 63500 h 198273"/>
                    <a:gd name="connsiteX11" fmla="*/ 747760 w 2189585"/>
                    <a:gd name="connsiteY11" fmla="*/ 38100 h 198273"/>
                    <a:gd name="connsiteX12" fmla="*/ 798560 w 2189585"/>
                    <a:gd name="connsiteY12" fmla="*/ 114300 h 198273"/>
                    <a:gd name="connsiteX13" fmla="*/ 823960 w 2189585"/>
                    <a:gd name="connsiteY13" fmla="*/ 76200 h 198273"/>
                    <a:gd name="connsiteX14" fmla="*/ 862060 w 2189585"/>
                    <a:gd name="connsiteY14" fmla="*/ 50800 h 198273"/>
                    <a:gd name="connsiteX15" fmla="*/ 900160 w 2189585"/>
                    <a:gd name="connsiteY15" fmla="*/ 63500 h 198273"/>
                    <a:gd name="connsiteX16" fmla="*/ 976360 w 2189585"/>
                    <a:gd name="connsiteY16" fmla="*/ 50800 h 198273"/>
                    <a:gd name="connsiteX17" fmla="*/ 1001760 w 2189585"/>
                    <a:gd name="connsiteY17" fmla="*/ 88900 h 198273"/>
                    <a:gd name="connsiteX18" fmla="*/ 1039860 w 2189585"/>
                    <a:gd name="connsiteY18" fmla="*/ 101600 h 198273"/>
                    <a:gd name="connsiteX19" fmla="*/ 1077960 w 2189585"/>
                    <a:gd name="connsiteY19" fmla="*/ 88900 h 198273"/>
                    <a:gd name="connsiteX20" fmla="*/ 1141460 w 2189585"/>
                    <a:gd name="connsiteY20" fmla="*/ 76200 h 198273"/>
                    <a:gd name="connsiteX21" fmla="*/ 1179560 w 2189585"/>
                    <a:gd name="connsiteY21" fmla="*/ 50800 h 198273"/>
                    <a:gd name="connsiteX22" fmla="*/ 1230360 w 2189585"/>
                    <a:gd name="connsiteY22" fmla="*/ 12700 h 198273"/>
                    <a:gd name="connsiteX23" fmla="*/ 1331960 w 2189585"/>
                    <a:gd name="connsiteY23" fmla="*/ 0 h 198273"/>
                    <a:gd name="connsiteX24" fmla="*/ 1357360 w 2189585"/>
                    <a:gd name="connsiteY24" fmla="*/ 38100 h 198273"/>
                    <a:gd name="connsiteX25" fmla="*/ 1395460 w 2189585"/>
                    <a:gd name="connsiteY25" fmla="*/ 25400 h 198273"/>
                    <a:gd name="connsiteX26" fmla="*/ 1446260 w 2189585"/>
                    <a:gd name="connsiteY26" fmla="*/ 152400 h 198273"/>
                    <a:gd name="connsiteX27" fmla="*/ 1484360 w 2189585"/>
                    <a:gd name="connsiteY27" fmla="*/ 76200 h 198273"/>
                    <a:gd name="connsiteX28" fmla="*/ 1522460 w 2189585"/>
                    <a:gd name="connsiteY28" fmla="*/ 63500 h 198273"/>
                    <a:gd name="connsiteX29" fmla="*/ 1560560 w 2189585"/>
                    <a:gd name="connsiteY29" fmla="*/ 76200 h 198273"/>
                    <a:gd name="connsiteX30" fmla="*/ 1598660 w 2189585"/>
                    <a:gd name="connsiteY30" fmla="*/ 63500 h 198273"/>
                    <a:gd name="connsiteX31" fmla="*/ 1674860 w 2189585"/>
                    <a:gd name="connsiteY31" fmla="*/ 88900 h 198273"/>
                    <a:gd name="connsiteX32" fmla="*/ 1738360 w 2189585"/>
                    <a:gd name="connsiteY32" fmla="*/ 63500 h 198273"/>
                    <a:gd name="connsiteX33" fmla="*/ 1776460 w 2189585"/>
                    <a:gd name="connsiteY33" fmla="*/ 25400 h 198273"/>
                    <a:gd name="connsiteX34" fmla="*/ 1839960 w 2189585"/>
                    <a:gd name="connsiteY34" fmla="*/ 12700 h 198273"/>
                    <a:gd name="connsiteX35" fmla="*/ 1878060 w 2189585"/>
                    <a:gd name="connsiteY35" fmla="*/ 25400 h 198273"/>
                    <a:gd name="connsiteX36" fmla="*/ 1916160 w 2189585"/>
                    <a:gd name="connsiteY36" fmla="*/ 63500 h 198273"/>
                    <a:gd name="connsiteX37" fmla="*/ 1979660 w 2189585"/>
                    <a:gd name="connsiteY37" fmla="*/ 38100 h 198273"/>
                    <a:gd name="connsiteX38" fmla="*/ 2017760 w 2189585"/>
                    <a:gd name="connsiteY38" fmla="*/ 63500 h 198273"/>
                    <a:gd name="connsiteX39" fmla="*/ 2068560 w 2189585"/>
                    <a:gd name="connsiteY39" fmla="*/ 127000 h 198273"/>
                    <a:gd name="connsiteX40" fmla="*/ 2119360 w 2189585"/>
                    <a:gd name="connsiteY40" fmla="*/ 114300 h 198273"/>
                    <a:gd name="connsiteX41" fmla="*/ 2182860 w 2189585"/>
                    <a:gd name="connsiteY41" fmla="*/ 88900 h 198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189585" h="198273">
                      <a:moveTo>
                        <a:pt x="23860" y="101600"/>
                      </a:moveTo>
                      <a:cubicBezTo>
                        <a:pt x="136799" y="158070"/>
                        <a:pt x="0" y="101718"/>
                        <a:pt x="163560" y="114300"/>
                      </a:cubicBezTo>
                      <a:cubicBezTo>
                        <a:pt x="190255" y="116353"/>
                        <a:pt x="239760" y="139700"/>
                        <a:pt x="239760" y="139700"/>
                      </a:cubicBezTo>
                      <a:cubicBezTo>
                        <a:pt x="252460" y="135467"/>
                        <a:pt x="265886" y="132987"/>
                        <a:pt x="277860" y="127000"/>
                      </a:cubicBezTo>
                      <a:cubicBezTo>
                        <a:pt x="291512" y="120174"/>
                        <a:pt x="300696" y="101600"/>
                        <a:pt x="315960" y="101600"/>
                      </a:cubicBezTo>
                      <a:cubicBezTo>
                        <a:pt x="331224" y="101600"/>
                        <a:pt x="341360" y="118533"/>
                        <a:pt x="354060" y="127000"/>
                      </a:cubicBezTo>
                      <a:cubicBezTo>
                        <a:pt x="375227" y="122767"/>
                        <a:pt x="397835" y="123067"/>
                        <a:pt x="417560" y="114300"/>
                      </a:cubicBezTo>
                      <a:cubicBezTo>
                        <a:pt x="446886" y="101266"/>
                        <a:pt x="483806" y="60754"/>
                        <a:pt x="506460" y="38100"/>
                      </a:cubicBezTo>
                      <a:cubicBezTo>
                        <a:pt x="519160" y="50800"/>
                        <a:pt x="527291" y="71266"/>
                        <a:pt x="544560" y="76200"/>
                      </a:cubicBezTo>
                      <a:cubicBezTo>
                        <a:pt x="573263" y="84401"/>
                        <a:pt x="613109" y="51667"/>
                        <a:pt x="633460" y="38100"/>
                      </a:cubicBezTo>
                      <a:cubicBezTo>
                        <a:pt x="646160" y="46567"/>
                        <a:pt x="656296" y="63500"/>
                        <a:pt x="671560" y="63500"/>
                      </a:cubicBezTo>
                      <a:cubicBezTo>
                        <a:pt x="698334" y="63500"/>
                        <a:pt x="747760" y="38100"/>
                        <a:pt x="747760" y="38100"/>
                      </a:cubicBezTo>
                      <a:cubicBezTo>
                        <a:pt x="751745" y="54038"/>
                        <a:pt x="756796" y="122653"/>
                        <a:pt x="798560" y="114300"/>
                      </a:cubicBezTo>
                      <a:cubicBezTo>
                        <a:pt x="813527" y="111307"/>
                        <a:pt x="813167" y="86993"/>
                        <a:pt x="823960" y="76200"/>
                      </a:cubicBezTo>
                      <a:cubicBezTo>
                        <a:pt x="834753" y="65407"/>
                        <a:pt x="849360" y="59267"/>
                        <a:pt x="862060" y="50800"/>
                      </a:cubicBezTo>
                      <a:cubicBezTo>
                        <a:pt x="874760" y="55033"/>
                        <a:pt x="886773" y="63500"/>
                        <a:pt x="900160" y="63500"/>
                      </a:cubicBezTo>
                      <a:cubicBezTo>
                        <a:pt x="925910" y="63500"/>
                        <a:pt x="951378" y="44555"/>
                        <a:pt x="976360" y="50800"/>
                      </a:cubicBezTo>
                      <a:cubicBezTo>
                        <a:pt x="991168" y="54502"/>
                        <a:pt x="989841" y="79365"/>
                        <a:pt x="1001760" y="88900"/>
                      </a:cubicBezTo>
                      <a:cubicBezTo>
                        <a:pt x="1012213" y="97263"/>
                        <a:pt x="1027160" y="97367"/>
                        <a:pt x="1039860" y="101600"/>
                      </a:cubicBezTo>
                      <a:cubicBezTo>
                        <a:pt x="1052560" y="97367"/>
                        <a:pt x="1064973" y="92147"/>
                        <a:pt x="1077960" y="88900"/>
                      </a:cubicBezTo>
                      <a:cubicBezTo>
                        <a:pt x="1098901" y="83665"/>
                        <a:pt x="1121249" y="83779"/>
                        <a:pt x="1141460" y="76200"/>
                      </a:cubicBezTo>
                      <a:cubicBezTo>
                        <a:pt x="1155752" y="70841"/>
                        <a:pt x="1167140" y="59672"/>
                        <a:pt x="1179560" y="50800"/>
                      </a:cubicBezTo>
                      <a:cubicBezTo>
                        <a:pt x="1196784" y="38497"/>
                        <a:pt x="1210280" y="19393"/>
                        <a:pt x="1230360" y="12700"/>
                      </a:cubicBezTo>
                      <a:cubicBezTo>
                        <a:pt x="1262739" y="1907"/>
                        <a:pt x="1298093" y="4233"/>
                        <a:pt x="1331960" y="0"/>
                      </a:cubicBezTo>
                      <a:cubicBezTo>
                        <a:pt x="1340427" y="12700"/>
                        <a:pt x="1343188" y="32431"/>
                        <a:pt x="1357360" y="38100"/>
                      </a:cubicBezTo>
                      <a:cubicBezTo>
                        <a:pt x="1369789" y="43072"/>
                        <a:pt x="1388818" y="13777"/>
                        <a:pt x="1395460" y="25400"/>
                      </a:cubicBezTo>
                      <a:cubicBezTo>
                        <a:pt x="1494245" y="198273"/>
                        <a:pt x="1342110" y="82967"/>
                        <a:pt x="1446260" y="152400"/>
                      </a:cubicBezTo>
                      <a:cubicBezTo>
                        <a:pt x="1454626" y="127301"/>
                        <a:pt x="1461979" y="94105"/>
                        <a:pt x="1484360" y="76200"/>
                      </a:cubicBezTo>
                      <a:cubicBezTo>
                        <a:pt x="1494813" y="67837"/>
                        <a:pt x="1509760" y="67733"/>
                        <a:pt x="1522460" y="63500"/>
                      </a:cubicBezTo>
                      <a:cubicBezTo>
                        <a:pt x="1535160" y="67733"/>
                        <a:pt x="1547173" y="76200"/>
                        <a:pt x="1560560" y="76200"/>
                      </a:cubicBezTo>
                      <a:cubicBezTo>
                        <a:pt x="1573947" y="76200"/>
                        <a:pt x="1585355" y="62022"/>
                        <a:pt x="1598660" y="63500"/>
                      </a:cubicBezTo>
                      <a:cubicBezTo>
                        <a:pt x="1625270" y="66457"/>
                        <a:pt x="1674860" y="88900"/>
                        <a:pt x="1674860" y="88900"/>
                      </a:cubicBezTo>
                      <a:cubicBezTo>
                        <a:pt x="1696027" y="80433"/>
                        <a:pt x="1719028" y="75582"/>
                        <a:pt x="1738360" y="63500"/>
                      </a:cubicBezTo>
                      <a:cubicBezTo>
                        <a:pt x="1753590" y="53981"/>
                        <a:pt x="1760396" y="33432"/>
                        <a:pt x="1776460" y="25400"/>
                      </a:cubicBezTo>
                      <a:cubicBezTo>
                        <a:pt x="1795767" y="15747"/>
                        <a:pt x="1818793" y="16933"/>
                        <a:pt x="1839960" y="12700"/>
                      </a:cubicBezTo>
                      <a:cubicBezTo>
                        <a:pt x="1852660" y="16933"/>
                        <a:pt x="1866921" y="17974"/>
                        <a:pt x="1878060" y="25400"/>
                      </a:cubicBezTo>
                      <a:cubicBezTo>
                        <a:pt x="1893004" y="35363"/>
                        <a:pt x="1898338" y="61272"/>
                        <a:pt x="1916160" y="63500"/>
                      </a:cubicBezTo>
                      <a:cubicBezTo>
                        <a:pt x="1938781" y="66328"/>
                        <a:pt x="1958493" y="46567"/>
                        <a:pt x="1979660" y="38100"/>
                      </a:cubicBezTo>
                      <a:cubicBezTo>
                        <a:pt x="1992360" y="46567"/>
                        <a:pt x="2009293" y="50800"/>
                        <a:pt x="2017760" y="63500"/>
                      </a:cubicBezTo>
                      <a:cubicBezTo>
                        <a:pt x="2067879" y="138678"/>
                        <a:pt x="1987693" y="100044"/>
                        <a:pt x="2068560" y="127000"/>
                      </a:cubicBezTo>
                      <a:cubicBezTo>
                        <a:pt x="2085493" y="122767"/>
                        <a:pt x="2103317" y="121176"/>
                        <a:pt x="2119360" y="114300"/>
                      </a:cubicBezTo>
                      <a:cubicBezTo>
                        <a:pt x="2189585" y="84204"/>
                        <a:pt x="2128284" y="88900"/>
                        <a:pt x="2182860" y="88900"/>
                      </a:cubicBezTo>
                    </a:path>
                  </a:pathLst>
                </a:cu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b="1"/>
                </a:p>
              </p:txBody>
            </p:sp>
          </p:grpSp>
          <p:sp>
            <p:nvSpPr>
              <p:cNvPr id="43" name="TextovéPole 42"/>
              <p:cNvSpPr txBox="1"/>
              <p:nvPr/>
            </p:nvSpPr>
            <p:spPr>
              <a:xfrm>
                <a:off x="6587446" y="4868728"/>
                <a:ext cx="444509" cy="26191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50" b="1" dirty="0"/>
                  <a:t>SOIL</a:t>
                </a:r>
                <a:endParaRPr lang="en-GB" sz="1050" b="1" dirty="0"/>
              </a:p>
            </p:txBody>
          </p:sp>
          <p:cxnSp>
            <p:nvCxnSpPr>
              <p:cNvPr id="44" name="Přímá spojovací šipka 33"/>
              <p:cNvCxnSpPr/>
              <p:nvPr/>
            </p:nvCxnSpPr>
            <p:spPr>
              <a:xfrm flipV="1">
                <a:off x="3852130" y="3644880"/>
                <a:ext cx="576273" cy="2888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ovací šipka 34"/>
              <p:cNvCxnSpPr/>
              <p:nvPr/>
            </p:nvCxnSpPr>
            <p:spPr>
              <a:xfrm flipH="1" flipV="1">
                <a:off x="5004678" y="3644880"/>
                <a:ext cx="647713" cy="2888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ovací šipka 37"/>
              <p:cNvCxnSpPr/>
              <p:nvPr/>
            </p:nvCxnSpPr>
            <p:spPr>
              <a:xfrm flipV="1">
                <a:off x="4715747" y="3644880"/>
                <a:ext cx="0" cy="2158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ovéPole 46"/>
              <p:cNvSpPr txBox="1"/>
              <p:nvPr/>
            </p:nvSpPr>
            <p:spPr>
              <a:xfrm>
                <a:off x="4555406" y="3429000"/>
                <a:ext cx="376245" cy="2539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cs-CZ" sz="1050" b="1" dirty="0"/>
                  <a:t>AIR</a:t>
                </a:r>
                <a:endParaRPr lang="en-GB" sz="1050" b="1" dirty="0"/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6155638" y="5517954"/>
                <a:ext cx="596912" cy="2539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50" b="1" dirty="0"/>
                  <a:t>WATER</a:t>
                </a:r>
                <a:endParaRPr lang="en-GB" sz="1050" b="1" dirty="0"/>
              </a:p>
            </p:txBody>
          </p:sp>
        </p:grpSp>
        <p:sp>
          <p:nvSpPr>
            <p:cNvPr id="38" name="Elipsa 60"/>
            <p:cNvSpPr/>
            <p:nvPr/>
          </p:nvSpPr>
          <p:spPr>
            <a:xfrm>
              <a:off x="4428404" y="3429000"/>
              <a:ext cx="576274" cy="28731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Elipsa 61"/>
            <p:cNvSpPr/>
            <p:nvPr/>
          </p:nvSpPr>
          <p:spPr>
            <a:xfrm>
              <a:off x="6516008" y="4868728"/>
              <a:ext cx="576273" cy="288898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0" name="Elipsa 62"/>
            <p:cNvSpPr/>
            <p:nvPr/>
          </p:nvSpPr>
          <p:spPr>
            <a:xfrm>
              <a:off x="6084199" y="5517954"/>
              <a:ext cx="720739" cy="287311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5" name="TextovéPole 53"/>
          <p:cNvSpPr txBox="1">
            <a:spLocks noChangeArrowheads="1"/>
          </p:cNvSpPr>
          <p:nvPr/>
        </p:nvSpPr>
        <p:spPr bwMode="auto">
          <a:xfrm>
            <a:off x="252305" y="4221088"/>
            <a:ext cx="214109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 b="1" dirty="0" err="1" smtClean="0"/>
              <a:t>Two</a:t>
            </a:r>
            <a:r>
              <a:rPr lang="cs-CZ" sz="1600" b="1" dirty="0" smtClean="0"/>
              <a:t> </a:t>
            </a:r>
            <a:r>
              <a:rPr lang="en-GB" sz="1600" b="1" dirty="0" smtClean="0">
                <a:solidFill>
                  <a:schemeClr val="tx2"/>
                </a:solidFill>
              </a:rPr>
              <a:t>§§</a:t>
            </a:r>
            <a:r>
              <a:rPr lang="cs-CZ" sz="1600" b="1" dirty="0" smtClean="0">
                <a:solidFill>
                  <a:schemeClr val="tx2"/>
                </a:solidFill>
              </a:rPr>
              <a:t> </a:t>
            </a:r>
            <a:r>
              <a:rPr lang="cs-CZ" sz="1600" b="1" dirty="0" err="1" smtClean="0"/>
              <a:t>approaches</a:t>
            </a:r>
            <a:r>
              <a:rPr lang="cs-CZ" sz="1600" b="1" dirty="0" smtClean="0"/>
              <a:t>:</a:t>
            </a:r>
          </a:p>
          <a:p>
            <a:endParaRPr lang="cs-CZ" sz="1600" b="1" dirty="0" smtClean="0"/>
          </a:p>
          <a:p>
            <a:pPr marL="342900" indent="-342900">
              <a:buFont typeface="Wingdings"/>
              <a:buChar char="Ø"/>
            </a:pPr>
            <a:r>
              <a:rPr lang="cs-CZ" sz="1600" dirty="0" err="1" smtClean="0"/>
              <a:t>Prospective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(c</a:t>
            </a:r>
            <a:r>
              <a:rPr lang="en-US" sz="1600" dirty="0" err="1" smtClean="0"/>
              <a:t>hemicals</a:t>
            </a:r>
            <a:r>
              <a:rPr lang="cs-CZ" sz="1600" dirty="0" smtClean="0"/>
              <a:t>…)</a:t>
            </a:r>
          </a:p>
          <a:p>
            <a:pPr marL="342900" indent="-342900">
              <a:buFont typeface="Wingdings"/>
              <a:buChar char="Ø"/>
            </a:pPr>
            <a:endParaRPr lang="en-US" sz="1600" dirty="0" smtClean="0"/>
          </a:p>
          <a:p>
            <a:pPr marL="342900" indent="-342900">
              <a:buFont typeface="Wingdings"/>
              <a:buChar char="Ø"/>
            </a:pPr>
            <a:r>
              <a:rPr lang="cs-CZ" sz="1600" dirty="0" err="1" smtClean="0"/>
              <a:t>Retrospective</a:t>
            </a:r>
            <a:r>
              <a:rPr lang="cs-CZ" sz="1600" dirty="0" smtClean="0"/>
              <a:t> </a:t>
            </a:r>
            <a:br>
              <a:rPr lang="cs-CZ" sz="1600" dirty="0" smtClean="0"/>
            </a:br>
            <a:r>
              <a:rPr lang="cs-CZ" sz="1600" dirty="0" smtClean="0"/>
              <a:t>(</a:t>
            </a:r>
            <a:r>
              <a:rPr lang="cs-CZ" sz="1600" dirty="0" err="1" smtClean="0"/>
              <a:t>mixtures</a:t>
            </a:r>
            <a:r>
              <a:rPr lang="cs-CZ" sz="1600" dirty="0" smtClean="0"/>
              <a:t> …)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906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/>
                </a:solidFill>
              </a:rPr>
              <a:t>What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to </a:t>
            </a:r>
            <a:r>
              <a:rPr lang="cs-CZ" dirty="0" err="1" smtClean="0">
                <a:solidFill>
                  <a:schemeClr val="tx1"/>
                </a:solidFill>
              </a:rPr>
              <a:t>assess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toxicity?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1" y="1021911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3797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420057"/>
            <a:ext cx="1770114" cy="15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67812"/>
              </p:ext>
            </p:extLst>
          </p:nvPr>
        </p:nvGraphicFramePr>
        <p:xfrm>
          <a:off x="307972" y="2019665"/>
          <a:ext cx="8728523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Current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research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</a:t>
                      </a:r>
                      <a:r>
                        <a:rPr lang="en-US" baseline="0" dirty="0" smtClean="0"/>
                        <a:t> required b</a:t>
                      </a:r>
                      <a:r>
                        <a:rPr lang="cs-CZ" baseline="0" dirty="0" smtClean="0"/>
                        <a:t>y </a:t>
                      </a:r>
                      <a:r>
                        <a:rPr lang="cs-CZ" baseline="0" dirty="0" err="1" smtClean="0"/>
                        <a:t>law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err="1" smtClean="0"/>
                        <a:t>Individual</a:t>
                      </a:r>
                      <a:r>
                        <a:rPr lang="cs-CZ" sz="1200" b="1" baseline="0" dirty="0" smtClean="0"/>
                        <a:t> </a:t>
                      </a:r>
                      <a:r>
                        <a:rPr lang="cs-CZ" sz="1200" b="1" baseline="0" dirty="0" err="1" smtClean="0"/>
                        <a:t>chemicals</a:t>
                      </a:r>
                      <a:endParaRPr lang="cs-CZ" sz="1200" b="1" baseline="0" dirty="0" smtClean="0"/>
                    </a:p>
                    <a:p>
                      <a:r>
                        <a:rPr lang="cs-CZ" sz="1200" b="0" baseline="0" dirty="0" smtClean="0"/>
                        <a:t>(</a:t>
                      </a:r>
                      <a:r>
                        <a:rPr lang="cs-CZ" sz="1200" b="0" baseline="0" dirty="0" err="1" smtClean="0"/>
                        <a:t>prospective</a:t>
                      </a:r>
                      <a:r>
                        <a:rPr lang="cs-CZ" sz="1200" b="0" baseline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Engineered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nanomaterials</a:t>
                      </a:r>
                      <a:r>
                        <a:rPr lang="cs-CZ" sz="1600" dirty="0" smtClean="0"/>
                        <a:t>/</a:t>
                      </a:r>
                      <a:r>
                        <a:rPr lang="cs-CZ" sz="1600" dirty="0" err="1" smtClean="0"/>
                        <a:t>particles</a:t>
                      </a:r>
                      <a:endParaRPr lang="cs-CZ" sz="1600" dirty="0" smtClean="0"/>
                    </a:p>
                    <a:p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Ecological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effects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0" baseline="0" dirty="0" smtClean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cs-CZ" sz="1600" b="0" baseline="0" dirty="0" err="1" smtClean="0">
                          <a:solidFill>
                            <a:schemeClr val="dk1"/>
                          </a:solidFill>
                        </a:rPr>
                        <a:t>e.g</a:t>
                      </a:r>
                      <a:r>
                        <a:rPr lang="cs-CZ" sz="1600" b="0" baseline="0" dirty="0" smtClean="0">
                          <a:solidFill>
                            <a:schemeClr val="dk1"/>
                          </a:solidFill>
                        </a:rPr>
                        <a:t>. o</a:t>
                      </a:r>
                      <a:r>
                        <a:rPr lang="cs-CZ" sz="1600" baseline="0" dirty="0" smtClean="0"/>
                        <a:t>f </a:t>
                      </a:r>
                      <a:r>
                        <a:rPr lang="cs-CZ" sz="1600" baseline="0" dirty="0" err="1" smtClean="0"/>
                        <a:t>p</a:t>
                      </a:r>
                      <a:r>
                        <a:rPr lang="cs-CZ" sz="1600" dirty="0" err="1" smtClean="0"/>
                        <a:t>harmaceuticals</a:t>
                      </a:r>
                      <a:r>
                        <a:rPr lang="cs-CZ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Endocrine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disruption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en-US" sz="1600" baseline="0" dirty="0" smtClean="0"/>
                        <a:t>&amp;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chronic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 smtClean="0"/>
                        <a:t>diseases</a:t>
                      </a:r>
                      <a:endParaRPr lang="en-US" sz="1600" dirty="0" smtClean="0"/>
                    </a:p>
                    <a:p>
                      <a:endParaRPr lang="cs-CZ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Industr</a:t>
                      </a:r>
                      <a:r>
                        <a:rPr lang="cs-CZ" sz="1600" dirty="0" smtClean="0"/>
                        <a:t>y </a:t>
                      </a:r>
                      <a:r>
                        <a:rPr lang="en-US" sz="1600" dirty="0" smtClean="0"/>
                        <a:t>&amp; biocides</a:t>
                      </a:r>
                      <a:r>
                        <a:rPr lang="cs-CZ" sz="1600" dirty="0" smtClean="0"/>
                        <a:t> (</a:t>
                      </a:r>
                      <a:r>
                        <a:rPr lang="cs-CZ" sz="1600" dirty="0" err="1" smtClean="0"/>
                        <a:t>REACH</a:t>
                      </a:r>
                      <a:r>
                        <a:rPr lang="cs-CZ" sz="1600" dirty="0" smtClean="0"/>
                        <a:t>)</a:t>
                      </a:r>
                    </a:p>
                    <a:p>
                      <a:r>
                        <a:rPr lang="cs-CZ" sz="1600" dirty="0" err="1" smtClean="0"/>
                        <a:t>PPPs</a:t>
                      </a:r>
                      <a:r>
                        <a:rPr lang="cs-CZ" sz="1600" dirty="0" smtClean="0"/>
                        <a:t> = </a:t>
                      </a:r>
                      <a:r>
                        <a:rPr lang="cs-CZ" sz="1600" dirty="0" err="1" smtClean="0"/>
                        <a:t>pesticides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Pharmaceuticals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Cosmetics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Mixtures</a:t>
                      </a:r>
                      <a:endParaRPr lang="cs-CZ" sz="1200" b="1" dirty="0" smtClean="0"/>
                    </a:p>
                    <a:p>
                      <a:r>
                        <a:rPr lang="cs-CZ" sz="1200" b="0" dirty="0" smtClean="0"/>
                        <a:t>(</a:t>
                      </a:r>
                      <a:r>
                        <a:rPr lang="cs-CZ" sz="1200" b="0" dirty="0" err="1" smtClean="0"/>
                        <a:t>prospective</a:t>
                      </a:r>
                      <a:r>
                        <a:rPr lang="cs-CZ" sz="1200" b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Multistressors</a:t>
                      </a:r>
                      <a:r>
                        <a:rPr lang="cs-CZ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dirty="0" smtClean="0"/>
                        <a:t/>
                      </a:r>
                      <a:br>
                        <a:rPr lang="cs-CZ" sz="1600" dirty="0" smtClean="0"/>
                      </a:br>
                      <a:r>
                        <a:rPr lang="cs-CZ" sz="1600" dirty="0" smtClean="0"/>
                        <a:t>  +</a:t>
                      </a:r>
                      <a:r>
                        <a:rPr lang="en-US" sz="1600" dirty="0" smtClean="0"/>
                        <a:t>T</a:t>
                      </a:r>
                      <a:r>
                        <a:rPr lang="cs-CZ" sz="1600" dirty="0" smtClean="0"/>
                        <a:t>°C,</a:t>
                      </a:r>
                      <a:r>
                        <a:rPr lang="cs-CZ" sz="1600" baseline="0" dirty="0" smtClean="0"/>
                        <a:t> salinity, </a:t>
                      </a:r>
                      <a:r>
                        <a:rPr lang="cs-CZ" sz="1600" baseline="0" dirty="0" err="1" smtClean="0"/>
                        <a:t>pathogens</a:t>
                      </a:r>
                      <a:r>
                        <a:rPr lang="cs-CZ" sz="1600" baseline="0" dirty="0" smtClean="0"/>
                        <a:t>, </a:t>
                      </a:r>
                      <a:r>
                        <a:rPr lang="cs-CZ" sz="1600" baseline="0" dirty="0" err="1" smtClean="0"/>
                        <a:t>irradiation</a:t>
                      </a:r>
                      <a:r>
                        <a:rPr lang="cs-CZ" sz="1600" baseline="0" dirty="0" smtClean="0"/>
                        <a:t>, food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Exposome</a:t>
                      </a:r>
                      <a:endParaRPr lang="cs-CZ" sz="1600" b="1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0">
                <a:tc>
                  <a:txBody>
                    <a:bodyPr/>
                    <a:lstStyle/>
                    <a:p>
                      <a:r>
                        <a:rPr lang="cs-CZ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Contaminated</a:t>
                      </a:r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2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samples</a:t>
                      </a:r>
                      <a:endParaRPr lang="cs-CZ" sz="12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2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 smtClean="0"/>
                    </a:p>
                    <a:p>
                      <a:pPr algn="ctr"/>
                      <a:r>
                        <a:rPr lang="cs-CZ" sz="1600" dirty="0" err="1" smtClean="0"/>
                        <a:t>Can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analyzed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chemicals</a:t>
                      </a:r>
                      <a:r>
                        <a:rPr lang="cs-CZ" sz="1600" baseline="0" dirty="0" smtClean="0"/>
                        <a:t> </a:t>
                      </a:r>
                      <a:br>
                        <a:rPr lang="cs-CZ" sz="1600" baseline="0" dirty="0" smtClean="0"/>
                      </a:br>
                      <a:r>
                        <a:rPr lang="cs-CZ" sz="1600" baseline="0" dirty="0" err="1" smtClean="0"/>
                        <a:t>explain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observed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effects</a:t>
                      </a:r>
                      <a:r>
                        <a:rPr lang="cs-CZ" sz="1600" baseline="0" dirty="0" smtClean="0"/>
                        <a:t>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Chemical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analyses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&amp; limits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err="1" smtClean="0">
                          <a:solidFill>
                            <a:srgbClr val="FF0000"/>
                          </a:solidFill>
                        </a:rPr>
                        <a:t>Effect</a:t>
                      </a:r>
                      <a:r>
                        <a:rPr lang="cs-CZ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1" baseline="0" dirty="0" err="1" smtClean="0">
                          <a:solidFill>
                            <a:srgbClr val="FF0000"/>
                          </a:solidFill>
                        </a:rPr>
                        <a:t>testing</a:t>
                      </a:r>
                      <a:r>
                        <a:rPr lang="cs-CZ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rare</a:t>
                      </a:r>
                      <a:r>
                        <a:rPr lang="cs-CZ" sz="1400" baseline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err="1" smtClean="0"/>
                        <a:t>Remediation</a:t>
                      </a:r>
                      <a:r>
                        <a:rPr lang="cs-CZ" sz="1400" dirty="0" smtClean="0"/>
                        <a:t>, </a:t>
                      </a:r>
                      <a:r>
                        <a:rPr lang="cs-CZ" sz="1400" dirty="0" err="1" smtClean="0"/>
                        <a:t>dredged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sediments</a:t>
                      </a:r>
                      <a:r>
                        <a:rPr lang="cs-CZ" sz="1400" dirty="0" smtClean="0"/>
                        <a:t> (CZ),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err="1" smtClean="0"/>
                        <a:t>effluents</a:t>
                      </a:r>
                      <a:r>
                        <a:rPr lang="cs-CZ" sz="1400" dirty="0" smtClean="0"/>
                        <a:t> (DE) </a:t>
                      </a:r>
                      <a:br>
                        <a:rPr lang="cs-CZ" sz="1400" dirty="0" smtClean="0"/>
                      </a:br>
                      <a:endParaRPr lang="cs-CZ" sz="1400" dirty="0" smtClean="0"/>
                    </a:p>
                    <a:p>
                      <a:r>
                        <a:rPr lang="cs-CZ" sz="1600" dirty="0" smtClean="0"/>
                        <a:t>               </a:t>
                      </a:r>
                      <a:br>
                        <a:rPr lang="cs-CZ" sz="1600" dirty="0" smtClean="0"/>
                      </a:br>
                      <a:endParaRPr lang="cs-CZ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99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 bwMode="auto">
          <a:xfrm>
            <a:off x="5842000" y="5373217"/>
            <a:ext cx="31571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3" y="5559040"/>
            <a:ext cx="1174109" cy="3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19672" y="2420888"/>
            <a:ext cx="7379470" cy="4437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accent2"/>
                </a:solidFill>
              </a:rPr>
              <a:t>What</a:t>
            </a:r>
            <a:r>
              <a:rPr lang="cs-CZ" dirty="0" smtClean="0">
                <a:solidFill>
                  <a:schemeClr val="accent2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to </a:t>
            </a:r>
            <a:r>
              <a:rPr lang="cs-CZ" dirty="0" err="1" smtClean="0">
                <a:solidFill>
                  <a:schemeClr val="tx1"/>
                </a:solidFill>
              </a:rPr>
              <a:t>assess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for</a:t>
            </a:r>
            <a:r>
              <a:rPr lang="cs-CZ" dirty="0" smtClean="0">
                <a:solidFill>
                  <a:schemeClr val="tx1"/>
                </a:solidFill>
              </a:rPr>
              <a:t> toxicity?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1" y="1021911"/>
            <a:ext cx="822913" cy="8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 descr="Výsledek obrázku pro government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0169" name="Picture 9" descr="Výsledek obrázku pro govern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03797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420057"/>
            <a:ext cx="1770114" cy="150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39090"/>
              </p:ext>
            </p:extLst>
          </p:nvPr>
        </p:nvGraphicFramePr>
        <p:xfrm>
          <a:off x="307972" y="2019665"/>
          <a:ext cx="8728523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1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Current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research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topics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As</a:t>
                      </a:r>
                      <a:r>
                        <a:rPr lang="en-US" baseline="0" dirty="0" smtClean="0"/>
                        <a:t> required b</a:t>
                      </a:r>
                      <a:r>
                        <a:rPr lang="cs-CZ" baseline="0" dirty="0" smtClean="0"/>
                        <a:t>y </a:t>
                      </a:r>
                      <a:r>
                        <a:rPr lang="cs-CZ" baseline="0" dirty="0" err="1" smtClean="0"/>
                        <a:t>law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b="1" dirty="0" err="1" smtClean="0"/>
                        <a:t>Individual</a:t>
                      </a:r>
                      <a:r>
                        <a:rPr lang="cs-CZ" sz="1200" b="1" baseline="0" dirty="0" smtClean="0"/>
                        <a:t> </a:t>
                      </a:r>
                      <a:r>
                        <a:rPr lang="cs-CZ" sz="1200" b="1" baseline="0" dirty="0" err="1" smtClean="0"/>
                        <a:t>chemicals</a:t>
                      </a:r>
                      <a:endParaRPr lang="cs-CZ" sz="1200" b="1" baseline="0" dirty="0" smtClean="0"/>
                    </a:p>
                    <a:p>
                      <a:r>
                        <a:rPr lang="cs-CZ" sz="1200" b="0" baseline="0" dirty="0" smtClean="0"/>
                        <a:t>(</a:t>
                      </a:r>
                      <a:r>
                        <a:rPr lang="cs-CZ" sz="1200" b="0" baseline="0" dirty="0" err="1" smtClean="0"/>
                        <a:t>prospective</a:t>
                      </a:r>
                      <a:r>
                        <a:rPr lang="cs-CZ" sz="1200" b="0" baseline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 smtClean="0"/>
                        <a:t>Engineered</a:t>
                      </a:r>
                      <a:r>
                        <a:rPr lang="cs-CZ" sz="1600" dirty="0" smtClean="0"/>
                        <a:t> </a:t>
                      </a: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nanomaterials</a:t>
                      </a:r>
                      <a:r>
                        <a:rPr lang="cs-CZ" sz="1600" dirty="0" smtClean="0"/>
                        <a:t>/</a:t>
                      </a:r>
                      <a:r>
                        <a:rPr lang="cs-CZ" sz="1600" dirty="0" err="1" smtClean="0"/>
                        <a:t>particles</a:t>
                      </a:r>
                      <a:endParaRPr lang="cs-CZ" sz="1600" dirty="0" smtClean="0"/>
                    </a:p>
                    <a:p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Ecological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effects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0" baseline="0" dirty="0" smtClean="0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lang="cs-CZ" sz="1600" b="0" baseline="0" dirty="0" err="1" smtClean="0">
                          <a:solidFill>
                            <a:schemeClr val="dk1"/>
                          </a:solidFill>
                        </a:rPr>
                        <a:t>e.g</a:t>
                      </a:r>
                      <a:r>
                        <a:rPr lang="cs-CZ" sz="1600" b="0" baseline="0" dirty="0" smtClean="0">
                          <a:solidFill>
                            <a:schemeClr val="dk1"/>
                          </a:solidFill>
                        </a:rPr>
                        <a:t>. o</a:t>
                      </a:r>
                      <a:r>
                        <a:rPr lang="cs-CZ" sz="1600" baseline="0" dirty="0" smtClean="0"/>
                        <a:t>f </a:t>
                      </a:r>
                      <a:r>
                        <a:rPr lang="cs-CZ" sz="1600" baseline="0" dirty="0" err="1" smtClean="0"/>
                        <a:t>p</a:t>
                      </a:r>
                      <a:r>
                        <a:rPr lang="cs-CZ" sz="1600" dirty="0" err="1" smtClean="0"/>
                        <a:t>harmaceuticals</a:t>
                      </a:r>
                      <a:r>
                        <a:rPr lang="cs-CZ" sz="1600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Endocrine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disruption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en-US" sz="1600" baseline="0" dirty="0" smtClean="0"/>
                        <a:t>&amp;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chronic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aseline="0" dirty="0" smtClean="0"/>
                        <a:t>diseases</a:t>
                      </a:r>
                      <a:endParaRPr lang="en-US" sz="1600" dirty="0" smtClean="0"/>
                    </a:p>
                    <a:p>
                      <a:endParaRPr lang="cs-CZ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Industr</a:t>
                      </a:r>
                      <a:r>
                        <a:rPr lang="cs-CZ" sz="1600" dirty="0" smtClean="0"/>
                        <a:t>y </a:t>
                      </a:r>
                      <a:r>
                        <a:rPr lang="en-US" sz="1600" dirty="0" smtClean="0"/>
                        <a:t>&amp; biocides</a:t>
                      </a:r>
                      <a:r>
                        <a:rPr lang="cs-CZ" sz="1600" dirty="0" smtClean="0"/>
                        <a:t> (</a:t>
                      </a:r>
                      <a:r>
                        <a:rPr lang="cs-CZ" sz="1600" dirty="0" err="1" smtClean="0"/>
                        <a:t>REACH</a:t>
                      </a:r>
                      <a:r>
                        <a:rPr lang="cs-CZ" sz="1600" dirty="0" smtClean="0"/>
                        <a:t>)</a:t>
                      </a:r>
                    </a:p>
                    <a:p>
                      <a:r>
                        <a:rPr lang="cs-CZ" sz="1600" dirty="0" err="1" smtClean="0"/>
                        <a:t>PPPs</a:t>
                      </a:r>
                      <a:r>
                        <a:rPr lang="cs-CZ" sz="1600" dirty="0" smtClean="0"/>
                        <a:t> = </a:t>
                      </a:r>
                      <a:r>
                        <a:rPr lang="cs-CZ" sz="1600" dirty="0" err="1" smtClean="0"/>
                        <a:t>pesticides</a:t>
                      </a:r>
                      <a:r>
                        <a:rPr lang="en-US" sz="1600" dirty="0" smtClean="0"/>
                        <a:t/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Pharmaceuticals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Cosmetics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Mixtures</a:t>
                      </a:r>
                      <a:endParaRPr lang="cs-CZ" sz="1200" b="1" dirty="0" smtClean="0"/>
                    </a:p>
                    <a:p>
                      <a:r>
                        <a:rPr lang="cs-CZ" sz="1200" b="0" dirty="0" smtClean="0"/>
                        <a:t>(</a:t>
                      </a:r>
                      <a:r>
                        <a:rPr lang="cs-CZ" sz="1200" b="0" dirty="0" err="1" smtClean="0"/>
                        <a:t>prospective</a:t>
                      </a:r>
                      <a:r>
                        <a:rPr lang="cs-CZ" sz="1200" b="0" dirty="0" smtClean="0"/>
                        <a:t>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Multistressors</a:t>
                      </a:r>
                      <a:r>
                        <a:rPr lang="cs-CZ" sz="160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dirty="0" smtClean="0"/>
                        <a:t/>
                      </a:r>
                      <a:br>
                        <a:rPr lang="cs-CZ" sz="1600" dirty="0" smtClean="0"/>
                      </a:br>
                      <a:r>
                        <a:rPr lang="cs-CZ" sz="1600" dirty="0" smtClean="0"/>
                        <a:t>  +</a:t>
                      </a:r>
                      <a:r>
                        <a:rPr lang="en-US" sz="1600" dirty="0" smtClean="0"/>
                        <a:t>T</a:t>
                      </a:r>
                      <a:r>
                        <a:rPr lang="cs-CZ" sz="1600" dirty="0" smtClean="0"/>
                        <a:t>°C,</a:t>
                      </a:r>
                      <a:r>
                        <a:rPr lang="cs-CZ" sz="1600" baseline="0" dirty="0" smtClean="0"/>
                        <a:t> salinity, </a:t>
                      </a:r>
                      <a:r>
                        <a:rPr lang="cs-CZ" sz="1600" baseline="0" dirty="0" err="1" smtClean="0"/>
                        <a:t>pathogens</a:t>
                      </a:r>
                      <a:r>
                        <a:rPr lang="cs-CZ" sz="1600" baseline="0" dirty="0" smtClean="0"/>
                        <a:t>, </a:t>
                      </a:r>
                      <a:r>
                        <a:rPr lang="cs-CZ" sz="1600" baseline="0" dirty="0" err="1" smtClean="0"/>
                        <a:t>irradiation</a:t>
                      </a:r>
                      <a:r>
                        <a:rPr lang="cs-CZ" sz="1600" baseline="0" dirty="0" smtClean="0"/>
                        <a:t>, food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Exposome</a:t>
                      </a:r>
                      <a:endParaRPr lang="cs-CZ" sz="1600" b="1" baseline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280">
                <a:tc>
                  <a:txBody>
                    <a:bodyPr/>
                    <a:lstStyle/>
                    <a:p>
                      <a:r>
                        <a:rPr lang="cs-CZ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Contaminated</a:t>
                      </a:r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cs-CZ" sz="12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samples</a:t>
                      </a:r>
                      <a:endParaRPr lang="cs-CZ" sz="1200" b="1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</a:t>
                      </a:r>
                      <a:r>
                        <a:rPr lang="cs-CZ" sz="12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retrospective</a:t>
                      </a:r>
                      <a:r>
                        <a:rPr lang="cs-CZ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sz="1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dirty="0" smtClean="0"/>
                    </a:p>
                    <a:p>
                      <a:pPr algn="ctr"/>
                      <a:r>
                        <a:rPr lang="cs-CZ" sz="1600" dirty="0" err="1" smtClean="0"/>
                        <a:t>Can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analyzed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chemicals</a:t>
                      </a:r>
                      <a:r>
                        <a:rPr lang="cs-CZ" sz="1600" baseline="0" dirty="0" smtClean="0"/>
                        <a:t> </a:t>
                      </a:r>
                      <a:br>
                        <a:rPr lang="cs-CZ" sz="1600" baseline="0" dirty="0" smtClean="0"/>
                      </a:br>
                      <a:r>
                        <a:rPr lang="cs-CZ" sz="1600" baseline="0" dirty="0" err="1" smtClean="0"/>
                        <a:t>explain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observed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baseline="0" dirty="0" err="1" smtClean="0"/>
                        <a:t>effects</a:t>
                      </a:r>
                      <a:r>
                        <a:rPr lang="cs-CZ" sz="1600" baseline="0" dirty="0" smtClean="0"/>
                        <a:t> 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chemeClr val="tx2"/>
                          </a:solidFill>
                        </a:rPr>
                        <a:t>Chemical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cs-CZ" sz="1600" b="1" baseline="0" dirty="0" err="1" smtClean="0">
                          <a:solidFill>
                            <a:schemeClr val="tx2"/>
                          </a:solidFill>
                        </a:rPr>
                        <a:t>analyses</a:t>
                      </a:r>
                      <a:r>
                        <a:rPr lang="cs-CZ" sz="16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</a:rPr>
                        <a:t>&amp; limits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baseline="0" dirty="0" err="1" smtClean="0">
                          <a:solidFill>
                            <a:srgbClr val="FF0000"/>
                          </a:solidFill>
                        </a:rPr>
                        <a:t>Effect</a:t>
                      </a:r>
                      <a:r>
                        <a:rPr lang="cs-CZ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1" baseline="0" dirty="0" err="1" smtClean="0">
                          <a:solidFill>
                            <a:srgbClr val="FF0000"/>
                          </a:solidFill>
                        </a:rPr>
                        <a:t>testing</a:t>
                      </a:r>
                      <a:r>
                        <a:rPr lang="cs-CZ" sz="1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</a:rPr>
                        <a:t>rare</a:t>
                      </a:r>
                      <a:r>
                        <a:rPr lang="cs-CZ" sz="1400" baseline="0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err="1" smtClean="0"/>
                        <a:t>Remediation</a:t>
                      </a:r>
                      <a:r>
                        <a:rPr lang="cs-CZ" sz="1400" dirty="0" smtClean="0"/>
                        <a:t>, </a:t>
                      </a:r>
                      <a:r>
                        <a:rPr lang="cs-CZ" sz="1400" dirty="0" err="1" smtClean="0"/>
                        <a:t>dredged</a:t>
                      </a:r>
                      <a:r>
                        <a:rPr lang="cs-CZ" sz="1400" dirty="0" smtClean="0"/>
                        <a:t> </a:t>
                      </a:r>
                      <a:r>
                        <a:rPr lang="cs-CZ" sz="1400" dirty="0" err="1" smtClean="0"/>
                        <a:t>sediments</a:t>
                      </a:r>
                      <a:r>
                        <a:rPr lang="cs-CZ" sz="1400" dirty="0" smtClean="0"/>
                        <a:t> (CZ),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err="1" smtClean="0"/>
                        <a:t>effluents</a:t>
                      </a:r>
                      <a:r>
                        <a:rPr lang="cs-CZ" sz="1400" dirty="0" smtClean="0"/>
                        <a:t> (DE) </a:t>
                      </a:r>
                      <a:br>
                        <a:rPr lang="cs-CZ" sz="1400" dirty="0" smtClean="0"/>
                      </a:br>
                      <a:endParaRPr lang="cs-CZ" sz="1400" dirty="0" smtClean="0"/>
                    </a:p>
                    <a:p>
                      <a:r>
                        <a:rPr lang="cs-CZ" sz="1600" dirty="0" smtClean="0"/>
                        <a:t>               </a:t>
                      </a:r>
                      <a:br>
                        <a:rPr lang="cs-CZ" sz="1600" dirty="0" smtClean="0"/>
                      </a:br>
                      <a:endParaRPr lang="cs-CZ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14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6991"/>
            <a:ext cx="1905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3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/>
          <a:stretch/>
        </p:blipFill>
        <p:spPr bwMode="auto">
          <a:xfrm>
            <a:off x="5842000" y="5373217"/>
            <a:ext cx="315714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193" y="5559040"/>
            <a:ext cx="1174109" cy="36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19672" y="3429000"/>
            <a:ext cx="7379470" cy="3429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solidFill>
                  <a:schemeClr val="tx1"/>
                </a:solidFill>
              </a:rPr>
              <a:t>Nanoparticles - examples</a:t>
            </a:r>
          </a:p>
        </p:txBody>
      </p:sp>
      <p:pic>
        <p:nvPicPr>
          <p:cNvPr id="96259" name="Picture 4" descr="https://encrypted-tbn0.gstatic.com/images?q=tbn:ANd9GcR52Y7PdqKN5Z97ZhIFGfyoY41Qv9l41niNcuE3T-F9sWyIjSKM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295275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6" descr="http://nano.anl.gov/images/bifunctional_nanoparti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52513"/>
            <a:ext cx="2981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8" descr="https://encrypted-tbn1.gstatic.com/images?q=tbn:ANd9GcR9LiHxdv4f1xLBnJm7j0ey82mAIkrqpx6dVbyiFdDTwcRn5G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525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2" name="Picture 10" descr="https://encrypted-tbn0.gstatic.com/images?q=tbn:ANd9GcTRyUwtGdjXOTAe8emSb0Ngkn0R-l8krCeEyFVPeK8-f5Yrg322u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76700"/>
            <a:ext cx="3068637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12" descr="https://encrypted-tbn3.gstatic.com/images?q=tbn:ANd9GcS1YFciG79F0BpdYj74qJmGI-zgvfT7pAazIR4bDRuhmllhzbq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365625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4" descr="https://encrypted-tbn2.gstatic.com/images?q=tbn:ANd9GcQzw3I5Xb7Vq_3twyU5AzgXl6TZPl1WvVm-RGpTGUQSGNuBdlD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863975"/>
            <a:ext cx="264795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75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smtClean="0">
                <a:solidFill>
                  <a:schemeClr val="tx1"/>
                </a:solidFill>
              </a:rPr>
              <a:t>Toxicity of </a:t>
            </a:r>
            <a:r>
              <a:rPr lang="cs-CZ" altLang="en-US" dirty="0" err="1" smtClean="0">
                <a:solidFill>
                  <a:schemeClr val="tx1"/>
                </a:solidFill>
              </a:rPr>
              <a:t>nanoparticles</a:t>
            </a:r>
            <a:r>
              <a:rPr lang="cs-CZ" altLang="en-US" dirty="0" smtClean="0">
                <a:solidFill>
                  <a:schemeClr val="tx1"/>
                </a:solidFill>
              </a:rPr>
              <a:t> …</a:t>
            </a:r>
          </a:p>
        </p:txBody>
      </p:sp>
      <p:pic>
        <p:nvPicPr>
          <p:cNvPr id="98307" name="Picture 2" descr="http://ars.els-cdn.com/content/image/1-s2.0-S0165993611003748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125538"/>
            <a:ext cx="604202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ovéPole 10"/>
          <p:cNvSpPr txBox="1">
            <a:spLocks noChangeArrowheads="1"/>
          </p:cNvSpPr>
          <p:nvPr/>
        </p:nvSpPr>
        <p:spPr bwMode="auto">
          <a:xfrm>
            <a:off x="6156325" y="1484313"/>
            <a:ext cx="31686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(Mostly unknown)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Parameters may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Affect ecotoxicity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Composition (chemical)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Surface (size, area)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Charge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Reactivity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Interactions with ions,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other chemicals…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</a:t>
            </a: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 Effects on </a:t>
            </a:r>
            <a:br>
              <a:rPr lang="en-US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environmental Fate</a:t>
            </a:r>
            <a:br>
              <a:rPr lang="en-US" altLang="en-US" sz="1800">
                <a:solidFill>
                  <a:schemeClr val="tx1"/>
                </a:solidFill>
                <a:sym typeface="Wingdings" pitchFamily="2" charset="2"/>
              </a:rPr>
            </a:br>
            <a:r>
              <a:rPr lang="en-US" altLang="en-US" sz="1800">
                <a:solidFill>
                  <a:schemeClr val="tx1"/>
                </a:solidFill>
                <a:sym typeface="Wingdings" pitchFamily="2" charset="2"/>
              </a:rPr>
              <a:t>and toxicit</a:t>
            </a:r>
            <a:r>
              <a:rPr lang="cs-CZ" altLang="en-US" sz="1800">
                <a:solidFill>
                  <a:schemeClr val="tx1"/>
                </a:solidFill>
                <a:sym typeface="Wingdings" pitchFamily="2" charset="2"/>
              </a:rPr>
              <a:t>y</a:t>
            </a:r>
            <a:endParaRPr lang="cs-CZ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8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solidFill>
                  <a:schemeClr val="tx1"/>
                </a:solidFill>
              </a:rPr>
              <a:t>Ecotoxicity</a:t>
            </a:r>
            <a:r>
              <a:rPr lang="cs-CZ" altLang="en-US" dirty="0" smtClean="0">
                <a:solidFill>
                  <a:schemeClr val="tx1"/>
                </a:solidFill>
              </a:rPr>
              <a:t> of </a:t>
            </a:r>
            <a:r>
              <a:rPr lang="cs-CZ" altLang="en-US" dirty="0" err="1" smtClean="0">
                <a:solidFill>
                  <a:schemeClr val="tx1"/>
                </a:solidFill>
              </a:rPr>
              <a:t>nanoparticles</a:t>
            </a:r>
            <a:r>
              <a:rPr lang="cs-CZ" altLang="en-US" dirty="0" smtClean="0">
                <a:solidFill>
                  <a:schemeClr val="tx1"/>
                </a:solidFill>
              </a:rPr>
              <a:t> – </a:t>
            </a:r>
            <a:r>
              <a:rPr lang="cs-CZ" altLang="en-US" dirty="0" err="1" smtClean="0">
                <a:solidFill>
                  <a:schemeClr val="tx1"/>
                </a:solidFill>
              </a:rPr>
              <a:t>RECETOX</a:t>
            </a:r>
            <a:r>
              <a:rPr lang="cs-CZ" altLang="en-US" dirty="0" smtClean="0">
                <a:solidFill>
                  <a:schemeClr val="tx1"/>
                </a:solidFill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</a:rPr>
              <a:t>example</a:t>
            </a:r>
            <a:endParaRPr lang="cs-CZ" altLang="en-US" dirty="0" smtClean="0">
              <a:solidFill>
                <a:schemeClr val="tx1"/>
              </a:solidFill>
            </a:endParaRPr>
          </a:p>
        </p:txBody>
      </p:sp>
      <p:pic>
        <p:nvPicPr>
          <p:cNvPr id="99331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46" y="1916832"/>
            <a:ext cx="5868842" cy="360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ovéPole 6"/>
          <p:cNvSpPr txBox="1">
            <a:spLocks noChangeArrowheads="1"/>
          </p:cNvSpPr>
          <p:nvPr/>
        </p:nvSpPr>
        <p:spPr bwMode="auto">
          <a:xfrm>
            <a:off x="395288" y="1052513"/>
            <a:ext cx="83534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 err="1">
                <a:solidFill>
                  <a:schemeClr val="tx1"/>
                </a:solidFill>
              </a:rPr>
              <a:t>Comparison</a:t>
            </a:r>
            <a:r>
              <a:rPr lang="cs-CZ" altLang="en-US" sz="1800" dirty="0">
                <a:solidFill>
                  <a:schemeClr val="tx1"/>
                </a:solidFill>
              </a:rPr>
              <a:t> of toxicity - 4 „</a:t>
            </a:r>
            <a:r>
              <a:rPr lang="cs-CZ" altLang="en-US" sz="1800" dirty="0" err="1">
                <a:solidFill>
                  <a:schemeClr val="tx1"/>
                </a:solidFill>
              </a:rPr>
              <a:t>appeared</a:t>
            </a:r>
            <a:r>
              <a:rPr lang="cs-CZ" altLang="en-US" sz="1800" dirty="0">
                <a:solidFill>
                  <a:schemeClr val="tx1"/>
                </a:solidFill>
              </a:rPr>
              <a:t> to </a:t>
            </a:r>
            <a:r>
              <a:rPr lang="cs-CZ" altLang="en-US" sz="1800" dirty="0" err="1">
                <a:solidFill>
                  <a:schemeClr val="tx1"/>
                </a:solidFill>
              </a:rPr>
              <a:t>be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the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same</a:t>
            </a:r>
            <a:r>
              <a:rPr lang="cs-CZ" altLang="en-US" sz="1800" dirty="0">
                <a:solidFill>
                  <a:schemeClr val="tx1"/>
                </a:solidFill>
              </a:rPr>
              <a:t>“ </a:t>
            </a:r>
            <a:r>
              <a:rPr lang="cs-CZ" altLang="en-US" sz="1800" dirty="0" err="1">
                <a:solidFill>
                  <a:schemeClr val="tx1"/>
                </a:solidFill>
              </a:rPr>
              <a:t>particles</a:t>
            </a:r>
            <a:r>
              <a:rPr lang="cs-CZ" altLang="en-US" sz="1800" dirty="0">
                <a:solidFill>
                  <a:schemeClr val="tx1"/>
                </a:solidFill>
              </a:rPr>
              <a:t/>
            </a:r>
            <a:br>
              <a:rPr lang="cs-CZ" altLang="en-US" sz="1800" dirty="0">
                <a:solidFill>
                  <a:schemeClr val="tx1"/>
                </a:solidFill>
              </a:rPr>
            </a:b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cs-CZ" altLang="en-US" sz="1800" dirty="0" err="1">
                <a:solidFill>
                  <a:schemeClr val="tx1"/>
                </a:solidFill>
              </a:rPr>
              <a:t>one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producer</a:t>
            </a:r>
            <a:r>
              <a:rPr lang="cs-CZ" altLang="en-US" sz="1800" dirty="0">
                <a:solidFill>
                  <a:schemeClr val="tx1"/>
                </a:solidFill>
              </a:rPr>
              <a:t> – 4 </a:t>
            </a:r>
            <a:r>
              <a:rPr lang="cs-CZ" altLang="en-US" sz="1800" dirty="0" err="1">
                <a:solidFill>
                  <a:schemeClr val="tx1"/>
                </a:solidFill>
              </a:rPr>
              <a:t>different</a:t>
            </a:r>
            <a:r>
              <a:rPr lang="cs-CZ" altLang="en-US" sz="1800" dirty="0">
                <a:solidFill>
                  <a:schemeClr val="tx1"/>
                </a:solidFill>
              </a:rPr>
              <a:t> </a:t>
            </a:r>
            <a:r>
              <a:rPr lang="cs-CZ" altLang="en-US" sz="1800" dirty="0" err="1">
                <a:solidFill>
                  <a:schemeClr val="tx1"/>
                </a:solidFill>
              </a:rPr>
              <a:t>lots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dirty="0">
                <a:solidFill>
                  <a:schemeClr val="tx1"/>
                </a:solidFill>
              </a:rPr>
              <a:t>(</a:t>
            </a:r>
            <a:r>
              <a:rPr lang="cs-CZ" altLang="en-US" sz="1800" dirty="0" err="1">
                <a:solidFill>
                  <a:schemeClr val="tx1"/>
                </a:solidFill>
              </a:rPr>
              <a:t>zerovalent</a:t>
            </a:r>
            <a:r>
              <a:rPr lang="cs-CZ" altLang="en-US" sz="1800" dirty="0">
                <a:solidFill>
                  <a:schemeClr val="tx1"/>
                </a:solidFill>
              </a:rPr>
              <a:t> iron – ZVI – Fe</a:t>
            </a:r>
            <a:r>
              <a:rPr lang="cs-CZ" altLang="en-US" sz="1800" baseline="30000" dirty="0">
                <a:solidFill>
                  <a:schemeClr val="tx1"/>
                </a:solidFill>
              </a:rPr>
              <a:t>0</a:t>
            </a:r>
            <a:r>
              <a:rPr lang="cs-CZ" altLang="en-US" sz="1800" dirty="0">
                <a:solidFill>
                  <a:schemeClr val="tx1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i="1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55576" y="551723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en-US" i="1" dirty="0">
                <a:solidFill>
                  <a:srgbClr val="FF0000"/>
                </a:solidFill>
              </a:rPr>
              <a:t>?? </a:t>
            </a:r>
            <a:r>
              <a:rPr lang="cs-CZ" altLang="en-US" i="1" dirty="0" err="1">
                <a:solidFill>
                  <a:srgbClr val="FF0000"/>
                </a:solidFill>
              </a:rPr>
              <a:t>Why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 err="1">
                <a:solidFill>
                  <a:srgbClr val="FF0000"/>
                </a:solidFill>
              </a:rPr>
              <a:t>is</a:t>
            </a:r>
            <a:r>
              <a:rPr lang="cs-CZ" altLang="en-US" i="1" dirty="0">
                <a:solidFill>
                  <a:srgbClr val="FF0000"/>
                </a:solidFill>
              </a:rPr>
              <a:t> H16 so </a:t>
            </a:r>
            <a:r>
              <a:rPr lang="cs-CZ" altLang="en-US" i="1" dirty="0" err="1">
                <a:solidFill>
                  <a:srgbClr val="FF0000"/>
                </a:solidFill>
              </a:rPr>
              <a:t>toxic</a:t>
            </a:r>
            <a:r>
              <a:rPr lang="cs-CZ" altLang="en-US" i="1" dirty="0">
                <a:solidFill>
                  <a:srgbClr val="FF0000"/>
                </a:solidFill>
              </a:rPr>
              <a:t> ??  </a:t>
            </a:r>
            <a:r>
              <a:rPr lang="cs-CZ" altLang="en-US" i="1" dirty="0" smtClean="0">
                <a:solidFill>
                  <a:srgbClr val="FF0000"/>
                </a:solidFill>
              </a:rPr>
              <a:t/>
            </a:r>
            <a:br>
              <a:rPr lang="cs-CZ" altLang="en-US" i="1" dirty="0" smtClean="0">
                <a:solidFill>
                  <a:srgbClr val="FF0000"/>
                </a:solidFill>
              </a:rPr>
            </a:br>
            <a:r>
              <a:rPr lang="cs-CZ" altLang="en-US" i="1" dirty="0" smtClean="0">
                <a:solidFill>
                  <a:srgbClr val="FF0000"/>
                </a:solidFill>
              </a:rPr>
              <a:t>… </a:t>
            </a:r>
            <a:r>
              <a:rPr lang="cs-CZ" altLang="en-US" i="1" dirty="0" err="1">
                <a:solidFill>
                  <a:srgbClr val="FF0000"/>
                </a:solidFill>
              </a:rPr>
              <a:t>despite</a:t>
            </a:r>
            <a:r>
              <a:rPr lang="cs-CZ" altLang="en-US" i="1" dirty="0">
                <a:solidFill>
                  <a:srgbClr val="FF0000"/>
                </a:solidFill>
              </a:rPr>
              <a:t> of </a:t>
            </a:r>
            <a:r>
              <a:rPr lang="cs-CZ" altLang="en-US" i="1" dirty="0" err="1">
                <a:solidFill>
                  <a:srgbClr val="FF0000"/>
                </a:solidFill>
              </a:rPr>
              <a:t>detailed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 err="1">
                <a:solidFill>
                  <a:srgbClr val="FF0000"/>
                </a:solidFill>
              </a:rPr>
              <a:t>investigation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 err="1">
                <a:solidFill>
                  <a:srgbClr val="FF0000"/>
                </a:solidFill>
              </a:rPr>
              <a:t>never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  <a:r>
              <a:rPr lang="cs-CZ" altLang="en-US" i="1" dirty="0" err="1">
                <a:solidFill>
                  <a:srgbClr val="FF0000"/>
                </a:solidFill>
              </a:rPr>
              <a:t>revealed</a:t>
            </a:r>
            <a:r>
              <a:rPr lang="cs-CZ" altLang="en-US" i="1" dirty="0">
                <a:solidFill>
                  <a:srgbClr val="FF0000"/>
                </a:solidFill>
              </a:rPr>
              <a:t>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796</Words>
  <Application>Microsoft Office PowerPoint</Application>
  <PresentationFormat>Předvádění na obrazovce (4:3)</PresentationFormat>
  <Paragraphs>257</Paragraphs>
  <Slides>26</Slides>
  <Notes>26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</vt:lpstr>
      <vt:lpstr>Calibri</vt:lpstr>
      <vt:lpstr>Monotype Sorts</vt:lpstr>
      <vt:lpstr>Tahoma</vt:lpstr>
      <vt:lpstr>Times New Roman</vt:lpstr>
      <vt:lpstr>Wingdings</vt:lpstr>
      <vt:lpstr>Motiv sady Office</vt:lpstr>
      <vt:lpstr>Graf</vt:lpstr>
      <vt:lpstr>Ecotoxicology Current issues in  Research vs Regulation</vt:lpstr>
      <vt:lpstr>Prezentace aplikace PowerPoint</vt:lpstr>
      <vt:lpstr>When &amp; where the toxicity assessment is needed?</vt:lpstr>
      <vt:lpstr>Prezentace aplikace PowerPoint</vt:lpstr>
      <vt:lpstr>What to assess for toxicity?</vt:lpstr>
      <vt:lpstr>What to assess for toxicity?</vt:lpstr>
      <vt:lpstr>Nanoparticles - examples</vt:lpstr>
      <vt:lpstr>Toxicity of nanoparticles …</vt:lpstr>
      <vt:lpstr>Ecotoxicity of nanoparticles – RECETOX example</vt:lpstr>
      <vt:lpstr>Prezentace aplikace PowerPoint</vt:lpstr>
      <vt:lpstr>Example 1 - DICLOFENAC</vt:lpstr>
      <vt:lpstr>Example 2 – AVERMEKTIN-like antiparasitics</vt:lpstr>
      <vt:lpstr>Prezentace aplikace PowerPoint</vt:lpstr>
      <vt:lpstr>Prezentace aplikace PowerPoint</vt:lpstr>
      <vt:lpstr>MIXTURE TOXICITY EU interlaboratory test  Testing comparability of existing and innovative bioassays for water quality assessment</vt:lpstr>
      <vt:lpstr>MIXTURE TOXICITY EU interlaboratory test  Testing comparability of existing and innovative bioassays for water quality assessment</vt:lpstr>
      <vt:lpstr>MIXTURE TOXICITY EU interlaboratory test  Testing comparability of existing and innovative bioassays for water quality assessment</vt:lpstr>
      <vt:lpstr>MIXTURE TOXICITY EU interlaboratory test  Testing comparability of existing and innovative bioassays for water quality assessment</vt:lpstr>
      <vt:lpstr>Prezentace aplikace PowerPoint</vt:lpstr>
      <vt:lpstr>What to assess for toxicity?</vt:lpstr>
      <vt:lpstr>What to assess for toxicity?</vt:lpstr>
      <vt:lpstr>Prezentace aplikace PowerPoint</vt:lpstr>
      <vt:lpstr>Prezentace aplikace PowerPoint</vt:lpstr>
      <vt:lpstr>Prezentace aplikace PowerPoint</vt:lpstr>
      <vt:lpstr>Prezentace aplikace PowerPoint</vt:lpstr>
      <vt:lpstr>Summary on When, Where, What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102</cp:revision>
  <dcterms:created xsi:type="dcterms:W3CDTF">2010-05-17T15:27:49Z</dcterms:created>
  <dcterms:modified xsi:type="dcterms:W3CDTF">2019-03-08T14:37:16Z</dcterms:modified>
</cp:coreProperties>
</file>