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8" r:id="rId12"/>
    <p:sldId id="266" r:id="rId13"/>
    <p:sldId id="267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000" autoAdjust="0"/>
    <p:restoredTop sz="88837" autoAdjust="0"/>
  </p:normalViewPr>
  <p:slideViewPr>
    <p:cSldViewPr snapToGrid="0">
      <p:cViewPr varScale="1">
        <p:scale>
          <a:sx n="100" d="100"/>
          <a:sy n="100" d="100"/>
        </p:scale>
        <p:origin x="-17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7D1D8-BBEE-4CCD-B03E-7582BA238D5E}" type="datetimeFigureOut">
              <a:rPr lang="cs-CZ" smtClean="0"/>
              <a:t>5.3.2019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80FD-3D0F-47AF-B57B-BC8840461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26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FAN</a:t>
            </a:r>
            <a:r>
              <a:rPr lang="cs-CZ" baseline="0" dirty="0" smtClean="0"/>
              <a:t> – nevadí </a:t>
            </a:r>
            <a:r>
              <a:rPr lang="cs-CZ" baseline="0" dirty="0" err="1" smtClean="0"/>
              <a:t>im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anaerobne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prostredie</a:t>
            </a:r>
            <a:r>
              <a:rPr lang="cs-CZ" baseline="0" dirty="0" smtClean="0"/>
              <a:t>, ale kde je </a:t>
            </a:r>
            <a:r>
              <a:rPr lang="cs-CZ" baseline="0" dirty="0" err="1" smtClean="0"/>
              <a:t>prítomný</a:t>
            </a:r>
            <a:r>
              <a:rPr lang="cs-CZ" baseline="0" dirty="0" smtClean="0"/>
              <a:t> kyslík, </a:t>
            </a:r>
            <a:r>
              <a:rPr lang="cs-CZ" baseline="0" dirty="0" err="1" smtClean="0"/>
              <a:t>zapnú</a:t>
            </a:r>
            <a:r>
              <a:rPr lang="cs-CZ" baseline="0" dirty="0" smtClean="0"/>
              <a:t> si energeticky </a:t>
            </a:r>
            <a:r>
              <a:rPr lang="cs-CZ" baseline="0" dirty="0" err="1" smtClean="0"/>
              <a:t>výhodnejší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aerobný</a:t>
            </a:r>
            <a:r>
              <a:rPr lang="cs-CZ" baseline="0" dirty="0" smtClean="0"/>
              <a:t> metabolizmus</a:t>
            </a:r>
          </a:p>
          <a:p>
            <a:r>
              <a:rPr lang="cs-CZ" baseline="0" dirty="0" smtClean="0"/>
              <a:t>AN – kyslík </a:t>
            </a:r>
            <a:r>
              <a:rPr lang="cs-CZ" baseline="0" dirty="0" err="1" smtClean="0"/>
              <a:t>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zabíja</a:t>
            </a:r>
            <a:endParaRPr lang="cs-CZ" baseline="0" dirty="0" smtClean="0"/>
          </a:p>
          <a:p>
            <a:r>
              <a:rPr lang="cs-CZ" baseline="0" dirty="0" err="1" smtClean="0"/>
              <a:t>Aerotol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vedia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rásř</a:t>
            </a:r>
            <a:r>
              <a:rPr lang="cs-CZ" baseline="0" dirty="0" smtClean="0"/>
              <a:t> v </a:t>
            </a:r>
            <a:r>
              <a:rPr lang="cs-CZ" baseline="0" dirty="0" err="1" smtClean="0"/>
              <a:t>nízkych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konc</a:t>
            </a:r>
            <a:r>
              <a:rPr lang="cs-CZ" baseline="0" dirty="0" smtClean="0"/>
              <a:t>. Kyslíka, ale O2 není </a:t>
            </a:r>
            <a:r>
              <a:rPr lang="cs-CZ" baseline="0" dirty="0" err="1" smtClean="0"/>
              <a:t>ich</a:t>
            </a:r>
            <a:r>
              <a:rPr lang="cs-CZ" baseline="0" dirty="0" smtClean="0"/>
              <a:t> konečný akceptor </a:t>
            </a:r>
            <a:r>
              <a:rPr lang="cs-CZ" baseline="0" dirty="0" err="1" smtClean="0"/>
              <a:t>elektrónov</a:t>
            </a:r>
            <a:endParaRPr lang="cs-CZ" baseline="0" dirty="0" smtClean="0"/>
          </a:p>
          <a:p>
            <a:r>
              <a:rPr lang="cs-CZ" baseline="0" dirty="0" err="1" smtClean="0"/>
              <a:t>Mikroaer</a:t>
            </a:r>
            <a:r>
              <a:rPr lang="cs-CZ" baseline="0" dirty="0" smtClean="0"/>
              <a:t> – Třeba </a:t>
            </a:r>
            <a:r>
              <a:rPr lang="cs-CZ" baseline="0" dirty="0" err="1" smtClean="0"/>
              <a:t>im</a:t>
            </a:r>
            <a:r>
              <a:rPr lang="cs-CZ" baseline="0" dirty="0" smtClean="0"/>
              <a:t> určité </a:t>
            </a:r>
            <a:r>
              <a:rPr lang="cs-CZ" baseline="0" dirty="0" err="1" smtClean="0"/>
              <a:t>percento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kyslíka</a:t>
            </a:r>
            <a:r>
              <a:rPr lang="cs-CZ" baseline="0" dirty="0" smtClean="0"/>
              <a:t>, je akceptor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80FD-3D0F-47AF-B57B-BC8840461B2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64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80FD-3D0F-47AF-B57B-BC8840461B2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61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E451C3-0FF4-47C4-B829-773ADF60F88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0TlN0DpP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youtube.com/watch?v=AaG3Pt3nw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7772" y="1231270"/>
            <a:ext cx="10456021" cy="3485585"/>
          </a:xfrm>
        </p:spPr>
        <p:txBody>
          <a:bodyPr/>
          <a:lstStyle/>
          <a:p>
            <a:r>
              <a:rPr lang="cs-CZ" sz="4400" dirty="0"/>
              <a:t>Metody sterilní práce,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cs-CZ" sz="4400" dirty="0" smtClean="0"/>
              <a:t>očkování </a:t>
            </a:r>
            <a:r>
              <a:rPr lang="cs-CZ" sz="4400" dirty="0"/>
              <a:t>a uchovávání mikroorganismů, technika křížového roztěru,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cs-CZ" sz="4400" dirty="0" smtClean="0"/>
              <a:t>očkování </a:t>
            </a:r>
            <a:r>
              <a:rPr lang="cs-CZ" sz="4400" dirty="0"/>
              <a:t>do tekutého media a na pevné medium, </a:t>
            </a:r>
            <a:r>
              <a:rPr lang="cs-CZ" sz="4400" dirty="0" smtClean="0"/>
              <a:t>kultivace </a:t>
            </a:r>
            <a:r>
              <a:rPr lang="cs-CZ" sz="4400" dirty="0"/>
              <a:t>a její podmínky.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562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814" y="325924"/>
            <a:ext cx="10972800" cy="1038885"/>
          </a:xfrm>
        </p:spPr>
        <p:txBody>
          <a:bodyPr/>
          <a:lstStyle/>
          <a:p>
            <a:r>
              <a:rPr lang="sk-SK" dirty="0" err="1"/>
              <a:t>Růstová</a:t>
            </a:r>
            <a:r>
              <a:rPr lang="sk-SK" dirty="0"/>
              <a:t> </a:t>
            </a:r>
            <a:r>
              <a:rPr lang="sk-SK" dirty="0" err="1"/>
              <a:t>křivka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grafické </a:t>
            </a:r>
            <a:r>
              <a:rPr lang="sk-SK" sz="2000" dirty="0" err="1">
                <a:solidFill>
                  <a:schemeClr val="tx1"/>
                </a:solidFill>
              </a:rPr>
              <a:t>vyjádření</a:t>
            </a:r>
            <a:r>
              <a:rPr lang="sk-SK" sz="2000" dirty="0">
                <a:solidFill>
                  <a:schemeClr val="tx1"/>
                </a:solidFill>
              </a:rPr>
              <a:t> závislosti počtu </a:t>
            </a:r>
            <a:r>
              <a:rPr lang="sk-SK" sz="2000" dirty="0" err="1">
                <a:solidFill>
                  <a:schemeClr val="tx1"/>
                </a:solidFill>
              </a:rPr>
              <a:t>buněk</a:t>
            </a:r>
            <a:r>
              <a:rPr lang="sk-SK" sz="2000" dirty="0">
                <a:solidFill>
                  <a:schemeClr val="tx1"/>
                </a:solidFill>
              </a:rPr>
              <a:t> na </a:t>
            </a:r>
            <a:r>
              <a:rPr lang="sk-SK" sz="2000" dirty="0" err="1">
                <a:solidFill>
                  <a:schemeClr val="tx1"/>
                </a:solidFill>
              </a:rPr>
              <a:t>délce</a:t>
            </a:r>
            <a:r>
              <a:rPr lang="sk-SK" sz="2000" dirty="0">
                <a:solidFill>
                  <a:schemeClr val="tx1"/>
                </a:solidFill>
              </a:rPr>
              <a:t> statické </a:t>
            </a:r>
            <a:r>
              <a:rPr lang="sk-SK" sz="2000" dirty="0" err="1" smtClean="0">
                <a:solidFill>
                  <a:schemeClr val="tx1"/>
                </a:solidFill>
              </a:rPr>
              <a:t>kultivace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b="1" dirty="0" smtClean="0">
                <a:solidFill>
                  <a:schemeClr val="tx1"/>
                </a:solidFill>
              </a:rPr>
              <a:t>(1) </a:t>
            </a:r>
            <a:r>
              <a:rPr lang="sk-SK" sz="2000" b="1" dirty="0" err="1" smtClean="0">
                <a:solidFill>
                  <a:schemeClr val="tx1"/>
                </a:solidFill>
              </a:rPr>
              <a:t>Lag</a:t>
            </a:r>
            <a:r>
              <a:rPr lang="sk-SK" sz="2000" b="1" dirty="0" smtClean="0">
                <a:solidFill>
                  <a:schemeClr val="tx1"/>
                </a:solidFill>
              </a:rPr>
              <a:t> fáze </a:t>
            </a:r>
          </a:p>
          <a:p>
            <a:r>
              <a:rPr lang="sk-SK" sz="2000" b="1" dirty="0" smtClean="0">
                <a:solidFill>
                  <a:schemeClr val="tx1"/>
                </a:solidFill>
              </a:rPr>
              <a:t>(2) Fáze </a:t>
            </a:r>
            <a:r>
              <a:rPr lang="sk-SK" sz="2000" b="1" dirty="0" err="1" smtClean="0">
                <a:solidFill>
                  <a:schemeClr val="tx1"/>
                </a:solidFill>
              </a:rPr>
              <a:t>zrychleného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růstu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– fáze fyziologického </a:t>
            </a:r>
            <a:r>
              <a:rPr lang="sk-SK" sz="2000" dirty="0" err="1" smtClean="0">
                <a:solidFill>
                  <a:schemeClr val="tx1"/>
                </a:solidFill>
              </a:rPr>
              <a:t>mládí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b="1" u="sng" dirty="0" smtClean="0">
                <a:solidFill>
                  <a:schemeClr val="tx1"/>
                </a:solidFill>
              </a:rPr>
              <a:t>(3) Log </a:t>
            </a:r>
            <a:r>
              <a:rPr lang="sk-SK" sz="2000" b="1" u="sng" dirty="0">
                <a:solidFill>
                  <a:schemeClr val="tx1"/>
                </a:solidFill>
              </a:rPr>
              <a:t>fáze </a:t>
            </a:r>
            <a:r>
              <a:rPr lang="sk-SK" sz="2000" u="sng" dirty="0">
                <a:solidFill>
                  <a:schemeClr val="tx1"/>
                </a:solidFill>
              </a:rPr>
              <a:t>– logaritmická – </a:t>
            </a:r>
            <a:r>
              <a:rPr lang="sk-SK" sz="2000" u="sng" dirty="0" err="1" smtClean="0">
                <a:solidFill>
                  <a:schemeClr val="tx1"/>
                </a:solidFill>
              </a:rPr>
              <a:t>exponenciální</a:t>
            </a:r>
            <a:endParaRPr lang="sk-SK" sz="2000" u="sng" dirty="0" smtClean="0">
              <a:solidFill>
                <a:schemeClr val="tx1"/>
              </a:solidFill>
            </a:endParaRPr>
          </a:p>
          <a:p>
            <a:r>
              <a:rPr lang="sk-SK" sz="2000" b="1" dirty="0" smtClean="0">
                <a:solidFill>
                  <a:schemeClr val="tx1"/>
                </a:solidFill>
              </a:rPr>
              <a:t>(4) Fáze </a:t>
            </a:r>
            <a:r>
              <a:rPr lang="sk-SK" sz="2000" b="1" dirty="0" err="1" smtClean="0">
                <a:solidFill>
                  <a:schemeClr val="tx1"/>
                </a:solidFill>
              </a:rPr>
              <a:t>zpomaleného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růstu</a:t>
            </a:r>
            <a:endParaRPr lang="sk-SK" sz="2000" b="1" dirty="0" smtClean="0">
              <a:solidFill>
                <a:schemeClr val="tx1"/>
              </a:solidFill>
            </a:endParaRPr>
          </a:p>
          <a:p>
            <a:r>
              <a:rPr lang="sk-SK" sz="2000" b="1" dirty="0" smtClean="0">
                <a:solidFill>
                  <a:schemeClr val="tx1"/>
                </a:solidFill>
              </a:rPr>
              <a:t>(5) Fáze </a:t>
            </a:r>
            <a:r>
              <a:rPr lang="sk-SK" sz="2000" b="1" dirty="0" err="1" smtClean="0">
                <a:solidFill>
                  <a:schemeClr val="tx1"/>
                </a:solidFill>
              </a:rPr>
              <a:t>stacionární</a:t>
            </a:r>
            <a:endParaRPr lang="sk-SK" sz="2000" b="1" dirty="0" smtClean="0">
              <a:solidFill>
                <a:schemeClr val="tx1"/>
              </a:solidFill>
            </a:endParaRPr>
          </a:p>
          <a:p>
            <a:r>
              <a:rPr lang="sk-SK" sz="2000" b="1" dirty="0" smtClean="0">
                <a:solidFill>
                  <a:schemeClr val="tx1"/>
                </a:solidFill>
              </a:rPr>
              <a:t>(6) Fáze </a:t>
            </a:r>
            <a:r>
              <a:rPr lang="sk-SK" sz="2000" b="1" dirty="0" err="1" smtClean="0">
                <a:solidFill>
                  <a:schemeClr val="tx1"/>
                </a:solidFill>
              </a:rPr>
              <a:t>odumírání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36" y="2942699"/>
            <a:ext cx="4277833" cy="34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439" y="307817"/>
            <a:ext cx="10972800" cy="966457"/>
          </a:xfrm>
        </p:spPr>
        <p:txBody>
          <a:bodyPr/>
          <a:lstStyle/>
          <a:p>
            <a:r>
              <a:rPr lang="sk-SK" dirty="0" err="1" smtClean="0"/>
              <a:t>Diauxie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6338" y="1738266"/>
            <a:ext cx="5558826" cy="339505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postupné využití substrátu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sk-SK" sz="2400" dirty="0" smtClean="0">
                <a:solidFill>
                  <a:schemeClr val="tx1"/>
                </a:solidFill>
              </a:rPr>
              <a:t>(</a:t>
            </a:r>
            <a:r>
              <a:rPr lang="sk-SK" sz="2400" dirty="0" err="1">
                <a:solidFill>
                  <a:schemeClr val="tx1"/>
                </a:solidFill>
              </a:rPr>
              <a:t>např</a:t>
            </a:r>
            <a:r>
              <a:rPr lang="sk-SK" sz="2400" dirty="0">
                <a:solidFill>
                  <a:schemeClr val="tx1"/>
                </a:solidFill>
              </a:rPr>
              <a:t>. </a:t>
            </a:r>
            <a:r>
              <a:rPr lang="sk-SK" sz="2400" dirty="0" err="1" smtClean="0">
                <a:solidFill>
                  <a:schemeClr val="tx1"/>
                </a:solidFill>
              </a:rPr>
              <a:t>nejdříve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využije 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sk-SK" sz="2400" dirty="0" smtClean="0">
                <a:solidFill>
                  <a:schemeClr val="tx1"/>
                </a:solidFill>
              </a:rPr>
              <a:t>jednoduchý </a:t>
            </a:r>
            <a:r>
              <a:rPr lang="sk-SK" sz="2400" dirty="0">
                <a:solidFill>
                  <a:schemeClr val="tx1"/>
                </a:solidFill>
              </a:rPr>
              <a:t>zdroj </a:t>
            </a:r>
            <a:r>
              <a:rPr lang="sk-SK" sz="2400" dirty="0" smtClean="0">
                <a:solidFill>
                  <a:schemeClr val="tx1"/>
                </a:solidFill>
              </a:rPr>
              <a:t>– glukóza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sk-SK" sz="2400" dirty="0" smtClean="0">
                <a:solidFill>
                  <a:schemeClr val="tx1"/>
                </a:solidFill>
              </a:rPr>
              <a:t>→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první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vrchol;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61950" indent="-36195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sk-SK" sz="2400" dirty="0" smtClean="0">
                <a:solidFill>
                  <a:schemeClr val="tx1"/>
                </a:solidFill>
              </a:rPr>
              <a:t>potom </a:t>
            </a:r>
            <a:r>
              <a:rPr lang="sk-SK" sz="2400" dirty="0" err="1">
                <a:solidFill>
                  <a:schemeClr val="tx1"/>
                </a:solidFill>
              </a:rPr>
              <a:t>teprve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nastartuje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sk-SK" sz="2400" dirty="0" smtClean="0">
                <a:solidFill>
                  <a:schemeClr val="tx1"/>
                </a:solidFill>
              </a:rPr>
              <a:t>metabolizmus </a:t>
            </a:r>
            <a:r>
              <a:rPr lang="sk-SK" sz="2400" dirty="0">
                <a:solidFill>
                  <a:schemeClr val="tx1"/>
                </a:solidFill>
              </a:rPr>
              <a:t>k </a:t>
            </a:r>
            <a:r>
              <a:rPr lang="sk-SK" sz="2400" dirty="0" smtClean="0">
                <a:solidFill>
                  <a:schemeClr val="tx1"/>
                </a:solidFill>
              </a:rPr>
              <a:t>využití </a:t>
            </a:r>
            <a:r>
              <a:rPr lang="sk-SK" sz="2400" dirty="0" err="1" smtClean="0">
                <a:solidFill>
                  <a:schemeClr val="tx1"/>
                </a:solidFill>
              </a:rPr>
              <a:t>složitějšího</a:t>
            </a:r>
            <a:r>
              <a:rPr lang="sk-SK" sz="2400" dirty="0" smtClean="0">
                <a:solidFill>
                  <a:schemeClr val="tx1"/>
                </a:solidFill>
              </a:rPr>
              <a:t> substrátu </a:t>
            </a:r>
            <a:r>
              <a:rPr lang="sk-SK" sz="2400" dirty="0">
                <a:solidFill>
                  <a:schemeClr val="tx1"/>
                </a:solidFill>
              </a:rPr>
              <a:t>– </a:t>
            </a:r>
            <a:r>
              <a:rPr lang="sk-SK" sz="2400" dirty="0" smtClean="0">
                <a:solidFill>
                  <a:schemeClr val="tx1"/>
                </a:solidFill>
              </a:rPr>
              <a:t>laktóza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sk-SK" sz="2400" dirty="0" err="1" smtClean="0">
                <a:solidFill>
                  <a:schemeClr val="tx1"/>
                </a:solidFill>
              </a:rPr>
              <a:t>→druhý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vrchol)</a:t>
            </a: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64" y="1708511"/>
            <a:ext cx="5218829" cy="4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654" y="172015"/>
            <a:ext cx="10972800" cy="1111313"/>
          </a:xfrm>
        </p:spPr>
        <p:txBody>
          <a:bodyPr/>
          <a:lstStyle/>
          <a:p>
            <a:r>
              <a:rPr lang="sk-SK" dirty="0" err="1" smtClean="0"/>
              <a:t>Uchovávání</a:t>
            </a:r>
            <a:r>
              <a:rPr lang="sk-SK" dirty="0" smtClean="0"/>
              <a:t> </a:t>
            </a:r>
            <a:r>
              <a:rPr lang="sk-SK" dirty="0" err="1" smtClean="0"/>
              <a:t>bakterií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3350" y="1688710"/>
            <a:ext cx="10491614" cy="4644189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tx1"/>
                </a:solidFill>
              </a:rPr>
              <a:t>je nutné </a:t>
            </a:r>
            <a:r>
              <a:rPr lang="sk-SK" dirty="0" err="1">
                <a:solidFill>
                  <a:schemeClr val="tx1"/>
                </a:solidFill>
              </a:rPr>
              <a:t>zajištění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životaschopnosti</a:t>
            </a:r>
          </a:p>
          <a:p>
            <a:r>
              <a:rPr lang="sk-SK" dirty="0">
                <a:solidFill>
                  <a:schemeClr val="tx1"/>
                </a:solidFill>
              </a:rPr>
              <a:t>na Petriho </a:t>
            </a:r>
            <a:r>
              <a:rPr lang="sk-SK" dirty="0" err="1">
                <a:solidFill>
                  <a:schemeClr val="tx1"/>
                </a:solidFill>
              </a:rPr>
              <a:t>misce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při</a:t>
            </a:r>
            <a:r>
              <a:rPr lang="sk-SK" b="1" dirty="0">
                <a:solidFill>
                  <a:schemeClr val="tx1"/>
                </a:solidFill>
              </a:rPr>
              <a:t> 4 °C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krátkodobě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nutno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přeočkovávat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  <a:p>
            <a:r>
              <a:rPr lang="es-ES" dirty="0">
                <a:solidFill>
                  <a:schemeClr val="tx1"/>
                </a:solidFill>
              </a:rPr>
              <a:t>ve zkumavce v agaru ve vpichu </a:t>
            </a:r>
            <a:r>
              <a:rPr lang="es-ES" dirty="0" smtClean="0">
                <a:solidFill>
                  <a:schemeClr val="tx1"/>
                </a:solidFill>
              </a:rPr>
              <a:t>– měsíce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na </a:t>
            </a:r>
            <a:r>
              <a:rPr lang="sk-SK" b="1" dirty="0" err="1">
                <a:solidFill>
                  <a:schemeClr val="tx1"/>
                </a:solidFill>
              </a:rPr>
              <a:t>šikmém</a:t>
            </a:r>
            <a:r>
              <a:rPr lang="sk-SK" b="1" dirty="0">
                <a:solidFill>
                  <a:schemeClr val="tx1"/>
                </a:solidFill>
              </a:rPr>
              <a:t> agaru </a:t>
            </a:r>
            <a:r>
              <a:rPr lang="sk-SK" dirty="0">
                <a:solidFill>
                  <a:schemeClr val="tx1"/>
                </a:solidFill>
              </a:rPr>
              <a:t>v </a:t>
            </a:r>
            <a:r>
              <a:rPr lang="sk-SK" dirty="0" err="1">
                <a:solidFill>
                  <a:schemeClr val="tx1"/>
                </a:solidFill>
              </a:rPr>
              <a:t>lednici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při</a:t>
            </a:r>
            <a:r>
              <a:rPr lang="sk-SK" dirty="0">
                <a:solidFill>
                  <a:schemeClr val="tx1"/>
                </a:solidFill>
              </a:rPr>
              <a:t> +4 °C – </a:t>
            </a:r>
            <a:r>
              <a:rPr lang="sk-SK" dirty="0" err="1" smtClean="0">
                <a:solidFill>
                  <a:schemeClr val="tx1"/>
                </a:solidFill>
              </a:rPr>
              <a:t>týdny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na </a:t>
            </a:r>
            <a:r>
              <a:rPr lang="sk-SK" dirty="0" err="1" smtClean="0">
                <a:solidFill>
                  <a:schemeClr val="tx1"/>
                </a:solidFill>
              </a:rPr>
              <a:t>porézních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materiálech</a:t>
            </a:r>
            <a:r>
              <a:rPr lang="sk-SK" dirty="0">
                <a:solidFill>
                  <a:schemeClr val="tx1"/>
                </a:solidFill>
              </a:rPr>
              <a:t> - </a:t>
            </a:r>
            <a:r>
              <a:rPr lang="sk-SK" dirty="0" err="1">
                <a:solidFill>
                  <a:schemeClr val="tx1"/>
                </a:solidFill>
              </a:rPr>
              <a:t>želatinových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discích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kuličkách</a:t>
            </a:r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err="1">
                <a:solidFill>
                  <a:schemeClr val="tx1"/>
                </a:solidFill>
              </a:rPr>
              <a:t>lyofilizované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– </a:t>
            </a:r>
            <a:r>
              <a:rPr lang="sk-SK" dirty="0" err="1">
                <a:solidFill>
                  <a:schemeClr val="tx1"/>
                </a:solidFill>
              </a:rPr>
              <a:t>lyofilizace</a:t>
            </a:r>
            <a:r>
              <a:rPr lang="sk-SK" dirty="0">
                <a:solidFill>
                  <a:schemeClr val="tx1"/>
                </a:solidFill>
              </a:rPr>
              <a:t> = </a:t>
            </a:r>
            <a:r>
              <a:rPr lang="sk-SK" dirty="0" err="1">
                <a:solidFill>
                  <a:schemeClr val="tx1"/>
                </a:solidFill>
              </a:rPr>
              <a:t>vymražení</a:t>
            </a:r>
            <a:r>
              <a:rPr lang="sk-SK" dirty="0">
                <a:solidFill>
                  <a:schemeClr val="tx1"/>
                </a:solidFill>
              </a:rPr>
              <a:t> vody </a:t>
            </a:r>
            <a:r>
              <a:rPr lang="sk-SK" dirty="0" err="1">
                <a:solidFill>
                  <a:schemeClr val="tx1"/>
                </a:solidFill>
              </a:rPr>
              <a:t>ve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vakuu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sublimací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vody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zmražené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na </a:t>
            </a:r>
            <a:r>
              <a:rPr lang="sk-SK" b="1" dirty="0">
                <a:solidFill>
                  <a:schemeClr val="tx1"/>
                </a:solidFill>
              </a:rPr>
              <a:t>– 70 °C </a:t>
            </a:r>
            <a:r>
              <a:rPr lang="sk-SK" dirty="0">
                <a:solidFill>
                  <a:schemeClr val="tx1"/>
                </a:solidFill>
              </a:rPr>
              <a:t>po malých </a:t>
            </a:r>
            <a:r>
              <a:rPr lang="sk-SK" dirty="0" err="1">
                <a:solidFill>
                  <a:schemeClr val="tx1"/>
                </a:solidFill>
              </a:rPr>
              <a:t>objemech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v </a:t>
            </a:r>
            <a:r>
              <a:rPr lang="sk-SK" b="1" dirty="0" err="1">
                <a:solidFill>
                  <a:schemeClr val="tx1"/>
                </a:solidFill>
              </a:rPr>
              <a:t>hlubokomrazicím</a:t>
            </a:r>
            <a:r>
              <a:rPr lang="sk-SK" b="1" dirty="0">
                <a:solidFill>
                  <a:schemeClr val="tx1"/>
                </a:solidFill>
              </a:rPr>
              <a:t> boxu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měsíce</a:t>
            </a:r>
            <a:r>
              <a:rPr lang="sk-SK" dirty="0">
                <a:solidFill>
                  <a:schemeClr val="tx1"/>
                </a:solidFill>
              </a:rPr>
              <a:t>, roky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boxy s </a:t>
            </a:r>
            <a:r>
              <a:rPr lang="en-US" dirty="0" err="1">
                <a:solidFill>
                  <a:schemeClr val="tx1"/>
                </a:solidFill>
              </a:rPr>
              <a:t>pevným</a:t>
            </a:r>
            <a:r>
              <a:rPr lang="en-US" dirty="0">
                <a:solidFill>
                  <a:schemeClr val="tx1"/>
                </a:solidFill>
              </a:rPr>
              <a:t> CO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b="1" dirty="0" err="1">
                <a:solidFill>
                  <a:schemeClr val="tx1"/>
                </a:solidFill>
              </a:rPr>
              <a:t>suchý</a:t>
            </a:r>
            <a:r>
              <a:rPr lang="en-US" b="1" dirty="0">
                <a:solidFill>
                  <a:schemeClr val="tx1"/>
                </a:solidFill>
              </a:rPr>
              <a:t> led (- 78 °C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err="1" smtClean="0">
                <a:solidFill>
                  <a:schemeClr val="tx1"/>
                </a:solidFill>
              </a:rPr>
              <a:t>Kryoprezervace</a:t>
            </a:r>
            <a:r>
              <a:rPr lang="sk-SK" b="1" dirty="0" smtClean="0">
                <a:solidFill>
                  <a:schemeClr val="tx1"/>
                </a:solidFill>
              </a:rPr>
              <a:t> - </a:t>
            </a:r>
            <a:r>
              <a:rPr lang="sk-SK" dirty="0" smtClean="0">
                <a:solidFill>
                  <a:schemeClr val="tx1"/>
                </a:solidFill>
              </a:rPr>
              <a:t>reverzibilní </a:t>
            </a:r>
            <a:r>
              <a:rPr lang="sk-SK" dirty="0" err="1">
                <a:solidFill>
                  <a:schemeClr val="tx1"/>
                </a:solidFill>
              </a:rPr>
              <a:t>anabióza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neprobíhají</a:t>
            </a:r>
            <a:r>
              <a:rPr lang="sk-SK" dirty="0" smtClean="0">
                <a:solidFill>
                  <a:schemeClr val="tx1"/>
                </a:solidFill>
              </a:rPr>
              <a:t> biochemické procesy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zamražení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kultur</a:t>
            </a:r>
            <a:r>
              <a:rPr lang="sk-SK" dirty="0">
                <a:solidFill>
                  <a:schemeClr val="tx1"/>
                </a:solidFill>
              </a:rPr>
              <a:t> v </a:t>
            </a:r>
            <a:r>
              <a:rPr lang="sk-SK" b="1" dirty="0" err="1">
                <a:solidFill>
                  <a:schemeClr val="tx1"/>
                </a:solidFill>
              </a:rPr>
              <a:t>tekutém</a:t>
            </a:r>
            <a:r>
              <a:rPr lang="sk-SK" b="1" dirty="0">
                <a:solidFill>
                  <a:schemeClr val="tx1"/>
                </a:solidFill>
              </a:rPr>
              <a:t> dusíku </a:t>
            </a:r>
            <a:r>
              <a:rPr lang="sk-SK" dirty="0">
                <a:solidFill>
                  <a:schemeClr val="tx1"/>
                </a:solidFill>
              </a:rPr>
              <a:t>(až - 196°C) nebo </a:t>
            </a:r>
            <a:r>
              <a:rPr lang="sk-SK" b="1" dirty="0">
                <a:solidFill>
                  <a:schemeClr val="tx1"/>
                </a:solidFill>
              </a:rPr>
              <a:t>v </a:t>
            </a:r>
            <a:r>
              <a:rPr lang="sk-SK" b="1" dirty="0" err="1" smtClean="0">
                <a:solidFill>
                  <a:schemeClr val="tx1"/>
                </a:solidFill>
              </a:rPr>
              <a:t>jiných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plynech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(He, Cr, H), </a:t>
            </a:r>
            <a:r>
              <a:rPr lang="sk-SK" dirty="0" err="1">
                <a:solidFill>
                  <a:schemeClr val="tx1"/>
                </a:solidFill>
              </a:rPr>
              <a:t>uchovávání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neomezeně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dlouho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921" y="117694"/>
            <a:ext cx="10972800" cy="894029"/>
          </a:xfrm>
        </p:spPr>
        <p:txBody>
          <a:bodyPr/>
          <a:lstStyle/>
          <a:p>
            <a:r>
              <a:rPr lang="sk-SK" dirty="0" smtClean="0"/>
              <a:t>Postup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1192" y="1162408"/>
            <a:ext cx="11389259" cy="4785718"/>
          </a:xfrm>
        </p:spPr>
        <p:txBody>
          <a:bodyPr>
            <a:noAutofit/>
          </a:bodyPr>
          <a:lstStyle/>
          <a:p>
            <a:r>
              <a:rPr lang="sk-SK" sz="2400" b="1" dirty="0" err="1">
                <a:solidFill>
                  <a:schemeClr val="tx1"/>
                </a:solidFill>
              </a:rPr>
              <a:t>Všechny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zkumavky</a:t>
            </a:r>
            <a:r>
              <a:rPr lang="sk-SK" sz="2400" b="1" dirty="0">
                <a:solidFill>
                  <a:schemeClr val="tx1"/>
                </a:solidFill>
              </a:rPr>
              <a:t> i Petriho misky popíšeme </a:t>
            </a:r>
            <a:r>
              <a:rPr lang="sk-SK" sz="2400" b="1" dirty="0" err="1">
                <a:solidFill>
                  <a:schemeClr val="tx1"/>
                </a:solidFill>
              </a:rPr>
              <a:t>fixou</a:t>
            </a:r>
            <a:r>
              <a:rPr lang="sk-SK" sz="2400" b="1" dirty="0">
                <a:solidFill>
                  <a:schemeClr val="tx1"/>
                </a:solidFill>
              </a:rPr>
              <a:t> (druh, </a:t>
            </a:r>
            <a:r>
              <a:rPr lang="sk-SK" sz="2400" b="1" dirty="0" err="1">
                <a:solidFill>
                  <a:schemeClr val="tx1"/>
                </a:solidFill>
              </a:rPr>
              <a:t>kmen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 smtClean="0">
                <a:solidFill>
                  <a:schemeClr val="tx1"/>
                </a:solidFill>
              </a:rPr>
              <a:t>datum</a:t>
            </a:r>
            <a:r>
              <a:rPr lang="sk-SK" sz="2400" b="1" dirty="0" smtClean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své</a:t>
            </a:r>
            <a:r>
              <a:rPr lang="sk-SK" sz="2400" b="1" dirty="0">
                <a:solidFill>
                  <a:schemeClr val="tx1"/>
                </a:solidFill>
              </a:rPr>
              <a:t> iniciály</a:t>
            </a:r>
            <a:r>
              <a:rPr lang="sk-SK" sz="2400" b="1" dirty="0" smtClean="0">
                <a:solidFill>
                  <a:schemeClr val="tx1"/>
                </a:solidFill>
              </a:rPr>
              <a:t>).</a:t>
            </a:r>
          </a:p>
          <a:p>
            <a:endParaRPr lang="sk-SK" sz="2400" b="1" dirty="0" smtClean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chemeClr val="tx1"/>
                </a:solidFill>
              </a:rPr>
              <a:t>Aseptická práce</a:t>
            </a:r>
            <a:r>
              <a:rPr lang="sk-SK" sz="2400" b="1" dirty="0">
                <a:solidFill>
                  <a:schemeClr val="tx1"/>
                </a:solidFill>
              </a:rPr>
              <a:t>!! </a:t>
            </a:r>
            <a:r>
              <a:rPr lang="sk-SK" sz="2400" b="1" dirty="0" err="1" smtClean="0">
                <a:solidFill>
                  <a:schemeClr val="tx1"/>
                </a:solidFill>
              </a:rPr>
              <a:t>Žíhat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hrdla a </a:t>
            </a:r>
            <a:r>
              <a:rPr lang="sk-SK" sz="2400" b="1" dirty="0" err="1">
                <a:solidFill>
                  <a:schemeClr val="tx1"/>
                </a:solidFill>
              </a:rPr>
              <a:t>kličky</a:t>
            </a:r>
            <a:r>
              <a:rPr lang="sk-SK" sz="2400" b="1" dirty="0">
                <a:solidFill>
                  <a:schemeClr val="tx1"/>
                </a:solidFill>
              </a:rPr>
              <a:t>!!! Misky </a:t>
            </a:r>
            <a:r>
              <a:rPr lang="sk-SK" sz="2400" b="1" dirty="0" err="1" smtClean="0">
                <a:solidFill>
                  <a:schemeClr val="tx1"/>
                </a:solidFill>
              </a:rPr>
              <a:t>otevírat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co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nejméně</a:t>
            </a:r>
            <a:r>
              <a:rPr lang="sk-SK" sz="2400" b="1" dirty="0" smtClean="0">
                <a:solidFill>
                  <a:schemeClr val="tx1"/>
                </a:solidFill>
              </a:rPr>
              <a:t>!!!</a:t>
            </a:r>
          </a:p>
          <a:p>
            <a:endParaRPr lang="sk-SK" sz="2400" b="1" dirty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chemeClr val="tx1"/>
                </a:solidFill>
              </a:rPr>
              <a:t>Každý </a:t>
            </a:r>
            <a:r>
              <a:rPr lang="sk-SK" sz="2400" b="1" dirty="0">
                <a:solidFill>
                  <a:schemeClr val="tx1"/>
                </a:solidFill>
              </a:rPr>
              <a:t>pracuje </a:t>
            </a:r>
            <a:r>
              <a:rPr lang="sk-SK" sz="2400" b="1" dirty="0" smtClean="0">
                <a:solidFill>
                  <a:schemeClr val="tx1"/>
                </a:solidFill>
              </a:rPr>
              <a:t>sám – 3 misky, 1 šikmý agar, 1 tekuté médium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Do </a:t>
            </a:r>
            <a:r>
              <a:rPr lang="en-US" b="1" dirty="0" err="1" smtClean="0">
                <a:solidFill>
                  <a:schemeClr val="tx1"/>
                </a:solidFill>
              </a:rPr>
              <a:t>dvojice</a:t>
            </a:r>
            <a:r>
              <a:rPr lang="en-US" b="1" dirty="0" smtClean="0">
                <a:solidFill>
                  <a:schemeClr val="tx1"/>
                </a:solidFill>
              </a:rPr>
              <a:t> 6 </a:t>
            </a:r>
            <a:r>
              <a:rPr lang="en-US" b="1" dirty="0" err="1" smtClean="0">
                <a:solidFill>
                  <a:schemeClr val="tx1"/>
                </a:solidFill>
              </a:rPr>
              <a:t>zkumavek</a:t>
            </a:r>
            <a:r>
              <a:rPr lang="en-US" b="1" dirty="0" smtClean="0">
                <a:solidFill>
                  <a:schemeClr val="tx1"/>
                </a:solidFill>
              </a:rPr>
              <a:t> s 5 ml </a:t>
            </a:r>
            <a:r>
              <a:rPr lang="en-US" b="1" dirty="0" err="1" smtClean="0">
                <a:solidFill>
                  <a:schemeClr val="tx1"/>
                </a:solidFill>
              </a:rPr>
              <a:t>bujonu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ka</a:t>
            </a:r>
            <a:r>
              <a:rPr lang="cs-CZ" b="1" dirty="0" err="1" smtClean="0">
                <a:solidFill>
                  <a:schemeClr val="tx1"/>
                </a:solidFill>
              </a:rPr>
              <a:t>ždá</a:t>
            </a:r>
            <a:r>
              <a:rPr lang="cs-CZ" b="1" dirty="0" smtClean="0">
                <a:solidFill>
                  <a:schemeClr val="tx1"/>
                </a:solidFill>
              </a:rPr>
              <a:t> zkumavka různé pH 4–9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sk-SK" sz="2400" b="1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Do </a:t>
            </a:r>
            <a:r>
              <a:rPr lang="en-US" b="1" dirty="0" err="1">
                <a:solidFill>
                  <a:schemeClr val="tx1"/>
                </a:solidFill>
              </a:rPr>
              <a:t>dvojice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5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zkumavek</a:t>
            </a:r>
            <a:r>
              <a:rPr lang="en-US" b="1" dirty="0">
                <a:solidFill>
                  <a:schemeClr val="tx1"/>
                </a:solidFill>
              </a:rPr>
              <a:t> s 5 ml </a:t>
            </a:r>
            <a:r>
              <a:rPr lang="en-US" b="1" dirty="0" err="1">
                <a:solidFill>
                  <a:schemeClr val="tx1"/>
                </a:solidFill>
              </a:rPr>
              <a:t>bujonu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ka</a:t>
            </a:r>
            <a:r>
              <a:rPr lang="cs-CZ" b="1" dirty="0" err="1">
                <a:solidFill>
                  <a:schemeClr val="tx1"/>
                </a:solidFill>
              </a:rPr>
              <a:t>ždá</a:t>
            </a:r>
            <a:r>
              <a:rPr lang="cs-CZ" b="1" dirty="0">
                <a:solidFill>
                  <a:schemeClr val="tx1"/>
                </a:solidFill>
              </a:rPr>
              <a:t> zkumavka </a:t>
            </a:r>
            <a:r>
              <a:rPr lang="cs-CZ" b="1" dirty="0" smtClean="0">
                <a:solidFill>
                  <a:schemeClr val="tx1"/>
                </a:solidFill>
              </a:rPr>
              <a:t>různým podílem soli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cs-CZ" b="1" dirty="0" smtClean="0">
                <a:solidFill>
                  <a:schemeClr val="tx1"/>
                </a:solidFill>
              </a:rPr>
              <a:t>g</a:t>
            </a:r>
            <a:r>
              <a:rPr lang="en-US" b="1" dirty="0" smtClean="0">
                <a:solidFill>
                  <a:schemeClr val="tx1"/>
                </a:solidFill>
              </a:rPr>
              <a:t>/L, </a:t>
            </a:r>
            <a:r>
              <a:rPr lang="en-US" b="1" dirty="0" err="1" smtClean="0">
                <a:solidFill>
                  <a:schemeClr val="tx1"/>
                </a:solidFill>
              </a:rPr>
              <a:t>NaCl</a:t>
            </a:r>
            <a:r>
              <a:rPr lang="en-US" b="1" dirty="0" smtClean="0">
                <a:solidFill>
                  <a:schemeClr val="tx1"/>
                </a:solidFill>
              </a:rPr>
              <a:t>): </a:t>
            </a:r>
            <a:r>
              <a:rPr lang="cs-CZ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, 3, 5 (z</a:t>
            </a:r>
            <a:r>
              <a:rPr lang="cs-CZ" b="1" dirty="0" err="1" smtClean="0">
                <a:solidFill>
                  <a:schemeClr val="tx1"/>
                </a:solidFill>
              </a:rPr>
              <a:t>ákladní</a:t>
            </a:r>
            <a:r>
              <a:rPr lang="cs-CZ" b="1" dirty="0" smtClean="0">
                <a:solidFill>
                  <a:schemeClr val="tx1"/>
                </a:solidFill>
              </a:rPr>
              <a:t> medium</a:t>
            </a:r>
            <a:r>
              <a:rPr lang="en-US" b="1" dirty="0" smtClean="0">
                <a:solidFill>
                  <a:schemeClr val="tx1"/>
                </a:solidFill>
              </a:rPr>
              <a:t>), 7, 9.</a:t>
            </a:r>
            <a:endParaRPr lang="sk-SK" b="1" dirty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1" y="525102"/>
            <a:ext cx="10972800" cy="1204110"/>
          </a:xfrm>
        </p:spPr>
        <p:txBody>
          <a:bodyPr/>
          <a:lstStyle/>
          <a:p>
            <a:r>
              <a:rPr lang="pl-PL" dirty="0"/>
              <a:t>Tekuté p</a:t>
            </a:r>
            <a:r>
              <a:rPr lang="sk-SK" dirty="0" err="1"/>
              <a:t>ůdy</a:t>
            </a:r>
            <a:r>
              <a:rPr lang="pl-PL" dirty="0"/>
              <a:t> </a:t>
            </a:r>
            <a:br>
              <a:rPr lang="pl-PL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Popsat sklo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Zapnout kahan, ožíhat kličku, nechat zchládnout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Nabrat kulturu – tak ¼ kličky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Malíčkem otevřít vršek, ožíhat zkumavku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Kličku těsně </a:t>
            </a:r>
            <a:r>
              <a:rPr lang="pl-PL" sz="2400" dirty="0">
                <a:solidFill>
                  <a:schemeClr val="tx1"/>
                </a:solidFill>
              </a:rPr>
              <a:t>nad okraj hladiny, na stěnu zkumavky, </a:t>
            </a:r>
            <a:r>
              <a:rPr lang="pl-PL" sz="2400" dirty="0" smtClean="0">
                <a:solidFill>
                  <a:schemeClr val="tx1"/>
                </a:solidFill>
              </a:rPr>
              <a:t>postupně </a:t>
            </a:r>
            <a:r>
              <a:rPr lang="sk-SK" sz="2400" dirty="0" err="1" smtClean="0">
                <a:solidFill>
                  <a:schemeClr val="tx1"/>
                </a:solidFill>
              </a:rPr>
              <a:t>vmíchat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do </a:t>
            </a:r>
            <a:r>
              <a:rPr lang="sk-SK" sz="2400" dirty="0" smtClean="0">
                <a:solidFill>
                  <a:schemeClr val="tx1"/>
                </a:solidFill>
              </a:rPr>
              <a:t>média</a:t>
            </a:r>
          </a:p>
          <a:p>
            <a:r>
              <a:rPr lang="sk-SK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sk-SK" sz="2400" dirty="0" smtClean="0">
                <a:solidFill>
                  <a:schemeClr val="tx1"/>
                </a:solidFill>
                <a:hlinkClick r:id="rId2"/>
              </a:rPr>
              <a:t>www.youtube.com/watch?v=NV0TlN0DpPw</a:t>
            </a:r>
            <a:r>
              <a:rPr lang="sk-SK" sz="2400" dirty="0" smtClean="0">
                <a:solidFill>
                  <a:schemeClr val="tx1"/>
                </a:solidFill>
              </a:rPr>
              <a:t> (od 0:30)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72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3386" y="497940"/>
            <a:ext cx="10972800" cy="1600200"/>
          </a:xfrm>
        </p:spPr>
        <p:txBody>
          <a:bodyPr/>
          <a:lstStyle/>
          <a:p>
            <a:r>
              <a:rPr lang="sk-SK" dirty="0"/>
              <a:t>Šikmý agar: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3351" y="2422430"/>
            <a:ext cx="4299362" cy="3416300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</a:rPr>
              <a:t>Popsat</a:t>
            </a:r>
            <a:r>
              <a:rPr lang="sk-SK" sz="2400" dirty="0" smtClean="0">
                <a:solidFill>
                  <a:schemeClr val="tx1"/>
                </a:solidFill>
              </a:rPr>
              <a:t> sklo</a:t>
            </a:r>
          </a:p>
          <a:p>
            <a:r>
              <a:rPr lang="sk-SK" sz="2400" dirty="0" err="1" smtClean="0">
                <a:solidFill>
                  <a:schemeClr val="tx1"/>
                </a:solidFill>
              </a:rPr>
              <a:t>Vyžíhat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kličku</a:t>
            </a:r>
            <a:r>
              <a:rPr lang="sk-SK" sz="2400" dirty="0">
                <a:solidFill>
                  <a:schemeClr val="tx1"/>
                </a:solidFill>
              </a:rPr>
              <a:t> a </a:t>
            </a:r>
            <a:r>
              <a:rPr lang="sk-SK" sz="2400" dirty="0" err="1">
                <a:solidFill>
                  <a:schemeClr val="tx1"/>
                </a:solidFill>
              </a:rPr>
              <a:t>nechat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zchládnout</a:t>
            </a: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dirty="0" err="1" smtClean="0">
                <a:solidFill>
                  <a:schemeClr val="tx1"/>
                </a:solidFill>
              </a:rPr>
              <a:t>Nabrat</a:t>
            </a:r>
            <a:r>
              <a:rPr lang="sk-SK" sz="2400" dirty="0" smtClean="0">
                <a:solidFill>
                  <a:schemeClr val="tx1"/>
                </a:solidFill>
              </a:rPr>
              <a:t> ¼ </a:t>
            </a:r>
            <a:r>
              <a:rPr lang="sk-SK" sz="2400" dirty="0" err="1" smtClean="0">
                <a:solidFill>
                  <a:schemeClr val="tx1"/>
                </a:solidFill>
              </a:rPr>
              <a:t>kličky</a:t>
            </a: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dirty="0" err="1" smtClean="0">
                <a:solidFill>
                  <a:schemeClr val="tx1"/>
                </a:solidFill>
              </a:rPr>
              <a:t>Malíčkem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vršek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ožíhat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z</a:t>
            </a:r>
            <a:r>
              <a:rPr lang="sk-SK" sz="2400" dirty="0" err="1" smtClean="0">
                <a:solidFill>
                  <a:schemeClr val="tx1"/>
                </a:solidFill>
              </a:rPr>
              <a:t>kumavku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„</a:t>
            </a:r>
            <a:r>
              <a:rPr lang="pl-PL" sz="2400" dirty="0" smtClean="0">
                <a:solidFill>
                  <a:schemeClr val="tx1"/>
                </a:solidFill>
              </a:rPr>
              <a:t>hádek</a:t>
            </a:r>
            <a:r>
              <a:rPr lang="pl-PL" sz="2400" dirty="0">
                <a:solidFill>
                  <a:schemeClr val="tx1"/>
                </a:solidFill>
              </a:rPr>
              <a:t>“ na </a:t>
            </a:r>
            <a:r>
              <a:rPr lang="pl-PL" sz="2400" dirty="0" smtClean="0">
                <a:solidFill>
                  <a:schemeClr val="tx1"/>
                </a:solidFill>
              </a:rPr>
              <a:t>šikmý </a:t>
            </a:r>
            <a:r>
              <a:rPr lang="pl-PL" sz="2400" dirty="0">
                <a:solidFill>
                  <a:schemeClr val="tx1"/>
                </a:solidFill>
              </a:rPr>
              <a:t>agar odspodu</a:t>
            </a:r>
            <a:endParaRPr lang="sk-SK" sz="2400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618" y="2821187"/>
            <a:ext cx="6545580" cy="26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813" y="81482"/>
            <a:ext cx="10972800" cy="1084152"/>
          </a:xfrm>
        </p:spPr>
        <p:txBody>
          <a:bodyPr/>
          <a:lstStyle/>
          <a:p>
            <a:r>
              <a:rPr lang="sk-SK" dirty="0" smtClean="0"/>
              <a:t>Petriho misky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20041" y="1258139"/>
            <a:ext cx="8825659" cy="367665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1. </a:t>
            </a:r>
            <a:r>
              <a:rPr lang="sk-SK" sz="2400" dirty="0" err="1" smtClean="0">
                <a:solidFill>
                  <a:schemeClr val="tx1"/>
                </a:solidFill>
              </a:rPr>
              <a:t>křížový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roztěr</a:t>
            </a:r>
            <a:r>
              <a:rPr lang="sk-SK" sz="2400" dirty="0" smtClean="0">
                <a:solidFill>
                  <a:schemeClr val="tx1"/>
                </a:solidFill>
              </a:rPr>
              <a:t> - čistá </a:t>
            </a:r>
            <a:r>
              <a:rPr lang="sk-SK" sz="2400" dirty="0" err="1" smtClean="0">
                <a:solidFill>
                  <a:schemeClr val="tx1"/>
                </a:solidFill>
              </a:rPr>
              <a:t>kultura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sk-SK" sz="2400" dirty="0" smtClean="0">
                <a:solidFill>
                  <a:schemeClr val="tx1"/>
                </a:solidFill>
                <a:hlinkClick r:id="rId2"/>
              </a:rPr>
              <a:t>www.youtube.com/watch?v=AaG3Pt3nwLQ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2. </a:t>
            </a:r>
            <a:r>
              <a:rPr lang="sk-SK" sz="2400" dirty="0" err="1" smtClean="0">
                <a:solidFill>
                  <a:schemeClr val="tx1"/>
                </a:solidFill>
              </a:rPr>
              <a:t>křížový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roztěr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směsná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kulura</a:t>
            </a:r>
            <a:r>
              <a:rPr lang="sk-SK" sz="2400" dirty="0" smtClean="0">
                <a:solidFill>
                  <a:schemeClr val="tx1"/>
                </a:solidFill>
              </a:rPr>
              <a:t> G+ a G-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3. misku </a:t>
            </a:r>
            <a:r>
              <a:rPr lang="sk-SK" sz="2400" dirty="0" err="1" smtClean="0">
                <a:solidFill>
                  <a:schemeClr val="tx1"/>
                </a:solidFill>
              </a:rPr>
              <a:t>rozdělit</a:t>
            </a:r>
            <a:r>
              <a:rPr lang="sk-SK" sz="2400" dirty="0" smtClean="0">
                <a:solidFill>
                  <a:schemeClr val="tx1"/>
                </a:solidFill>
              </a:rPr>
              <a:t> na </a:t>
            </a:r>
            <a:r>
              <a:rPr lang="sk-SK" sz="2400" dirty="0" err="1" smtClean="0">
                <a:solidFill>
                  <a:schemeClr val="tx1"/>
                </a:solidFill>
              </a:rPr>
              <a:t>čtvrtiny</a:t>
            </a:r>
            <a:r>
              <a:rPr lang="sk-SK" sz="2400" dirty="0" smtClean="0">
                <a:solidFill>
                  <a:schemeClr val="tx1"/>
                </a:solidFill>
              </a:rPr>
              <a:t> a </a:t>
            </a:r>
            <a:r>
              <a:rPr lang="sk-SK" sz="2400" dirty="0" err="1" smtClean="0">
                <a:solidFill>
                  <a:schemeClr val="tx1"/>
                </a:solidFill>
              </a:rPr>
              <a:t>hádek</a:t>
            </a:r>
            <a:r>
              <a:rPr lang="sk-SK" sz="2400" dirty="0" smtClean="0">
                <a:solidFill>
                  <a:schemeClr val="tx1"/>
                </a:solidFill>
              </a:rPr>
              <a:t> od okraje </a:t>
            </a:r>
            <a:r>
              <a:rPr lang="sk-SK" sz="2400" dirty="0" err="1" smtClean="0">
                <a:solidFill>
                  <a:schemeClr val="tx1"/>
                </a:solidFill>
              </a:rPr>
              <a:t>ke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středu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76" y="3443431"/>
            <a:ext cx="2586265" cy="260788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/>
          <a:srcRect l="47975"/>
          <a:stretch/>
        </p:blipFill>
        <p:spPr>
          <a:xfrm>
            <a:off x="2214606" y="3418020"/>
            <a:ext cx="2704569" cy="26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921" y="99587"/>
            <a:ext cx="10972800" cy="776335"/>
          </a:xfrm>
        </p:spPr>
        <p:txBody>
          <a:bodyPr/>
          <a:lstStyle/>
          <a:p>
            <a:r>
              <a:rPr lang="sk-SK" dirty="0" err="1" smtClean="0"/>
              <a:t>Křížový</a:t>
            </a:r>
            <a:r>
              <a:rPr lang="sk-SK" dirty="0" smtClean="0"/>
              <a:t> </a:t>
            </a:r>
            <a:r>
              <a:rPr lang="sk-SK" dirty="0" err="1" smtClean="0"/>
              <a:t>roztěr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3" y="1789452"/>
            <a:ext cx="4827058" cy="5068548"/>
          </a:xfrm>
          <a:prstGeom prst="rect">
            <a:avLst/>
          </a:prstGeom>
        </p:spPr>
      </p:pic>
      <p:pic>
        <p:nvPicPr>
          <p:cNvPr id="4100" name="Picture 4" descr="http://photos1.blogger.com/blogger/3757/4063/1600/M_BI_ES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16" y="1095628"/>
            <a:ext cx="2719612" cy="27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3/38/Chocolate_agar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34" y="1095628"/>
            <a:ext cx="3105570" cy="27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ytimg.com/vi/_1KP9zOtjXk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09" y="4095509"/>
            <a:ext cx="4063703" cy="22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97940"/>
            <a:ext cx="10972800" cy="1102259"/>
          </a:xfrm>
        </p:spPr>
        <p:txBody>
          <a:bodyPr/>
          <a:lstStyle/>
          <a:p>
            <a:r>
              <a:rPr lang="sk-SK" dirty="0" err="1" smtClean="0"/>
              <a:t>Kultury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9390" y="1876927"/>
            <a:ext cx="11165306" cy="471637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G-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• </a:t>
            </a:r>
            <a:r>
              <a:rPr lang="it-IT" b="1" i="1" dirty="0">
                <a:solidFill>
                  <a:schemeClr val="tx1"/>
                </a:solidFill>
              </a:rPr>
              <a:t>Escherichia coli </a:t>
            </a:r>
            <a:r>
              <a:rPr lang="it-IT" b="1" dirty="0">
                <a:solidFill>
                  <a:schemeClr val="tx1"/>
                </a:solidFill>
              </a:rPr>
              <a:t>CCM 3954 </a:t>
            </a:r>
            <a:r>
              <a:rPr lang="it-IT" dirty="0">
                <a:solidFill>
                  <a:schemeClr val="tx1"/>
                </a:solidFill>
              </a:rPr>
              <a:t>(fakultativně anaerobní)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• </a:t>
            </a:r>
            <a:r>
              <a:rPr lang="sk-SK" b="1" i="1" dirty="0" err="1">
                <a:solidFill>
                  <a:schemeClr val="tx1"/>
                </a:solidFill>
              </a:rPr>
              <a:t>Pseudomonas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fluorescens</a:t>
            </a:r>
            <a:r>
              <a:rPr lang="sk-SK" b="1" i="1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aerobní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•</a:t>
            </a:r>
            <a:r>
              <a:rPr lang="sk-SK" b="1" i="1" dirty="0" err="1" smtClean="0">
                <a:solidFill>
                  <a:schemeClr val="tx1"/>
                </a:solidFill>
              </a:rPr>
              <a:t>Serratia</a:t>
            </a:r>
            <a:r>
              <a:rPr lang="sk-SK" b="1" i="1" dirty="0" smtClean="0">
                <a:solidFill>
                  <a:schemeClr val="tx1"/>
                </a:solidFill>
              </a:rPr>
              <a:t> </a:t>
            </a:r>
            <a:r>
              <a:rPr lang="sk-SK" b="1" i="1" dirty="0" err="1">
                <a:solidFill>
                  <a:schemeClr val="tx1"/>
                </a:solidFill>
              </a:rPr>
              <a:t>marcescens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CCM 303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fakultativně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anaerobní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r>
              <a:rPr lang="sk-SK" b="1" dirty="0">
                <a:solidFill>
                  <a:schemeClr val="tx1"/>
                </a:solidFill>
              </a:rPr>
              <a:t>G+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•	 </a:t>
            </a:r>
            <a:r>
              <a:rPr lang="sk-SK" b="1" i="1" dirty="0" err="1">
                <a:solidFill>
                  <a:schemeClr val="tx1"/>
                </a:solidFill>
              </a:rPr>
              <a:t>Kocuria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b="1" i="1" dirty="0" err="1">
                <a:solidFill>
                  <a:schemeClr val="tx1"/>
                </a:solidFill>
              </a:rPr>
              <a:t>rosea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CCM 839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aerobní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• </a:t>
            </a:r>
            <a:r>
              <a:rPr lang="pt-BR" b="1" i="1" dirty="0">
                <a:solidFill>
                  <a:schemeClr val="tx1"/>
                </a:solidFill>
              </a:rPr>
              <a:t>Micrococcus luteus </a:t>
            </a:r>
            <a:r>
              <a:rPr lang="pt-BR" b="1" dirty="0">
                <a:solidFill>
                  <a:schemeClr val="tx1"/>
                </a:solidFill>
              </a:rPr>
              <a:t>CCM 169 </a:t>
            </a:r>
            <a:r>
              <a:rPr lang="pt-BR" dirty="0">
                <a:solidFill>
                  <a:schemeClr val="tx1"/>
                </a:solidFill>
              </a:rPr>
              <a:t>(aerobní)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• </a:t>
            </a:r>
            <a:r>
              <a:rPr lang="sk-SK" b="1" i="1" dirty="0" err="1">
                <a:solidFill>
                  <a:schemeClr val="tx1"/>
                </a:solidFill>
              </a:rPr>
              <a:t>Bacillus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b="1" i="1" dirty="0" err="1">
                <a:solidFill>
                  <a:schemeClr val="tx1"/>
                </a:solidFill>
              </a:rPr>
              <a:t>cereus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CCM 2010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fakultativně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anaerobní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• </a:t>
            </a:r>
            <a:r>
              <a:rPr lang="sk-SK" b="1" i="1" dirty="0">
                <a:solidFill>
                  <a:schemeClr val="tx1"/>
                </a:solidFill>
              </a:rPr>
              <a:t>Staphylococcus aureus </a:t>
            </a:r>
            <a:r>
              <a:rPr lang="sk-SK" b="1" dirty="0">
                <a:solidFill>
                  <a:schemeClr val="tx1"/>
                </a:solidFill>
              </a:rPr>
              <a:t>SA 812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fakultativně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anaerobní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r>
              <a:rPr lang="sk-SK" b="1" dirty="0">
                <a:solidFill>
                  <a:schemeClr val="tx1"/>
                </a:solidFill>
              </a:rPr>
              <a:t>kvasinky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• </a:t>
            </a:r>
            <a:r>
              <a:rPr lang="sk-SK" b="1" i="1" dirty="0" err="1">
                <a:solidFill>
                  <a:schemeClr val="tx1"/>
                </a:solidFill>
              </a:rPr>
              <a:t>Saccharomyces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b="1" i="1" dirty="0" err="1">
                <a:solidFill>
                  <a:schemeClr val="tx1"/>
                </a:solidFill>
              </a:rPr>
              <a:t>cerevisiae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fakultativně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anaerobní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13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44444"/>
            <a:ext cx="10972800" cy="1600200"/>
          </a:xfrm>
        </p:spPr>
        <p:txBody>
          <a:bodyPr/>
          <a:lstStyle/>
          <a:p>
            <a:r>
              <a:rPr lang="sk-SK" dirty="0" smtClean="0"/>
              <a:t>Základní pojmy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948" y="2310581"/>
            <a:ext cx="11159613" cy="3474583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Bakteriální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druh</a:t>
            </a:r>
          </a:p>
          <a:p>
            <a:r>
              <a:rPr lang="sk-SK" sz="2400" dirty="0" err="1" smtClean="0">
                <a:solidFill>
                  <a:schemeClr val="tx1"/>
                </a:solidFill>
              </a:rPr>
              <a:t>jasně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vymezená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skupina </a:t>
            </a:r>
            <a:r>
              <a:rPr lang="sk-SK" sz="2400" b="1" dirty="0" err="1" smtClean="0">
                <a:solidFill>
                  <a:schemeClr val="tx1"/>
                </a:solidFill>
              </a:rPr>
              <a:t>navzájem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přibuzných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kmenů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zahrnujících</a:t>
            </a:r>
            <a:r>
              <a:rPr lang="sk-SK" sz="2400" dirty="0" smtClean="0">
                <a:solidFill>
                  <a:schemeClr val="tx1"/>
                </a:solidFill>
              </a:rPr>
              <a:t> typový </a:t>
            </a:r>
            <a:r>
              <a:rPr lang="sk-SK" sz="2400" dirty="0" err="1">
                <a:solidFill>
                  <a:schemeClr val="tx1"/>
                </a:solidFill>
              </a:rPr>
              <a:t>kmen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sdílí </a:t>
            </a:r>
            <a:r>
              <a:rPr lang="pl-PL" sz="2400" b="1" dirty="0">
                <a:solidFill>
                  <a:schemeClr val="tx1"/>
                </a:solidFill>
              </a:rPr>
              <a:t>70% a </a:t>
            </a:r>
            <a:r>
              <a:rPr lang="pl-PL" sz="2400" b="1" dirty="0" smtClean="0">
                <a:solidFill>
                  <a:schemeClr val="tx1"/>
                </a:solidFill>
              </a:rPr>
              <a:t>vyšší </a:t>
            </a:r>
            <a:r>
              <a:rPr lang="pl-PL" sz="2400" b="1" dirty="0">
                <a:solidFill>
                  <a:schemeClr val="tx1"/>
                </a:solidFill>
              </a:rPr>
              <a:t>DNA-DNA homologii </a:t>
            </a:r>
            <a:r>
              <a:rPr lang="pl-PL" sz="2400" dirty="0" smtClean="0">
                <a:solidFill>
                  <a:schemeClr val="tx1"/>
                </a:solidFill>
              </a:rPr>
              <a:t>komplementárních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párů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bází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(DNA </a:t>
            </a:r>
            <a:r>
              <a:rPr lang="sk-SK" sz="2400" dirty="0" err="1">
                <a:solidFill>
                  <a:schemeClr val="tx1"/>
                </a:solidFill>
              </a:rPr>
              <a:t>reasociace</a:t>
            </a:r>
            <a:r>
              <a:rPr lang="sk-SK" sz="2400" dirty="0">
                <a:solidFill>
                  <a:schemeClr val="tx1"/>
                </a:solidFill>
              </a:rPr>
              <a:t>)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vykazuje</a:t>
            </a:r>
            <a:r>
              <a:rPr lang="sk-SK" sz="2400" dirty="0">
                <a:solidFill>
                  <a:schemeClr val="tx1"/>
                </a:solidFill>
              </a:rPr>
              <a:t>, až na </a:t>
            </a:r>
            <a:r>
              <a:rPr lang="sk-SK" sz="2400" dirty="0" err="1" smtClean="0">
                <a:solidFill>
                  <a:schemeClr val="tx1"/>
                </a:solidFill>
              </a:rPr>
              <a:t>výjimky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b="1" dirty="0" err="1" smtClean="0">
                <a:solidFill>
                  <a:schemeClr val="tx1"/>
                </a:solidFill>
              </a:rPr>
              <a:t>shodné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fenotypové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znaky </a:t>
            </a:r>
            <a:r>
              <a:rPr lang="sk-SK" sz="2400" dirty="0" smtClean="0">
                <a:solidFill>
                  <a:schemeClr val="tx1"/>
                </a:solidFill>
              </a:rPr>
              <a:t>a </a:t>
            </a:r>
            <a:r>
              <a:rPr lang="pl-PL" sz="2400" dirty="0" smtClean="0">
                <a:solidFill>
                  <a:schemeClr val="tx1"/>
                </a:solidFill>
              </a:rPr>
              <a:t>současně má některé </a:t>
            </a:r>
            <a:r>
              <a:rPr lang="pl-PL" sz="2400" b="1" dirty="0" smtClean="0">
                <a:solidFill>
                  <a:schemeClr val="tx1"/>
                </a:solidFill>
              </a:rPr>
              <a:t>odlišné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znaky od </a:t>
            </a:r>
            <a:r>
              <a:rPr lang="pl-PL" sz="2400" dirty="0" smtClean="0">
                <a:solidFill>
                  <a:schemeClr val="tx1"/>
                </a:solidFill>
              </a:rPr>
              <a:t>jiných </a:t>
            </a:r>
            <a:r>
              <a:rPr lang="pl-PL" sz="2400" dirty="0">
                <a:solidFill>
                  <a:schemeClr val="tx1"/>
                </a:solidFill>
              </a:rPr>
              <a:t>skupin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Kultura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2788" y="2320413"/>
            <a:ext cx="11303992" cy="4310824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mikroorganizmy kultivované v </a:t>
            </a:r>
            <a:r>
              <a:rPr lang="sk-SK" sz="2400" dirty="0" err="1">
                <a:solidFill>
                  <a:schemeClr val="tx1"/>
                </a:solidFill>
              </a:rPr>
              <a:t>laboratorních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podmínkách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na živných </a:t>
            </a:r>
            <a:r>
              <a:rPr lang="sk-SK" sz="2400" dirty="0" err="1" smtClean="0">
                <a:solidFill>
                  <a:schemeClr val="tx1"/>
                </a:solidFill>
              </a:rPr>
              <a:t>médiích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chemeClr val="tx1"/>
                </a:solidFill>
              </a:rPr>
              <a:t>Čistá</a:t>
            </a:r>
            <a:r>
              <a:rPr lang="sk-SK" sz="2400" dirty="0" smtClean="0">
                <a:solidFill>
                  <a:schemeClr val="tx1"/>
                </a:solidFill>
              </a:rPr>
              <a:t> (jeden druh) x </a:t>
            </a:r>
            <a:r>
              <a:rPr lang="sk-SK" sz="2400" b="1" dirty="0" err="1" smtClean="0">
                <a:solidFill>
                  <a:schemeClr val="tx1"/>
                </a:solidFill>
              </a:rPr>
              <a:t>smíšená</a:t>
            </a:r>
            <a:r>
              <a:rPr lang="sk-SK" sz="2400" dirty="0" smtClean="0">
                <a:solidFill>
                  <a:schemeClr val="tx1"/>
                </a:solidFill>
              </a:rPr>
              <a:t> (</a:t>
            </a:r>
            <a:r>
              <a:rPr lang="sk-SK" sz="2400" dirty="0" err="1" smtClean="0">
                <a:solidFill>
                  <a:schemeClr val="tx1"/>
                </a:solidFill>
              </a:rPr>
              <a:t>několik</a:t>
            </a:r>
            <a:r>
              <a:rPr lang="sk-SK" sz="2400" dirty="0" smtClean="0">
                <a:solidFill>
                  <a:schemeClr val="tx1"/>
                </a:solidFill>
              </a:rPr>
              <a:t> druh</a:t>
            </a:r>
            <a:r>
              <a:rPr lang="cs-CZ" sz="2400" dirty="0" smtClean="0">
                <a:solidFill>
                  <a:schemeClr val="tx1"/>
                </a:solidFill>
              </a:rPr>
              <a:t>ů) </a:t>
            </a:r>
            <a:r>
              <a:rPr lang="sk-SK" sz="2400" dirty="0" smtClean="0">
                <a:solidFill>
                  <a:schemeClr val="tx1"/>
                </a:solidFill>
              </a:rPr>
              <a:t>x </a:t>
            </a:r>
            <a:r>
              <a:rPr lang="sk-SK" sz="2400" b="1" dirty="0" smtClean="0">
                <a:solidFill>
                  <a:schemeClr val="tx1"/>
                </a:solidFill>
              </a:rPr>
              <a:t>technická </a:t>
            </a:r>
            <a:r>
              <a:rPr lang="sk-SK" sz="2400" dirty="0" smtClean="0">
                <a:solidFill>
                  <a:schemeClr val="tx1"/>
                </a:solidFill>
              </a:rPr>
              <a:t>(výskum, </a:t>
            </a:r>
            <a:r>
              <a:rPr lang="sk-SK" sz="2400" dirty="0" err="1" smtClean="0">
                <a:solidFill>
                  <a:schemeClr val="tx1"/>
                </a:solidFill>
              </a:rPr>
              <a:t>provoz</a:t>
            </a:r>
            <a:r>
              <a:rPr lang="sk-SK" sz="2400" dirty="0">
                <a:solidFill>
                  <a:schemeClr val="tx1"/>
                </a:solidFill>
              </a:rPr>
              <a:t>)</a:t>
            </a:r>
            <a:endParaRPr lang="sk-SK" sz="2400" b="1" dirty="0" smtClean="0">
              <a:solidFill>
                <a:schemeClr val="tx1"/>
              </a:solidFill>
            </a:endParaRPr>
          </a:p>
          <a:p>
            <a:r>
              <a:rPr lang="sk-SK" sz="2400" b="1" dirty="0" err="1" smtClean="0">
                <a:solidFill>
                  <a:schemeClr val="tx1"/>
                </a:solidFill>
              </a:rPr>
              <a:t>Přeočkovávaní</a:t>
            </a:r>
            <a:r>
              <a:rPr lang="sk-SK" sz="2400" dirty="0" smtClean="0">
                <a:solidFill>
                  <a:schemeClr val="tx1"/>
                </a:solidFill>
              </a:rPr>
              <a:t> – </a:t>
            </a:r>
            <a:r>
              <a:rPr lang="sk-SK" sz="2400" dirty="0" err="1" smtClean="0">
                <a:solidFill>
                  <a:schemeClr val="tx1"/>
                </a:solidFill>
              </a:rPr>
              <a:t>přenos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kultury</a:t>
            </a:r>
            <a:r>
              <a:rPr lang="sk-SK" sz="2400" dirty="0" smtClean="0">
                <a:solidFill>
                  <a:schemeClr val="tx1"/>
                </a:solidFill>
              </a:rPr>
              <a:t> na čerstvé médium (oživení, </a:t>
            </a:r>
            <a:r>
              <a:rPr lang="sk-SK" sz="2400" dirty="0" err="1" smtClean="0">
                <a:solidFill>
                  <a:schemeClr val="tx1"/>
                </a:solidFill>
              </a:rPr>
              <a:t>izolace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odečet</a:t>
            </a:r>
            <a:r>
              <a:rPr lang="sk-SK" sz="2400" dirty="0" smtClean="0">
                <a:solidFill>
                  <a:schemeClr val="tx1"/>
                </a:solidFill>
              </a:rPr>
              <a:t> vlastností, diagnostika)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Bakteriální </a:t>
            </a:r>
            <a:r>
              <a:rPr lang="pl-PL" sz="2400" b="1" dirty="0">
                <a:solidFill>
                  <a:schemeClr val="tx1"/>
                </a:solidFill>
              </a:rPr>
              <a:t>kolonie </a:t>
            </a:r>
            <a:r>
              <a:rPr lang="pl-PL" sz="2400" dirty="0">
                <a:solidFill>
                  <a:schemeClr val="tx1"/>
                </a:solidFill>
              </a:rPr>
              <a:t>= </a:t>
            </a:r>
            <a:r>
              <a:rPr lang="pl-PL" sz="2400" u="sng" dirty="0">
                <a:solidFill>
                  <a:schemeClr val="tx1"/>
                </a:solidFill>
              </a:rPr>
              <a:t>klon </a:t>
            </a:r>
            <a:r>
              <a:rPr lang="pl-PL" sz="2400" u="sng" dirty="0" smtClean="0">
                <a:solidFill>
                  <a:schemeClr val="tx1"/>
                </a:solidFill>
              </a:rPr>
              <a:t>jedné </a:t>
            </a:r>
            <a:r>
              <a:rPr lang="pl-PL" sz="2400" u="sng" dirty="0">
                <a:solidFill>
                  <a:schemeClr val="tx1"/>
                </a:solidFill>
              </a:rPr>
              <a:t>buňky</a:t>
            </a:r>
            <a:endParaRPr lang="sk-SK" sz="2400" u="sng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s://catalog.hardydiagnostics.com/cp_prod/Content/hugo/refphoto/g60_tsa_ecoli_25922_hu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94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ípka doprava 5"/>
          <p:cNvSpPr/>
          <p:nvPr/>
        </p:nvSpPr>
        <p:spPr>
          <a:xfrm>
            <a:off x="8749334" y="5351128"/>
            <a:ext cx="523435" cy="417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27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Izolace</a:t>
            </a:r>
            <a:r>
              <a:rPr lang="sk-SK" dirty="0" smtClean="0"/>
              <a:t> </a:t>
            </a:r>
            <a:r>
              <a:rPr lang="sk-SK" dirty="0" err="1" smtClean="0"/>
              <a:t>bakteriálního</a:t>
            </a:r>
            <a:r>
              <a:rPr lang="sk-SK" dirty="0" smtClean="0"/>
              <a:t> kmene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3290" y="2279035"/>
            <a:ext cx="7162541" cy="4164095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= </a:t>
            </a:r>
            <a:r>
              <a:rPr lang="sk-SK" sz="2400" dirty="0" err="1" smtClean="0">
                <a:solidFill>
                  <a:schemeClr val="tx1"/>
                </a:solidFill>
              </a:rPr>
              <a:t>získání</a:t>
            </a:r>
            <a:r>
              <a:rPr lang="sk-SK" sz="2400" dirty="0" smtClean="0">
                <a:solidFill>
                  <a:schemeClr val="tx1"/>
                </a:solidFill>
              </a:rPr>
              <a:t> čisté </a:t>
            </a:r>
            <a:r>
              <a:rPr lang="sk-SK" sz="2400" dirty="0" err="1" smtClean="0">
                <a:solidFill>
                  <a:schemeClr val="tx1"/>
                </a:solidFill>
              </a:rPr>
              <a:t>kultury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 err="1" smtClean="0">
                <a:solidFill>
                  <a:schemeClr val="tx1"/>
                </a:solidFill>
              </a:rPr>
              <a:t>Mohou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využít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selektivní</a:t>
            </a:r>
            <a:r>
              <a:rPr lang="sk-SK" sz="2400" dirty="0" smtClean="0">
                <a:solidFill>
                  <a:schemeClr val="tx1"/>
                </a:solidFill>
              </a:rPr>
              <a:t> média – </a:t>
            </a:r>
            <a:r>
              <a:rPr lang="sk-SK" sz="2400" dirty="0" err="1" smtClean="0">
                <a:solidFill>
                  <a:schemeClr val="tx1"/>
                </a:solidFill>
              </a:rPr>
              <a:t>vyroste</a:t>
            </a:r>
            <a:r>
              <a:rPr lang="sk-SK" sz="2400" dirty="0" smtClean="0">
                <a:solidFill>
                  <a:schemeClr val="tx1"/>
                </a:solidFill>
              </a:rPr>
              <a:t> jen daný </a:t>
            </a:r>
            <a:r>
              <a:rPr lang="sk-SK" sz="2400" dirty="0" err="1" smtClean="0">
                <a:solidFill>
                  <a:schemeClr val="tx1"/>
                </a:solidFill>
              </a:rPr>
              <a:t>taxon</a:t>
            </a: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dirty="0" smtClean="0">
                <a:solidFill>
                  <a:schemeClr val="tx1"/>
                </a:solidFill>
              </a:rPr>
              <a:t>Metoda </a:t>
            </a:r>
            <a:r>
              <a:rPr lang="sk-SK" sz="2400" dirty="0" err="1" smtClean="0">
                <a:solidFill>
                  <a:schemeClr val="tx1"/>
                </a:solidFill>
              </a:rPr>
              <a:t>izolace</a:t>
            </a:r>
            <a:r>
              <a:rPr lang="sk-SK" sz="2400" dirty="0" smtClean="0">
                <a:solidFill>
                  <a:schemeClr val="tx1"/>
                </a:solidFill>
              </a:rPr>
              <a:t> = </a:t>
            </a:r>
            <a:r>
              <a:rPr lang="sk-SK" sz="2400" b="1" dirty="0" err="1" smtClean="0">
                <a:solidFill>
                  <a:schemeClr val="tx1"/>
                </a:solidFill>
              </a:rPr>
              <a:t>Křížový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roztěr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pl-PL" sz="2400" dirty="0" smtClean="0">
                <a:solidFill>
                  <a:schemeClr val="tx1"/>
                </a:solidFill>
              </a:rPr>
              <a:t>postupné zřeďování původní kultury za </a:t>
            </a:r>
            <a:r>
              <a:rPr lang="sk-SK" sz="2400" dirty="0" err="1">
                <a:solidFill>
                  <a:schemeClr val="tx1"/>
                </a:solidFill>
              </a:rPr>
              <a:t>ú</a:t>
            </a:r>
            <a:r>
              <a:rPr lang="sk-SK" sz="2400" dirty="0" err="1" smtClean="0">
                <a:solidFill>
                  <a:schemeClr val="tx1"/>
                </a:solidFill>
              </a:rPr>
              <a:t>čelem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zisku </a:t>
            </a:r>
            <a:r>
              <a:rPr lang="sk-SK" sz="2400" dirty="0" smtClean="0">
                <a:solidFill>
                  <a:schemeClr val="tx1"/>
                </a:solidFill>
              </a:rPr>
              <a:t>jednotlivých </a:t>
            </a:r>
            <a:r>
              <a:rPr lang="sk-SK" sz="2400" dirty="0" err="1" smtClean="0">
                <a:solidFill>
                  <a:schemeClr val="tx1"/>
                </a:solidFill>
              </a:rPr>
              <a:t>kolonií</a:t>
            </a:r>
            <a:r>
              <a:rPr lang="sk-SK" sz="2400" dirty="0" smtClean="0">
                <a:solidFill>
                  <a:schemeClr val="tx1"/>
                </a:solidFill>
              </a:rPr>
              <a:t> (klony </a:t>
            </a:r>
            <a:r>
              <a:rPr lang="sk-SK" sz="2400" dirty="0" err="1" smtClean="0">
                <a:solidFill>
                  <a:schemeClr val="tx1"/>
                </a:solidFill>
              </a:rPr>
              <a:t>jedné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buňky</a:t>
            </a:r>
            <a:r>
              <a:rPr lang="sk-SK" sz="2400" dirty="0" smtClean="0">
                <a:solidFill>
                  <a:schemeClr val="tx1"/>
                </a:solidFill>
              </a:rPr>
              <a:t>). V </a:t>
            </a:r>
            <a:r>
              <a:rPr lang="sk-SK" sz="2400" dirty="0" err="1" smtClean="0">
                <a:solidFill>
                  <a:schemeClr val="tx1"/>
                </a:solidFill>
              </a:rPr>
              <a:t>místě</a:t>
            </a:r>
            <a:r>
              <a:rPr lang="sk-SK" sz="2400" dirty="0" smtClean="0">
                <a:solidFill>
                  <a:schemeClr val="tx1"/>
                </a:solidFill>
              </a:rPr>
              <a:t> hádku – </a:t>
            </a:r>
            <a:r>
              <a:rPr lang="sk-SK" sz="2400" dirty="0" err="1" smtClean="0">
                <a:solidFill>
                  <a:schemeClr val="tx1"/>
                </a:solidFill>
              </a:rPr>
              <a:t>rostou</a:t>
            </a:r>
            <a:r>
              <a:rPr lang="sk-SK" sz="2400" dirty="0" smtClean="0">
                <a:solidFill>
                  <a:schemeClr val="tx1"/>
                </a:solidFill>
              </a:rPr>
              <a:t> už jen jednotlivé </a:t>
            </a:r>
            <a:r>
              <a:rPr lang="sk-SK" sz="2400" dirty="0" err="1" smtClean="0">
                <a:solidFill>
                  <a:schemeClr val="tx1"/>
                </a:solidFill>
              </a:rPr>
              <a:t>kolonie</a:t>
            </a:r>
            <a:r>
              <a:rPr lang="sk-SK" sz="2400" dirty="0" smtClean="0">
                <a:solidFill>
                  <a:schemeClr val="tx1"/>
                </a:solidFill>
              </a:rPr>
              <a:t> (</a:t>
            </a:r>
            <a:r>
              <a:rPr lang="sk-SK" sz="2400" dirty="0" err="1" smtClean="0">
                <a:solidFill>
                  <a:schemeClr val="tx1"/>
                </a:solidFill>
              </a:rPr>
              <a:t>kmeny</a:t>
            </a:r>
            <a:r>
              <a:rPr lang="sk-SK" sz="2400" dirty="0" smtClean="0">
                <a:solidFill>
                  <a:schemeClr val="tx1"/>
                </a:solidFill>
              </a:rPr>
              <a:t>), </a:t>
            </a:r>
            <a:r>
              <a:rPr lang="sk-SK" sz="2400" dirty="0" err="1" smtClean="0">
                <a:solidFill>
                  <a:schemeClr val="tx1"/>
                </a:solidFill>
              </a:rPr>
              <a:t>které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pak</a:t>
            </a:r>
            <a:r>
              <a:rPr lang="sk-SK" sz="2400" dirty="0" smtClean="0">
                <a:solidFill>
                  <a:schemeClr val="tx1"/>
                </a:solidFill>
              </a:rPr>
              <a:t> hodnotíme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crackling.com.au/wp-content/uploads/2013/07/E_-col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1" y="2279036"/>
            <a:ext cx="4164095" cy="41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</a:t>
            </a:r>
            <a:r>
              <a:rPr lang="sk-SK" dirty="0" err="1" smtClean="0"/>
              <a:t>jaká</a:t>
            </a:r>
            <a:r>
              <a:rPr lang="sk-SK" dirty="0" smtClean="0"/>
              <a:t> média </a:t>
            </a:r>
            <a:r>
              <a:rPr lang="sk-SK" dirty="0" err="1" smtClean="0"/>
              <a:t>kultury</a:t>
            </a:r>
            <a:r>
              <a:rPr lang="sk-SK" dirty="0" smtClean="0"/>
              <a:t> </a:t>
            </a:r>
            <a:r>
              <a:rPr lang="sk-SK" dirty="0" err="1" smtClean="0"/>
              <a:t>očkovat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1277" y="2300748"/>
            <a:ext cx="11257935" cy="4180263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</a:rPr>
              <a:t>Ve</a:t>
            </a:r>
            <a:r>
              <a:rPr lang="sk-SK" sz="2400" dirty="0" smtClean="0">
                <a:solidFill>
                  <a:schemeClr val="tx1"/>
                </a:solidFill>
              </a:rPr>
              <a:t> cvičení pracujeme </a:t>
            </a:r>
            <a:r>
              <a:rPr lang="sk-SK" sz="2400" dirty="0">
                <a:solidFill>
                  <a:schemeClr val="tx1"/>
                </a:solidFill>
              </a:rPr>
              <a:t>s </a:t>
            </a:r>
            <a:r>
              <a:rPr lang="sk-SK" sz="2400" b="1" dirty="0">
                <a:solidFill>
                  <a:schemeClr val="tx1"/>
                </a:solidFill>
              </a:rPr>
              <a:t>čistými </a:t>
            </a:r>
            <a:r>
              <a:rPr lang="sk-SK" sz="2400" b="1" dirty="0" err="1">
                <a:solidFill>
                  <a:schemeClr val="tx1"/>
                </a:solidFill>
              </a:rPr>
              <a:t>kulturami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získanými z České </a:t>
            </a:r>
            <a:r>
              <a:rPr lang="sk-SK" sz="2400" dirty="0" err="1" smtClean="0">
                <a:solidFill>
                  <a:schemeClr val="tx1"/>
                </a:solidFill>
              </a:rPr>
              <a:t>sbírky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mikroorganismů</a:t>
            </a:r>
            <a:r>
              <a:rPr lang="sk-SK" sz="2400" dirty="0" smtClean="0">
                <a:solidFill>
                  <a:schemeClr val="tx1"/>
                </a:solidFill>
              </a:rPr>
              <a:t>, kultivujeme </a:t>
            </a:r>
            <a:r>
              <a:rPr lang="sk-SK" sz="2400" dirty="0" err="1" smtClean="0">
                <a:solidFill>
                  <a:schemeClr val="tx1"/>
                </a:solidFill>
              </a:rPr>
              <a:t>podle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jejich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podmínek</a:t>
            </a: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b="1" dirty="0" err="1">
                <a:solidFill>
                  <a:schemeClr val="tx1"/>
                </a:solidFill>
              </a:rPr>
              <a:t>K</a:t>
            </a:r>
            <a:r>
              <a:rPr lang="sk-SK" sz="2400" b="1" dirty="0" err="1" smtClean="0">
                <a:solidFill>
                  <a:schemeClr val="tx1"/>
                </a:solidFill>
              </a:rPr>
              <a:t>meny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z </a:t>
            </a:r>
            <a:r>
              <a:rPr lang="sk-SK" sz="2400" b="1" dirty="0" err="1" smtClean="0">
                <a:solidFill>
                  <a:schemeClr val="tx1"/>
                </a:solidFill>
              </a:rPr>
              <a:t>prostředí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- snažíme </a:t>
            </a:r>
            <a:r>
              <a:rPr lang="sk-SK" sz="2400" dirty="0" err="1">
                <a:solidFill>
                  <a:schemeClr val="tx1"/>
                </a:solidFill>
              </a:rPr>
              <a:t>se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dodržet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pro </a:t>
            </a:r>
            <a:r>
              <a:rPr lang="sk-SK" sz="2400" dirty="0" err="1" smtClean="0">
                <a:solidFill>
                  <a:schemeClr val="tx1"/>
                </a:solidFill>
              </a:rPr>
              <a:t>ně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přirozené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podmínky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(</a:t>
            </a:r>
            <a:r>
              <a:rPr lang="sk-SK" sz="2400" dirty="0" err="1" smtClean="0">
                <a:solidFill>
                  <a:schemeClr val="tx1"/>
                </a:solidFill>
              </a:rPr>
              <a:t>koncentrace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soli, živiny, </a:t>
            </a:r>
            <a:r>
              <a:rPr lang="sk-SK" sz="2400" dirty="0" smtClean="0">
                <a:solidFill>
                  <a:schemeClr val="tx1"/>
                </a:solidFill>
              </a:rPr>
              <a:t>teplota)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Zvažujeme</a:t>
            </a:r>
            <a:r>
              <a:rPr lang="sk-SK" sz="2400" b="1" dirty="0" smtClean="0">
                <a:solidFill>
                  <a:schemeClr val="tx1"/>
                </a:solidFill>
              </a:rPr>
              <a:t> aspekty </a:t>
            </a:r>
            <a:r>
              <a:rPr lang="sk-SK" sz="2400" b="1" dirty="0" err="1">
                <a:solidFill>
                  <a:schemeClr val="tx1"/>
                </a:solidFill>
              </a:rPr>
              <a:t>růstu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kultury</a:t>
            </a:r>
            <a:r>
              <a:rPr lang="sk-SK" sz="2400" dirty="0">
                <a:solidFill>
                  <a:schemeClr val="tx1"/>
                </a:solidFill>
              </a:rPr>
              <a:t> (pracujeme s čistou či </a:t>
            </a:r>
            <a:r>
              <a:rPr lang="sk-SK" sz="2400" dirty="0" err="1">
                <a:solidFill>
                  <a:schemeClr val="tx1"/>
                </a:solidFill>
              </a:rPr>
              <a:t>smíšenou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kulturou</a:t>
            </a:r>
            <a:r>
              <a:rPr lang="sk-SK" sz="2400" dirty="0">
                <a:solidFill>
                  <a:schemeClr val="tx1"/>
                </a:solidFill>
              </a:rPr>
              <a:t>?), </a:t>
            </a:r>
            <a:r>
              <a:rPr lang="sk-SK" sz="2400" dirty="0" smtClean="0">
                <a:solidFill>
                  <a:schemeClr val="tx1"/>
                </a:solidFill>
              </a:rPr>
              <a:t>zvažujeme </a:t>
            </a:r>
            <a:r>
              <a:rPr lang="sk-SK" sz="2400" b="1" dirty="0" smtClean="0">
                <a:solidFill>
                  <a:schemeClr val="tx1"/>
                </a:solidFill>
              </a:rPr>
              <a:t>limit </a:t>
            </a:r>
            <a:r>
              <a:rPr lang="sk-SK" sz="2400" b="1" dirty="0" err="1">
                <a:solidFill>
                  <a:schemeClr val="tx1"/>
                </a:solidFill>
              </a:rPr>
              <a:t>živin</a:t>
            </a:r>
            <a:r>
              <a:rPr lang="sk-SK" sz="2400" b="1" dirty="0">
                <a:solidFill>
                  <a:schemeClr val="tx1"/>
                </a:solidFill>
              </a:rPr>
              <a:t>, kyslíku, typ </a:t>
            </a:r>
            <a:r>
              <a:rPr lang="sk-SK" sz="2400" b="1" dirty="0" err="1">
                <a:solidFill>
                  <a:schemeClr val="tx1"/>
                </a:solidFill>
              </a:rPr>
              <a:t>kultivace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(</a:t>
            </a:r>
            <a:r>
              <a:rPr lang="sk-SK" sz="2400" dirty="0" err="1">
                <a:solidFill>
                  <a:schemeClr val="tx1"/>
                </a:solidFill>
              </a:rPr>
              <a:t>stacionární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 err="1">
                <a:solidFill>
                  <a:schemeClr val="tx1"/>
                </a:solidFill>
              </a:rPr>
              <a:t>kontinuální</a:t>
            </a:r>
            <a:r>
              <a:rPr lang="sk-SK" sz="2400" dirty="0">
                <a:solidFill>
                  <a:schemeClr val="tx1"/>
                </a:solidFill>
              </a:rPr>
              <a:t>), </a:t>
            </a:r>
            <a:r>
              <a:rPr lang="sk-SK" sz="2400" b="1" dirty="0">
                <a:solidFill>
                  <a:schemeClr val="tx1"/>
                </a:solidFill>
              </a:rPr>
              <a:t>homogenitu </a:t>
            </a:r>
            <a:r>
              <a:rPr lang="sk-SK" sz="2400" b="1" dirty="0" err="1">
                <a:solidFill>
                  <a:schemeClr val="tx1"/>
                </a:solidFill>
              </a:rPr>
              <a:t>růstu</a:t>
            </a:r>
            <a:r>
              <a:rPr lang="sk-SK" sz="2400" dirty="0">
                <a:solidFill>
                  <a:schemeClr val="tx1"/>
                </a:solidFill>
              </a:rPr>
              <a:t>; </a:t>
            </a:r>
            <a:r>
              <a:rPr lang="sk-SK" sz="2400" dirty="0" err="1">
                <a:solidFill>
                  <a:schemeClr val="tx1"/>
                </a:solidFill>
              </a:rPr>
              <a:t>odlišně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bude </a:t>
            </a:r>
            <a:r>
              <a:rPr lang="sk-SK" sz="2400" dirty="0" err="1" smtClean="0">
                <a:solidFill>
                  <a:schemeClr val="tx1"/>
                </a:solidFill>
              </a:rPr>
              <a:t>probíhat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růst</a:t>
            </a:r>
            <a:r>
              <a:rPr lang="sk-SK" sz="2400" dirty="0">
                <a:solidFill>
                  <a:schemeClr val="tx1"/>
                </a:solidFill>
              </a:rPr>
              <a:t> v </a:t>
            </a:r>
            <a:r>
              <a:rPr lang="sk-SK" sz="2400" dirty="0" err="1">
                <a:solidFill>
                  <a:schemeClr val="tx1"/>
                </a:solidFill>
              </a:rPr>
              <a:t>tekutém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médiu </a:t>
            </a:r>
            <a:r>
              <a:rPr lang="sk-SK" sz="2400" dirty="0">
                <a:solidFill>
                  <a:schemeClr val="tx1"/>
                </a:solidFill>
              </a:rPr>
              <a:t>a na agaru (</a:t>
            </a:r>
            <a:r>
              <a:rPr lang="sk-SK" sz="2400" dirty="0" err="1">
                <a:solidFill>
                  <a:schemeClr val="tx1"/>
                </a:solidFill>
              </a:rPr>
              <a:t>jiná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distribuce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živin</a:t>
            </a:r>
            <a:r>
              <a:rPr lang="sk-SK" sz="2400" dirty="0">
                <a:solidFill>
                  <a:schemeClr val="tx1"/>
                </a:solidFill>
              </a:rPr>
              <a:t>, kyslíku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24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Kultivace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3459" y="1853260"/>
            <a:ext cx="11551868" cy="4235115"/>
          </a:xfrm>
        </p:spPr>
        <p:txBody>
          <a:bodyPr>
            <a:normAutofit/>
          </a:bodyPr>
          <a:lstStyle/>
          <a:p>
            <a:r>
              <a:rPr lang="sk-SK" sz="2400" b="1" dirty="0" err="1">
                <a:solidFill>
                  <a:schemeClr val="tx1"/>
                </a:solidFill>
              </a:rPr>
              <a:t>Kultivace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- </a:t>
            </a:r>
            <a:r>
              <a:rPr lang="sk-SK" sz="2400" dirty="0" err="1" smtClean="0">
                <a:solidFill>
                  <a:schemeClr val="tx1"/>
                </a:solidFill>
              </a:rPr>
              <a:t>předstupeň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izolace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 err="1">
                <a:solidFill>
                  <a:schemeClr val="tx1"/>
                </a:solidFill>
              </a:rPr>
              <a:t>identifikace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 smtClean="0">
                <a:solidFill>
                  <a:schemeClr val="tx1"/>
                </a:solidFill>
              </a:rPr>
              <a:t>stanovení </a:t>
            </a:r>
            <a:r>
              <a:rPr lang="sk-SK" sz="2400" dirty="0">
                <a:solidFill>
                  <a:schemeClr val="tx1"/>
                </a:solidFill>
              </a:rPr>
              <a:t>citlivosti na </a:t>
            </a:r>
            <a:r>
              <a:rPr lang="sk-SK" sz="2400" dirty="0" smtClean="0">
                <a:solidFill>
                  <a:schemeClr val="tx1"/>
                </a:solidFill>
              </a:rPr>
              <a:t>ATB...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Typy </a:t>
            </a:r>
            <a:r>
              <a:rPr lang="sk-SK" sz="2400" dirty="0" err="1" smtClean="0">
                <a:solidFill>
                  <a:schemeClr val="tx1"/>
                </a:solidFill>
              </a:rPr>
              <a:t>kultivace</a:t>
            </a:r>
            <a:r>
              <a:rPr lang="sk-SK" sz="2400" dirty="0" smtClean="0">
                <a:solidFill>
                  <a:schemeClr val="tx1"/>
                </a:solidFill>
              </a:rPr>
              <a:t> – </a:t>
            </a:r>
            <a:r>
              <a:rPr lang="sk-SK" sz="2400" dirty="0" err="1" smtClean="0">
                <a:solidFill>
                  <a:schemeClr val="tx1"/>
                </a:solidFill>
              </a:rPr>
              <a:t>pro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k</a:t>
            </a:r>
            <a:r>
              <a:rPr lang="sk-SK" sz="2400" dirty="0" err="1" smtClean="0">
                <a:solidFill>
                  <a:schemeClr val="tx1"/>
                </a:solidFill>
              </a:rPr>
              <a:t>ultury</a:t>
            </a:r>
            <a:r>
              <a:rPr lang="sk-SK" sz="2400" dirty="0" smtClean="0">
                <a:solidFill>
                  <a:schemeClr val="tx1"/>
                </a:solidFill>
              </a:rPr>
              <a:t> v </a:t>
            </a:r>
            <a:r>
              <a:rPr lang="sk-SK" sz="2400" dirty="0" err="1" smtClean="0">
                <a:solidFill>
                  <a:schemeClr val="tx1"/>
                </a:solidFill>
              </a:rPr>
              <a:t>tekutém</a:t>
            </a:r>
            <a:r>
              <a:rPr lang="sk-SK" sz="2400" dirty="0" smtClean="0">
                <a:solidFill>
                  <a:schemeClr val="tx1"/>
                </a:solidFill>
              </a:rPr>
              <a:t> médiu:</a:t>
            </a:r>
          </a:p>
          <a:p>
            <a:pPr lvl="1"/>
            <a:r>
              <a:rPr lang="sk-SK" sz="2400" b="1" dirty="0" err="1" smtClean="0">
                <a:solidFill>
                  <a:schemeClr val="tx1"/>
                </a:solidFill>
              </a:rPr>
              <a:t>Kontinuálně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lvl="2"/>
            <a:r>
              <a:rPr lang="sk-SK" sz="2400" b="1" dirty="0" err="1" smtClean="0">
                <a:solidFill>
                  <a:schemeClr val="tx1"/>
                </a:solidFill>
              </a:rPr>
              <a:t>chemostat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-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růstová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rychlost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kultury</a:t>
            </a:r>
            <a:r>
              <a:rPr lang="sk-SK" sz="2400" dirty="0">
                <a:solidFill>
                  <a:schemeClr val="tx1"/>
                </a:solidFill>
              </a:rPr>
              <a:t> je v </a:t>
            </a:r>
            <a:r>
              <a:rPr lang="sk-SK" sz="2400" dirty="0" err="1">
                <a:solidFill>
                  <a:schemeClr val="tx1"/>
                </a:solidFill>
              </a:rPr>
              <a:t>něm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řízena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koncentrací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limitující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živiny, </a:t>
            </a:r>
            <a:r>
              <a:rPr lang="sk-SK" sz="2400" dirty="0" err="1">
                <a:solidFill>
                  <a:schemeClr val="tx1"/>
                </a:solidFill>
              </a:rPr>
              <a:t>která</a:t>
            </a:r>
            <a:r>
              <a:rPr lang="sk-SK" sz="2400" dirty="0">
                <a:solidFill>
                  <a:schemeClr val="tx1"/>
                </a:solidFill>
              </a:rPr>
              <a:t> je </a:t>
            </a:r>
            <a:r>
              <a:rPr lang="sk-SK" sz="2400" dirty="0" err="1">
                <a:solidFill>
                  <a:schemeClr val="tx1"/>
                </a:solidFill>
              </a:rPr>
              <a:t>přítokem</a:t>
            </a:r>
            <a:r>
              <a:rPr lang="sk-SK" sz="2400" dirty="0">
                <a:solidFill>
                  <a:schemeClr val="tx1"/>
                </a:solidFill>
              </a:rPr>
              <a:t> nového </a:t>
            </a:r>
            <a:r>
              <a:rPr lang="sk-SK" sz="2400" dirty="0" smtClean="0">
                <a:solidFill>
                  <a:schemeClr val="tx1"/>
                </a:solidFill>
              </a:rPr>
              <a:t>média </a:t>
            </a:r>
            <a:r>
              <a:rPr lang="sk-SK" sz="2400" dirty="0" err="1" smtClean="0">
                <a:solidFill>
                  <a:schemeClr val="tx1"/>
                </a:solidFill>
              </a:rPr>
              <a:t>dodávána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endParaRPr lang="sk-SK" sz="2400" dirty="0" smtClean="0">
              <a:solidFill>
                <a:schemeClr val="tx1"/>
              </a:solidFill>
            </a:endParaRPr>
          </a:p>
          <a:p>
            <a:pPr lvl="1"/>
            <a:r>
              <a:rPr lang="sk-SK" sz="2400" b="1" dirty="0" smtClean="0">
                <a:solidFill>
                  <a:schemeClr val="tx1"/>
                </a:solidFill>
              </a:rPr>
              <a:t>Staticky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sk-SK" sz="2400" b="1" dirty="0" err="1" smtClean="0">
                <a:solidFill>
                  <a:schemeClr val="tx1"/>
                </a:solidFill>
              </a:rPr>
              <a:t>Submerzní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kultivace</a:t>
            </a:r>
            <a:r>
              <a:rPr lang="sk-SK" sz="2400" b="1" dirty="0" smtClean="0">
                <a:solidFill>
                  <a:schemeClr val="tx1"/>
                </a:solidFill>
              </a:rPr>
              <a:t>  </a:t>
            </a:r>
            <a:r>
              <a:rPr lang="sk-SK" sz="2400" dirty="0" smtClean="0">
                <a:solidFill>
                  <a:schemeClr val="tx1"/>
                </a:solidFill>
              </a:rPr>
              <a:t>- </a:t>
            </a:r>
            <a:r>
              <a:rPr lang="sk-SK" sz="2400" dirty="0" err="1" smtClean="0">
                <a:solidFill>
                  <a:schemeClr val="tx1"/>
                </a:solidFill>
              </a:rPr>
              <a:t>třepaná</a:t>
            </a:r>
            <a:r>
              <a:rPr lang="sk-SK" sz="2400" dirty="0" smtClean="0">
                <a:solidFill>
                  <a:schemeClr val="tx1"/>
                </a:solidFill>
              </a:rPr>
              <a:t> nebo </a:t>
            </a:r>
            <a:r>
              <a:rPr lang="sk-SK" sz="2400" dirty="0" err="1" smtClean="0">
                <a:solidFill>
                  <a:schemeClr val="tx1"/>
                </a:solidFill>
              </a:rPr>
              <a:t>vzdušněná</a:t>
            </a:r>
            <a:r>
              <a:rPr lang="sk-SK" sz="2400" dirty="0" smtClean="0">
                <a:solidFill>
                  <a:schemeClr val="tx1"/>
                </a:solidFill>
              </a:rPr>
              <a:t> (</a:t>
            </a:r>
            <a:r>
              <a:rPr lang="sk-SK" sz="2400" dirty="0" err="1" smtClean="0">
                <a:solidFill>
                  <a:schemeClr val="tx1"/>
                </a:solidFill>
              </a:rPr>
              <a:t>promícháváním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zvětšuje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plocha fázového rozhraní a </a:t>
            </a:r>
            <a:r>
              <a:rPr lang="sk-SK" sz="2400" dirty="0" err="1">
                <a:solidFill>
                  <a:schemeClr val="tx1"/>
                </a:solidFill>
              </a:rPr>
              <a:t>může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probíhat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efektivnější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výměna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plynů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67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Nároky na teplotu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3137" y="2261937"/>
            <a:ext cx="11630526" cy="4436043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chemeClr val="tx1"/>
                </a:solidFill>
              </a:rPr>
              <a:t>termofilní </a:t>
            </a:r>
            <a:r>
              <a:rPr lang="sk-SK" sz="2000" dirty="0">
                <a:solidFill>
                  <a:schemeClr val="tx1"/>
                </a:solidFill>
              </a:rPr>
              <a:t>– optimum cca nad 55 °C; </a:t>
            </a:r>
            <a:r>
              <a:rPr lang="sk-SK" sz="2000" dirty="0" err="1">
                <a:solidFill>
                  <a:schemeClr val="tx1"/>
                </a:solidFill>
              </a:rPr>
              <a:t>extremní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termofily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rostou</a:t>
            </a:r>
            <a:r>
              <a:rPr lang="sk-SK" sz="2000" dirty="0">
                <a:solidFill>
                  <a:schemeClr val="tx1"/>
                </a:solidFill>
              </a:rPr>
              <a:t> kolem 100°C</a:t>
            </a:r>
            <a:endParaRPr lang="sk-SK" sz="2000" b="1" dirty="0" smtClean="0">
              <a:solidFill>
                <a:schemeClr val="tx1"/>
              </a:solidFill>
            </a:endParaRPr>
          </a:p>
          <a:p>
            <a:r>
              <a:rPr lang="sk-SK" sz="2000" b="1" dirty="0" err="1" smtClean="0">
                <a:solidFill>
                  <a:schemeClr val="tx1"/>
                </a:solidFill>
              </a:rPr>
              <a:t>mezofilní</a:t>
            </a:r>
            <a:r>
              <a:rPr lang="sk-SK" sz="2000" b="1" dirty="0" smtClean="0">
                <a:solidFill>
                  <a:schemeClr val="tx1"/>
                </a:solidFill>
              </a:rPr>
              <a:t> mikroorganizmy </a:t>
            </a:r>
            <a:endParaRPr lang="sk-SK" sz="2000" dirty="0">
              <a:solidFill>
                <a:schemeClr val="tx1"/>
              </a:solidFill>
            </a:endParaRP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 optimum </a:t>
            </a:r>
            <a:r>
              <a:rPr lang="sk-SK" sz="2000" dirty="0" err="1" smtClean="0">
                <a:solidFill>
                  <a:schemeClr val="tx1"/>
                </a:solidFill>
              </a:rPr>
              <a:t>růstu</a:t>
            </a:r>
            <a:r>
              <a:rPr lang="sk-SK" sz="2000" dirty="0" smtClean="0">
                <a:solidFill>
                  <a:schemeClr val="tx1"/>
                </a:solidFill>
              </a:rPr>
              <a:t> 20 </a:t>
            </a:r>
            <a:r>
              <a:rPr lang="sk-SK" sz="2000" dirty="0">
                <a:solidFill>
                  <a:schemeClr val="tx1"/>
                </a:solidFill>
              </a:rPr>
              <a:t>- 40 °C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většina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bakteriálních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druhů</a:t>
            </a:r>
            <a:r>
              <a:rPr lang="sk-SK" sz="2000" dirty="0">
                <a:solidFill>
                  <a:schemeClr val="tx1"/>
                </a:solidFill>
              </a:rPr>
              <a:t>; parazitické mikroorganizmy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i="1" dirty="0" err="1" smtClean="0">
                <a:solidFill>
                  <a:schemeClr val="tx1"/>
                </a:solidFill>
              </a:rPr>
              <a:t>Pseudomonas</a:t>
            </a:r>
            <a:r>
              <a:rPr lang="sk-SK" sz="2000" i="1" dirty="0" smtClean="0">
                <a:solidFill>
                  <a:schemeClr val="tx1"/>
                </a:solidFill>
              </a:rPr>
              <a:t> (</a:t>
            </a:r>
            <a:r>
              <a:rPr lang="sk-SK" sz="2000" dirty="0" smtClean="0">
                <a:solidFill>
                  <a:schemeClr val="tx1"/>
                </a:solidFill>
              </a:rPr>
              <a:t>ale </a:t>
            </a:r>
            <a:r>
              <a:rPr lang="sk-SK" sz="2000" dirty="0" err="1">
                <a:solidFill>
                  <a:schemeClr val="tx1"/>
                </a:solidFill>
              </a:rPr>
              <a:t>některé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její</a:t>
            </a:r>
            <a:r>
              <a:rPr lang="sk-SK" sz="2000" dirty="0">
                <a:solidFill>
                  <a:schemeClr val="tx1"/>
                </a:solidFill>
              </a:rPr>
              <a:t> druhy </a:t>
            </a:r>
            <a:r>
              <a:rPr lang="sk-SK" sz="2000" dirty="0" err="1">
                <a:solidFill>
                  <a:schemeClr val="tx1"/>
                </a:solidFill>
              </a:rPr>
              <a:t>mohou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růst</a:t>
            </a:r>
            <a:r>
              <a:rPr lang="sk-SK" sz="2000" dirty="0">
                <a:solidFill>
                  <a:schemeClr val="tx1"/>
                </a:solidFill>
              </a:rPr>
              <a:t> i </a:t>
            </a:r>
            <a:r>
              <a:rPr lang="sk-SK" sz="2000" dirty="0" err="1">
                <a:solidFill>
                  <a:schemeClr val="tx1"/>
                </a:solidFill>
              </a:rPr>
              <a:t>při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nízkých</a:t>
            </a:r>
            <a:r>
              <a:rPr lang="sk-SK" sz="2000" dirty="0" smtClean="0">
                <a:solidFill>
                  <a:schemeClr val="tx1"/>
                </a:solidFill>
              </a:rPr>
              <a:t> teplotách v </a:t>
            </a:r>
            <a:r>
              <a:rPr lang="sk-SK" sz="2000" dirty="0" err="1" smtClean="0">
                <a:solidFill>
                  <a:schemeClr val="tx1"/>
                </a:solidFill>
              </a:rPr>
              <a:t>lednici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(4°C)!</a:t>
            </a:r>
          </a:p>
          <a:p>
            <a:r>
              <a:rPr lang="sk-SK" sz="2000" b="1" dirty="0" err="1" smtClean="0">
                <a:solidFill>
                  <a:schemeClr val="tx1"/>
                </a:solidFill>
              </a:rPr>
              <a:t>psychrofilní</a:t>
            </a:r>
            <a:r>
              <a:rPr lang="sk-SK" sz="2000" b="1" dirty="0" smtClean="0">
                <a:solidFill>
                  <a:schemeClr val="tx1"/>
                </a:solidFill>
              </a:rPr>
              <a:t> mikroorganizmy </a:t>
            </a:r>
          </a:p>
          <a:p>
            <a:pPr lvl="1"/>
            <a:r>
              <a:rPr lang="sk-SK" sz="2000" dirty="0" smtClean="0">
                <a:solidFill>
                  <a:schemeClr val="tx1"/>
                </a:solidFill>
              </a:rPr>
              <a:t>optimum </a:t>
            </a:r>
            <a:r>
              <a:rPr lang="sk-SK" sz="2000" dirty="0" err="1">
                <a:solidFill>
                  <a:schemeClr val="tx1"/>
                </a:solidFill>
              </a:rPr>
              <a:t>růstu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méně</a:t>
            </a:r>
            <a:r>
              <a:rPr lang="sk-SK" sz="2000" dirty="0">
                <a:solidFill>
                  <a:schemeClr val="tx1"/>
                </a:solidFill>
              </a:rPr>
              <a:t> než 20 °</a:t>
            </a:r>
            <a:r>
              <a:rPr lang="sk-SK" sz="2000" dirty="0" smtClean="0">
                <a:solidFill>
                  <a:schemeClr val="tx1"/>
                </a:solidFill>
              </a:rPr>
              <a:t>C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oceány, </a:t>
            </a:r>
            <a:r>
              <a:rPr lang="sk-SK" sz="2000" dirty="0" err="1" smtClean="0">
                <a:solidFill>
                  <a:schemeClr val="tx1"/>
                </a:solidFill>
              </a:rPr>
              <a:t>jeskyně</a:t>
            </a:r>
            <a:r>
              <a:rPr lang="sk-SK" sz="2000" dirty="0" smtClean="0">
                <a:solidFill>
                  <a:schemeClr val="tx1"/>
                </a:solidFill>
              </a:rPr>
              <a:t>; </a:t>
            </a:r>
            <a:r>
              <a:rPr lang="sk-SK" sz="2000" dirty="0" err="1" smtClean="0">
                <a:solidFill>
                  <a:schemeClr val="tx1"/>
                </a:solidFill>
              </a:rPr>
              <a:t>mohou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růst</a:t>
            </a:r>
            <a:r>
              <a:rPr lang="sk-SK" sz="2000" dirty="0">
                <a:solidFill>
                  <a:schemeClr val="tx1"/>
                </a:solidFill>
              </a:rPr>
              <a:t> i v </a:t>
            </a:r>
            <a:r>
              <a:rPr lang="sk-SK" sz="2000" dirty="0" err="1" smtClean="0">
                <a:solidFill>
                  <a:schemeClr val="tx1"/>
                </a:solidFill>
              </a:rPr>
              <a:t>ledničce</a:t>
            </a:r>
            <a:r>
              <a:rPr lang="sk-SK" sz="2000" dirty="0">
                <a:solidFill>
                  <a:schemeClr val="tx1"/>
                </a:solidFill>
              </a:rPr>
              <a:t>! – </a:t>
            </a:r>
            <a:r>
              <a:rPr lang="sk-SK" sz="2000" dirty="0" err="1">
                <a:solidFill>
                  <a:schemeClr val="tx1"/>
                </a:solidFill>
              </a:rPr>
              <a:t>např</a:t>
            </a:r>
            <a:r>
              <a:rPr lang="sk-SK" sz="2000" dirty="0">
                <a:solidFill>
                  <a:schemeClr val="tx1"/>
                </a:solidFill>
              </a:rPr>
              <a:t>. </a:t>
            </a:r>
            <a:r>
              <a:rPr lang="sk-SK" sz="2000" dirty="0" err="1">
                <a:solidFill>
                  <a:schemeClr val="tx1"/>
                </a:solidFill>
              </a:rPr>
              <a:t>pseudomonády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err="1">
                <a:solidFill>
                  <a:schemeClr val="tx1"/>
                </a:solidFill>
              </a:rPr>
              <a:t>aeromonády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listerie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19152" y="795276"/>
            <a:ext cx="9641383" cy="4596063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Nároky na </a:t>
            </a:r>
            <a:r>
              <a:rPr lang="sk-SK" sz="2000" b="1" dirty="0" smtClean="0">
                <a:solidFill>
                  <a:schemeClr val="tx1"/>
                </a:solidFill>
              </a:rPr>
              <a:t>tlak</a:t>
            </a:r>
            <a:r>
              <a:rPr lang="sk-SK" sz="2000" dirty="0" smtClean="0">
                <a:solidFill>
                  <a:schemeClr val="tx1"/>
                </a:solidFill>
              </a:rPr>
              <a:t> – </a:t>
            </a:r>
            <a:r>
              <a:rPr lang="sk-SK" sz="2000" dirty="0" err="1" smtClean="0">
                <a:solidFill>
                  <a:schemeClr val="tx1"/>
                </a:solidFill>
              </a:rPr>
              <a:t>barofilní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barotolerantní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Nároky na </a:t>
            </a:r>
            <a:r>
              <a:rPr lang="sk-SK" sz="2000" b="1" dirty="0" smtClean="0">
                <a:solidFill>
                  <a:schemeClr val="tx1"/>
                </a:solidFill>
              </a:rPr>
              <a:t>živiny</a:t>
            </a:r>
          </a:p>
          <a:p>
            <a:pPr lvl="1"/>
            <a:r>
              <a:rPr lang="sk-SK" sz="2000" b="1" dirty="0">
                <a:solidFill>
                  <a:schemeClr val="tx1"/>
                </a:solidFill>
              </a:rPr>
              <a:t>zdroj </a:t>
            </a:r>
            <a:r>
              <a:rPr lang="sk-SK" sz="2000" b="1" dirty="0" smtClean="0">
                <a:solidFill>
                  <a:schemeClr val="tx1"/>
                </a:solidFill>
              </a:rPr>
              <a:t>uhlíku</a:t>
            </a:r>
          </a:p>
          <a:p>
            <a:pPr lvl="2"/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>
                <a:solidFill>
                  <a:schemeClr val="tx1"/>
                </a:solidFill>
              </a:rPr>
              <a:t>heterotrof</a:t>
            </a:r>
            <a:r>
              <a:rPr lang="sk-SK" sz="2000" b="1" dirty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– </a:t>
            </a:r>
            <a:r>
              <a:rPr lang="sk-SK" sz="2000" dirty="0" smtClean="0">
                <a:solidFill>
                  <a:schemeClr val="tx1"/>
                </a:solidFill>
              </a:rPr>
              <a:t>organické látky</a:t>
            </a:r>
            <a:endParaRPr lang="sk-SK" sz="2000" dirty="0">
              <a:solidFill>
                <a:schemeClr val="tx1"/>
              </a:solidFill>
            </a:endParaRPr>
          </a:p>
          <a:p>
            <a:pPr lvl="2"/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autotrof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– CO</a:t>
            </a:r>
            <a:r>
              <a:rPr lang="sk-SK" sz="2000" baseline="-25000" dirty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sk-SK" sz="2000" b="1" dirty="0">
                <a:solidFill>
                  <a:schemeClr val="tx1"/>
                </a:solidFill>
              </a:rPr>
              <a:t>zdroj </a:t>
            </a:r>
            <a:r>
              <a:rPr lang="sk-SK" sz="2000" b="1" dirty="0" smtClean="0">
                <a:solidFill>
                  <a:schemeClr val="tx1"/>
                </a:solidFill>
              </a:rPr>
              <a:t>energie</a:t>
            </a:r>
          </a:p>
          <a:p>
            <a:pPr lvl="2"/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fototrof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–</a:t>
            </a:r>
            <a:r>
              <a:rPr lang="sk-SK" sz="2000" dirty="0" err="1" smtClean="0">
                <a:solidFill>
                  <a:schemeClr val="tx1"/>
                </a:solidFill>
              </a:rPr>
              <a:t>světelná</a:t>
            </a:r>
            <a:r>
              <a:rPr lang="sk-SK" sz="2000" dirty="0" smtClean="0">
                <a:solidFill>
                  <a:schemeClr val="tx1"/>
                </a:solidFill>
              </a:rPr>
              <a:t> energie</a:t>
            </a:r>
          </a:p>
          <a:p>
            <a:pPr lvl="2"/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organotrof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– </a:t>
            </a:r>
            <a:r>
              <a:rPr lang="sk-SK" sz="2000" dirty="0" smtClean="0">
                <a:solidFill>
                  <a:schemeClr val="tx1"/>
                </a:solidFill>
              </a:rPr>
              <a:t>organické látky</a:t>
            </a:r>
          </a:p>
          <a:p>
            <a:pPr lvl="2"/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litotrof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– </a:t>
            </a:r>
            <a:r>
              <a:rPr lang="sk-SK" sz="2000" dirty="0" smtClean="0">
                <a:solidFill>
                  <a:schemeClr val="tx1"/>
                </a:solidFill>
              </a:rPr>
              <a:t>anorganické látky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Nároky na </a:t>
            </a:r>
            <a:r>
              <a:rPr lang="sk-SK" sz="2000" b="1" dirty="0" err="1" smtClean="0">
                <a:solidFill>
                  <a:schemeClr val="tx1"/>
                </a:solidFill>
              </a:rPr>
              <a:t>redoxpotenciál</a:t>
            </a:r>
            <a:r>
              <a:rPr lang="sk-SK" sz="2000" b="1" dirty="0" smtClean="0">
                <a:solidFill>
                  <a:schemeClr val="tx1"/>
                </a:solidFill>
              </a:rPr>
              <a:t>, pH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Vztah</a:t>
            </a:r>
            <a:r>
              <a:rPr lang="sk-SK" dirty="0" smtClean="0"/>
              <a:t> MO </a:t>
            </a:r>
            <a:r>
              <a:rPr lang="sk-SK" dirty="0" err="1" smtClean="0"/>
              <a:t>ke</a:t>
            </a:r>
            <a:r>
              <a:rPr lang="sk-SK" dirty="0" smtClean="0"/>
              <a:t> kyslíku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1782" y="1739432"/>
            <a:ext cx="6732409" cy="4424517"/>
          </a:xfrm>
        </p:spPr>
        <p:txBody>
          <a:bodyPr>
            <a:normAutofit lnSpcReduction="10000"/>
          </a:bodyPr>
          <a:lstStyle/>
          <a:p>
            <a:r>
              <a:rPr lang="sk-SK" sz="2400" b="1" dirty="0" err="1" smtClean="0">
                <a:solidFill>
                  <a:schemeClr val="tx1"/>
                </a:solidFill>
              </a:rPr>
              <a:t>Aerobní</a:t>
            </a:r>
            <a:endParaRPr lang="sk-SK" sz="2400" b="1" dirty="0" smtClean="0">
              <a:solidFill>
                <a:schemeClr val="tx1"/>
              </a:solidFill>
            </a:endParaRPr>
          </a:p>
          <a:p>
            <a:r>
              <a:rPr lang="sk-SK" sz="2400" b="1" dirty="0" err="1" smtClean="0">
                <a:solidFill>
                  <a:schemeClr val="tx1"/>
                </a:solidFill>
              </a:rPr>
              <a:t>Fakultativne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anaerobní</a:t>
            </a:r>
            <a:r>
              <a:rPr lang="sk-SK" sz="2400" dirty="0" smtClean="0">
                <a:solidFill>
                  <a:schemeClr val="tx1"/>
                </a:solidFill>
              </a:rPr>
              <a:t> (</a:t>
            </a:r>
            <a:r>
              <a:rPr lang="sk-SK" sz="2400" dirty="0" err="1" smtClean="0">
                <a:solidFill>
                  <a:schemeClr val="tx1"/>
                </a:solidFill>
              </a:rPr>
              <a:t>aerobně</a:t>
            </a:r>
            <a:r>
              <a:rPr lang="sk-SK" sz="2400" dirty="0" smtClean="0">
                <a:solidFill>
                  <a:schemeClr val="tx1"/>
                </a:solidFill>
              </a:rPr>
              <a:t> je to </a:t>
            </a:r>
            <a:r>
              <a:rPr lang="sk-SK" sz="2400" dirty="0" err="1" smtClean="0">
                <a:solidFill>
                  <a:schemeClr val="tx1"/>
                </a:solidFill>
              </a:rPr>
              <a:t>pro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ně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výhodnější</a:t>
            </a:r>
            <a:r>
              <a:rPr lang="sk-SK" sz="2400" dirty="0" smtClean="0">
                <a:solidFill>
                  <a:schemeClr val="tx1"/>
                </a:solidFill>
              </a:rPr>
              <a:t> energeticky ale nevadí </a:t>
            </a:r>
            <a:r>
              <a:rPr lang="sk-SK" sz="2400" dirty="0" err="1" smtClean="0">
                <a:solidFill>
                  <a:schemeClr val="tx1"/>
                </a:solidFill>
              </a:rPr>
              <a:t>jim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anaerobné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prostředí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sk-SK" sz="2400" b="1" dirty="0" err="1" smtClean="0">
                <a:solidFill>
                  <a:schemeClr val="tx1"/>
                </a:solidFill>
              </a:rPr>
              <a:t>Anaerobní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lvl="1"/>
            <a:r>
              <a:rPr lang="sk-SK" sz="2400" b="1" dirty="0" err="1" smtClean="0">
                <a:solidFill>
                  <a:schemeClr val="tx1"/>
                </a:solidFill>
              </a:rPr>
              <a:t>Striktně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– </a:t>
            </a:r>
            <a:r>
              <a:rPr lang="sk-SK" sz="2400" dirty="0" err="1" smtClean="0">
                <a:solidFill>
                  <a:schemeClr val="tx1"/>
                </a:solidFill>
              </a:rPr>
              <a:t>obligátně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anaerobní</a:t>
            </a:r>
            <a:r>
              <a:rPr lang="sk-SK" sz="2400" dirty="0" smtClean="0">
                <a:solidFill>
                  <a:schemeClr val="tx1"/>
                </a:solidFill>
              </a:rPr>
              <a:t> (kyslík je </a:t>
            </a:r>
            <a:r>
              <a:rPr lang="sk-SK" sz="2400" dirty="0" err="1" smtClean="0">
                <a:solidFill>
                  <a:schemeClr val="tx1"/>
                </a:solidFill>
              </a:rPr>
              <a:t>zabíjí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k-SK" sz="2400" b="1" dirty="0" err="1" smtClean="0">
                <a:solidFill>
                  <a:schemeClr val="tx1"/>
                </a:solidFill>
              </a:rPr>
              <a:t>Aerotolerantní</a:t>
            </a:r>
            <a:r>
              <a:rPr lang="sk-SK" sz="2400" dirty="0" smtClean="0">
                <a:solidFill>
                  <a:schemeClr val="tx1"/>
                </a:solidFill>
              </a:rPr>
              <a:t> (</a:t>
            </a:r>
            <a:r>
              <a:rPr lang="sk-SK" sz="2400" dirty="0" err="1" smtClean="0">
                <a:solidFill>
                  <a:schemeClr val="tx1"/>
                </a:solidFill>
              </a:rPr>
              <a:t>přežijí</a:t>
            </a:r>
            <a:r>
              <a:rPr lang="sk-SK" sz="2400" dirty="0" smtClean="0">
                <a:solidFill>
                  <a:schemeClr val="tx1"/>
                </a:solidFill>
              </a:rPr>
              <a:t> nízke </a:t>
            </a:r>
            <a:r>
              <a:rPr lang="sk-SK" sz="2400" dirty="0" err="1" smtClean="0">
                <a:solidFill>
                  <a:schemeClr val="tx1"/>
                </a:solidFill>
              </a:rPr>
              <a:t>koncentrace</a:t>
            </a:r>
            <a:r>
              <a:rPr lang="sk-SK" sz="2400" dirty="0" smtClean="0">
                <a:solidFill>
                  <a:schemeClr val="tx1"/>
                </a:solidFill>
              </a:rPr>
              <a:t>, ale O</a:t>
            </a:r>
            <a:r>
              <a:rPr lang="sk-SK" sz="2400" baseline="-25000" dirty="0" smtClean="0">
                <a:solidFill>
                  <a:schemeClr val="tx1"/>
                </a:solidFill>
              </a:rPr>
              <a:t>2</a:t>
            </a:r>
            <a:r>
              <a:rPr lang="sk-SK" sz="2400" dirty="0" smtClean="0">
                <a:solidFill>
                  <a:schemeClr val="tx1"/>
                </a:solidFill>
              </a:rPr>
              <a:t> NENÍ </a:t>
            </a:r>
            <a:r>
              <a:rPr lang="sk-SK" sz="2400" dirty="0" err="1" smtClean="0">
                <a:solidFill>
                  <a:schemeClr val="tx1"/>
                </a:solidFill>
              </a:rPr>
              <a:t>akceptor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elektronů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sk-SK" sz="2400" b="1" dirty="0" err="1" smtClean="0">
                <a:solidFill>
                  <a:schemeClr val="tx1"/>
                </a:solidFill>
              </a:rPr>
              <a:t>Mikroaerofilní</a:t>
            </a:r>
            <a:r>
              <a:rPr lang="sk-SK" sz="2400" dirty="0" smtClean="0">
                <a:solidFill>
                  <a:schemeClr val="tx1"/>
                </a:solidFill>
              </a:rPr>
              <a:t> – </a:t>
            </a:r>
            <a:r>
              <a:rPr lang="sk-SK" sz="2400" dirty="0" err="1" smtClean="0">
                <a:solidFill>
                  <a:schemeClr val="tx1"/>
                </a:solidFill>
              </a:rPr>
              <a:t>třeba</a:t>
            </a:r>
            <a:r>
              <a:rPr lang="sk-SK" sz="2400" dirty="0" smtClean="0">
                <a:solidFill>
                  <a:schemeClr val="tx1"/>
                </a:solidFill>
              </a:rPr>
              <a:t> určité % O</a:t>
            </a:r>
            <a:r>
              <a:rPr lang="sk-SK" sz="2400" baseline="-25000" dirty="0" smtClean="0">
                <a:solidFill>
                  <a:schemeClr val="tx1"/>
                </a:solidFill>
              </a:rPr>
              <a:t>2</a:t>
            </a:r>
            <a:r>
              <a:rPr lang="sk-SK" sz="2400" dirty="0" smtClean="0">
                <a:solidFill>
                  <a:schemeClr val="tx1"/>
                </a:solidFill>
              </a:rPr>
              <a:t>, je </a:t>
            </a:r>
            <a:r>
              <a:rPr lang="sk-SK" sz="2400" dirty="0" err="1" smtClean="0">
                <a:solidFill>
                  <a:schemeClr val="tx1"/>
                </a:solidFill>
              </a:rPr>
              <a:t>akceptor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191" y="2319181"/>
            <a:ext cx="4744162" cy="35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583</TotalTime>
  <Words>967</Words>
  <Application>Microsoft Office PowerPoint</Application>
  <PresentationFormat>Vlastní</PresentationFormat>
  <Paragraphs>127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Exekutivní</vt:lpstr>
      <vt:lpstr>Metody sterilní práce,  očkování a uchovávání mikroorganismů, technika křížového roztěru,  očkování do tekutého media a na pevné medium, kultivace a její podmínky.</vt:lpstr>
      <vt:lpstr>Základní pojmy</vt:lpstr>
      <vt:lpstr>Kultura</vt:lpstr>
      <vt:lpstr>Izolace bakteriálního kmene</vt:lpstr>
      <vt:lpstr>Na jaká média kultury očkovat?</vt:lpstr>
      <vt:lpstr>Kultivace </vt:lpstr>
      <vt:lpstr>Nároky na teplotu</vt:lpstr>
      <vt:lpstr>Prezentace aplikace PowerPoint</vt:lpstr>
      <vt:lpstr>Vztah MO ke kyslíku</vt:lpstr>
      <vt:lpstr>Růstová křivka</vt:lpstr>
      <vt:lpstr>Diauxie</vt:lpstr>
      <vt:lpstr>Uchovávání bakterií</vt:lpstr>
      <vt:lpstr>Postup</vt:lpstr>
      <vt:lpstr>Tekuté půdy  </vt:lpstr>
      <vt:lpstr>Šikmý agar: </vt:lpstr>
      <vt:lpstr>Petriho misky</vt:lpstr>
      <vt:lpstr>Křížový roztěr</vt:lpstr>
      <vt:lpstr>Kultury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muni</cp:lastModifiedBy>
  <cp:revision>33</cp:revision>
  <dcterms:created xsi:type="dcterms:W3CDTF">2015-09-30T19:09:05Z</dcterms:created>
  <dcterms:modified xsi:type="dcterms:W3CDTF">2019-03-05T12:08:22Z</dcterms:modified>
</cp:coreProperties>
</file>