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3" r:id="rId5"/>
    <p:sldId id="271" r:id="rId6"/>
    <p:sldId id="259" r:id="rId7"/>
    <p:sldId id="260" r:id="rId8"/>
    <p:sldId id="261" r:id="rId9"/>
    <p:sldId id="276" r:id="rId10"/>
    <p:sldId id="277" r:id="rId11"/>
    <p:sldId id="278" r:id="rId12"/>
    <p:sldId id="262" r:id="rId13"/>
    <p:sldId id="279" r:id="rId14"/>
    <p:sldId id="264" r:id="rId15"/>
    <p:sldId id="265" r:id="rId16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38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>
        <p:guide orient="horz" pos="2205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82A8D-B936-4251-8492-4AEC58707118}" type="datetimeFigureOut">
              <a:rPr lang="cs-CZ"/>
              <a:pPr>
                <a:defRPr/>
              </a:pPr>
              <a:t>30.4.2019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9D119-57A1-4B8C-8402-7CECC17EED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2A481-76B1-477F-8A55-97E7F645E73D}" type="datetimeFigureOut">
              <a:rPr lang="cs-CZ"/>
              <a:pPr>
                <a:defRPr/>
              </a:pPr>
              <a:t>30.4.2019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D85B3-A1BB-4DAD-87C8-88AC744050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6780C-7792-4569-834B-A7F07B2E34A3}" type="datetimeFigureOut">
              <a:rPr lang="cs-CZ"/>
              <a:pPr>
                <a:defRPr/>
              </a:pPr>
              <a:t>30.4.2019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1CE2E-5446-4812-A77B-672F504657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51FD7-2D5E-4E2B-BAD2-1823FF4BD725}" type="datetimeFigureOut">
              <a:rPr lang="cs-CZ"/>
              <a:pPr>
                <a:defRPr/>
              </a:pPr>
              <a:t>30.4.2019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E5A31-5545-4161-8094-0EBE8BC129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BEA3E-FF63-452C-B387-2AF4C8C5253D}" type="datetimeFigureOut">
              <a:rPr lang="cs-CZ"/>
              <a:pPr>
                <a:defRPr/>
              </a:pPr>
              <a:t>30.4.2019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C0C1A-4808-4098-8250-0C85DC4261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F937A-9C08-488D-83B3-D64FB15E2985}" type="datetimeFigureOut">
              <a:rPr lang="cs-CZ"/>
              <a:pPr>
                <a:defRPr/>
              </a:pPr>
              <a:t>30.4.2019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006EA-6D4C-45A5-B787-9569BB5C2F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D9A71-6814-42A0-B414-86B9B47CB54A}" type="datetimeFigureOut">
              <a:rPr lang="cs-CZ"/>
              <a:pPr>
                <a:defRPr/>
              </a:pPr>
              <a:t>30.4.2019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28FCC-4DE7-4458-8E77-3AD97FE578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F18A2-4FDF-4A54-BC0E-481D349E4DAA}" type="datetimeFigureOut">
              <a:rPr lang="cs-CZ"/>
              <a:pPr>
                <a:defRPr/>
              </a:pPr>
              <a:t>30.4.2019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24F03-779E-42AC-95D1-23C837453C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8D533-F9B7-4326-887E-8489149C7135}" type="datetimeFigureOut">
              <a:rPr lang="cs-CZ"/>
              <a:pPr>
                <a:defRPr/>
              </a:pPr>
              <a:t>30.4.2019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EA359-A22C-41B0-A195-83D9BBE2AA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39290-C5B1-4B12-8235-31D4557295AD}" type="datetimeFigureOut">
              <a:rPr lang="cs-CZ"/>
              <a:pPr>
                <a:defRPr/>
              </a:pPr>
              <a:t>30.4.2019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01FE7-64CC-44D5-A990-AC07E963D3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E7B5F-AE0D-40EC-9AAF-74E7FA88195F}" type="datetimeFigureOut">
              <a:rPr lang="cs-CZ"/>
              <a:pPr>
                <a:defRPr/>
              </a:pPr>
              <a:t>30.4.2019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000BB-CB53-4AA3-BD76-5720C2827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B7DD2A-8014-47EE-8CD1-96777CAD7913}" type="datetimeFigureOut">
              <a:rPr lang="cs-CZ"/>
              <a:pPr>
                <a:defRPr/>
              </a:pPr>
              <a:t>30.4.2019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108B57-A605-4A68-8FFF-7EB8A1551F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Skupina 2"/>
          <p:cNvGrpSpPr>
            <a:grpSpLocks/>
          </p:cNvGrpSpPr>
          <p:nvPr/>
        </p:nvGrpSpPr>
        <p:grpSpPr bwMode="auto">
          <a:xfrm>
            <a:off x="2237638" y="1035252"/>
            <a:ext cx="6521450" cy="1792348"/>
            <a:chOff x="1404938" y="1820862"/>
            <a:chExt cx="6521817" cy="1792835"/>
          </a:xfrm>
        </p:grpSpPr>
        <p:sp>
          <p:nvSpPr>
            <p:cNvPr id="9" name="Text Box 73"/>
            <p:cNvSpPr txBox="1">
              <a:spLocks noChangeArrowheads="1"/>
            </p:cNvSpPr>
            <p:nvPr/>
          </p:nvSpPr>
          <p:spPr bwMode="auto">
            <a:xfrm>
              <a:off x="5764458" y="1820862"/>
              <a:ext cx="2162297" cy="406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0"/>
                </a:spcBef>
                <a:buFontTx/>
                <a:buNone/>
                <a:defRPr/>
              </a:pPr>
              <a:r>
                <a:rPr kumimoji="0" lang="cs-CZ" altLang="cs-CZ" sz="2000" kern="0" dirty="0" err="1">
                  <a:solidFill>
                    <a:srgbClr val="22001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Cephalochordata</a:t>
              </a:r>
              <a:endParaRPr kumimoji="0" lang="cs-CZ" altLang="cs-CZ" sz="2000" kern="0" dirty="0">
                <a:solidFill>
                  <a:srgbClr val="22001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3315" name="Skupina 1"/>
            <p:cNvGrpSpPr>
              <a:grpSpLocks/>
            </p:cNvGrpSpPr>
            <p:nvPr/>
          </p:nvGrpSpPr>
          <p:grpSpPr bwMode="auto">
            <a:xfrm>
              <a:off x="1404938" y="2036821"/>
              <a:ext cx="5956506" cy="1576876"/>
              <a:chOff x="1404938" y="2036821"/>
              <a:chExt cx="5956506" cy="1576876"/>
            </a:xfrm>
          </p:grpSpPr>
          <p:sp>
            <p:nvSpPr>
              <p:cNvPr id="8" name="Text Box 72"/>
              <p:cNvSpPr txBox="1">
                <a:spLocks noChangeArrowheads="1"/>
              </p:cNvSpPr>
              <p:nvPr/>
            </p:nvSpPr>
            <p:spPr bwMode="auto">
              <a:xfrm>
                <a:off x="1404938" y="2252780"/>
                <a:ext cx="1276422" cy="406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/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Chordata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Text Box 74"/>
              <p:cNvSpPr txBox="1">
                <a:spLocks noChangeArrowheads="1"/>
              </p:cNvSpPr>
              <p:nvPr/>
            </p:nvSpPr>
            <p:spPr bwMode="auto">
              <a:xfrm>
                <a:off x="5766045" y="2579894"/>
                <a:ext cx="1595399" cy="400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/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Urochordata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3318" name="Group 76"/>
              <p:cNvGrpSpPr>
                <a:grpSpLocks/>
              </p:cNvGrpSpPr>
              <p:nvPr/>
            </p:nvGrpSpPr>
            <p:grpSpPr bwMode="auto">
              <a:xfrm>
                <a:off x="2697163" y="2038349"/>
                <a:ext cx="292100" cy="935037"/>
                <a:chOff x="1429" y="2478"/>
                <a:chExt cx="181" cy="498"/>
              </a:xfrm>
            </p:grpSpPr>
            <p:sp>
              <p:nvSpPr>
                <p:cNvPr id="19" name="Line 77"/>
                <p:cNvSpPr>
                  <a:spLocks noChangeShapeType="1"/>
                </p:cNvSpPr>
                <p:nvPr/>
              </p:nvSpPr>
              <p:spPr bwMode="auto">
                <a:xfrm>
                  <a:off x="1610" y="2478"/>
                  <a:ext cx="0" cy="498"/>
                </a:xfrm>
                <a:prstGeom prst="line">
                  <a:avLst/>
                </a:prstGeom>
                <a:noFill/>
                <a:ln w="28575">
                  <a:solidFill>
                    <a:srgbClr val="220011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0" hangingPunct="0">
                    <a:spcBef>
                      <a:spcPct val="30000"/>
                    </a:spcBef>
                    <a:defRPr/>
                  </a:pPr>
                  <a:endParaRPr lang="cs-CZ" sz="2400" kern="0">
                    <a:solidFill>
                      <a:srgbClr val="FFFFCC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0" name="Line 78"/>
                <p:cNvSpPr>
                  <a:spLocks noChangeShapeType="1"/>
                </p:cNvSpPr>
                <p:nvPr/>
              </p:nvSpPr>
              <p:spPr bwMode="auto">
                <a:xfrm>
                  <a:off x="1429" y="2750"/>
                  <a:ext cx="181" cy="0"/>
                </a:xfrm>
                <a:prstGeom prst="line">
                  <a:avLst/>
                </a:prstGeom>
                <a:noFill/>
                <a:ln w="28575">
                  <a:solidFill>
                    <a:srgbClr val="220011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0" hangingPunct="0">
                    <a:spcBef>
                      <a:spcPct val="30000"/>
                    </a:spcBef>
                    <a:defRPr/>
                  </a:pPr>
                  <a:endParaRPr lang="cs-CZ" sz="2400" kern="0">
                    <a:solidFill>
                      <a:srgbClr val="FFFFCC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2" name="Line 79"/>
              <p:cNvSpPr>
                <a:spLocks noChangeShapeType="1"/>
              </p:cNvSpPr>
              <p:nvPr/>
            </p:nvSpPr>
            <p:spPr bwMode="auto">
              <a:xfrm>
                <a:off x="2984589" y="2036821"/>
                <a:ext cx="2759230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Text Box 80"/>
              <p:cNvSpPr txBox="1">
                <a:spLocks noChangeArrowheads="1"/>
              </p:cNvSpPr>
              <p:nvPr/>
            </p:nvSpPr>
            <p:spPr bwMode="auto">
              <a:xfrm>
                <a:off x="3267180" y="2811731"/>
                <a:ext cx="1351728" cy="400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/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Olfactores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Line 81"/>
              <p:cNvSpPr>
                <a:spLocks noChangeShapeType="1"/>
              </p:cNvSpPr>
              <p:nvPr/>
            </p:nvSpPr>
            <p:spPr bwMode="auto">
              <a:xfrm>
                <a:off x="5023054" y="2737098"/>
                <a:ext cx="0" cy="646289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Line 82"/>
              <p:cNvSpPr>
                <a:spLocks noChangeShapeType="1"/>
              </p:cNvSpPr>
              <p:nvPr/>
            </p:nvSpPr>
            <p:spPr bwMode="auto">
              <a:xfrm flipV="1">
                <a:off x="4700774" y="3045157"/>
                <a:ext cx="322280" cy="3176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Line 83"/>
              <p:cNvSpPr>
                <a:spLocks noChangeShapeType="1"/>
              </p:cNvSpPr>
              <p:nvPr/>
            </p:nvSpPr>
            <p:spPr bwMode="auto">
              <a:xfrm flipV="1">
                <a:off x="5023054" y="2735511"/>
                <a:ext cx="720766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Line 84"/>
              <p:cNvSpPr>
                <a:spLocks noChangeShapeType="1"/>
              </p:cNvSpPr>
              <p:nvPr/>
            </p:nvSpPr>
            <p:spPr bwMode="auto">
              <a:xfrm flipV="1">
                <a:off x="5023054" y="3381798"/>
                <a:ext cx="720766" cy="1588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 Box 85"/>
              <p:cNvSpPr txBox="1">
                <a:spLocks noChangeArrowheads="1"/>
              </p:cNvSpPr>
              <p:nvPr/>
            </p:nvSpPr>
            <p:spPr bwMode="auto">
              <a:xfrm>
                <a:off x="5731119" y="3213478"/>
                <a:ext cx="1380584" cy="4002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/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Vertebrata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Line 82"/>
              <p:cNvSpPr>
                <a:spLocks noChangeShapeType="1"/>
              </p:cNvSpPr>
              <p:nvPr/>
            </p:nvSpPr>
            <p:spPr bwMode="auto">
              <a:xfrm>
                <a:off x="2989352" y="2989580"/>
                <a:ext cx="287353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3" name="TextovéPole 22"/>
          <p:cNvSpPr txBox="1"/>
          <p:nvPr/>
        </p:nvSpPr>
        <p:spPr>
          <a:xfrm>
            <a:off x="5344732" y="338714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versus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1" name="Skupina 40"/>
          <p:cNvGrpSpPr/>
          <p:nvPr/>
        </p:nvGrpSpPr>
        <p:grpSpPr>
          <a:xfrm>
            <a:off x="2312764" y="4227066"/>
            <a:ext cx="6958259" cy="1792347"/>
            <a:chOff x="2312764" y="4227066"/>
            <a:chExt cx="6958259" cy="1792347"/>
          </a:xfrm>
        </p:grpSpPr>
        <p:sp>
          <p:nvSpPr>
            <p:cNvPr id="25" name="Text Box 73"/>
            <p:cNvSpPr txBox="1">
              <a:spLocks noChangeArrowheads="1"/>
            </p:cNvSpPr>
            <p:nvPr/>
          </p:nvSpPr>
          <p:spPr bwMode="auto">
            <a:xfrm>
              <a:off x="6672039" y="4227066"/>
              <a:ext cx="159530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hangingPunct="0">
                <a:spcBef>
                  <a:spcPct val="0"/>
                </a:spcBef>
                <a:buFontTx/>
                <a:buNone/>
                <a:defRPr/>
              </a:pPr>
              <a:r>
                <a:rPr kumimoji="0" lang="cs-CZ" altLang="cs-CZ" sz="2000" kern="0" dirty="0" err="1" smtClean="0">
                  <a:solidFill>
                    <a:srgbClr val="22001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Urochordata</a:t>
              </a:r>
              <a:endParaRPr kumimoji="0" lang="cs-CZ" altLang="cs-CZ" sz="2000" kern="0" dirty="0">
                <a:solidFill>
                  <a:srgbClr val="22001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0" name="Skupina 39"/>
            <p:cNvGrpSpPr/>
            <p:nvPr/>
          </p:nvGrpSpPr>
          <p:grpSpPr>
            <a:xfrm>
              <a:off x="2312764" y="4442966"/>
              <a:ext cx="6958259" cy="1576447"/>
              <a:chOff x="2312764" y="4442966"/>
              <a:chExt cx="6958259" cy="1576447"/>
            </a:xfrm>
          </p:grpSpPr>
          <p:sp>
            <p:nvSpPr>
              <p:cNvPr id="27" name="Text Box 72"/>
              <p:cNvSpPr txBox="1">
                <a:spLocks noChangeArrowheads="1"/>
              </p:cNvSpPr>
              <p:nvPr/>
            </p:nvSpPr>
            <p:spPr bwMode="auto">
              <a:xfrm>
                <a:off x="2312764" y="4658866"/>
                <a:ext cx="1276350" cy="406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/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Chordata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Text Box 74"/>
              <p:cNvSpPr txBox="1">
                <a:spLocks noChangeArrowheads="1"/>
              </p:cNvSpPr>
              <p:nvPr/>
            </p:nvSpPr>
            <p:spPr bwMode="auto">
              <a:xfrm>
                <a:off x="7098633" y="4985891"/>
                <a:ext cx="217239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/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 smtClean="0">
                    <a:solidFill>
                      <a:srgbClr val="22001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Cephalochordata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29" name="Group 76"/>
              <p:cNvGrpSpPr>
                <a:grpSpLocks/>
              </p:cNvGrpSpPr>
              <p:nvPr/>
            </p:nvGrpSpPr>
            <p:grpSpPr bwMode="auto">
              <a:xfrm>
                <a:off x="3604916" y="4444494"/>
                <a:ext cx="292084" cy="934783"/>
                <a:chOff x="1429" y="2478"/>
                <a:chExt cx="181" cy="498"/>
              </a:xfrm>
            </p:grpSpPr>
            <p:sp>
              <p:nvSpPr>
                <p:cNvPr id="38" name="Line 77"/>
                <p:cNvSpPr>
                  <a:spLocks noChangeShapeType="1"/>
                </p:cNvSpPr>
                <p:nvPr/>
              </p:nvSpPr>
              <p:spPr bwMode="auto">
                <a:xfrm>
                  <a:off x="1610" y="2478"/>
                  <a:ext cx="0" cy="498"/>
                </a:xfrm>
                <a:prstGeom prst="line">
                  <a:avLst/>
                </a:prstGeom>
                <a:noFill/>
                <a:ln w="28575">
                  <a:solidFill>
                    <a:srgbClr val="220011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0" hangingPunct="0">
                    <a:spcBef>
                      <a:spcPct val="30000"/>
                    </a:spcBef>
                    <a:defRPr/>
                  </a:pPr>
                  <a:endParaRPr lang="cs-CZ" sz="2400" kern="0">
                    <a:solidFill>
                      <a:srgbClr val="FFFFCC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9" name="Line 78"/>
                <p:cNvSpPr>
                  <a:spLocks noChangeShapeType="1"/>
                </p:cNvSpPr>
                <p:nvPr/>
              </p:nvSpPr>
              <p:spPr bwMode="auto">
                <a:xfrm>
                  <a:off x="1429" y="2750"/>
                  <a:ext cx="181" cy="0"/>
                </a:xfrm>
                <a:prstGeom prst="line">
                  <a:avLst/>
                </a:prstGeom>
                <a:noFill/>
                <a:ln w="28575">
                  <a:solidFill>
                    <a:srgbClr val="220011"/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pPr eaLnBrk="0" hangingPunct="0">
                    <a:spcBef>
                      <a:spcPct val="30000"/>
                    </a:spcBef>
                    <a:defRPr/>
                  </a:pPr>
                  <a:endParaRPr lang="cs-CZ" sz="2400" kern="0">
                    <a:solidFill>
                      <a:srgbClr val="FFFFCC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0" name="Line 79"/>
              <p:cNvSpPr>
                <a:spLocks noChangeShapeType="1"/>
              </p:cNvSpPr>
              <p:nvPr/>
            </p:nvSpPr>
            <p:spPr bwMode="auto">
              <a:xfrm>
                <a:off x="3892326" y="4442966"/>
                <a:ext cx="2759075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Text Box 80"/>
              <p:cNvSpPr txBox="1">
                <a:spLocks noChangeArrowheads="1"/>
              </p:cNvSpPr>
              <p:nvPr/>
            </p:nvSpPr>
            <p:spPr bwMode="auto">
              <a:xfrm>
                <a:off x="4174901" y="5217666"/>
                <a:ext cx="1723549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/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 smtClean="0">
                    <a:solidFill>
                      <a:srgbClr val="22001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Notochordata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Line 81"/>
              <p:cNvSpPr>
                <a:spLocks noChangeShapeType="1"/>
              </p:cNvSpPr>
              <p:nvPr/>
            </p:nvSpPr>
            <p:spPr bwMode="auto">
              <a:xfrm>
                <a:off x="6355683" y="5143053"/>
                <a:ext cx="0" cy="646113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Line 82"/>
              <p:cNvSpPr>
                <a:spLocks noChangeShapeType="1"/>
              </p:cNvSpPr>
              <p:nvPr/>
            </p:nvSpPr>
            <p:spPr bwMode="auto">
              <a:xfrm flipV="1">
                <a:off x="6033421" y="5451028"/>
                <a:ext cx="322262" cy="3175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" name="Line 83"/>
              <p:cNvSpPr>
                <a:spLocks noChangeShapeType="1"/>
              </p:cNvSpPr>
              <p:nvPr/>
            </p:nvSpPr>
            <p:spPr bwMode="auto">
              <a:xfrm flipV="1">
                <a:off x="6355683" y="5141466"/>
                <a:ext cx="720725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Line 84"/>
              <p:cNvSpPr>
                <a:spLocks noChangeShapeType="1"/>
              </p:cNvSpPr>
              <p:nvPr/>
            </p:nvSpPr>
            <p:spPr bwMode="auto">
              <a:xfrm flipV="1">
                <a:off x="6355683" y="5787578"/>
                <a:ext cx="720725" cy="1588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Text Box 85"/>
              <p:cNvSpPr txBox="1">
                <a:spLocks noChangeArrowheads="1"/>
              </p:cNvSpPr>
              <p:nvPr/>
            </p:nvSpPr>
            <p:spPr bwMode="auto">
              <a:xfrm>
                <a:off x="7063708" y="5619303"/>
                <a:ext cx="1380506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/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hangingPunct="0">
                  <a:spcBef>
                    <a:spcPct val="0"/>
                  </a:spcBef>
                  <a:buFontTx/>
                  <a:buNone/>
                  <a:defRPr/>
                </a:pPr>
                <a:r>
                  <a:rPr kumimoji="0" lang="cs-CZ" altLang="cs-CZ" sz="2000" kern="0" dirty="0" err="1">
                    <a:solidFill>
                      <a:srgbClr val="22001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Vertebrata</a:t>
                </a:r>
                <a:endParaRPr kumimoji="0" lang="cs-CZ" altLang="cs-CZ" sz="2000" kern="0" dirty="0">
                  <a:solidFill>
                    <a:srgbClr val="22001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Line 82"/>
              <p:cNvSpPr>
                <a:spLocks noChangeShapeType="1"/>
              </p:cNvSpPr>
              <p:nvPr/>
            </p:nvSpPr>
            <p:spPr bwMode="auto">
              <a:xfrm>
                <a:off x="3897089" y="5395466"/>
                <a:ext cx="287337" cy="0"/>
              </a:xfrm>
              <a:prstGeom prst="line">
                <a:avLst/>
              </a:prstGeom>
              <a:noFill/>
              <a:ln w="28575">
                <a:solidFill>
                  <a:srgbClr val="220011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pPr eaLnBrk="0" hangingPunct="0">
                  <a:spcBef>
                    <a:spcPct val="30000"/>
                  </a:spcBef>
                  <a:defRPr/>
                </a:pPr>
                <a:endParaRPr lang="cs-CZ" sz="2400" kern="0">
                  <a:solidFill>
                    <a:srgbClr val="FFFF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Přímá spojovací čára 5"/>
          <p:cNvCxnSpPr/>
          <p:nvPr/>
        </p:nvCxnSpPr>
        <p:spPr>
          <a:xfrm>
            <a:off x="2805118" y="1989138"/>
            <a:ext cx="0" cy="172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ovací čára 7"/>
          <p:cNvCxnSpPr/>
          <p:nvPr/>
        </p:nvCxnSpPr>
        <p:spPr>
          <a:xfrm>
            <a:off x="2805118" y="1989138"/>
            <a:ext cx="56165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9"/>
          <p:cNvCxnSpPr/>
          <p:nvPr/>
        </p:nvCxnSpPr>
        <p:spPr>
          <a:xfrm>
            <a:off x="2805118" y="3716338"/>
            <a:ext cx="3587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11"/>
          <p:cNvCxnSpPr/>
          <p:nvPr/>
        </p:nvCxnSpPr>
        <p:spPr>
          <a:xfrm>
            <a:off x="4676780" y="2924175"/>
            <a:ext cx="0" cy="1657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13"/>
          <p:cNvCxnSpPr/>
          <p:nvPr/>
        </p:nvCxnSpPr>
        <p:spPr>
          <a:xfrm>
            <a:off x="4676780" y="2924175"/>
            <a:ext cx="3603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15"/>
          <p:cNvCxnSpPr/>
          <p:nvPr/>
        </p:nvCxnSpPr>
        <p:spPr>
          <a:xfrm>
            <a:off x="4676780" y="4581525"/>
            <a:ext cx="3603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17"/>
          <p:cNvCxnSpPr/>
          <p:nvPr/>
        </p:nvCxnSpPr>
        <p:spPr>
          <a:xfrm>
            <a:off x="4460880" y="3716338"/>
            <a:ext cx="2873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21"/>
          <p:cNvCxnSpPr/>
          <p:nvPr/>
        </p:nvCxnSpPr>
        <p:spPr>
          <a:xfrm>
            <a:off x="7772405" y="2492375"/>
            <a:ext cx="0" cy="8651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23"/>
          <p:cNvCxnSpPr/>
          <p:nvPr/>
        </p:nvCxnSpPr>
        <p:spPr>
          <a:xfrm>
            <a:off x="7772405" y="4149725"/>
            <a:ext cx="0" cy="863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25"/>
          <p:cNvCxnSpPr/>
          <p:nvPr/>
        </p:nvCxnSpPr>
        <p:spPr>
          <a:xfrm>
            <a:off x="7772405" y="2492375"/>
            <a:ext cx="64928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27"/>
          <p:cNvCxnSpPr/>
          <p:nvPr/>
        </p:nvCxnSpPr>
        <p:spPr>
          <a:xfrm>
            <a:off x="7772405" y="3357563"/>
            <a:ext cx="2889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29"/>
          <p:cNvCxnSpPr/>
          <p:nvPr/>
        </p:nvCxnSpPr>
        <p:spPr>
          <a:xfrm>
            <a:off x="8132768" y="2997200"/>
            <a:ext cx="0" cy="647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31"/>
          <p:cNvCxnSpPr/>
          <p:nvPr/>
        </p:nvCxnSpPr>
        <p:spPr>
          <a:xfrm>
            <a:off x="8132768" y="2997200"/>
            <a:ext cx="2889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33"/>
          <p:cNvCxnSpPr/>
          <p:nvPr/>
        </p:nvCxnSpPr>
        <p:spPr>
          <a:xfrm>
            <a:off x="8132768" y="3644900"/>
            <a:ext cx="2889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35"/>
          <p:cNvCxnSpPr/>
          <p:nvPr/>
        </p:nvCxnSpPr>
        <p:spPr>
          <a:xfrm>
            <a:off x="7485068" y="2997200"/>
            <a:ext cx="287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37"/>
          <p:cNvCxnSpPr/>
          <p:nvPr/>
        </p:nvCxnSpPr>
        <p:spPr>
          <a:xfrm>
            <a:off x="7772405" y="4149725"/>
            <a:ext cx="7207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39"/>
          <p:cNvCxnSpPr/>
          <p:nvPr/>
        </p:nvCxnSpPr>
        <p:spPr>
          <a:xfrm>
            <a:off x="7772405" y="5013325"/>
            <a:ext cx="36036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41"/>
          <p:cNvCxnSpPr/>
          <p:nvPr/>
        </p:nvCxnSpPr>
        <p:spPr>
          <a:xfrm>
            <a:off x="6908805" y="4508500"/>
            <a:ext cx="863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43"/>
          <p:cNvCxnSpPr/>
          <p:nvPr/>
        </p:nvCxnSpPr>
        <p:spPr>
          <a:xfrm>
            <a:off x="8132768" y="4652963"/>
            <a:ext cx="0" cy="6477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45"/>
          <p:cNvCxnSpPr/>
          <p:nvPr/>
        </p:nvCxnSpPr>
        <p:spPr>
          <a:xfrm>
            <a:off x="8132768" y="4652963"/>
            <a:ext cx="2889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47"/>
          <p:cNvCxnSpPr/>
          <p:nvPr/>
        </p:nvCxnSpPr>
        <p:spPr>
          <a:xfrm>
            <a:off x="8132768" y="5300663"/>
            <a:ext cx="3603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48"/>
          <p:cNvSpPr txBox="1">
            <a:spLocks noChangeArrowheads="1"/>
          </p:cNvSpPr>
          <p:nvPr/>
        </p:nvSpPr>
        <p:spPr bwMode="auto">
          <a:xfrm>
            <a:off x="3236918" y="3573463"/>
            <a:ext cx="1158875" cy="368300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Batrachia</a:t>
            </a:r>
          </a:p>
        </p:txBody>
      </p:sp>
      <p:sp>
        <p:nvSpPr>
          <p:cNvPr id="24" name="TextovéPole 49"/>
          <p:cNvSpPr txBox="1">
            <a:spLocks noChangeArrowheads="1"/>
          </p:cNvSpPr>
          <p:nvPr/>
        </p:nvSpPr>
        <p:spPr bwMode="auto">
          <a:xfrm>
            <a:off x="5180018" y="2781300"/>
            <a:ext cx="2005677" cy="369332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Caudata - ocasatí</a:t>
            </a:r>
          </a:p>
        </p:txBody>
      </p:sp>
      <p:sp>
        <p:nvSpPr>
          <p:cNvPr id="25" name="TextovéPole 50"/>
          <p:cNvSpPr txBox="1">
            <a:spLocks noChangeArrowheads="1"/>
          </p:cNvSpPr>
          <p:nvPr/>
        </p:nvSpPr>
        <p:spPr bwMode="auto">
          <a:xfrm>
            <a:off x="5253043" y="4365625"/>
            <a:ext cx="1492716" cy="369332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Anura - žáby</a:t>
            </a:r>
          </a:p>
        </p:txBody>
      </p:sp>
      <p:sp>
        <p:nvSpPr>
          <p:cNvPr id="26" name="TextovéPole 51"/>
          <p:cNvSpPr txBox="1">
            <a:spLocks noChangeArrowheads="1"/>
          </p:cNvSpPr>
          <p:nvPr/>
        </p:nvSpPr>
        <p:spPr bwMode="auto">
          <a:xfrm>
            <a:off x="8637593" y="1773238"/>
            <a:ext cx="341632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dirty="0" err="1"/>
              <a:t>Gymnophiona</a:t>
            </a:r>
            <a:r>
              <a:rPr lang="cs-CZ" altLang="cs-CZ" dirty="0"/>
              <a:t> – </a:t>
            </a:r>
            <a:r>
              <a:rPr lang="cs-CZ" altLang="cs-CZ" dirty="0" err="1"/>
              <a:t>červoři</a:t>
            </a:r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err="1"/>
              <a:t>Sirenoidea</a:t>
            </a:r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err="1"/>
              <a:t>Cryptobranchioidea</a:t>
            </a:r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err="1"/>
              <a:t>Salamandroidea</a:t>
            </a:r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err="1"/>
              <a:t>Ascaphidae</a:t>
            </a:r>
            <a:r>
              <a:rPr lang="cs-CZ" altLang="cs-CZ" dirty="0"/>
              <a:t> (</a:t>
            </a:r>
            <a:r>
              <a:rPr lang="cs-CZ" altLang="cs-CZ" dirty="0" err="1"/>
              <a:t>Archaeobatrachia</a:t>
            </a:r>
            <a:r>
              <a:rPr lang="cs-CZ" altLang="cs-CZ" dirty="0"/>
              <a:t>)</a:t>
            </a:r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err="1"/>
              <a:t>Palaeobatrachia</a:t>
            </a:r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 err="1"/>
              <a:t>Neobatrachia</a:t>
            </a:r>
            <a:endParaRPr lang="cs-CZ" altLang="cs-CZ" dirty="0"/>
          </a:p>
        </p:txBody>
      </p:sp>
      <p:cxnSp>
        <p:nvCxnSpPr>
          <p:cNvPr id="27" name="Přímá spojovací čára 55"/>
          <p:cNvCxnSpPr/>
          <p:nvPr/>
        </p:nvCxnSpPr>
        <p:spPr>
          <a:xfrm>
            <a:off x="2516193" y="2852738"/>
            <a:ext cx="2889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57"/>
          <p:cNvSpPr txBox="1">
            <a:spLocks noChangeArrowheads="1"/>
          </p:cNvSpPr>
          <p:nvPr/>
        </p:nvSpPr>
        <p:spPr bwMode="auto">
          <a:xfrm>
            <a:off x="336324" y="2621905"/>
            <a:ext cx="19848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2400" dirty="0" err="1"/>
              <a:t>Lissamphibia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345606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ovací čára 7"/>
          <p:cNvCxnSpPr/>
          <p:nvPr/>
        </p:nvCxnSpPr>
        <p:spPr>
          <a:xfrm>
            <a:off x="1800008" y="1125010"/>
            <a:ext cx="0" cy="13684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9"/>
          <p:cNvCxnSpPr/>
          <p:nvPr/>
        </p:nvCxnSpPr>
        <p:spPr>
          <a:xfrm>
            <a:off x="2015908" y="1485371"/>
            <a:ext cx="0" cy="14398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čára 11"/>
          <p:cNvCxnSpPr/>
          <p:nvPr/>
        </p:nvCxnSpPr>
        <p:spPr>
          <a:xfrm>
            <a:off x="2088933" y="1917171"/>
            <a:ext cx="0" cy="14398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13"/>
          <p:cNvCxnSpPr/>
          <p:nvPr/>
        </p:nvCxnSpPr>
        <p:spPr>
          <a:xfrm>
            <a:off x="2231808" y="2206098"/>
            <a:ext cx="0" cy="20161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16"/>
          <p:cNvCxnSpPr/>
          <p:nvPr/>
        </p:nvCxnSpPr>
        <p:spPr>
          <a:xfrm>
            <a:off x="1800010" y="1125008"/>
            <a:ext cx="15843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18"/>
          <p:cNvCxnSpPr/>
          <p:nvPr/>
        </p:nvCxnSpPr>
        <p:spPr>
          <a:xfrm>
            <a:off x="2015910" y="1485371"/>
            <a:ext cx="12969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20"/>
          <p:cNvCxnSpPr/>
          <p:nvPr/>
        </p:nvCxnSpPr>
        <p:spPr>
          <a:xfrm>
            <a:off x="2088933" y="1917171"/>
            <a:ext cx="12239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22"/>
          <p:cNvCxnSpPr/>
          <p:nvPr/>
        </p:nvCxnSpPr>
        <p:spPr>
          <a:xfrm>
            <a:off x="2231810" y="2206096"/>
            <a:ext cx="10810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24"/>
          <p:cNvCxnSpPr/>
          <p:nvPr/>
        </p:nvCxnSpPr>
        <p:spPr>
          <a:xfrm>
            <a:off x="2231808" y="4222221"/>
            <a:ext cx="2159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26"/>
          <p:cNvCxnSpPr/>
          <p:nvPr/>
        </p:nvCxnSpPr>
        <p:spPr>
          <a:xfrm>
            <a:off x="2088935" y="3357033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28"/>
          <p:cNvCxnSpPr/>
          <p:nvPr/>
        </p:nvCxnSpPr>
        <p:spPr>
          <a:xfrm>
            <a:off x="2015910" y="2925233"/>
            <a:ext cx="7302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30"/>
          <p:cNvCxnSpPr/>
          <p:nvPr/>
        </p:nvCxnSpPr>
        <p:spPr>
          <a:xfrm>
            <a:off x="1800008" y="2493433"/>
            <a:ext cx="2159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32"/>
          <p:cNvCxnSpPr/>
          <p:nvPr/>
        </p:nvCxnSpPr>
        <p:spPr>
          <a:xfrm>
            <a:off x="1512670" y="1990196"/>
            <a:ext cx="2873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49"/>
          <p:cNvSpPr txBox="1">
            <a:spLocks noChangeArrowheads="1"/>
          </p:cNvSpPr>
          <p:nvPr/>
        </p:nvSpPr>
        <p:spPr bwMode="auto">
          <a:xfrm>
            <a:off x="3457360" y="845608"/>
            <a:ext cx="2551661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2400"/>
              <a:t>Anthracosauroidea</a:t>
            </a:r>
          </a:p>
          <a:p>
            <a:pPr eaLnBrk="1" hangingPunct="1"/>
            <a:r>
              <a:rPr lang="cs-CZ" altLang="cs-CZ" sz="2400"/>
              <a:t>Seymouriomorpha</a:t>
            </a:r>
          </a:p>
          <a:p>
            <a:pPr eaLnBrk="1" hangingPunct="1"/>
            <a:r>
              <a:rPr lang="cs-CZ" altLang="cs-CZ" sz="2400"/>
              <a:t>Westlothiana</a:t>
            </a:r>
          </a:p>
          <a:p>
            <a:pPr eaLnBrk="1" hangingPunct="1"/>
            <a:r>
              <a:rPr lang="cs-CZ" altLang="cs-CZ" sz="2400"/>
              <a:t>Diadectomorpha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541364" y="4011083"/>
            <a:ext cx="1163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Amniota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8360910" y="2577469"/>
            <a:ext cx="1377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Mesosauria</a:t>
            </a:r>
            <a:endParaRPr lang="cs-CZ" altLang="cs-CZ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Parareptilia</a:t>
            </a:r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8365721" y="4211108"/>
            <a:ext cx="1505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Lepidosauria</a:t>
            </a:r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4322539" y="4738160"/>
            <a:ext cx="13837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Synapsida</a:t>
            </a:r>
          </a:p>
        </p:txBody>
      </p:sp>
      <p:sp>
        <p:nvSpPr>
          <p:cNvPr id="21" name="Text Box 83"/>
          <p:cNvSpPr txBox="1">
            <a:spLocks noChangeArrowheads="1"/>
          </p:cNvSpPr>
          <p:nvPr/>
        </p:nvSpPr>
        <p:spPr bwMode="auto">
          <a:xfrm>
            <a:off x="4340004" y="3247498"/>
            <a:ext cx="1489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Sauropsida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Line 59"/>
          <p:cNvSpPr>
            <a:spLocks noChangeShapeType="1"/>
          </p:cNvSpPr>
          <p:nvPr/>
        </p:nvSpPr>
        <p:spPr bwMode="auto">
          <a:xfrm>
            <a:off x="5677611" y="4950977"/>
            <a:ext cx="533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60"/>
          <p:cNvSpPr txBox="1">
            <a:spLocks noChangeArrowheads="1"/>
          </p:cNvSpPr>
          <p:nvPr/>
        </p:nvSpPr>
        <p:spPr bwMode="auto">
          <a:xfrm>
            <a:off x="6243416" y="4766733"/>
            <a:ext cx="13676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Mammalia</a:t>
            </a: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>
            <a:off x="3747864" y="4239683"/>
            <a:ext cx="304800" cy="0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>
            <a:off x="4052664" y="3457048"/>
            <a:ext cx="0" cy="1512887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>
            <a:off x="4047904" y="3469746"/>
            <a:ext cx="3143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cs-CZ" sz="2400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Line 34"/>
          <p:cNvSpPr>
            <a:spLocks noChangeShapeType="1"/>
          </p:cNvSpPr>
          <p:nvPr/>
        </p:nvSpPr>
        <p:spPr bwMode="auto">
          <a:xfrm>
            <a:off x="4035202" y="4969933"/>
            <a:ext cx="3159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cs-CZ" sz="2400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5813016" y="3453871"/>
            <a:ext cx="304800" cy="0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>
            <a:off x="6117816" y="2928408"/>
            <a:ext cx="0" cy="973138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Line 34"/>
          <p:cNvSpPr>
            <a:spLocks noChangeShapeType="1"/>
          </p:cNvSpPr>
          <p:nvPr/>
        </p:nvSpPr>
        <p:spPr bwMode="auto">
          <a:xfrm flipV="1">
            <a:off x="6111468" y="2925233"/>
            <a:ext cx="2106568" cy="17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cs-CZ" sz="2400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Line 34"/>
          <p:cNvSpPr>
            <a:spLocks noChangeShapeType="1"/>
          </p:cNvSpPr>
          <p:nvPr/>
        </p:nvSpPr>
        <p:spPr bwMode="auto">
          <a:xfrm>
            <a:off x="6124168" y="3892021"/>
            <a:ext cx="3143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cs-CZ" sz="2400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Group 119"/>
          <p:cNvGrpSpPr>
            <a:grpSpLocks/>
          </p:cNvGrpSpPr>
          <p:nvPr/>
        </p:nvGrpSpPr>
        <p:grpSpPr bwMode="auto">
          <a:xfrm>
            <a:off x="7582963" y="3344331"/>
            <a:ext cx="635074" cy="1081087"/>
            <a:chOff x="3777" y="2024"/>
            <a:chExt cx="192" cy="681"/>
          </a:xfrm>
        </p:grpSpPr>
        <p:sp>
          <p:nvSpPr>
            <p:cNvPr id="33" name="Line 115"/>
            <p:cNvSpPr>
              <a:spLocks noChangeShapeType="1"/>
            </p:cNvSpPr>
            <p:nvPr/>
          </p:nvSpPr>
          <p:spPr bwMode="auto">
            <a:xfrm flipH="1">
              <a:off x="3878" y="2024"/>
              <a:ext cx="0" cy="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" name="Line 116"/>
            <p:cNvSpPr>
              <a:spLocks noChangeShapeType="1"/>
            </p:cNvSpPr>
            <p:nvPr/>
          </p:nvSpPr>
          <p:spPr bwMode="auto">
            <a:xfrm flipV="1">
              <a:off x="3777" y="2387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" name="Line 117"/>
            <p:cNvSpPr>
              <a:spLocks noChangeShapeType="1"/>
            </p:cNvSpPr>
            <p:nvPr/>
          </p:nvSpPr>
          <p:spPr bwMode="auto">
            <a:xfrm flipV="1">
              <a:off x="3873" y="202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Line 118"/>
            <p:cNvSpPr>
              <a:spLocks noChangeShapeType="1"/>
            </p:cNvSpPr>
            <p:nvPr/>
          </p:nvSpPr>
          <p:spPr bwMode="auto">
            <a:xfrm flipV="1">
              <a:off x="3873" y="2705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8322438" y="3195443"/>
            <a:ext cx="14157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Archosauria</a:t>
            </a:r>
            <a:endParaRPr lang="cs-CZ" altLang="cs-CZ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429166" y="3670713"/>
            <a:ext cx="12554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Eureptilia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Diapsida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127698" y="1805530"/>
            <a:ext cx="1210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Tetrapoda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0142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9"/>
          <p:cNvSpPr txBox="1">
            <a:spLocks noChangeArrowheads="1"/>
          </p:cNvSpPr>
          <p:nvPr/>
        </p:nvSpPr>
        <p:spPr bwMode="auto">
          <a:xfrm>
            <a:off x="9091777" y="2293006"/>
            <a:ext cx="1490647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Theropoda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</p:txBody>
      </p:sp>
      <p:sp>
        <p:nvSpPr>
          <p:cNvPr id="19459" name="Text Box 16"/>
          <p:cNvSpPr txBox="1">
            <a:spLocks noChangeArrowheads="1"/>
          </p:cNvSpPr>
          <p:nvPr/>
        </p:nvSpPr>
        <p:spPr bwMode="auto">
          <a:xfrm>
            <a:off x="252413" y="2741545"/>
            <a:ext cx="1164164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Amniota</a:t>
            </a:r>
          </a:p>
        </p:txBody>
      </p:sp>
      <p:sp>
        <p:nvSpPr>
          <p:cNvPr id="19460" name="Text Box 16"/>
          <p:cNvSpPr txBox="1">
            <a:spLocks noChangeArrowheads="1"/>
          </p:cNvSpPr>
          <p:nvPr/>
        </p:nvSpPr>
        <p:spPr bwMode="auto">
          <a:xfrm>
            <a:off x="8789243" y="1065210"/>
            <a:ext cx="14114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Testudines</a:t>
            </a: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1" name="Text Box 16"/>
          <p:cNvSpPr txBox="1">
            <a:spLocks noChangeArrowheads="1"/>
          </p:cNvSpPr>
          <p:nvPr/>
        </p:nvSpPr>
        <p:spPr bwMode="auto">
          <a:xfrm>
            <a:off x="4224164" y="1999682"/>
            <a:ext cx="1189813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Diapsida</a:t>
            </a: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2" name="Text Box 55"/>
          <p:cNvSpPr txBox="1">
            <a:spLocks noChangeArrowheads="1"/>
          </p:cNvSpPr>
          <p:nvPr/>
        </p:nvSpPr>
        <p:spPr bwMode="auto">
          <a:xfrm>
            <a:off x="6319438" y="2311011"/>
            <a:ext cx="1678756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Lepidosauria</a:t>
            </a:r>
          </a:p>
        </p:txBody>
      </p:sp>
      <p:sp>
        <p:nvSpPr>
          <p:cNvPr id="19463" name="Text Box 56"/>
          <p:cNvSpPr txBox="1">
            <a:spLocks noChangeArrowheads="1"/>
          </p:cNvSpPr>
          <p:nvPr/>
        </p:nvSpPr>
        <p:spPr bwMode="auto">
          <a:xfrm>
            <a:off x="6320413" y="1671940"/>
            <a:ext cx="15536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Archosauria</a:t>
            </a:r>
          </a:p>
        </p:txBody>
      </p:sp>
      <p:sp>
        <p:nvSpPr>
          <p:cNvPr id="19464" name="Text Box 11"/>
          <p:cNvSpPr txBox="1">
            <a:spLocks noChangeArrowheads="1"/>
          </p:cNvSpPr>
          <p:nvPr/>
        </p:nvSpPr>
        <p:spPr bwMode="auto">
          <a:xfrm>
            <a:off x="2034778" y="3467832"/>
            <a:ext cx="13837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Synapsida</a:t>
            </a:r>
          </a:p>
        </p:txBody>
      </p:sp>
      <p:sp>
        <p:nvSpPr>
          <p:cNvPr id="19465" name="Text Box 83"/>
          <p:cNvSpPr txBox="1">
            <a:spLocks noChangeArrowheads="1"/>
          </p:cNvSpPr>
          <p:nvPr/>
        </p:nvSpPr>
        <p:spPr bwMode="auto">
          <a:xfrm>
            <a:off x="2051391" y="1978174"/>
            <a:ext cx="1489155" cy="39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Sauropsida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9091423" y="1807543"/>
            <a:ext cx="1420659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Crocodylia</a:t>
            </a:r>
          </a:p>
        </p:txBody>
      </p:sp>
      <p:sp>
        <p:nvSpPr>
          <p:cNvPr id="19467" name="Line 59"/>
          <p:cNvSpPr>
            <a:spLocks noChangeShapeType="1"/>
          </p:cNvSpPr>
          <p:nvPr/>
        </p:nvSpPr>
        <p:spPr bwMode="auto">
          <a:xfrm>
            <a:off x="3429893" y="3708046"/>
            <a:ext cx="53342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8" name="Text Box 60"/>
          <p:cNvSpPr txBox="1">
            <a:spLocks noChangeArrowheads="1"/>
          </p:cNvSpPr>
          <p:nvPr/>
        </p:nvSpPr>
        <p:spPr bwMode="auto">
          <a:xfrm>
            <a:off x="4224164" y="3467832"/>
            <a:ext cx="13676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Mammalia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9" name="Line 11"/>
          <p:cNvSpPr>
            <a:spLocks noChangeShapeType="1"/>
          </p:cNvSpPr>
          <p:nvPr/>
        </p:nvSpPr>
        <p:spPr bwMode="auto">
          <a:xfrm>
            <a:off x="1460070" y="2970180"/>
            <a:ext cx="304816" cy="0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0" name="Line 12"/>
          <p:cNvSpPr>
            <a:spLocks noChangeShapeType="1"/>
          </p:cNvSpPr>
          <p:nvPr/>
        </p:nvSpPr>
        <p:spPr bwMode="auto">
          <a:xfrm>
            <a:off x="1764887" y="2186760"/>
            <a:ext cx="0" cy="1513433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Line 34"/>
          <p:cNvSpPr>
            <a:spLocks noChangeShapeType="1"/>
          </p:cNvSpPr>
          <p:nvPr/>
        </p:nvSpPr>
        <p:spPr bwMode="auto">
          <a:xfrm>
            <a:off x="1758950" y="2199750"/>
            <a:ext cx="3143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Line 34"/>
          <p:cNvSpPr>
            <a:spLocks noChangeShapeType="1"/>
          </p:cNvSpPr>
          <p:nvPr/>
        </p:nvSpPr>
        <p:spPr bwMode="auto">
          <a:xfrm>
            <a:off x="1746250" y="3699937"/>
            <a:ext cx="3159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3" name="Line 11"/>
          <p:cNvSpPr>
            <a:spLocks noChangeShapeType="1"/>
          </p:cNvSpPr>
          <p:nvPr/>
        </p:nvSpPr>
        <p:spPr bwMode="auto">
          <a:xfrm>
            <a:off x="3699308" y="2184689"/>
            <a:ext cx="304816" cy="0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4" name="Line 12"/>
          <p:cNvSpPr>
            <a:spLocks noChangeShapeType="1"/>
          </p:cNvSpPr>
          <p:nvPr/>
        </p:nvSpPr>
        <p:spPr bwMode="auto">
          <a:xfrm>
            <a:off x="8474918" y="1312391"/>
            <a:ext cx="0" cy="972064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>
            <a:off x="8474918" y="1312391"/>
            <a:ext cx="3143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7" name="Line 11"/>
          <p:cNvSpPr>
            <a:spLocks noChangeShapeType="1"/>
          </p:cNvSpPr>
          <p:nvPr/>
        </p:nvSpPr>
        <p:spPr bwMode="auto">
          <a:xfrm>
            <a:off x="5668894" y="2222485"/>
            <a:ext cx="304816" cy="0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8" name="Line 12"/>
          <p:cNvSpPr>
            <a:spLocks noChangeShapeType="1"/>
          </p:cNvSpPr>
          <p:nvPr/>
        </p:nvSpPr>
        <p:spPr bwMode="auto">
          <a:xfrm>
            <a:off x="5985435" y="1861120"/>
            <a:ext cx="0" cy="648043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Line 34"/>
          <p:cNvSpPr>
            <a:spLocks noChangeShapeType="1"/>
          </p:cNvSpPr>
          <p:nvPr/>
        </p:nvSpPr>
        <p:spPr bwMode="auto">
          <a:xfrm>
            <a:off x="5978525" y="1873250"/>
            <a:ext cx="3159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>
            <a:off x="5991225" y="2519363"/>
            <a:ext cx="2873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cs-CZ" sz="2400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481" name="Skupina 30"/>
          <p:cNvGrpSpPr>
            <a:grpSpLocks/>
          </p:cNvGrpSpPr>
          <p:nvPr/>
        </p:nvGrpSpPr>
        <p:grpSpPr bwMode="auto">
          <a:xfrm>
            <a:off x="8461620" y="2012979"/>
            <a:ext cx="609632" cy="492153"/>
            <a:chOff x="7470515" y="1905498"/>
            <a:chExt cx="609599" cy="492121"/>
          </a:xfrm>
        </p:grpSpPr>
        <p:grpSp>
          <p:nvGrpSpPr>
            <p:cNvPr id="19484" name="Skupina 31"/>
            <p:cNvGrpSpPr>
              <a:grpSpLocks/>
            </p:cNvGrpSpPr>
            <p:nvPr/>
          </p:nvGrpSpPr>
          <p:grpSpPr bwMode="auto">
            <a:xfrm>
              <a:off x="7470515" y="1905498"/>
              <a:ext cx="609599" cy="492121"/>
              <a:chOff x="7470515" y="1905498"/>
              <a:chExt cx="609599" cy="492121"/>
            </a:xfrm>
          </p:grpSpPr>
          <p:sp>
            <p:nvSpPr>
              <p:cNvPr id="19486" name="Line 17"/>
              <p:cNvSpPr>
                <a:spLocks noChangeShapeType="1"/>
              </p:cNvSpPr>
              <p:nvPr/>
            </p:nvSpPr>
            <p:spPr bwMode="auto">
              <a:xfrm>
                <a:off x="7763222" y="1905498"/>
                <a:ext cx="0" cy="492121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487" name="Line 14"/>
              <p:cNvSpPr>
                <a:spLocks noChangeShapeType="1"/>
              </p:cNvSpPr>
              <p:nvPr/>
            </p:nvSpPr>
            <p:spPr bwMode="auto">
              <a:xfrm>
                <a:off x="7470515" y="2180505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488" name="Line 14"/>
              <p:cNvSpPr>
                <a:spLocks noChangeShapeType="1"/>
              </p:cNvSpPr>
              <p:nvPr/>
            </p:nvSpPr>
            <p:spPr bwMode="auto">
              <a:xfrm>
                <a:off x="7775314" y="1910877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9485" name="Line 14"/>
            <p:cNvSpPr>
              <a:spLocks noChangeShapeType="1"/>
            </p:cNvSpPr>
            <p:nvPr/>
          </p:nvSpPr>
          <p:spPr bwMode="auto">
            <a:xfrm>
              <a:off x="7763592" y="2391521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9482" name="Line 59"/>
          <p:cNvSpPr>
            <a:spLocks noChangeShapeType="1"/>
          </p:cNvSpPr>
          <p:nvPr/>
        </p:nvSpPr>
        <p:spPr bwMode="auto">
          <a:xfrm>
            <a:off x="10629319" y="2521937"/>
            <a:ext cx="43202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83" name="Text Box 16"/>
          <p:cNvSpPr txBox="1">
            <a:spLocks noChangeArrowheads="1"/>
          </p:cNvSpPr>
          <p:nvPr/>
        </p:nvSpPr>
        <p:spPr bwMode="auto">
          <a:xfrm>
            <a:off x="11037555" y="2311666"/>
            <a:ext cx="763392" cy="40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Aves</a:t>
            </a:r>
            <a:endParaRPr lang="cs-CZ" alt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Line 11"/>
          <p:cNvSpPr>
            <a:spLocks noChangeShapeType="1"/>
          </p:cNvSpPr>
          <p:nvPr/>
        </p:nvSpPr>
        <p:spPr bwMode="auto">
          <a:xfrm>
            <a:off x="7998194" y="1873250"/>
            <a:ext cx="463426" cy="2963"/>
          </a:xfrm>
          <a:prstGeom prst="line">
            <a:avLst/>
          </a:prstGeom>
          <a:noFill/>
          <a:ln w="28575">
            <a:solidFill>
              <a:srgbClr val="3E001F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38"/>
          <p:cNvGrpSpPr>
            <a:grpSpLocks/>
          </p:cNvGrpSpPr>
          <p:nvPr/>
        </p:nvGrpSpPr>
        <p:grpSpPr bwMode="auto">
          <a:xfrm>
            <a:off x="1729319" y="1196976"/>
            <a:ext cx="2437175" cy="1766492"/>
            <a:chOff x="7092280" y="1844824"/>
            <a:chExt cx="1947523" cy="1613634"/>
          </a:xfrm>
        </p:grpSpPr>
        <p:sp>
          <p:nvSpPr>
            <p:cNvPr id="3" name="Obdélník 2"/>
            <p:cNvSpPr/>
            <p:nvPr/>
          </p:nvSpPr>
          <p:spPr>
            <a:xfrm>
              <a:off x="7092280" y="1844824"/>
              <a:ext cx="1801350" cy="15124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cs-CZ" sz="2400">
                <a:solidFill>
                  <a:schemeClr val="tx1"/>
                </a:solidFill>
              </a:endParaRPr>
            </a:p>
          </p:txBody>
        </p:sp>
        <p:cxnSp>
          <p:nvCxnSpPr>
            <p:cNvPr id="4" name="Přímá spojovací čára 7"/>
            <p:cNvCxnSpPr/>
            <p:nvPr/>
          </p:nvCxnSpPr>
          <p:spPr>
            <a:xfrm>
              <a:off x="7163319" y="2060894"/>
              <a:ext cx="0" cy="64820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Přímá spojovací čára 8"/>
            <p:cNvCxnSpPr/>
            <p:nvPr/>
          </p:nvCxnSpPr>
          <p:spPr>
            <a:xfrm>
              <a:off x="7236895" y="2349470"/>
              <a:ext cx="0" cy="6482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Přímá spojovací čára 9"/>
            <p:cNvCxnSpPr/>
            <p:nvPr/>
          </p:nvCxnSpPr>
          <p:spPr>
            <a:xfrm>
              <a:off x="7380243" y="2709102"/>
              <a:ext cx="0" cy="4321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ovací čára 10"/>
            <p:cNvCxnSpPr/>
            <p:nvPr/>
          </p:nvCxnSpPr>
          <p:spPr>
            <a:xfrm>
              <a:off x="7163319" y="2060894"/>
              <a:ext cx="36153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11"/>
            <p:cNvCxnSpPr/>
            <p:nvPr/>
          </p:nvCxnSpPr>
          <p:spPr>
            <a:xfrm>
              <a:off x="7163319" y="2709102"/>
              <a:ext cx="7357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2"/>
            <p:cNvCxnSpPr/>
            <p:nvPr/>
          </p:nvCxnSpPr>
          <p:spPr>
            <a:xfrm>
              <a:off x="7236895" y="2349470"/>
              <a:ext cx="28796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13"/>
            <p:cNvCxnSpPr/>
            <p:nvPr/>
          </p:nvCxnSpPr>
          <p:spPr>
            <a:xfrm>
              <a:off x="7236895" y="2997679"/>
              <a:ext cx="14334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4"/>
            <p:cNvCxnSpPr/>
            <p:nvPr/>
          </p:nvCxnSpPr>
          <p:spPr>
            <a:xfrm>
              <a:off x="7380243" y="2709102"/>
              <a:ext cx="14461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5"/>
            <p:cNvCxnSpPr/>
            <p:nvPr/>
          </p:nvCxnSpPr>
          <p:spPr>
            <a:xfrm>
              <a:off x="7452550" y="2923721"/>
              <a:ext cx="0" cy="3610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6"/>
            <p:cNvCxnSpPr/>
            <p:nvPr/>
          </p:nvCxnSpPr>
          <p:spPr>
            <a:xfrm>
              <a:off x="7452550" y="2923721"/>
              <a:ext cx="14334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7"/>
            <p:cNvCxnSpPr/>
            <p:nvPr/>
          </p:nvCxnSpPr>
          <p:spPr>
            <a:xfrm>
              <a:off x="7452550" y="3284804"/>
              <a:ext cx="14334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8"/>
            <p:cNvCxnSpPr/>
            <p:nvPr/>
          </p:nvCxnSpPr>
          <p:spPr>
            <a:xfrm>
              <a:off x="7092280" y="2420526"/>
              <a:ext cx="7103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ovéPole 33"/>
            <p:cNvSpPr txBox="1">
              <a:spLocks noChangeArrowheads="1"/>
            </p:cNvSpPr>
            <p:nvPr/>
          </p:nvSpPr>
          <p:spPr bwMode="auto">
            <a:xfrm>
              <a:off x="7581832" y="1968394"/>
              <a:ext cx="1457971" cy="1490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000"/>
                <a:t>Crocodylotarsi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000"/>
                <a:t>Pterosauria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000"/>
                <a:t>Saurischia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000"/>
                <a:t>Ornitischia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000"/>
                <a:t>Theropoda</a:t>
              </a:r>
            </a:p>
          </p:txBody>
        </p:sp>
        <p:cxnSp>
          <p:nvCxnSpPr>
            <p:cNvPr id="17" name="Přímá spojovací čára 20"/>
            <p:cNvCxnSpPr/>
            <p:nvPr/>
          </p:nvCxnSpPr>
          <p:spPr>
            <a:xfrm>
              <a:off x="7380243" y="3141241"/>
              <a:ext cx="7230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66"/>
          <p:cNvGrpSpPr>
            <a:grpSpLocks/>
          </p:cNvGrpSpPr>
          <p:nvPr/>
        </p:nvGrpSpPr>
        <p:grpSpPr bwMode="auto">
          <a:xfrm>
            <a:off x="3983568" y="2489199"/>
            <a:ext cx="1081087" cy="1250950"/>
            <a:chOff x="5220072" y="5157192"/>
            <a:chExt cx="1080120" cy="1872208"/>
          </a:xfrm>
        </p:grpSpPr>
        <p:cxnSp>
          <p:nvCxnSpPr>
            <p:cNvPr id="19" name="Přímá spojovací čára 23"/>
            <p:cNvCxnSpPr/>
            <p:nvPr/>
          </p:nvCxnSpPr>
          <p:spPr>
            <a:xfrm>
              <a:off x="5220072" y="5589606"/>
              <a:ext cx="43141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26"/>
            <p:cNvCxnSpPr/>
            <p:nvPr/>
          </p:nvCxnSpPr>
          <p:spPr>
            <a:xfrm>
              <a:off x="5651486" y="5157192"/>
              <a:ext cx="0" cy="9361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8"/>
            <p:cNvCxnSpPr/>
            <p:nvPr/>
          </p:nvCxnSpPr>
          <p:spPr>
            <a:xfrm>
              <a:off x="5651486" y="5157192"/>
              <a:ext cx="577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30"/>
            <p:cNvCxnSpPr/>
            <p:nvPr/>
          </p:nvCxnSpPr>
          <p:spPr>
            <a:xfrm>
              <a:off x="5651486" y="6093296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32"/>
            <p:cNvCxnSpPr/>
            <p:nvPr/>
          </p:nvCxnSpPr>
          <p:spPr>
            <a:xfrm>
              <a:off x="5795819" y="5589606"/>
              <a:ext cx="0" cy="100738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ovací čára 34"/>
            <p:cNvCxnSpPr/>
            <p:nvPr/>
          </p:nvCxnSpPr>
          <p:spPr>
            <a:xfrm>
              <a:off x="5795819" y="5589606"/>
              <a:ext cx="5043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ovací čára 36"/>
            <p:cNvCxnSpPr/>
            <p:nvPr/>
          </p:nvCxnSpPr>
          <p:spPr>
            <a:xfrm>
              <a:off x="5795819" y="6596986"/>
              <a:ext cx="21570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38"/>
            <p:cNvCxnSpPr/>
            <p:nvPr/>
          </p:nvCxnSpPr>
          <p:spPr>
            <a:xfrm>
              <a:off x="6011525" y="6093296"/>
              <a:ext cx="0" cy="9361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40"/>
            <p:cNvCxnSpPr/>
            <p:nvPr/>
          </p:nvCxnSpPr>
          <p:spPr>
            <a:xfrm>
              <a:off x="6011525" y="6093296"/>
              <a:ext cx="2886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42"/>
            <p:cNvCxnSpPr/>
            <p:nvPr/>
          </p:nvCxnSpPr>
          <p:spPr>
            <a:xfrm>
              <a:off x="6011525" y="7029400"/>
              <a:ext cx="28866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Skupina 65"/>
          <p:cNvGrpSpPr>
            <a:grpSpLocks/>
          </p:cNvGrpSpPr>
          <p:nvPr/>
        </p:nvGrpSpPr>
        <p:grpSpPr bwMode="auto">
          <a:xfrm>
            <a:off x="6720418" y="3425824"/>
            <a:ext cx="1079500" cy="1366837"/>
            <a:chOff x="2123728" y="6858000"/>
            <a:chExt cx="1080120" cy="2043608"/>
          </a:xfrm>
        </p:grpSpPr>
        <p:cxnSp>
          <p:nvCxnSpPr>
            <p:cNvPr id="30" name="Přímá spojovací čára 44"/>
            <p:cNvCxnSpPr/>
            <p:nvPr/>
          </p:nvCxnSpPr>
          <p:spPr>
            <a:xfrm>
              <a:off x="2339752" y="6858000"/>
              <a:ext cx="0" cy="110606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46"/>
            <p:cNvCxnSpPr/>
            <p:nvPr/>
          </p:nvCxnSpPr>
          <p:spPr>
            <a:xfrm>
              <a:off x="2123728" y="7389671"/>
              <a:ext cx="21602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48"/>
            <p:cNvCxnSpPr/>
            <p:nvPr/>
          </p:nvCxnSpPr>
          <p:spPr>
            <a:xfrm>
              <a:off x="2339752" y="7964065"/>
              <a:ext cx="21602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50"/>
            <p:cNvCxnSpPr/>
            <p:nvPr/>
          </p:nvCxnSpPr>
          <p:spPr>
            <a:xfrm>
              <a:off x="2339752" y="6858000"/>
              <a:ext cx="79261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52"/>
            <p:cNvCxnSpPr/>
            <p:nvPr/>
          </p:nvCxnSpPr>
          <p:spPr>
            <a:xfrm>
              <a:off x="2555776" y="7460876"/>
              <a:ext cx="0" cy="93754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ovací čára 54"/>
            <p:cNvCxnSpPr/>
            <p:nvPr/>
          </p:nvCxnSpPr>
          <p:spPr>
            <a:xfrm>
              <a:off x="2771800" y="7964065"/>
              <a:ext cx="0" cy="93754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ovací čára 56"/>
            <p:cNvCxnSpPr/>
            <p:nvPr/>
          </p:nvCxnSpPr>
          <p:spPr>
            <a:xfrm>
              <a:off x="2555776" y="7460876"/>
              <a:ext cx="57659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ovací čára 58"/>
            <p:cNvCxnSpPr/>
            <p:nvPr/>
          </p:nvCxnSpPr>
          <p:spPr>
            <a:xfrm>
              <a:off x="2555776" y="8398420"/>
              <a:ext cx="21602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ovací čára 60"/>
            <p:cNvCxnSpPr/>
            <p:nvPr/>
          </p:nvCxnSpPr>
          <p:spPr>
            <a:xfrm>
              <a:off x="2771800" y="7964065"/>
              <a:ext cx="3605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ovací čára 62"/>
            <p:cNvCxnSpPr/>
            <p:nvPr/>
          </p:nvCxnSpPr>
          <p:spPr>
            <a:xfrm>
              <a:off x="2771800" y="8901608"/>
              <a:ext cx="4320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ovéPole 63"/>
          <p:cNvSpPr txBox="1">
            <a:spLocks noChangeArrowheads="1"/>
          </p:cNvSpPr>
          <p:nvPr/>
        </p:nvSpPr>
        <p:spPr bwMode="auto">
          <a:xfrm>
            <a:off x="5064655" y="2273299"/>
            <a:ext cx="3167063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Ceratosauridae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Carnosauridea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Ornithomimisauridae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Maniraptora</a:t>
            </a:r>
          </a:p>
        </p:txBody>
      </p:sp>
      <p:sp>
        <p:nvSpPr>
          <p:cNvPr id="41" name="TextovéPole 64"/>
          <p:cNvSpPr txBox="1">
            <a:spLocks noChangeArrowheads="1"/>
          </p:cNvSpPr>
          <p:nvPr/>
        </p:nvSpPr>
        <p:spPr bwMode="auto">
          <a:xfrm>
            <a:off x="7728480" y="3281361"/>
            <a:ext cx="2224088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Oviraptosauridae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Troodontidae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Dromaeosauridae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Aves</a:t>
            </a:r>
          </a:p>
        </p:txBody>
      </p:sp>
      <p:sp>
        <p:nvSpPr>
          <p:cNvPr id="42" name="Obdélník 23"/>
          <p:cNvSpPr>
            <a:spLocks noChangeArrowheads="1"/>
          </p:cNvSpPr>
          <p:nvPr/>
        </p:nvSpPr>
        <p:spPr bwMode="auto">
          <a:xfrm>
            <a:off x="4714210" y="1261267"/>
            <a:ext cx="27114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800" dirty="0" err="1"/>
              <a:t>Dinosauria</a:t>
            </a:r>
            <a:endParaRPr lang="cs-CZ" altLang="cs-CZ" sz="2800" dirty="0"/>
          </a:p>
        </p:txBody>
      </p:sp>
      <p:sp>
        <p:nvSpPr>
          <p:cNvPr id="43" name="Obdélník 71"/>
          <p:cNvSpPr>
            <a:spLocks noChangeArrowheads="1"/>
          </p:cNvSpPr>
          <p:nvPr/>
        </p:nvSpPr>
        <p:spPr bwMode="auto">
          <a:xfrm>
            <a:off x="3593768" y="1844485"/>
            <a:ext cx="8509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6600" dirty="0"/>
              <a:t>}</a:t>
            </a:r>
            <a:endParaRPr lang="cs-CZ" altLang="cs-CZ" sz="6600" dirty="0"/>
          </a:p>
        </p:txBody>
      </p:sp>
      <p:cxnSp>
        <p:nvCxnSpPr>
          <p:cNvPr id="48" name="Přímá spojnice se šipkou 47"/>
          <p:cNvCxnSpPr/>
          <p:nvPr/>
        </p:nvCxnSpPr>
        <p:spPr>
          <a:xfrm flipV="1">
            <a:off x="3983568" y="1843880"/>
            <a:ext cx="684212" cy="6437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486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5" name="Skupina 13"/>
          <p:cNvGrpSpPr>
            <a:grpSpLocks/>
          </p:cNvGrpSpPr>
          <p:nvPr/>
        </p:nvGrpSpPr>
        <p:grpSpPr bwMode="auto">
          <a:xfrm>
            <a:off x="1880129" y="1916113"/>
            <a:ext cx="7861615" cy="2236847"/>
            <a:chOff x="398563" y="1052316"/>
            <a:chExt cx="7861406" cy="2237045"/>
          </a:xfrm>
        </p:grpSpPr>
        <p:sp>
          <p:nvSpPr>
            <p:cNvPr id="21506" name="Text Box 49"/>
            <p:cNvSpPr txBox="1">
              <a:spLocks noChangeArrowheads="1"/>
            </p:cNvSpPr>
            <p:nvPr/>
          </p:nvSpPr>
          <p:spPr bwMode="auto">
            <a:xfrm>
              <a:off x="398563" y="1986216"/>
              <a:ext cx="76335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Arial" panose="020B0604020202020204" pitchFamily="34" charset="0"/>
                  <a:cs typeface="Arial" panose="020B0604020202020204" pitchFamily="34" charset="0"/>
                </a:rPr>
                <a:t>Aves</a:t>
              </a:r>
            </a:p>
          </p:txBody>
        </p:sp>
        <p:sp>
          <p:nvSpPr>
            <p:cNvPr id="3" name="Rectangle 26"/>
            <p:cNvSpPr>
              <a:spLocks noChangeArrowheads="1"/>
            </p:cNvSpPr>
            <p:nvPr/>
          </p:nvSpPr>
          <p:spPr bwMode="auto">
            <a:xfrm>
              <a:off x="1674879" y="1269822"/>
              <a:ext cx="1911050" cy="40014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0" hangingPunct="0">
                <a:defRPr/>
              </a:pPr>
              <a:r>
                <a:rPr lang="cs-CZ" altLang="cs-CZ" b="0" kern="0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Palaeognathae</a:t>
              </a:r>
              <a:endParaRPr lang="cs-CZ" altLang="cs-CZ" b="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Rectangle 27"/>
            <p:cNvSpPr>
              <a:spLocks noChangeArrowheads="1"/>
            </p:cNvSpPr>
            <p:nvPr/>
          </p:nvSpPr>
          <p:spPr bwMode="auto">
            <a:xfrm>
              <a:off x="1708215" y="2665359"/>
              <a:ext cx="1608095" cy="40008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0" hangingPunct="0">
                <a:defRPr/>
              </a:pPr>
              <a:r>
                <a:rPr lang="cs-CZ" altLang="cs-CZ" b="0" kern="0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Neognathae</a:t>
              </a:r>
              <a:endParaRPr lang="cs-CZ" altLang="cs-CZ" b="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Line 59"/>
            <p:cNvSpPr>
              <a:spLocks noChangeShapeType="1"/>
            </p:cNvSpPr>
            <p:nvPr/>
          </p:nvSpPr>
          <p:spPr bwMode="auto">
            <a:xfrm flipV="1">
              <a:off x="1182767" y="2208118"/>
              <a:ext cx="2682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b="1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Line 61"/>
            <p:cNvSpPr>
              <a:spLocks noChangeShapeType="1"/>
            </p:cNvSpPr>
            <p:nvPr/>
          </p:nvSpPr>
          <p:spPr bwMode="auto">
            <a:xfrm>
              <a:off x="1458985" y="1469865"/>
              <a:ext cx="14287" cy="14130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b="1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Line 62"/>
            <p:cNvSpPr>
              <a:spLocks noChangeShapeType="1"/>
            </p:cNvSpPr>
            <p:nvPr/>
          </p:nvSpPr>
          <p:spPr bwMode="auto">
            <a:xfrm flipV="1">
              <a:off x="1455810" y="1465103"/>
              <a:ext cx="2682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b="1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Line 63"/>
            <p:cNvSpPr>
              <a:spLocks noChangeShapeType="1"/>
            </p:cNvSpPr>
            <p:nvPr/>
          </p:nvSpPr>
          <p:spPr bwMode="auto">
            <a:xfrm flipV="1">
              <a:off x="1471685" y="2870164"/>
              <a:ext cx="24288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b="1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6186434" y="2409748"/>
              <a:ext cx="36035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 flipV="1">
              <a:off x="6197546" y="2890804"/>
              <a:ext cx="360353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Line 7"/>
            <p:cNvSpPr>
              <a:spLocks noChangeShapeType="1"/>
            </p:cNvSpPr>
            <p:nvPr/>
          </p:nvSpPr>
          <p:spPr bwMode="auto">
            <a:xfrm flipV="1">
              <a:off x="3779848" y="3125775"/>
              <a:ext cx="3587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1516" name="Skupina 12"/>
            <p:cNvGrpSpPr>
              <a:grpSpLocks/>
            </p:cNvGrpSpPr>
            <p:nvPr/>
          </p:nvGrpSpPr>
          <p:grpSpPr bwMode="auto">
            <a:xfrm>
              <a:off x="3315677" y="2655396"/>
              <a:ext cx="829533" cy="468000"/>
              <a:chOff x="3315677" y="2655396"/>
              <a:chExt cx="829533" cy="468000"/>
            </a:xfrm>
          </p:grpSpPr>
          <p:sp>
            <p:nvSpPr>
              <p:cNvPr id="35" name="Line 6"/>
              <p:cNvSpPr>
                <a:spLocks noChangeShapeType="1"/>
              </p:cNvSpPr>
              <p:nvPr/>
            </p:nvSpPr>
            <p:spPr bwMode="auto">
              <a:xfrm>
                <a:off x="3771911" y="2655833"/>
                <a:ext cx="0" cy="46835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Line 7"/>
              <p:cNvSpPr>
                <a:spLocks noChangeShapeType="1"/>
              </p:cNvSpPr>
              <p:nvPr/>
            </p:nvSpPr>
            <p:spPr bwMode="auto">
              <a:xfrm flipV="1">
                <a:off x="3784611" y="2657420"/>
                <a:ext cx="36035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Line 7"/>
              <p:cNvSpPr>
                <a:spLocks noChangeShapeType="1"/>
              </p:cNvSpPr>
              <p:nvPr/>
            </p:nvSpPr>
            <p:spPr bwMode="auto">
              <a:xfrm flipV="1">
                <a:off x="3316311" y="2889215"/>
                <a:ext cx="452425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9" name="Line 7"/>
            <p:cNvSpPr>
              <a:spLocks noChangeShapeType="1"/>
            </p:cNvSpPr>
            <p:nvPr/>
          </p:nvSpPr>
          <p:spPr bwMode="auto">
            <a:xfrm flipV="1">
              <a:off x="5918154" y="2689173"/>
              <a:ext cx="277806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18" name="Rectangle 65"/>
            <p:cNvSpPr>
              <a:spLocks noChangeArrowheads="1"/>
            </p:cNvSpPr>
            <p:nvPr/>
          </p:nvSpPr>
          <p:spPr bwMode="auto">
            <a:xfrm>
              <a:off x="4219990" y="1052316"/>
              <a:ext cx="2050507" cy="400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Arial" panose="020B0604020202020204" pitchFamily="34" charset="0"/>
                  <a:cs typeface="Arial" panose="020B0604020202020204" pitchFamily="34" charset="0"/>
                </a:rPr>
                <a:t>Struthioniformes</a:t>
              </a:r>
            </a:p>
          </p:txBody>
        </p:sp>
        <p:sp>
          <p:nvSpPr>
            <p:cNvPr id="21519" name="Rectangle 65"/>
            <p:cNvSpPr>
              <a:spLocks noChangeArrowheads="1"/>
            </p:cNvSpPr>
            <p:nvPr/>
          </p:nvSpPr>
          <p:spPr bwMode="auto">
            <a:xfrm>
              <a:off x="4216853" y="1499186"/>
              <a:ext cx="1728441" cy="400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Arial" panose="020B0604020202020204" pitchFamily="34" charset="0"/>
                  <a:cs typeface="Arial" panose="020B0604020202020204" pitchFamily="34" charset="0"/>
                </a:rPr>
                <a:t>Tinamiformes</a:t>
              </a:r>
            </a:p>
          </p:txBody>
        </p:sp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4192587" y="2468492"/>
              <a:ext cx="1696253" cy="40014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0" hangingPunct="0">
                <a:defRPr/>
              </a:pPr>
              <a:r>
                <a:rPr lang="cs-CZ" altLang="cs-CZ" b="0" kern="0" dirty="0" err="1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Galloanseres</a:t>
              </a:r>
              <a:endParaRPr lang="cs-CZ" altLang="cs-CZ" b="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4189412" y="2889216"/>
              <a:ext cx="1197732" cy="40014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eaLnBrk="0" hangingPunct="0">
                <a:defRPr/>
              </a:pPr>
              <a:r>
                <a:rPr lang="cs-CZ" altLang="cs-CZ" b="0" kern="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Neoaves</a:t>
              </a:r>
              <a:endParaRPr lang="cs-CZ" altLang="cs-CZ" b="0" kern="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Line 6"/>
            <p:cNvSpPr>
              <a:spLocks noChangeShapeType="1"/>
            </p:cNvSpPr>
            <p:nvPr/>
          </p:nvSpPr>
          <p:spPr bwMode="auto">
            <a:xfrm flipH="1">
              <a:off x="6195959" y="2397047"/>
              <a:ext cx="3175" cy="48581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23" name="Rectangle 65"/>
            <p:cNvSpPr>
              <a:spLocks noChangeArrowheads="1"/>
            </p:cNvSpPr>
            <p:nvPr/>
          </p:nvSpPr>
          <p:spPr bwMode="auto">
            <a:xfrm>
              <a:off x="6541872" y="2212482"/>
              <a:ext cx="1481457" cy="400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Arial" panose="020B0604020202020204" pitchFamily="34" charset="0"/>
                  <a:cs typeface="Arial" panose="020B0604020202020204" pitchFamily="34" charset="0"/>
                </a:rPr>
                <a:t>Galliformes</a:t>
              </a:r>
            </a:p>
          </p:txBody>
        </p:sp>
        <p:sp>
          <p:nvSpPr>
            <p:cNvPr id="21524" name="Rectangle 65"/>
            <p:cNvSpPr>
              <a:spLocks noChangeArrowheads="1"/>
            </p:cNvSpPr>
            <p:nvPr/>
          </p:nvSpPr>
          <p:spPr bwMode="auto">
            <a:xfrm>
              <a:off x="6565319" y="2657957"/>
              <a:ext cx="1694650" cy="400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Arial" panose="020B0604020202020204" pitchFamily="34" charset="0"/>
                  <a:cs typeface="Arial" panose="020B0604020202020204" pitchFamily="34" charset="0"/>
                </a:rPr>
                <a:t>Anseriformes</a:t>
              </a:r>
            </a:p>
          </p:txBody>
        </p:sp>
        <p:grpSp>
          <p:nvGrpSpPr>
            <p:cNvPr id="21525" name="Skupina 10"/>
            <p:cNvGrpSpPr>
              <a:grpSpLocks/>
            </p:cNvGrpSpPr>
            <p:nvPr/>
          </p:nvGrpSpPr>
          <p:grpSpPr bwMode="auto">
            <a:xfrm>
              <a:off x="3542483" y="1249158"/>
              <a:ext cx="592163" cy="468000"/>
              <a:chOff x="3542483" y="1249158"/>
              <a:chExt cx="592163" cy="468000"/>
            </a:xfrm>
          </p:grpSpPr>
          <p:sp>
            <p:nvSpPr>
              <p:cNvPr id="46" name="Line 6"/>
              <p:cNvSpPr>
                <a:spLocks noChangeShapeType="1"/>
              </p:cNvSpPr>
              <p:nvPr/>
            </p:nvSpPr>
            <p:spPr bwMode="auto">
              <a:xfrm>
                <a:off x="3740162" y="1249183"/>
                <a:ext cx="0" cy="468353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Line 7"/>
              <p:cNvSpPr>
                <a:spLocks noChangeShapeType="1"/>
              </p:cNvSpPr>
              <p:nvPr/>
            </p:nvSpPr>
            <p:spPr bwMode="auto">
              <a:xfrm flipV="1">
                <a:off x="3752861" y="1250770"/>
                <a:ext cx="38257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Line 7"/>
              <p:cNvSpPr>
                <a:spLocks noChangeShapeType="1"/>
              </p:cNvSpPr>
              <p:nvPr/>
            </p:nvSpPr>
            <p:spPr bwMode="auto">
              <a:xfrm flipV="1">
                <a:off x="3541730" y="1482565"/>
                <a:ext cx="195257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0" name="Line 7"/>
            <p:cNvSpPr>
              <a:spLocks noChangeShapeType="1"/>
            </p:cNvSpPr>
            <p:nvPr/>
          </p:nvSpPr>
          <p:spPr bwMode="auto">
            <a:xfrm flipV="1">
              <a:off x="3733811" y="1719125"/>
              <a:ext cx="38099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000" ker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559561" y="807390"/>
            <a:ext cx="1367682" cy="40011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0" hangingPunct="0">
              <a:defRPr/>
            </a:pPr>
            <a:r>
              <a:rPr lang="cs-CZ" altLang="cs-CZ" b="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Mammalia</a:t>
            </a:r>
            <a:endParaRPr lang="cs-CZ" altLang="cs-CZ" b="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1" name="Přímá spojovací čára 50"/>
          <p:cNvCxnSpPr/>
          <p:nvPr/>
        </p:nvCxnSpPr>
        <p:spPr>
          <a:xfrm>
            <a:off x="2352854" y="995112"/>
            <a:ext cx="5032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>
            <a:off x="2856092" y="706187"/>
            <a:ext cx="0" cy="7207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54"/>
          <p:cNvCxnSpPr/>
          <p:nvPr/>
        </p:nvCxnSpPr>
        <p:spPr>
          <a:xfrm>
            <a:off x="2856092" y="706187"/>
            <a:ext cx="9366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56"/>
          <p:cNvCxnSpPr/>
          <p:nvPr/>
        </p:nvCxnSpPr>
        <p:spPr>
          <a:xfrm>
            <a:off x="2856092" y="1426912"/>
            <a:ext cx="9366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/>
          <p:nvPr/>
        </p:nvCxnSpPr>
        <p:spPr>
          <a:xfrm>
            <a:off x="4872217" y="1426912"/>
            <a:ext cx="43338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>
            <a:off x="5305604" y="1211012"/>
            <a:ext cx="0" cy="5762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5305604" y="1211012"/>
            <a:ext cx="50323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čára 60"/>
          <p:cNvCxnSpPr/>
          <p:nvPr/>
        </p:nvCxnSpPr>
        <p:spPr>
          <a:xfrm>
            <a:off x="5305604" y="1787275"/>
            <a:ext cx="431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3"/>
          <p:cNvSpPr txBox="1">
            <a:spLocks noChangeArrowheads="1"/>
          </p:cNvSpPr>
          <p:nvPr/>
        </p:nvSpPr>
        <p:spPr bwMode="auto">
          <a:xfrm>
            <a:off x="3992943" y="528936"/>
            <a:ext cx="2890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Monotremata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Prototheria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3" name="TextovéPole 64"/>
          <p:cNvSpPr txBox="1">
            <a:spLocks noChangeArrowheads="1"/>
          </p:cNvSpPr>
          <p:nvPr/>
        </p:nvSpPr>
        <p:spPr bwMode="auto">
          <a:xfrm>
            <a:off x="6024742" y="995112"/>
            <a:ext cx="2660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Marsupialia - Metatheria</a:t>
            </a:r>
          </a:p>
        </p:txBody>
      </p:sp>
      <p:sp>
        <p:nvSpPr>
          <p:cNvPr id="64" name="TextovéPole 65"/>
          <p:cNvSpPr txBox="1">
            <a:spLocks noChangeArrowheads="1"/>
          </p:cNvSpPr>
          <p:nvPr/>
        </p:nvSpPr>
        <p:spPr bwMode="auto">
          <a:xfrm>
            <a:off x="6097767" y="1642812"/>
            <a:ext cx="2505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Placenthalia - Eutheria</a:t>
            </a:r>
          </a:p>
        </p:txBody>
      </p:sp>
      <p:sp>
        <p:nvSpPr>
          <p:cNvPr id="65" name="TextovéPole 70"/>
          <p:cNvSpPr txBox="1">
            <a:spLocks noChangeArrowheads="1"/>
          </p:cNvSpPr>
          <p:nvPr/>
        </p:nvSpPr>
        <p:spPr bwMode="auto">
          <a:xfrm>
            <a:off x="3937179" y="1282450"/>
            <a:ext cx="838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Theria</a:t>
            </a:r>
          </a:p>
        </p:txBody>
      </p:sp>
      <p:sp>
        <p:nvSpPr>
          <p:cNvPr id="66" name="Text Box 125"/>
          <p:cNvSpPr txBox="1">
            <a:spLocks noChangeArrowheads="1"/>
          </p:cNvSpPr>
          <p:nvPr/>
        </p:nvSpPr>
        <p:spPr bwMode="auto">
          <a:xfrm>
            <a:off x="6076074" y="4434774"/>
            <a:ext cx="2143042" cy="400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Xenarthra</a:t>
            </a:r>
          </a:p>
        </p:txBody>
      </p:sp>
      <p:grpSp>
        <p:nvGrpSpPr>
          <p:cNvPr id="67" name="Skupina 64"/>
          <p:cNvGrpSpPr>
            <a:grpSpLocks/>
          </p:cNvGrpSpPr>
          <p:nvPr/>
        </p:nvGrpSpPr>
        <p:grpSpPr bwMode="auto">
          <a:xfrm>
            <a:off x="969538" y="3344041"/>
            <a:ext cx="7310536" cy="2028001"/>
            <a:chOff x="562229" y="500126"/>
            <a:chExt cx="7310819" cy="2028250"/>
          </a:xfrm>
        </p:grpSpPr>
        <p:sp>
          <p:nvSpPr>
            <p:cNvPr id="68" name="Text Box 57"/>
            <p:cNvSpPr txBox="1">
              <a:spLocks noChangeArrowheads="1"/>
            </p:cNvSpPr>
            <p:nvPr/>
          </p:nvSpPr>
          <p:spPr bwMode="auto">
            <a:xfrm>
              <a:off x="562229" y="1311656"/>
              <a:ext cx="145264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2000">
                  <a:latin typeface="Arial" panose="020B0604020202020204" pitchFamily="34" charset="0"/>
                  <a:cs typeface="Arial" panose="020B0604020202020204" pitchFamily="34" charset="0"/>
                </a:rPr>
                <a:t>Placentalia</a:t>
              </a:r>
            </a:p>
          </p:txBody>
        </p:sp>
        <p:sp>
          <p:nvSpPr>
            <p:cNvPr id="69" name="Line 109"/>
            <p:cNvSpPr>
              <a:spLocks noChangeShapeType="1"/>
            </p:cNvSpPr>
            <p:nvPr/>
          </p:nvSpPr>
          <p:spPr bwMode="auto">
            <a:xfrm flipV="1">
              <a:off x="2080387" y="1527239"/>
              <a:ext cx="26193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0" name="Skupina 32"/>
            <p:cNvGrpSpPr>
              <a:grpSpLocks/>
            </p:cNvGrpSpPr>
            <p:nvPr/>
          </p:nvGrpSpPr>
          <p:grpSpPr bwMode="auto">
            <a:xfrm>
              <a:off x="2323275" y="983552"/>
              <a:ext cx="652648" cy="1061847"/>
              <a:chOff x="2323275" y="2605088"/>
              <a:chExt cx="652648" cy="1465262"/>
            </a:xfrm>
          </p:grpSpPr>
          <p:sp>
            <p:nvSpPr>
              <p:cNvPr id="86" name="Line 106"/>
              <p:cNvSpPr>
                <a:spLocks noChangeShapeType="1"/>
              </p:cNvSpPr>
              <p:nvPr/>
            </p:nvSpPr>
            <p:spPr bwMode="auto">
              <a:xfrm>
                <a:off x="2323275" y="2605088"/>
                <a:ext cx="0" cy="1465262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Line 96"/>
              <p:cNvSpPr>
                <a:spLocks noChangeShapeType="1"/>
              </p:cNvSpPr>
              <p:nvPr/>
            </p:nvSpPr>
            <p:spPr bwMode="auto">
              <a:xfrm flipV="1">
                <a:off x="2337123" y="2604029"/>
                <a:ext cx="63819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Line 96"/>
              <p:cNvSpPr>
                <a:spLocks noChangeShapeType="1"/>
              </p:cNvSpPr>
              <p:nvPr/>
            </p:nvSpPr>
            <p:spPr bwMode="auto">
              <a:xfrm flipV="1">
                <a:off x="2330772" y="4060971"/>
                <a:ext cx="638199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cs-CZ" sz="2000" ker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1" name="Rectangle 57"/>
            <p:cNvSpPr>
              <a:spLocks noChangeArrowheads="1"/>
            </p:cNvSpPr>
            <p:nvPr/>
          </p:nvSpPr>
          <p:spPr bwMode="auto">
            <a:xfrm>
              <a:off x="3000312" y="764858"/>
              <a:ext cx="1795754" cy="400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latin typeface="Arial" panose="020B0604020202020204" pitchFamily="34" charset="0"/>
                  <a:cs typeface="Arial" panose="020B0604020202020204" pitchFamily="34" charset="0"/>
                </a:rPr>
                <a:t>Boreoeutheria</a:t>
              </a:r>
            </a:p>
          </p:txBody>
        </p:sp>
        <p:sp>
          <p:nvSpPr>
            <p:cNvPr id="72" name="Rectangle 57"/>
            <p:cNvSpPr>
              <a:spLocks noChangeArrowheads="1"/>
            </p:cNvSpPr>
            <p:nvPr/>
          </p:nvSpPr>
          <p:spPr bwMode="auto">
            <a:xfrm>
              <a:off x="2994216" y="1819466"/>
              <a:ext cx="1766898" cy="400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latin typeface="Arial" panose="020B0604020202020204" pitchFamily="34" charset="0"/>
                  <a:cs typeface="Arial" panose="020B0604020202020204" pitchFamily="34" charset="0"/>
                </a:rPr>
                <a:t>Atlantogenata</a:t>
              </a:r>
            </a:p>
          </p:txBody>
        </p:sp>
        <p:sp>
          <p:nvSpPr>
            <p:cNvPr id="73" name="Line 109"/>
            <p:cNvSpPr>
              <a:spLocks noChangeShapeType="1"/>
            </p:cNvSpPr>
            <p:nvPr/>
          </p:nvSpPr>
          <p:spPr bwMode="auto">
            <a:xfrm flipV="1">
              <a:off x="4890643" y="2045399"/>
              <a:ext cx="26193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4" name="Skupina 26"/>
            <p:cNvGrpSpPr>
              <a:grpSpLocks/>
            </p:cNvGrpSpPr>
            <p:nvPr/>
          </p:nvGrpSpPr>
          <p:grpSpPr bwMode="auto">
            <a:xfrm>
              <a:off x="5161090" y="1777175"/>
              <a:ext cx="466725" cy="534034"/>
              <a:chOff x="5161090" y="2252663"/>
              <a:chExt cx="466725" cy="719138"/>
            </a:xfrm>
          </p:grpSpPr>
          <p:sp>
            <p:nvSpPr>
              <p:cNvPr id="83" name="Line 19"/>
              <p:cNvSpPr>
                <a:spLocks noChangeShapeType="1"/>
              </p:cNvSpPr>
              <p:nvPr/>
            </p:nvSpPr>
            <p:spPr bwMode="auto">
              <a:xfrm>
                <a:off x="5161090" y="2252663"/>
                <a:ext cx="0" cy="7191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" name="Line 20"/>
              <p:cNvSpPr>
                <a:spLocks noChangeShapeType="1"/>
              </p:cNvSpPr>
              <p:nvPr/>
            </p:nvSpPr>
            <p:spPr bwMode="auto">
              <a:xfrm flipV="1">
                <a:off x="5161090" y="2252663"/>
                <a:ext cx="4667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Line 21"/>
              <p:cNvSpPr>
                <a:spLocks noChangeShapeType="1"/>
              </p:cNvSpPr>
              <p:nvPr/>
            </p:nvSpPr>
            <p:spPr bwMode="auto">
              <a:xfrm flipV="1">
                <a:off x="5161090" y="2971801"/>
                <a:ext cx="4667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5" name="Text Box 118"/>
            <p:cNvSpPr txBox="1">
              <a:spLocks noChangeArrowheads="1"/>
            </p:cNvSpPr>
            <p:nvPr/>
          </p:nvSpPr>
          <p:spPr bwMode="auto">
            <a:xfrm>
              <a:off x="5656771" y="500126"/>
              <a:ext cx="206057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altLang="cs-CZ" sz="2000">
                  <a:latin typeface="Arial" panose="020B0604020202020204" pitchFamily="34" charset="0"/>
                  <a:cs typeface="Arial" panose="020B0604020202020204" pitchFamily="34" charset="0"/>
                </a:rPr>
                <a:t>Laurasiatheria</a:t>
              </a:r>
            </a:p>
          </p:txBody>
        </p:sp>
        <p:sp>
          <p:nvSpPr>
            <p:cNvPr id="76" name="Text Box 119"/>
            <p:cNvSpPr txBox="1">
              <a:spLocks noChangeArrowheads="1"/>
            </p:cNvSpPr>
            <p:nvPr/>
          </p:nvSpPr>
          <p:spPr bwMode="auto">
            <a:xfrm>
              <a:off x="5641023" y="1055433"/>
              <a:ext cx="22320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altLang="cs-CZ" sz="2000">
                  <a:latin typeface="Arial" panose="020B0604020202020204" pitchFamily="34" charset="0"/>
                  <a:cs typeface="Arial" panose="020B0604020202020204" pitchFamily="34" charset="0"/>
                </a:rPr>
                <a:t>Euarchontoglires</a:t>
              </a:r>
            </a:p>
          </p:txBody>
        </p:sp>
        <p:sp>
          <p:nvSpPr>
            <p:cNvPr id="77" name="Text Box 126"/>
            <p:cNvSpPr txBox="1">
              <a:spLocks noChangeArrowheads="1"/>
            </p:cNvSpPr>
            <p:nvPr/>
          </p:nvSpPr>
          <p:spPr bwMode="auto">
            <a:xfrm>
              <a:off x="5668963" y="2128266"/>
              <a:ext cx="211772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altLang="cs-CZ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Afrotheria</a:t>
              </a:r>
              <a:endParaRPr lang="cs-CZ" altLang="cs-CZ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Line 109"/>
            <p:cNvSpPr>
              <a:spLocks noChangeShapeType="1"/>
            </p:cNvSpPr>
            <p:nvPr/>
          </p:nvSpPr>
          <p:spPr bwMode="auto">
            <a:xfrm flipV="1">
              <a:off x="4884547" y="978599"/>
              <a:ext cx="26193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79" name="Skupina 28"/>
            <p:cNvGrpSpPr>
              <a:grpSpLocks/>
            </p:cNvGrpSpPr>
            <p:nvPr/>
          </p:nvGrpSpPr>
          <p:grpSpPr bwMode="auto">
            <a:xfrm>
              <a:off x="5154994" y="710375"/>
              <a:ext cx="466725" cy="534034"/>
              <a:chOff x="5161090" y="2252663"/>
              <a:chExt cx="466725" cy="719138"/>
            </a:xfrm>
          </p:grpSpPr>
          <p:sp>
            <p:nvSpPr>
              <p:cNvPr id="80" name="Line 19"/>
              <p:cNvSpPr>
                <a:spLocks noChangeShapeType="1"/>
              </p:cNvSpPr>
              <p:nvPr/>
            </p:nvSpPr>
            <p:spPr bwMode="auto">
              <a:xfrm>
                <a:off x="5161090" y="2252663"/>
                <a:ext cx="0" cy="7191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Line 20"/>
              <p:cNvSpPr>
                <a:spLocks noChangeShapeType="1"/>
              </p:cNvSpPr>
              <p:nvPr/>
            </p:nvSpPr>
            <p:spPr bwMode="auto">
              <a:xfrm flipV="1">
                <a:off x="5161090" y="2252663"/>
                <a:ext cx="4667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Line 21"/>
              <p:cNvSpPr>
                <a:spLocks noChangeShapeType="1"/>
              </p:cNvSpPr>
              <p:nvPr/>
            </p:nvSpPr>
            <p:spPr bwMode="auto">
              <a:xfrm flipV="1">
                <a:off x="5161090" y="2971801"/>
                <a:ext cx="4667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2254251" y="3191404"/>
            <a:ext cx="12239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478214" y="1929986"/>
            <a:ext cx="0" cy="21250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478214" y="1929986"/>
            <a:ext cx="7191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3478214" y="4055004"/>
            <a:ext cx="7191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rot="5400000">
            <a:off x="3549255" y="1928945"/>
            <a:ext cx="1296988" cy="23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rot="5400000">
            <a:off x="3839370" y="4054210"/>
            <a:ext cx="719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4198939" y="1281641"/>
            <a:ext cx="1439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4198939" y="2216679"/>
            <a:ext cx="1438275" cy="720725"/>
            <a:chOff x="1429" y="2568"/>
            <a:chExt cx="906" cy="454"/>
          </a:xfrm>
        </p:grpSpPr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429" y="2796"/>
              <a:ext cx="4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rot="5400000">
              <a:off x="1655" y="2795"/>
              <a:ext cx="4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1882" y="2568"/>
              <a:ext cx="4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882" y="3022"/>
              <a:ext cx="4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4198939" y="3694641"/>
            <a:ext cx="1439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4198939" y="4415366"/>
            <a:ext cx="1439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638801" y="1103841"/>
            <a:ext cx="2239963" cy="4000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Phlebobranchiata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5657851" y="1864254"/>
            <a:ext cx="2155825" cy="3968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Thaliacea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salpy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5657851" y="4234391"/>
            <a:ext cx="2167581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Stolidobranchiata</a:t>
            </a: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5657851" y="3520016"/>
            <a:ext cx="3071813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Appendicularia - vršenky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657851" y="2721504"/>
            <a:ext cx="23622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>
                <a:latin typeface="Arial" panose="020B0604020202020204" pitchFamily="34" charset="0"/>
                <a:cs typeface="Arial" panose="020B0604020202020204" pitchFamily="34" charset="0"/>
              </a:rPr>
              <a:t>Aplousobranchiata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550748" y="2987733"/>
            <a:ext cx="1595309" cy="4001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Urochordata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318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8"/>
          <p:cNvSpPr txBox="1">
            <a:spLocks noChangeArrowheads="1"/>
          </p:cNvSpPr>
          <p:nvPr/>
        </p:nvSpPr>
        <p:spPr bwMode="auto">
          <a:xfrm>
            <a:off x="6408739" y="4526491"/>
            <a:ext cx="2714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Comic Sans MS" panose="030F0702030302020204" pitchFamily="66" charset="0"/>
              </a:rPr>
              <a:t>GNATHOSTOMATA </a:t>
            </a:r>
          </a:p>
        </p:txBody>
      </p:sp>
      <p:sp>
        <p:nvSpPr>
          <p:cNvPr id="5" name="Text Box 81"/>
          <p:cNvSpPr txBox="1">
            <a:spLocks noChangeArrowheads="1"/>
          </p:cNvSpPr>
          <p:nvPr/>
        </p:nvSpPr>
        <p:spPr bwMode="auto">
          <a:xfrm rot="5400000">
            <a:off x="8703469" y="2030148"/>
            <a:ext cx="160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>
                <a:latin typeface="Comic Sans MS" panose="030F0702030302020204" pitchFamily="66" charset="0"/>
              </a:rPr>
              <a:t>„Agnatha“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005014" y="1089554"/>
            <a:ext cx="160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165351" y="392641"/>
            <a:ext cx="0" cy="12795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2155826" y="375179"/>
            <a:ext cx="4060825" cy="17462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48"/>
          <p:cNvSpPr>
            <a:spLocks noChangeShapeType="1"/>
          </p:cNvSpPr>
          <p:nvPr/>
        </p:nvSpPr>
        <p:spPr bwMode="auto">
          <a:xfrm>
            <a:off x="2165351" y="1672166"/>
            <a:ext cx="5048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Text Box 51"/>
          <p:cNvSpPr txBox="1">
            <a:spLocks noChangeArrowheads="1"/>
          </p:cNvSpPr>
          <p:nvPr/>
        </p:nvSpPr>
        <p:spPr bwMode="auto">
          <a:xfrm>
            <a:off x="6216651" y="221191"/>
            <a:ext cx="2314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 i="1">
                <a:latin typeface="Comic Sans MS" panose="030F0702030302020204" pitchFamily="66" charset="0"/>
              </a:rPr>
              <a:t>Myllokungmingia </a:t>
            </a:r>
            <a:r>
              <a:rPr lang="cs-CZ" altLang="cs-CZ" sz="2000">
                <a:latin typeface="Comic Sans MS" panose="030F0702030302020204" pitchFamily="66" charset="0"/>
              </a:rPr>
              <a:t>†</a:t>
            </a: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2682876" y="1089554"/>
            <a:ext cx="0" cy="11064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3189289" y="857779"/>
            <a:ext cx="30384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2682876" y="1089554"/>
            <a:ext cx="5064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3189289" y="862541"/>
            <a:ext cx="0" cy="4619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3189289" y="1324504"/>
            <a:ext cx="30384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Text Box 52"/>
          <p:cNvSpPr txBox="1">
            <a:spLocks noChangeArrowheads="1"/>
          </p:cNvSpPr>
          <p:nvPr/>
        </p:nvSpPr>
        <p:spPr bwMode="auto">
          <a:xfrm>
            <a:off x="6227764" y="706966"/>
            <a:ext cx="1517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Comic Sans MS" panose="030F0702030302020204" pitchFamily="66" charset="0"/>
              </a:rPr>
              <a:t>Myxinoidea</a:t>
            </a:r>
            <a:endParaRPr lang="cs-CZ" altLang="cs-CZ" sz="2000" i="1">
              <a:latin typeface="Comic Sans MS" panose="030F0702030302020204" pitchFamily="66" charset="0"/>
            </a:endParaRPr>
          </a:p>
        </p:txBody>
      </p:sp>
      <p:sp>
        <p:nvSpPr>
          <p:cNvPr id="17" name="Text Box 53"/>
          <p:cNvSpPr txBox="1">
            <a:spLocks noChangeArrowheads="1"/>
          </p:cNvSpPr>
          <p:nvPr/>
        </p:nvSpPr>
        <p:spPr bwMode="auto">
          <a:xfrm>
            <a:off x="6227764" y="1153054"/>
            <a:ext cx="203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Comic Sans MS" panose="030F0702030302020204" pitchFamily="66" charset="0"/>
              </a:rPr>
              <a:t>Petromyzontida</a:t>
            </a:r>
            <a:endParaRPr lang="cs-CZ" altLang="cs-CZ" sz="2000" i="1">
              <a:latin typeface="Comic Sans MS" panose="030F0702030302020204" pitchFamily="66" charset="0"/>
            </a:endParaRPr>
          </a:p>
        </p:txBody>
      </p:sp>
      <p:sp>
        <p:nvSpPr>
          <p:cNvPr id="18" name="Text Box 54"/>
          <p:cNvSpPr txBox="1">
            <a:spLocks noChangeArrowheads="1"/>
          </p:cNvSpPr>
          <p:nvPr/>
        </p:nvSpPr>
        <p:spPr bwMode="auto">
          <a:xfrm>
            <a:off x="3676651" y="916516"/>
            <a:ext cx="2314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Comic Sans MS" panose="030F0702030302020204" pitchFamily="66" charset="0"/>
              </a:rPr>
              <a:t>CYCLOSTOMATA</a:t>
            </a:r>
          </a:p>
        </p:txBody>
      </p:sp>
      <p:sp>
        <p:nvSpPr>
          <p:cNvPr id="19" name="Text Box 55"/>
          <p:cNvSpPr txBox="1">
            <a:spLocks noChangeArrowheads="1"/>
          </p:cNvSpPr>
          <p:nvPr/>
        </p:nvSpPr>
        <p:spPr bwMode="auto">
          <a:xfrm>
            <a:off x="6216651" y="1610254"/>
            <a:ext cx="2124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000">
                <a:latin typeface="Comic Sans MS" panose="030F0702030302020204" pitchFamily="66" charset="0"/>
              </a:rPr>
              <a:t>Conodonta † </a:t>
            </a:r>
          </a:p>
        </p:txBody>
      </p:sp>
      <p:sp>
        <p:nvSpPr>
          <p:cNvPr id="20" name="Line 11"/>
          <p:cNvSpPr>
            <a:spLocks noChangeShapeType="1"/>
          </p:cNvSpPr>
          <p:nvPr/>
        </p:nvSpPr>
        <p:spPr bwMode="auto">
          <a:xfrm flipH="1">
            <a:off x="3683001" y="2257954"/>
            <a:ext cx="7938" cy="1082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3690939" y="2253191"/>
            <a:ext cx="25257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3184526" y="1788054"/>
            <a:ext cx="0" cy="942975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3184526" y="1788054"/>
            <a:ext cx="30305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4197351" y="2691341"/>
            <a:ext cx="19050" cy="1231900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4197351" y="2691341"/>
            <a:ext cx="20193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3684589" y="3340629"/>
            <a:ext cx="5064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3178176" y="2758016"/>
            <a:ext cx="5064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2670176" y="2196041"/>
            <a:ext cx="508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Text Box 56"/>
          <p:cNvSpPr txBox="1">
            <a:spLocks noChangeArrowheads="1"/>
          </p:cNvSpPr>
          <p:nvPr/>
        </p:nvSpPr>
        <p:spPr bwMode="auto">
          <a:xfrm>
            <a:off x="6216651" y="2075391"/>
            <a:ext cx="2916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>
                <a:latin typeface="Comic Sans MS" panose="030F0702030302020204" pitchFamily="66" charset="0"/>
              </a:rPr>
              <a:t>Arandaspida †, Astraspida †</a:t>
            </a:r>
            <a:r>
              <a:rPr lang="cs-CZ" altLang="cs-CZ" sz="2000"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0" name="Text Box 57"/>
          <p:cNvSpPr txBox="1">
            <a:spLocks noChangeArrowheads="1"/>
          </p:cNvSpPr>
          <p:nvPr/>
        </p:nvSpPr>
        <p:spPr bwMode="auto">
          <a:xfrm>
            <a:off x="6216651" y="2551641"/>
            <a:ext cx="1666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>
                <a:latin typeface="Comic Sans MS" panose="030F0702030302020204" pitchFamily="66" charset="0"/>
              </a:rPr>
              <a:t>Heterostraci †</a:t>
            </a:r>
          </a:p>
        </p:txBody>
      </p:sp>
      <p:sp>
        <p:nvSpPr>
          <p:cNvPr id="31" name="Line 59"/>
          <p:cNvSpPr>
            <a:spLocks noChangeShapeType="1"/>
          </p:cNvSpPr>
          <p:nvPr/>
        </p:nvSpPr>
        <p:spPr bwMode="auto">
          <a:xfrm>
            <a:off x="4216401" y="3123141"/>
            <a:ext cx="20193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" name="Text Box 60"/>
          <p:cNvSpPr txBox="1">
            <a:spLocks noChangeArrowheads="1"/>
          </p:cNvSpPr>
          <p:nvPr/>
        </p:nvSpPr>
        <p:spPr bwMode="auto">
          <a:xfrm>
            <a:off x="6216651" y="2958041"/>
            <a:ext cx="1466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>
                <a:latin typeface="Comic Sans MS" panose="030F0702030302020204" pitchFamily="66" charset="0"/>
              </a:rPr>
              <a:t>Anaspida †</a:t>
            </a:r>
          </a:p>
        </p:txBody>
      </p:sp>
      <p:sp>
        <p:nvSpPr>
          <p:cNvPr id="33" name="Text Box 61"/>
          <p:cNvSpPr txBox="1">
            <a:spLocks noChangeArrowheads="1"/>
          </p:cNvSpPr>
          <p:nvPr/>
        </p:nvSpPr>
        <p:spPr bwMode="auto">
          <a:xfrm>
            <a:off x="6218239" y="3391429"/>
            <a:ext cx="1431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>
                <a:latin typeface="Comic Sans MS" panose="030F0702030302020204" pitchFamily="66" charset="0"/>
              </a:rPr>
              <a:t>Galeaspida †</a:t>
            </a:r>
          </a:p>
        </p:txBody>
      </p:sp>
      <p:sp>
        <p:nvSpPr>
          <p:cNvPr id="34" name="Line 66"/>
          <p:cNvSpPr>
            <a:spLocks noChangeShapeType="1"/>
          </p:cNvSpPr>
          <p:nvPr/>
        </p:nvSpPr>
        <p:spPr bwMode="auto">
          <a:xfrm flipH="1">
            <a:off x="4683126" y="3553354"/>
            <a:ext cx="0" cy="776287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Line 67"/>
          <p:cNvSpPr>
            <a:spLocks noChangeShapeType="1"/>
          </p:cNvSpPr>
          <p:nvPr/>
        </p:nvSpPr>
        <p:spPr bwMode="auto">
          <a:xfrm flipV="1">
            <a:off x="4691064" y="3539066"/>
            <a:ext cx="1525587" cy="142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Line 69"/>
          <p:cNvSpPr>
            <a:spLocks noChangeShapeType="1"/>
          </p:cNvSpPr>
          <p:nvPr/>
        </p:nvSpPr>
        <p:spPr bwMode="auto">
          <a:xfrm>
            <a:off x="4176714" y="3923241"/>
            <a:ext cx="5064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Line 62"/>
          <p:cNvSpPr>
            <a:spLocks noChangeShapeType="1"/>
          </p:cNvSpPr>
          <p:nvPr/>
        </p:nvSpPr>
        <p:spPr bwMode="auto">
          <a:xfrm>
            <a:off x="5159376" y="3966104"/>
            <a:ext cx="19050" cy="746125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Line 63"/>
          <p:cNvSpPr>
            <a:spLocks noChangeShapeType="1"/>
          </p:cNvSpPr>
          <p:nvPr/>
        </p:nvSpPr>
        <p:spPr bwMode="auto">
          <a:xfrm>
            <a:off x="5159376" y="3956579"/>
            <a:ext cx="10398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Line 64"/>
          <p:cNvSpPr>
            <a:spLocks noChangeShapeType="1"/>
          </p:cNvSpPr>
          <p:nvPr/>
        </p:nvSpPr>
        <p:spPr bwMode="auto">
          <a:xfrm>
            <a:off x="5184776" y="4334404"/>
            <a:ext cx="10398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Line 65"/>
          <p:cNvSpPr>
            <a:spLocks noChangeShapeType="1"/>
          </p:cNvSpPr>
          <p:nvPr/>
        </p:nvSpPr>
        <p:spPr bwMode="auto">
          <a:xfrm>
            <a:off x="5176839" y="4712229"/>
            <a:ext cx="10398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Line 68"/>
          <p:cNvSpPr>
            <a:spLocks noChangeShapeType="1"/>
          </p:cNvSpPr>
          <p:nvPr/>
        </p:nvSpPr>
        <p:spPr bwMode="auto">
          <a:xfrm>
            <a:off x="4683126" y="4305829"/>
            <a:ext cx="5080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Text Box 70"/>
          <p:cNvSpPr txBox="1">
            <a:spLocks noChangeArrowheads="1"/>
          </p:cNvSpPr>
          <p:nvPr/>
        </p:nvSpPr>
        <p:spPr bwMode="auto">
          <a:xfrm>
            <a:off x="6251576" y="3793066"/>
            <a:ext cx="14319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>
                <a:latin typeface="Comic Sans MS" panose="030F0702030302020204" pitchFamily="66" charset="0"/>
              </a:rPr>
              <a:t>Thelodonti †</a:t>
            </a:r>
          </a:p>
        </p:txBody>
      </p:sp>
      <p:sp>
        <p:nvSpPr>
          <p:cNvPr id="43" name="Text Box 73"/>
          <p:cNvSpPr txBox="1">
            <a:spLocks noChangeArrowheads="1"/>
          </p:cNvSpPr>
          <p:nvPr/>
        </p:nvSpPr>
        <p:spPr bwMode="auto">
          <a:xfrm>
            <a:off x="6251576" y="4201054"/>
            <a:ext cx="17287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>
                <a:latin typeface="Comic Sans MS" panose="030F0702030302020204" pitchFamily="66" charset="0"/>
              </a:rPr>
              <a:t>Osteostraci †</a:t>
            </a:r>
          </a:p>
        </p:txBody>
      </p:sp>
      <p:sp>
        <p:nvSpPr>
          <p:cNvPr id="44" name="Line 80"/>
          <p:cNvSpPr>
            <a:spLocks noChangeShapeType="1"/>
          </p:cNvSpPr>
          <p:nvPr/>
        </p:nvSpPr>
        <p:spPr bwMode="auto">
          <a:xfrm>
            <a:off x="9218614" y="179916"/>
            <a:ext cx="0" cy="418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" name="TextovéPole 45"/>
          <p:cNvSpPr txBox="1"/>
          <p:nvPr/>
        </p:nvSpPr>
        <p:spPr>
          <a:xfrm>
            <a:off x="539313" y="907520"/>
            <a:ext cx="1249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V</a:t>
            </a:r>
            <a:r>
              <a:rPr lang="cs-CZ" dirty="0" err="1" smtClean="0"/>
              <a:t>ertebrata</a:t>
            </a:r>
            <a:endParaRPr lang="cs-CZ" dirty="0"/>
          </a:p>
        </p:txBody>
      </p:sp>
      <p:grpSp>
        <p:nvGrpSpPr>
          <p:cNvPr id="47" name="Skupina 46"/>
          <p:cNvGrpSpPr/>
          <p:nvPr/>
        </p:nvGrpSpPr>
        <p:grpSpPr>
          <a:xfrm>
            <a:off x="2872975" y="5449887"/>
            <a:ext cx="6000599" cy="1214385"/>
            <a:chOff x="1372801" y="2864166"/>
            <a:chExt cx="5781176" cy="1196439"/>
          </a:xfrm>
        </p:grpSpPr>
        <p:sp>
          <p:nvSpPr>
            <p:cNvPr id="48" name="Line 3"/>
            <p:cNvSpPr>
              <a:spLocks noChangeShapeType="1"/>
            </p:cNvSpPr>
            <p:nvPr/>
          </p:nvSpPr>
          <p:spPr bwMode="auto">
            <a:xfrm>
              <a:off x="2698124" y="3193983"/>
              <a:ext cx="228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" name="Line 11"/>
            <p:cNvSpPr>
              <a:spLocks noChangeShapeType="1"/>
            </p:cNvSpPr>
            <p:nvPr/>
          </p:nvSpPr>
          <p:spPr bwMode="auto">
            <a:xfrm>
              <a:off x="2926724" y="3574983"/>
              <a:ext cx="15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0" name="Line 12"/>
            <p:cNvSpPr>
              <a:spLocks noChangeShapeType="1"/>
            </p:cNvSpPr>
            <p:nvPr/>
          </p:nvSpPr>
          <p:spPr bwMode="auto">
            <a:xfrm>
              <a:off x="2926724" y="2965383"/>
              <a:ext cx="0" cy="609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" name="Line 13"/>
            <p:cNvSpPr>
              <a:spLocks noChangeShapeType="1"/>
            </p:cNvSpPr>
            <p:nvPr/>
          </p:nvSpPr>
          <p:spPr bwMode="auto">
            <a:xfrm>
              <a:off x="2926724" y="2965383"/>
              <a:ext cx="2438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2" name="Text Box 14"/>
            <p:cNvSpPr txBox="1">
              <a:spLocks noChangeArrowheads="1"/>
            </p:cNvSpPr>
            <p:nvPr/>
          </p:nvSpPr>
          <p:spPr bwMode="auto">
            <a:xfrm>
              <a:off x="5391956" y="2864166"/>
              <a:ext cx="176202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dirty="0" err="1" smtClean="0"/>
                <a:t>Gnathostomata</a:t>
              </a:r>
              <a:endParaRPr lang="cs-CZ" altLang="cs-CZ" dirty="0"/>
            </a:p>
          </p:txBody>
        </p:sp>
        <p:sp>
          <p:nvSpPr>
            <p:cNvPr id="53" name="Line 15"/>
            <p:cNvSpPr>
              <a:spLocks noChangeShapeType="1"/>
            </p:cNvSpPr>
            <p:nvPr/>
          </p:nvSpPr>
          <p:spPr bwMode="auto">
            <a:xfrm>
              <a:off x="3079124" y="3346383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4" name="Line 16"/>
            <p:cNvSpPr>
              <a:spLocks noChangeShapeType="1"/>
            </p:cNvSpPr>
            <p:nvPr/>
          </p:nvSpPr>
          <p:spPr bwMode="auto">
            <a:xfrm>
              <a:off x="3079124" y="3346383"/>
              <a:ext cx="2286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5" name="Line 17"/>
            <p:cNvSpPr>
              <a:spLocks noChangeShapeType="1"/>
            </p:cNvSpPr>
            <p:nvPr/>
          </p:nvSpPr>
          <p:spPr bwMode="auto">
            <a:xfrm>
              <a:off x="3079124" y="3803583"/>
              <a:ext cx="2286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6" name="Text Box 18"/>
            <p:cNvSpPr txBox="1">
              <a:spLocks noChangeArrowheads="1"/>
            </p:cNvSpPr>
            <p:nvPr/>
          </p:nvSpPr>
          <p:spPr bwMode="auto">
            <a:xfrm>
              <a:off x="5391776" y="3238180"/>
              <a:ext cx="141577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dirty="0" err="1" smtClean="0"/>
                <a:t>Myxinoidea</a:t>
              </a:r>
              <a:r>
                <a:rPr lang="cs-CZ" altLang="cs-CZ" dirty="0" smtClean="0"/>
                <a:t> </a:t>
              </a:r>
              <a:endParaRPr lang="cs-CZ" altLang="cs-CZ" dirty="0"/>
            </a:p>
          </p:txBody>
        </p:sp>
        <p:sp>
          <p:nvSpPr>
            <p:cNvPr id="57" name="Text Box 19"/>
            <p:cNvSpPr txBox="1">
              <a:spLocks noChangeArrowheads="1"/>
            </p:cNvSpPr>
            <p:nvPr/>
          </p:nvSpPr>
          <p:spPr bwMode="auto">
            <a:xfrm>
              <a:off x="5379077" y="3691273"/>
              <a:ext cx="172354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dirty="0" err="1" smtClean="0"/>
                <a:t>Petromizontida</a:t>
              </a:r>
              <a:endParaRPr lang="cs-CZ" altLang="cs-CZ" dirty="0"/>
            </a:p>
          </p:txBody>
        </p:sp>
        <p:sp>
          <p:nvSpPr>
            <p:cNvPr id="58" name="TextovéPole 57"/>
            <p:cNvSpPr txBox="1"/>
            <p:nvPr/>
          </p:nvSpPr>
          <p:spPr>
            <a:xfrm>
              <a:off x="1372801" y="3009317"/>
              <a:ext cx="12491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err="1" smtClean="0"/>
                <a:t>Vertebrata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2295562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3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AutoShape 9"/>
          <p:cNvSpPr>
            <a:spLocks noChangeAspect="1" noChangeArrowheads="1"/>
          </p:cNvSpPr>
          <p:nvPr/>
        </p:nvSpPr>
        <p:spPr bwMode="auto">
          <a:xfrm>
            <a:off x="372534" y="650875"/>
            <a:ext cx="9038167" cy="880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cs-CZ" altLang="cs-CZ"/>
          </a:p>
        </p:txBody>
      </p:sp>
      <p:grpSp>
        <p:nvGrpSpPr>
          <p:cNvPr id="25" name="Group 34"/>
          <p:cNvGrpSpPr>
            <a:grpSpLocks/>
          </p:cNvGrpSpPr>
          <p:nvPr/>
        </p:nvGrpSpPr>
        <p:grpSpPr bwMode="auto">
          <a:xfrm>
            <a:off x="4583640" y="1327679"/>
            <a:ext cx="3773695" cy="3556990"/>
            <a:chOff x="3863" y="1453"/>
            <a:chExt cx="1942" cy="744"/>
          </a:xfrm>
        </p:grpSpPr>
        <p:sp>
          <p:nvSpPr>
            <p:cNvPr id="26" name="Text Box 35"/>
            <p:cNvSpPr txBox="1">
              <a:spLocks noChangeArrowheads="1"/>
            </p:cNvSpPr>
            <p:nvPr/>
          </p:nvSpPr>
          <p:spPr bwMode="auto">
            <a:xfrm>
              <a:off x="3932" y="1453"/>
              <a:ext cx="169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30000"/>
                </a:lnSpc>
                <a:spcBef>
                  <a:spcPct val="0"/>
                </a:spcBef>
                <a:buFontTx/>
                <a:buNone/>
              </a:pPr>
              <a:r>
                <a:rPr lang="cs-CZ" altLang="cs-CZ" sz="2000">
                  <a:cs typeface="Arial" panose="020B0604020202020204" pitchFamily="34" charset="0"/>
                </a:rPr>
                <a:t>† Placodermi - pancířnatci</a:t>
              </a:r>
            </a:p>
          </p:txBody>
        </p:sp>
        <p:grpSp>
          <p:nvGrpSpPr>
            <p:cNvPr id="27" name="Group 36"/>
            <p:cNvGrpSpPr>
              <a:grpSpLocks/>
            </p:cNvGrpSpPr>
            <p:nvPr/>
          </p:nvGrpSpPr>
          <p:grpSpPr bwMode="auto">
            <a:xfrm>
              <a:off x="3863" y="1599"/>
              <a:ext cx="1942" cy="598"/>
              <a:chOff x="3863" y="1587"/>
              <a:chExt cx="1942" cy="598"/>
            </a:xfrm>
          </p:grpSpPr>
          <p:sp>
            <p:nvSpPr>
              <p:cNvPr id="28" name="Text Box 37"/>
              <p:cNvSpPr txBox="1">
                <a:spLocks noChangeArrowheads="1"/>
              </p:cNvSpPr>
              <p:nvPr/>
            </p:nvSpPr>
            <p:spPr bwMode="auto">
              <a:xfrm>
                <a:off x="3880" y="1587"/>
                <a:ext cx="1597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30000"/>
                  </a:lnSpc>
                  <a:spcBef>
                    <a:spcPct val="0"/>
                  </a:spcBef>
                  <a:buFontTx/>
                  <a:buNone/>
                </a:pPr>
                <a:r>
                  <a:rPr lang="cs-CZ" altLang="cs-CZ" sz="2000">
                    <a:cs typeface="Arial" panose="020B0604020202020204" pitchFamily="34" charset="0"/>
                  </a:rPr>
                  <a:t>  Chondrichthyes - paryby</a:t>
                </a:r>
              </a:p>
            </p:txBody>
          </p:sp>
          <p:sp>
            <p:nvSpPr>
              <p:cNvPr id="29" name="Text Box 38"/>
              <p:cNvSpPr txBox="1">
                <a:spLocks noChangeArrowheads="1"/>
              </p:cNvSpPr>
              <p:nvPr/>
            </p:nvSpPr>
            <p:spPr bwMode="auto">
              <a:xfrm>
                <a:off x="3919" y="1748"/>
                <a:ext cx="1546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30000"/>
                  </a:lnSpc>
                  <a:spcBef>
                    <a:spcPct val="0"/>
                  </a:spcBef>
                  <a:buFontTx/>
                  <a:buNone/>
                </a:pPr>
                <a:r>
                  <a:rPr lang="cs-CZ" altLang="cs-CZ" sz="2000">
                    <a:cs typeface="Arial" panose="020B0604020202020204" pitchFamily="34" charset="0"/>
                  </a:rPr>
                  <a:t>† Acanthodii - trnoploutví</a:t>
                </a:r>
              </a:p>
            </p:txBody>
          </p:sp>
          <p:sp>
            <p:nvSpPr>
              <p:cNvPr id="30" name="Text Box 39"/>
              <p:cNvSpPr txBox="1">
                <a:spLocks noChangeArrowheads="1"/>
              </p:cNvSpPr>
              <p:nvPr/>
            </p:nvSpPr>
            <p:spPr bwMode="auto">
              <a:xfrm>
                <a:off x="3878" y="1922"/>
                <a:ext cx="1927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30000"/>
                  </a:lnSpc>
                  <a:spcBef>
                    <a:spcPct val="0"/>
                  </a:spcBef>
                  <a:buFontTx/>
                  <a:buNone/>
                </a:pPr>
                <a:r>
                  <a:rPr lang="cs-CZ" altLang="cs-CZ" sz="2000">
                    <a:cs typeface="Arial" panose="020B0604020202020204" pitchFamily="34" charset="0"/>
                  </a:rPr>
                  <a:t>  Actinopterygii - paprskoploutví</a:t>
                </a:r>
              </a:p>
            </p:txBody>
          </p:sp>
          <p:sp>
            <p:nvSpPr>
              <p:cNvPr id="31" name="Text Box 40"/>
              <p:cNvSpPr txBox="1">
                <a:spLocks noChangeArrowheads="1"/>
              </p:cNvSpPr>
              <p:nvPr/>
            </p:nvSpPr>
            <p:spPr bwMode="auto">
              <a:xfrm>
                <a:off x="3863" y="2082"/>
                <a:ext cx="1751" cy="1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130000"/>
                  </a:lnSpc>
                  <a:spcBef>
                    <a:spcPct val="0"/>
                  </a:spcBef>
                  <a:buFontTx/>
                  <a:buNone/>
                </a:pPr>
                <a:r>
                  <a:rPr lang="cs-CZ" altLang="cs-CZ" sz="2000" dirty="0">
                    <a:cs typeface="Arial" panose="020B0604020202020204" pitchFamily="34" charset="0"/>
                  </a:rPr>
                  <a:t>  </a:t>
                </a:r>
                <a:r>
                  <a:rPr lang="cs-CZ" altLang="cs-CZ" sz="2000" dirty="0" err="1" smtClean="0">
                    <a:cs typeface="Arial" panose="020B0604020202020204" pitchFamily="34" charset="0"/>
                  </a:rPr>
                  <a:t>Sarcopterygii</a:t>
                </a:r>
                <a:r>
                  <a:rPr lang="cs-CZ" altLang="cs-CZ" sz="2000" dirty="0" smtClean="0">
                    <a:cs typeface="Arial" panose="020B0604020202020204" pitchFamily="34" charset="0"/>
                  </a:rPr>
                  <a:t> - </a:t>
                </a:r>
                <a:r>
                  <a:rPr lang="cs-CZ" altLang="cs-CZ" sz="2000" dirty="0" err="1" smtClean="0">
                    <a:cs typeface="Arial" panose="020B0604020202020204" pitchFamily="34" charset="0"/>
                  </a:rPr>
                  <a:t>svaloploutví</a:t>
                </a:r>
                <a:endParaRPr lang="cs-CZ" altLang="cs-CZ" sz="2000" dirty="0"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32" name="Skupina 4"/>
          <p:cNvGrpSpPr>
            <a:grpSpLocks/>
          </p:cNvGrpSpPr>
          <p:nvPr/>
        </p:nvGrpSpPr>
        <p:grpSpPr bwMode="auto">
          <a:xfrm>
            <a:off x="2597679" y="1564217"/>
            <a:ext cx="1898650" cy="3148013"/>
            <a:chOff x="1043608" y="5337176"/>
            <a:chExt cx="1550714" cy="1045140"/>
          </a:xfrm>
        </p:grpSpPr>
        <p:grpSp>
          <p:nvGrpSpPr>
            <p:cNvPr id="33" name="Skupina 5"/>
            <p:cNvGrpSpPr>
              <a:grpSpLocks/>
            </p:cNvGrpSpPr>
            <p:nvPr/>
          </p:nvGrpSpPr>
          <p:grpSpPr bwMode="auto">
            <a:xfrm>
              <a:off x="1691680" y="5843588"/>
              <a:ext cx="900100" cy="388938"/>
              <a:chOff x="1691680" y="5843588"/>
              <a:chExt cx="900100" cy="388938"/>
            </a:xfrm>
          </p:grpSpPr>
          <p:sp>
            <p:nvSpPr>
              <p:cNvPr id="46" name="Line 48"/>
              <p:cNvSpPr>
                <a:spLocks noChangeShapeType="1"/>
              </p:cNvSpPr>
              <p:nvPr/>
            </p:nvSpPr>
            <p:spPr bwMode="auto">
              <a:xfrm>
                <a:off x="1691680" y="5843588"/>
                <a:ext cx="9001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Line 49"/>
              <p:cNvSpPr>
                <a:spLocks noChangeShapeType="1"/>
              </p:cNvSpPr>
              <p:nvPr/>
            </p:nvSpPr>
            <p:spPr bwMode="auto">
              <a:xfrm>
                <a:off x="1691680" y="6232526"/>
                <a:ext cx="10001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4" name="Skupina 6"/>
            <p:cNvGrpSpPr>
              <a:grpSpLocks/>
            </p:cNvGrpSpPr>
            <p:nvPr/>
          </p:nvGrpSpPr>
          <p:grpSpPr bwMode="auto">
            <a:xfrm>
              <a:off x="1043608" y="5337176"/>
              <a:ext cx="1550714" cy="1045140"/>
              <a:chOff x="1367644" y="5337176"/>
              <a:chExt cx="1550714" cy="1045140"/>
            </a:xfrm>
          </p:grpSpPr>
          <p:sp>
            <p:nvSpPr>
              <p:cNvPr id="35" name="Line 43"/>
              <p:cNvSpPr>
                <a:spLocks noChangeShapeType="1"/>
              </p:cNvSpPr>
              <p:nvPr/>
            </p:nvSpPr>
            <p:spPr bwMode="auto">
              <a:xfrm>
                <a:off x="1687872" y="5481228"/>
                <a:ext cx="6350" cy="53975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Line 44"/>
              <p:cNvSpPr>
                <a:spLocks noChangeShapeType="1"/>
              </p:cNvSpPr>
              <p:nvPr/>
            </p:nvSpPr>
            <p:spPr bwMode="auto">
              <a:xfrm>
                <a:off x="1838858" y="5337176"/>
                <a:ext cx="10795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Line 45"/>
              <p:cNvSpPr>
                <a:spLocks noChangeShapeType="1"/>
              </p:cNvSpPr>
              <p:nvPr/>
            </p:nvSpPr>
            <p:spPr bwMode="auto">
              <a:xfrm flipV="1">
                <a:off x="1838523" y="5570538"/>
                <a:ext cx="107729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Line 46"/>
              <p:cNvSpPr>
                <a:spLocks noChangeShapeType="1"/>
              </p:cNvSpPr>
              <p:nvPr/>
            </p:nvSpPr>
            <p:spPr bwMode="auto">
              <a:xfrm>
                <a:off x="1691680" y="6021287"/>
                <a:ext cx="32657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" name="Line 47"/>
              <p:cNvSpPr>
                <a:spLocks noChangeShapeType="1"/>
              </p:cNvSpPr>
              <p:nvPr/>
            </p:nvSpPr>
            <p:spPr bwMode="auto">
              <a:xfrm>
                <a:off x="2006798" y="5843588"/>
                <a:ext cx="0" cy="388938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Line 50"/>
              <p:cNvSpPr>
                <a:spLocks noChangeShapeType="1"/>
              </p:cNvSpPr>
              <p:nvPr/>
            </p:nvSpPr>
            <p:spPr bwMode="auto">
              <a:xfrm>
                <a:off x="2106811" y="6107113"/>
                <a:ext cx="810531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" name="Line 51"/>
              <p:cNvSpPr>
                <a:spLocks noChangeShapeType="1"/>
              </p:cNvSpPr>
              <p:nvPr/>
            </p:nvSpPr>
            <p:spPr bwMode="auto">
              <a:xfrm>
                <a:off x="2106811" y="6374379"/>
                <a:ext cx="809005" cy="793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Line 52"/>
              <p:cNvSpPr>
                <a:spLocks noChangeShapeType="1"/>
              </p:cNvSpPr>
              <p:nvPr/>
            </p:nvSpPr>
            <p:spPr bwMode="auto">
              <a:xfrm>
                <a:off x="2097286" y="6107113"/>
                <a:ext cx="0" cy="26987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" name="Line 53"/>
              <p:cNvSpPr>
                <a:spLocks noChangeShapeType="1"/>
              </p:cNvSpPr>
              <p:nvPr/>
            </p:nvSpPr>
            <p:spPr bwMode="auto">
              <a:xfrm>
                <a:off x="1836936" y="5337213"/>
                <a:ext cx="1922" cy="22856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" name="Line 54"/>
              <p:cNvSpPr>
                <a:spLocks noChangeShapeType="1"/>
              </p:cNvSpPr>
              <p:nvPr/>
            </p:nvSpPr>
            <p:spPr bwMode="auto">
              <a:xfrm>
                <a:off x="1687872" y="5481228"/>
                <a:ext cx="136525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Line 46"/>
              <p:cNvSpPr>
                <a:spLocks noChangeShapeType="1"/>
              </p:cNvSpPr>
              <p:nvPr/>
            </p:nvSpPr>
            <p:spPr bwMode="auto">
              <a:xfrm>
                <a:off x="1367644" y="5733256"/>
                <a:ext cx="326578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9" name="TextovéPole 1"/>
          <p:cNvSpPr txBox="1">
            <a:spLocks noChangeArrowheads="1"/>
          </p:cNvSpPr>
          <p:nvPr/>
        </p:nvSpPr>
        <p:spPr bwMode="auto">
          <a:xfrm rot="16200000">
            <a:off x="1355460" y="2577836"/>
            <a:ext cx="1762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Gnathostomata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6"/>
          <p:cNvSpPr>
            <a:spLocks noChangeShapeType="1"/>
          </p:cNvSpPr>
          <p:nvPr/>
        </p:nvSpPr>
        <p:spPr bwMode="auto">
          <a:xfrm>
            <a:off x="1320800" y="3063875"/>
            <a:ext cx="20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1" name="Line 7"/>
          <p:cNvSpPr>
            <a:spLocks noChangeShapeType="1"/>
          </p:cNvSpPr>
          <p:nvPr/>
        </p:nvSpPr>
        <p:spPr bwMode="auto">
          <a:xfrm>
            <a:off x="1524000" y="2454275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2" name="Line 8"/>
          <p:cNvSpPr>
            <a:spLocks noChangeShapeType="1"/>
          </p:cNvSpPr>
          <p:nvPr/>
        </p:nvSpPr>
        <p:spPr bwMode="auto">
          <a:xfrm>
            <a:off x="1524000" y="2454275"/>
            <a:ext cx="203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3" name="Line 10"/>
          <p:cNvSpPr>
            <a:spLocks noChangeShapeType="1"/>
          </p:cNvSpPr>
          <p:nvPr/>
        </p:nvSpPr>
        <p:spPr bwMode="auto">
          <a:xfrm>
            <a:off x="1727200" y="2464158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4" name="Line 12"/>
          <p:cNvSpPr>
            <a:spLocks noChangeShapeType="1"/>
          </p:cNvSpPr>
          <p:nvPr/>
        </p:nvSpPr>
        <p:spPr bwMode="auto">
          <a:xfrm>
            <a:off x="1524000" y="3749675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5" name="Text Box 13"/>
          <p:cNvSpPr txBox="1">
            <a:spLocks noChangeArrowheads="1"/>
          </p:cNvSpPr>
          <p:nvPr/>
        </p:nvSpPr>
        <p:spPr bwMode="auto">
          <a:xfrm>
            <a:off x="4064000" y="2222501"/>
            <a:ext cx="28135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  Chondrichthyes - paryby</a:t>
            </a:r>
          </a:p>
        </p:txBody>
      </p:sp>
      <p:sp>
        <p:nvSpPr>
          <p:cNvPr id="32776" name="Line 14"/>
          <p:cNvSpPr>
            <a:spLocks noChangeShapeType="1"/>
          </p:cNvSpPr>
          <p:nvPr/>
        </p:nvSpPr>
        <p:spPr bwMode="auto">
          <a:xfrm>
            <a:off x="1828800" y="3216275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7" name="Line 15"/>
          <p:cNvSpPr>
            <a:spLocks noChangeShapeType="1"/>
          </p:cNvSpPr>
          <p:nvPr/>
        </p:nvSpPr>
        <p:spPr bwMode="auto">
          <a:xfrm>
            <a:off x="1828800" y="3216275"/>
            <a:ext cx="233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8" name="Line 16"/>
          <p:cNvSpPr>
            <a:spLocks noChangeShapeType="1"/>
          </p:cNvSpPr>
          <p:nvPr/>
        </p:nvSpPr>
        <p:spPr bwMode="auto">
          <a:xfrm>
            <a:off x="1828800" y="3978275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9" name="Text Box 17"/>
          <p:cNvSpPr txBox="1">
            <a:spLocks noChangeArrowheads="1"/>
          </p:cNvSpPr>
          <p:nvPr/>
        </p:nvSpPr>
        <p:spPr bwMode="auto">
          <a:xfrm>
            <a:off x="4064000" y="3000376"/>
            <a:ext cx="27238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† Acanthodii - trnoploutví</a:t>
            </a:r>
          </a:p>
        </p:txBody>
      </p:sp>
      <p:sp>
        <p:nvSpPr>
          <p:cNvPr id="32780" name="Line 18"/>
          <p:cNvSpPr>
            <a:spLocks noChangeShapeType="1"/>
          </p:cNvSpPr>
          <p:nvPr/>
        </p:nvSpPr>
        <p:spPr bwMode="auto">
          <a:xfrm>
            <a:off x="2133600" y="3597275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81" name="Line 19"/>
          <p:cNvSpPr>
            <a:spLocks noChangeShapeType="1"/>
          </p:cNvSpPr>
          <p:nvPr/>
        </p:nvSpPr>
        <p:spPr bwMode="auto">
          <a:xfrm>
            <a:off x="2133600" y="3597275"/>
            <a:ext cx="203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82" name="Line 20"/>
          <p:cNvSpPr>
            <a:spLocks noChangeShapeType="1"/>
          </p:cNvSpPr>
          <p:nvPr/>
        </p:nvSpPr>
        <p:spPr bwMode="auto">
          <a:xfrm>
            <a:off x="2133600" y="4359275"/>
            <a:ext cx="203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83" name="Text Box 21"/>
          <p:cNvSpPr txBox="1">
            <a:spLocks noChangeArrowheads="1"/>
          </p:cNvSpPr>
          <p:nvPr/>
        </p:nvSpPr>
        <p:spPr bwMode="auto">
          <a:xfrm>
            <a:off x="4064000" y="3381376"/>
            <a:ext cx="33907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  Actinopterygii - paprskoploutví</a:t>
            </a:r>
          </a:p>
        </p:txBody>
      </p:sp>
      <p:sp>
        <p:nvSpPr>
          <p:cNvPr id="32784" name="Text Box 22"/>
          <p:cNvSpPr txBox="1">
            <a:spLocks noChangeArrowheads="1"/>
          </p:cNvSpPr>
          <p:nvPr/>
        </p:nvSpPr>
        <p:spPr bwMode="auto">
          <a:xfrm>
            <a:off x="4064000" y="4143376"/>
            <a:ext cx="30828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/>
              <a:t>  Sarcopterygii - svaloploutví</a:t>
            </a:r>
          </a:p>
        </p:txBody>
      </p:sp>
      <p:sp>
        <p:nvSpPr>
          <p:cNvPr id="32785" name="Text Box 23"/>
          <p:cNvSpPr txBox="1">
            <a:spLocks noChangeArrowheads="1"/>
          </p:cNvSpPr>
          <p:nvPr/>
        </p:nvSpPr>
        <p:spPr bwMode="auto">
          <a:xfrm>
            <a:off x="11235836" y="2133601"/>
            <a:ext cx="553998" cy="288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eaLnBrk="0" hangingPunct="0"/>
            <a:r>
              <a:rPr lang="cs-CZ"/>
              <a:t>Gnathostomata - čelistnatci</a:t>
            </a:r>
            <a:endParaRPr lang="cs-CZ" sz="2400"/>
          </a:p>
        </p:txBody>
      </p:sp>
      <p:sp>
        <p:nvSpPr>
          <p:cNvPr id="32786" name="Text Box 24"/>
          <p:cNvSpPr txBox="1">
            <a:spLocks noChangeArrowheads="1"/>
          </p:cNvSpPr>
          <p:nvPr/>
        </p:nvSpPr>
        <p:spPr bwMode="auto">
          <a:xfrm>
            <a:off x="8854018" y="350043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32787" name="Text Box 25"/>
          <p:cNvSpPr txBox="1">
            <a:spLocks noChangeArrowheads="1"/>
          </p:cNvSpPr>
          <p:nvPr/>
        </p:nvSpPr>
        <p:spPr bwMode="auto">
          <a:xfrm rot="5400000">
            <a:off x="8105306" y="3571359"/>
            <a:ext cx="21980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Osteognatostomata</a:t>
            </a:r>
          </a:p>
        </p:txBody>
      </p:sp>
      <p:sp>
        <p:nvSpPr>
          <p:cNvPr id="32788" name="Text Box 26"/>
          <p:cNvSpPr txBox="1">
            <a:spLocks noChangeArrowheads="1"/>
          </p:cNvSpPr>
          <p:nvPr/>
        </p:nvSpPr>
        <p:spPr bwMode="auto">
          <a:xfrm rot="5400000">
            <a:off x="9815710" y="3652322"/>
            <a:ext cx="12875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Teleostomi</a:t>
            </a:r>
          </a:p>
        </p:txBody>
      </p:sp>
      <p:sp>
        <p:nvSpPr>
          <p:cNvPr id="32789" name="Text Box 27"/>
          <p:cNvSpPr txBox="1">
            <a:spLocks noChangeArrowheads="1"/>
          </p:cNvSpPr>
          <p:nvPr/>
        </p:nvSpPr>
        <p:spPr bwMode="auto">
          <a:xfrm>
            <a:off x="9499600" y="2781300"/>
            <a:ext cx="1684867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0">
                <a:cs typeface="Arial" pitchFamily="34" charset="0"/>
              </a:rPr>
              <a:t>}</a:t>
            </a:r>
          </a:p>
        </p:txBody>
      </p:sp>
      <p:sp>
        <p:nvSpPr>
          <p:cNvPr id="32790" name="Text Box 28"/>
          <p:cNvSpPr txBox="1">
            <a:spLocks noChangeArrowheads="1"/>
          </p:cNvSpPr>
          <p:nvPr/>
        </p:nvSpPr>
        <p:spPr bwMode="auto">
          <a:xfrm>
            <a:off x="8369301" y="3198813"/>
            <a:ext cx="67310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800">
                <a:cs typeface="Arial" pitchFamily="34" charset="0"/>
              </a:rPr>
              <a:t>}</a:t>
            </a:r>
          </a:p>
        </p:txBody>
      </p:sp>
      <p:sp>
        <p:nvSpPr>
          <p:cNvPr id="32791" name="Text Box 29"/>
          <p:cNvSpPr txBox="1">
            <a:spLocks noChangeArrowheads="1"/>
          </p:cNvSpPr>
          <p:nvPr/>
        </p:nvSpPr>
        <p:spPr bwMode="auto">
          <a:xfrm>
            <a:off x="304800" y="838200"/>
            <a:ext cx="2441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Gnathostomata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Obrázek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336" y="1737607"/>
            <a:ext cx="8791194" cy="30970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9" name="Skupina 1"/>
          <p:cNvGrpSpPr>
            <a:grpSpLocks/>
          </p:cNvGrpSpPr>
          <p:nvPr/>
        </p:nvGrpSpPr>
        <p:grpSpPr bwMode="auto">
          <a:xfrm>
            <a:off x="2720090" y="2229910"/>
            <a:ext cx="6042549" cy="1547747"/>
            <a:chOff x="2719943" y="1425575"/>
            <a:chExt cx="6042297" cy="1547257"/>
          </a:xfrm>
        </p:grpSpPr>
        <p:sp>
          <p:nvSpPr>
            <p:cNvPr id="17410" name="Text Box 3"/>
            <p:cNvSpPr txBox="1">
              <a:spLocks noChangeArrowheads="1"/>
            </p:cNvSpPr>
            <p:nvPr/>
          </p:nvSpPr>
          <p:spPr bwMode="auto">
            <a:xfrm>
              <a:off x="7472858" y="2055812"/>
              <a:ext cx="92044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Dipnoi</a:t>
              </a:r>
            </a:p>
          </p:txBody>
        </p:sp>
        <p:sp>
          <p:nvSpPr>
            <p:cNvPr id="17411" name="Text Box 16"/>
            <p:cNvSpPr txBox="1">
              <a:spLocks noChangeArrowheads="1"/>
            </p:cNvSpPr>
            <p:nvPr/>
          </p:nvSpPr>
          <p:spPr bwMode="auto">
            <a:xfrm>
              <a:off x="5146069" y="2297970"/>
              <a:ext cx="1297096" cy="399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Choanata</a:t>
              </a:r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H="1">
              <a:off x="4687659" y="1622363"/>
              <a:ext cx="14286" cy="89506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4486054" y="2106397"/>
              <a:ext cx="19208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4687659" y="1622363"/>
              <a:ext cx="274943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415" name="Text Box 20"/>
            <p:cNvSpPr txBox="1">
              <a:spLocks noChangeArrowheads="1"/>
            </p:cNvSpPr>
            <p:nvPr/>
          </p:nvSpPr>
          <p:spPr bwMode="auto">
            <a:xfrm>
              <a:off x="7507783" y="1425575"/>
              <a:ext cx="1212140" cy="399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Actinistia</a:t>
              </a:r>
            </a:p>
          </p:txBody>
        </p:sp>
        <p:sp>
          <p:nvSpPr>
            <p:cNvPr id="17416" name="Text Box 22"/>
            <p:cNvSpPr txBox="1">
              <a:spLocks noChangeArrowheads="1"/>
            </p:cNvSpPr>
            <p:nvPr/>
          </p:nvSpPr>
          <p:spPr bwMode="auto">
            <a:xfrm>
              <a:off x="7437445" y="2572849"/>
              <a:ext cx="1324795" cy="399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latin typeface="Arial" panose="020B0604020202020204" pitchFamily="34" charset="0"/>
                  <a:cs typeface="Arial" panose="020B0604020202020204" pitchFamily="34" charset="0"/>
                </a:rPr>
                <a:t>Tetrapoda</a:t>
              </a:r>
            </a:p>
          </p:txBody>
        </p:sp>
        <p:sp>
          <p:nvSpPr>
            <p:cNvPr id="29" name="Line 34"/>
            <p:cNvSpPr>
              <a:spLocks noChangeShapeType="1"/>
            </p:cNvSpPr>
            <p:nvPr/>
          </p:nvSpPr>
          <p:spPr bwMode="auto">
            <a:xfrm>
              <a:off x="6500508" y="2517429"/>
              <a:ext cx="3143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>
              <a:off x="6814820" y="2231770"/>
              <a:ext cx="0" cy="57608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Line 36"/>
            <p:cNvSpPr>
              <a:spLocks noChangeShapeType="1"/>
            </p:cNvSpPr>
            <p:nvPr/>
          </p:nvSpPr>
          <p:spPr bwMode="auto">
            <a:xfrm>
              <a:off x="6814820" y="2231770"/>
              <a:ext cx="6222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Line 37"/>
            <p:cNvSpPr>
              <a:spLocks noChangeShapeType="1"/>
            </p:cNvSpPr>
            <p:nvPr/>
          </p:nvSpPr>
          <p:spPr bwMode="auto">
            <a:xfrm>
              <a:off x="6814820" y="2807850"/>
              <a:ext cx="62227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421" name="Text Box 39"/>
            <p:cNvSpPr txBox="1">
              <a:spLocks noChangeArrowheads="1"/>
            </p:cNvSpPr>
            <p:nvPr/>
          </p:nvSpPr>
          <p:spPr bwMode="auto">
            <a:xfrm rot="16200000">
              <a:off x="3268535" y="1277489"/>
              <a:ext cx="492287" cy="1589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Sarcopterygii</a:t>
              </a:r>
            </a:p>
          </p:txBody>
        </p:sp>
        <p:sp>
          <p:nvSpPr>
            <p:cNvPr id="49" name="Line 34"/>
            <p:cNvSpPr>
              <a:spLocks noChangeShapeType="1"/>
            </p:cNvSpPr>
            <p:nvPr/>
          </p:nvSpPr>
          <p:spPr bwMode="auto">
            <a:xfrm>
              <a:off x="4706708" y="2517429"/>
              <a:ext cx="314312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Skupina 1"/>
          <p:cNvGrpSpPr>
            <a:grpSpLocks/>
          </p:cNvGrpSpPr>
          <p:nvPr/>
        </p:nvGrpSpPr>
        <p:grpSpPr bwMode="auto">
          <a:xfrm>
            <a:off x="2132474" y="3135399"/>
            <a:ext cx="8217445" cy="1911350"/>
            <a:chOff x="1617424" y="1207717"/>
            <a:chExt cx="8217162" cy="1912378"/>
          </a:xfrm>
        </p:grpSpPr>
        <p:sp>
          <p:nvSpPr>
            <p:cNvPr id="18434" name="Text Box 16"/>
            <p:cNvSpPr txBox="1">
              <a:spLocks noChangeArrowheads="1"/>
            </p:cNvSpPr>
            <p:nvPr/>
          </p:nvSpPr>
          <p:spPr bwMode="auto">
            <a:xfrm>
              <a:off x="1617424" y="2180741"/>
              <a:ext cx="1324804" cy="400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Tetrapoda</a:t>
              </a:r>
            </a:p>
          </p:txBody>
        </p:sp>
        <p:sp>
          <p:nvSpPr>
            <p:cNvPr id="18435" name="Text Box 16"/>
            <p:cNvSpPr txBox="1">
              <a:spLocks noChangeArrowheads="1"/>
            </p:cNvSpPr>
            <p:nvPr/>
          </p:nvSpPr>
          <p:spPr bwMode="auto">
            <a:xfrm>
              <a:off x="3762748" y="1676644"/>
              <a:ext cx="169148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Lissamphibia</a:t>
              </a:r>
            </a:p>
          </p:txBody>
        </p:sp>
        <p:sp>
          <p:nvSpPr>
            <p:cNvPr id="18436" name="Text Box 16"/>
            <p:cNvSpPr txBox="1">
              <a:spLocks noChangeArrowheads="1"/>
            </p:cNvSpPr>
            <p:nvPr/>
          </p:nvSpPr>
          <p:spPr bwMode="auto">
            <a:xfrm>
              <a:off x="8053390" y="1207717"/>
              <a:ext cx="1781196" cy="400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Gymnophiona</a:t>
              </a:r>
            </a:p>
          </p:txBody>
        </p:sp>
        <p:sp>
          <p:nvSpPr>
            <p:cNvPr id="18437" name="Text Box 16"/>
            <p:cNvSpPr txBox="1">
              <a:spLocks noChangeArrowheads="1"/>
            </p:cNvSpPr>
            <p:nvPr/>
          </p:nvSpPr>
          <p:spPr bwMode="auto">
            <a:xfrm>
              <a:off x="8053400" y="1700077"/>
              <a:ext cx="1154443" cy="400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Caudata</a:t>
              </a:r>
            </a:p>
          </p:txBody>
        </p:sp>
        <p:sp>
          <p:nvSpPr>
            <p:cNvPr id="18438" name="Text Box 16"/>
            <p:cNvSpPr txBox="1">
              <a:spLocks noChangeArrowheads="1"/>
            </p:cNvSpPr>
            <p:nvPr/>
          </p:nvSpPr>
          <p:spPr bwMode="auto">
            <a:xfrm>
              <a:off x="8088558" y="2157283"/>
              <a:ext cx="89479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Anura</a:t>
              </a:r>
            </a:p>
          </p:txBody>
        </p:sp>
        <p:sp>
          <p:nvSpPr>
            <p:cNvPr id="18439" name="Text Box 16"/>
            <p:cNvSpPr txBox="1">
              <a:spLocks noChangeArrowheads="1"/>
            </p:cNvSpPr>
            <p:nvPr/>
          </p:nvSpPr>
          <p:spPr bwMode="auto">
            <a:xfrm>
              <a:off x="3786194" y="2719985"/>
              <a:ext cx="116410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Amniota</a:t>
              </a:r>
            </a:p>
          </p:txBody>
        </p:sp>
        <p:sp>
          <p:nvSpPr>
            <p:cNvPr id="18440" name="Line 11"/>
            <p:cNvSpPr>
              <a:spLocks noChangeShapeType="1"/>
            </p:cNvSpPr>
            <p:nvPr/>
          </p:nvSpPr>
          <p:spPr bwMode="auto">
            <a:xfrm>
              <a:off x="3118081" y="2397619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41" name="Line 12"/>
            <p:cNvSpPr>
              <a:spLocks noChangeShapeType="1"/>
            </p:cNvSpPr>
            <p:nvPr/>
          </p:nvSpPr>
          <p:spPr bwMode="auto">
            <a:xfrm>
              <a:off x="3422881" y="1872156"/>
              <a:ext cx="0" cy="1066802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42" name="Line 14"/>
            <p:cNvSpPr>
              <a:spLocks noChangeShapeType="1"/>
            </p:cNvSpPr>
            <p:nvPr/>
          </p:nvSpPr>
          <p:spPr bwMode="auto">
            <a:xfrm>
              <a:off x="5533033" y="1860438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43" name="Line 15"/>
            <p:cNvSpPr>
              <a:spLocks noChangeShapeType="1"/>
            </p:cNvSpPr>
            <p:nvPr/>
          </p:nvSpPr>
          <p:spPr bwMode="auto">
            <a:xfrm>
              <a:off x="5837833" y="1414959"/>
              <a:ext cx="2215557" cy="9895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44" name="Line 17"/>
            <p:cNvSpPr>
              <a:spLocks noChangeShapeType="1"/>
            </p:cNvSpPr>
            <p:nvPr/>
          </p:nvSpPr>
          <p:spPr bwMode="auto">
            <a:xfrm>
              <a:off x="5829895" y="1414961"/>
              <a:ext cx="0" cy="765544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45" name="Line 14"/>
            <p:cNvSpPr>
              <a:spLocks noChangeShapeType="1"/>
            </p:cNvSpPr>
            <p:nvPr/>
          </p:nvSpPr>
          <p:spPr bwMode="auto">
            <a:xfrm>
              <a:off x="5841008" y="2180504"/>
              <a:ext cx="304800" cy="0"/>
            </a:xfrm>
            <a:prstGeom prst="line">
              <a:avLst/>
            </a:prstGeom>
            <a:noFill/>
            <a:ln w="28575">
              <a:solidFill>
                <a:srgbClr val="3E00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Line 34"/>
            <p:cNvSpPr>
              <a:spLocks noChangeShapeType="1"/>
            </p:cNvSpPr>
            <p:nvPr/>
          </p:nvSpPr>
          <p:spPr bwMode="auto">
            <a:xfrm>
              <a:off x="3415999" y="1884356"/>
              <a:ext cx="31431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>
              <a:off x="3404887" y="2927904"/>
              <a:ext cx="31431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pPr eaLnBrk="0" hangingPunct="0">
                <a:defRPr/>
              </a:pPr>
              <a:endParaRPr lang="cs-CZ" sz="2400" ker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6130812" y="1957984"/>
              <a:ext cx="1268252" cy="400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altLang="cs-CZ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Batrachia</a:t>
              </a:r>
            </a:p>
          </p:txBody>
        </p:sp>
        <p:grpSp>
          <p:nvGrpSpPr>
            <p:cNvPr id="18449" name="Skupina 27"/>
            <p:cNvGrpSpPr>
              <a:grpSpLocks/>
            </p:cNvGrpSpPr>
            <p:nvPr/>
          </p:nvGrpSpPr>
          <p:grpSpPr bwMode="auto">
            <a:xfrm>
              <a:off x="7470515" y="1905498"/>
              <a:ext cx="609599" cy="492121"/>
              <a:chOff x="7470515" y="1905498"/>
              <a:chExt cx="609599" cy="492121"/>
            </a:xfrm>
          </p:grpSpPr>
          <p:grpSp>
            <p:nvGrpSpPr>
              <p:cNvPr id="18450" name="Skupina 26"/>
              <p:cNvGrpSpPr>
                <a:grpSpLocks/>
              </p:cNvGrpSpPr>
              <p:nvPr/>
            </p:nvGrpSpPr>
            <p:grpSpPr bwMode="auto">
              <a:xfrm>
                <a:off x="7470515" y="1905498"/>
                <a:ext cx="609599" cy="492121"/>
                <a:chOff x="7470515" y="1905498"/>
                <a:chExt cx="609599" cy="492121"/>
              </a:xfrm>
            </p:grpSpPr>
            <p:sp>
              <p:nvSpPr>
                <p:cNvPr id="18452" name="Line 17"/>
                <p:cNvSpPr>
                  <a:spLocks noChangeShapeType="1"/>
                </p:cNvSpPr>
                <p:nvPr/>
              </p:nvSpPr>
              <p:spPr bwMode="auto">
                <a:xfrm>
                  <a:off x="7763222" y="1905498"/>
                  <a:ext cx="0" cy="492121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453" name="Line 14"/>
                <p:cNvSpPr>
                  <a:spLocks noChangeShapeType="1"/>
                </p:cNvSpPr>
                <p:nvPr/>
              </p:nvSpPr>
              <p:spPr bwMode="auto">
                <a:xfrm>
                  <a:off x="7470515" y="2180505"/>
                  <a:ext cx="304800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8454" name="Line 14"/>
                <p:cNvSpPr>
                  <a:spLocks noChangeShapeType="1"/>
                </p:cNvSpPr>
                <p:nvPr/>
              </p:nvSpPr>
              <p:spPr bwMode="auto">
                <a:xfrm>
                  <a:off x="7775314" y="1910877"/>
                  <a:ext cx="304800" cy="0"/>
                </a:xfrm>
                <a:prstGeom prst="line">
                  <a:avLst/>
                </a:prstGeom>
                <a:noFill/>
                <a:ln w="28575">
                  <a:solidFill>
                    <a:srgbClr val="3E001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cs-CZ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8451" name="Line 14"/>
              <p:cNvSpPr>
                <a:spLocks noChangeShapeType="1"/>
              </p:cNvSpPr>
              <p:nvPr/>
            </p:nvSpPr>
            <p:spPr bwMode="auto">
              <a:xfrm>
                <a:off x="7763592" y="2391521"/>
                <a:ext cx="304800" cy="0"/>
              </a:xfrm>
              <a:prstGeom prst="line">
                <a:avLst/>
              </a:prstGeom>
              <a:noFill/>
              <a:ln w="28575">
                <a:solidFill>
                  <a:srgbClr val="3E001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4" name="Group 9"/>
          <p:cNvGrpSpPr>
            <a:grpSpLocks/>
          </p:cNvGrpSpPr>
          <p:nvPr/>
        </p:nvGrpSpPr>
        <p:grpSpPr bwMode="auto">
          <a:xfrm>
            <a:off x="2828072" y="1229870"/>
            <a:ext cx="5133975" cy="1198563"/>
            <a:chOff x="2450" y="-14"/>
            <a:chExt cx="3234" cy="755"/>
          </a:xfrm>
        </p:grpSpPr>
        <p:grpSp>
          <p:nvGrpSpPr>
            <p:cNvPr id="25" name="Group 10"/>
            <p:cNvGrpSpPr>
              <a:grpSpLocks/>
            </p:cNvGrpSpPr>
            <p:nvPr/>
          </p:nvGrpSpPr>
          <p:grpSpPr bwMode="auto">
            <a:xfrm>
              <a:off x="2450" y="-14"/>
              <a:ext cx="3234" cy="577"/>
              <a:chOff x="2450" y="-14"/>
              <a:chExt cx="3234" cy="577"/>
            </a:xfrm>
          </p:grpSpPr>
          <p:grpSp>
            <p:nvGrpSpPr>
              <p:cNvPr id="31" name="Group 11"/>
              <p:cNvGrpSpPr>
                <a:grpSpLocks/>
              </p:cNvGrpSpPr>
              <p:nvPr/>
            </p:nvGrpSpPr>
            <p:grpSpPr bwMode="auto">
              <a:xfrm>
                <a:off x="2450" y="-14"/>
                <a:ext cx="2192" cy="577"/>
                <a:chOff x="2450" y="-14"/>
                <a:chExt cx="2192" cy="577"/>
              </a:xfrm>
            </p:grpSpPr>
            <p:grpSp>
              <p:nvGrpSpPr>
                <p:cNvPr id="46" name="Group 12"/>
                <p:cNvGrpSpPr>
                  <a:grpSpLocks/>
                </p:cNvGrpSpPr>
                <p:nvPr/>
              </p:nvGrpSpPr>
              <p:grpSpPr bwMode="auto">
                <a:xfrm>
                  <a:off x="3578" y="226"/>
                  <a:ext cx="148" cy="189"/>
                  <a:chOff x="4001" y="291"/>
                  <a:chExt cx="148" cy="189"/>
                </a:xfrm>
              </p:grpSpPr>
              <p:sp>
                <p:nvSpPr>
                  <p:cNvPr id="56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01" y="383"/>
                    <a:ext cx="69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cs-CZ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7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4070" y="291"/>
                    <a:ext cx="0" cy="189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cs-CZ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4070" y="291"/>
                    <a:ext cx="79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cs-CZ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4070" y="476"/>
                    <a:ext cx="79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cs-CZ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7" name="Group 17"/>
                <p:cNvGrpSpPr>
                  <a:grpSpLocks/>
                </p:cNvGrpSpPr>
                <p:nvPr/>
              </p:nvGrpSpPr>
              <p:grpSpPr bwMode="auto">
                <a:xfrm>
                  <a:off x="2450" y="-14"/>
                  <a:ext cx="2192" cy="577"/>
                  <a:chOff x="2450" y="-14"/>
                  <a:chExt cx="2192" cy="577"/>
                </a:xfrm>
              </p:grpSpPr>
              <p:sp>
                <p:nvSpPr>
                  <p:cNvPr id="48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01" y="350"/>
                    <a:ext cx="748" cy="2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cs-CZ" altLang="cs-CZ" sz="16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 Choanata</a:t>
                    </a:r>
                  </a:p>
                </p:txBody>
              </p:sp>
              <p:sp>
                <p:nvSpPr>
                  <p:cNvPr id="49" name="Text Box 1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50" y="110"/>
                    <a:ext cx="942" cy="2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cs-CZ" altLang="cs-CZ" sz="1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 </a:t>
                    </a:r>
                    <a:r>
                      <a:rPr lang="cs-CZ" altLang="cs-CZ" sz="16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Sarcopterygii</a:t>
                    </a:r>
                    <a:endParaRPr lang="cs-CZ" altLang="cs-CZ" sz="16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0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80" y="-14"/>
                    <a:ext cx="698" cy="2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cs-CZ" altLang="cs-CZ" sz="1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 </a:t>
                    </a:r>
                    <a:r>
                      <a:rPr lang="cs-CZ" altLang="cs-CZ" sz="1600" dirty="0" err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Actinistia</a:t>
                    </a:r>
                    <a:endParaRPr lang="cs-CZ" altLang="cs-CZ" sz="1600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1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684" y="130"/>
                    <a:ext cx="958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cs-CZ" altLang="cs-CZ" sz="16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 Dipnomorpha</a:t>
                    </a:r>
                  </a:p>
                </p:txBody>
              </p:sp>
              <p:grpSp>
                <p:nvGrpSpPr>
                  <p:cNvPr id="52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3453" y="95"/>
                    <a:ext cx="273" cy="232"/>
                    <a:chOff x="3560" y="95"/>
                    <a:chExt cx="273" cy="232"/>
                  </a:xfrm>
                </p:grpSpPr>
                <p:sp>
                  <p:nvSpPr>
                    <p:cNvPr id="53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560" y="223"/>
                      <a:ext cx="122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54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682" y="95"/>
                      <a:ext cx="0" cy="23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55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682" y="95"/>
                      <a:ext cx="151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32" name="Group 26"/>
              <p:cNvGrpSpPr>
                <a:grpSpLocks/>
              </p:cNvGrpSpPr>
              <p:nvPr/>
            </p:nvGrpSpPr>
            <p:grpSpPr bwMode="auto">
              <a:xfrm>
                <a:off x="4600" y="34"/>
                <a:ext cx="1084" cy="525"/>
                <a:chOff x="4600" y="34"/>
                <a:chExt cx="1084" cy="525"/>
              </a:xfrm>
            </p:grpSpPr>
            <p:sp>
              <p:nvSpPr>
                <p:cNvPr id="3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809" y="34"/>
                  <a:ext cx="55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altLang="cs-CZ" sz="1600">
                      <a:latin typeface="Arial" panose="020B0604020202020204" pitchFamily="34" charset="0"/>
                      <a:cs typeface="Arial" panose="020B0604020202020204" pitchFamily="34" charset="0"/>
                    </a:rPr>
                    <a:t>  Dipnoi</a:t>
                  </a:r>
                </a:p>
              </p:txBody>
            </p:sp>
            <p:grpSp>
              <p:nvGrpSpPr>
                <p:cNvPr id="34" name="Group 28"/>
                <p:cNvGrpSpPr>
                  <a:grpSpLocks/>
                </p:cNvGrpSpPr>
                <p:nvPr/>
              </p:nvGrpSpPr>
              <p:grpSpPr bwMode="auto">
                <a:xfrm>
                  <a:off x="4600" y="130"/>
                  <a:ext cx="216" cy="429"/>
                  <a:chOff x="4707" y="130"/>
                  <a:chExt cx="216" cy="429"/>
                </a:xfrm>
              </p:grpSpPr>
              <p:grpSp>
                <p:nvGrpSpPr>
                  <p:cNvPr id="36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4707" y="130"/>
                    <a:ext cx="216" cy="189"/>
                    <a:chOff x="4707" y="130"/>
                    <a:chExt cx="216" cy="189"/>
                  </a:xfrm>
                </p:grpSpPr>
                <p:sp>
                  <p:nvSpPr>
                    <p:cNvPr id="42" name="Line 3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707" y="222"/>
                      <a:ext cx="69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43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76" y="130"/>
                      <a:ext cx="0" cy="18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44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76" y="130"/>
                      <a:ext cx="147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45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76" y="315"/>
                      <a:ext cx="147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  <p:grpSp>
                <p:nvGrpSpPr>
                  <p:cNvPr id="37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4707" y="370"/>
                    <a:ext cx="216" cy="189"/>
                    <a:chOff x="4707" y="370"/>
                    <a:chExt cx="216" cy="189"/>
                  </a:xfrm>
                </p:grpSpPr>
                <p:sp>
                  <p:nvSpPr>
                    <p:cNvPr id="38" name="Line 3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707" y="462"/>
                      <a:ext cx="69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9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76" y="370"/>
                      <a:ext cx="0" cy="189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40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76" y="370"/>
                      <a:ext cx="147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41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76" y="555"/>
                      <a:ext cx="79" cy="0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p:grpSp>
            </p:grpSp>
            <p:sp>
              <p:nvSpPr>
                <p:cNvPr id="3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4814" y="286"/>
                  <a:ext cx="870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cs-CZ" altLang="cs-CZ" sz="16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  „</a:t>
                  </a:r>
                  <a:r>
                    <a:rPr lang="cs-CZ" altLang="cs-CZ" sz="1600" dirty="0" err="1">
                      <a:latin typeface="Arial" panose="020B0604020202020204" pitchFamily="34" charset="0"/>
                      <a:cs typeface="Arial" panose="020B0604020202020204" pitchFamily="34" charset="0"/>
                    </a:rPr>
                    <a:t>Rhipidistia</a:t>
                  </a:r>
                  <a:r>
                    <a:rPr lang="cs-CZ" altLang="cs-CZ" sz="16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“</a:t>
                  </a:r>
                </a:p>
              </p:txBody>
            </p:sp>
          </p:grpSp>
        </p:grpSp>
        <p:grpSp>
          <p:nvGrpSpPr>
            <p:cNvPr id="26" name="Group 40"/>
            <p:cNvGrpSpPr>
              <a:grpSpLocks/>
            </p:cNvGrpSpPr>
            <p:nvPr/>
          </p:nvGrpSpPr>
          <p:grpSpPr bwMode="auto">
            <a:xfrm>
              <a:off x="4736" y="465"/>
              <a:ext cx="79" cy="189"/>
              <a:chOff x="4945" y="523"/>
              <a:chExt cx="79" cy="189"/>
            </a:xfrm>
          </p:grpSpPr>
          <p:sp>
            <p:nvSpPr>
              <p:cNvPr id="28" name="Line 41"/>
              <p:cNvSpPr>
                <a:spLocks noChangeShapeType="1"/>
              </p:cNvSpPr>
              <p:nvPr/>
            </p:nvSpPr>
            <p:spPr bwMode="auto">
              <a:xfrm>
                <a:off x="4945" y="523"/>
                <a:ext cx="0" cy="18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Line 42"/>
              <p:cNvSpPr>
                <a:spLocks noChangeShapeType="1"/>
              </p:cNvSpPr>
              <p:nvPr/>
            </p:nvSpPr>
            <p:spPr bwMode="auto">
              <a:xfrm>
                <a:off x="4945" y="523"/>
                <a:ext cx="7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0" name="Line 43"/>
              <p:cNvSpPr>
                <a:spLocks noChangeShapeType="1"/>
              </p:cNvSpPr>
              <p:nvPr/>
            </p:nvSpPr>
            <p:spPr bwMode="auto">
              <a:xfrm>
                <a:off x="4945" y="708"/>
                <a:ext cx="7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7" name="Text Box 44"/>
            <p:cNvSpPr txBox="1">
              <a:spLocks noChangeArrowheads="1"/>
            </p:cNvSpPr>
            <p:nvPr/>
          </p:nvSpPr>
          <p:spPr bwMode="auto">
            <a:xfrm>
              <a:off x="4850" y="528"/>
              <a:ext cx="72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altLang="cs-CZ" sz="1600">
                  <a:latin typeface="Arial" panose="020B0604020202020204" pitchFamily="34" charset="0"/>
                  <a:cs typeface="Arial" panose="020B0604020202020204" pitchFamily="34" charset="0"/>
                </a:rPr>
                <a:t> Tetrapoda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675688" y="403448"/>
            <a:ext cx="152400" cy="5257800"/>
            <a:chOff x="5376" y="384"/>
            <a:chExt cx="96" cy="3744"/>
          </a:xfrm>
        </p:grpSpPr>
        <p:sp>
          <p:nvSpPr>
            <p:cNvPr id="3" name="Line 8"/>
            <p:cNvSpPr>
              <a:spLocks noChangeShapeType="1"/>
            </p:cNvSpPr>
            <p:nvPr/>
          </p:nvSpPr>
          <p:spPr bwMode="auto">
            <a:xfrm>
              <a:off x="5472" y="384"/>
              <a:ext cx="0" cy="37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Line 9"/>
            <p:cNvSpPr>
              <a:spLocks noChangeShapeType="1"/>
            </p:cNvSpPr>
            <p:nvPr/>
          </p:nvSpPr>
          <p:spPr bwMode="auto">
            <a:xfrm>
              <a:off x="5376" y="38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Line 10"/>
            <p:cNvSpPr>
              <a:spLocks noChangeShapeType="1"/>
            </p:cNvSpPr>
            <p:nvPr/>
          </p:nvSpPr>
          <p:spPr bwMode="auto">
            <a:xfrm>
              <a:off x="5376" y="4128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8745222" y="2232248"/>
            <a:ext cx="492443" cy="1054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Amphibia</a:t>
            </a:r>
            <a:endParaRPr lang="cs-CZ" altLang="cs-CZ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8066088" y="2003648"/>
            <a:ext cx="228600" cy="3657600"/>
            <a:chOff x="4464" y="624"/>
            <a:chExt cx="96" cy="2592"/>
          </a:xfrm>
        </p:grpSpPr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4560" y="624"/>
              <a:ext cx="0" cy="25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4464" y="62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Line 15"/>
            <p:cNvSpPr>
              <a:spLocks noChangeShapeType="1"/>
            </p:cNvSpPr>
            <p:nvPr/>
          </p:nvSpPr>
          <p:spPr bwMode="auto">
            <a:xfrm>
              <a:off x="4464" y="3216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8218172" y="2867248"/>
            <a:ext cx="492443" cy="17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Temnospondyla</a:t>
            </a:r>
            <a:endParaRPr lang="cs-CZ" altLang="cs-CZ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7348538" y="3451448"/>
            <a:ext cx="228600" cy="2209800"/>
            <a:chOff x="4464" y="624"/>
            <a:chExt cx="96" cy="2592"/>
          </a:xfrm>
        </p:grpSpPr>
        <p:sp>
          <p:nvSpPr>
            <p:cNvPr id="13" name="Line 41"/>
            <p:cNvSpPr>
              <a:spLocks noChangeShapeType="1"/>
            </p:cNvSpPr>
            <p:nvPr/>
          </p:nvSpPr>
          <p:spPr bwMode="auto">
            <a:xfrm>
              <a:off x="4560" y="624"/>
              <a:ext cx="0" cy="25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Line 42"/>
            <p:cNvSpPr>
              <a:spLocks noChangeShapeType="1"/>
            </p:cNvSpPr>
            <p:nvPr/>
          </p:nvSpPr>
          <p:spPr bwMode="auto">
            <a:xfrm>
              <a:off x="4464" y="62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Line 43"/>
            <p:cNvSpPr>
              <a:spLocks noChangeShapeType="1"/>
            </p:cNvSpPr>
            <p:nvPr/>
          </p:nvSpPr>
          <p:spPr bwMode="auto">
            <a:xfrm>
              <a:off x="4464" y="3216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Text Box 44"/>
          <p:cNvSpPr txBox="1">
            <a:spLocks noChangeArrowheads="1"/>
          </p:cNvSpPr>
          <p:nvPr/>
        </p:nvSpPr>
        <p:spPr bwMode="auto">
          <a:xfrm>
            <a:off x="7500622" y="3797523"/>
            <a:ext cx="492443" cy="1438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Lissamphibia</a:t>
            </a:r>
            <a:endParaRPr lang="cs-CZ" altLang="cs-CZ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47"/>
          <p:cNvGrpSpPr>
            <a:grpSpLocks/>
          </p:cNvGrpSpPr>
          <p:nvPr/>
        </p:nvGrpSpPr>
        <p:grpSpPr bwMode="auto">
          <a:xfrm>
            <a:off x="8077200" y="632048"/>
            <a:ext cx="152400" cy="1295400"/>
            <a:chOff x="4464" y="624"/>
            <a:chExt cx="96" cy="2592"/>
          </a:xfrm>
        </p:grpSpPr>
        <p:sp>
          <p:nvSpPr>
            <p:cNvPr id="18" name="Line 48"/>
            <p:cNvSpPr>
              <a:spLocks noChangeShapeType="1"/>
            </p:cNvSpPr>
            <p:nvPr/>
          </p:nvSpPr>
          <p:spPr bwMode="auto">
            <a:xfrm>
              <a:off x="4560" y="624"/>
              <a:ext cx="0" cy="25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Line 49"/>
            <p:cNvSpPr>
              <a:spLocks noChangeShapeType="1"/>
            </p:cNvSpPr>
            <p:nvPr/>
          </p:nvSpPr>
          <p:spPr bwMode="auto">
            <a:xfrm>
              <a:off x="4464" y="624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Line 50"/>
            <p:cNvSpPr>
              <a:spLocks noChangeShapeType="1"/>
            </p:cNvSpPr>
            <p:nvPr/>
          </p:nvSpPr>
          <p:spPr bwMode="auto">
            <a:xfrm>
              <a:off x="4464" y="3216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Text Box 51"/>
          <p:cNvSpPr txBox="1">
            <a:spLocks noChangeArrowheads="1"/>
          </p:cNvSpPr>
          <p:nvPr/>
        </p:nvSpPr>
        <p:spPr bwMode="auto">
          <a:xfrm>
            <a:off x="8226109" y="537161"/>
            <a:ext cx="492443" cy="1451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Lepospondyli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46"/>
          <p:cNvGrpSpPr>
            <a:grpSpLocks/>
          </p:cNvGrpSpPr>
          <p:nvPr/>
        </p:nvGrpSpPr>
        <p:grpSpPr bwMode="auto">
          <a:xfrm>
            <a:off x="4600896" y="726577"/>
            <a:ext cx="2279650" cy="4627349"/>
            <a:chOff x="4286" y="28"/>
            <a:chExt cx="1436" cy="1225"/>
          </a:xfrm>
        </p:grpSpPr>
        <p:grpSp>
          <p:nvGrpSpPr>
            <p:cNvPr id="23" name="Group 45"/>
            <p:cNvGrpSpPr>
              <a:grpSpLocks/>
            </p:cNvGrpSpPr>
            <p:nvPr/>
          </p:nvGrpSpPr>
          <p:grpSpPr bwMode="auto">
            <a:xfrm>
              <a:off x="4286" y="28"/>
              <a:ext cx="1436" cy="1225"/>
              <a:chOff x="4279" y="28"/>
              <a:chExt cx="1436" cy="1225"/>
            </a:xfrm>
          </p:grpSpPr>
          <p:sp>
            <p:nvSpPr>
              <p:cNvPr id="25" name="Rectangle 3"/>
              <p:cNvSpPr>
                <a:spLocks noChangeArrowheads="1"/>
              </p:cNvSpPr>
              <p:nvPr/>
            </p:nvSpPr>
            <p:spPr bwMode="auto">
              <a:xfrm>
                <a:off x="4390" y="708"/>
                <a:ext cx="1325" cy="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cs-CZ" altLang="cs-CZ" sz="1400">
                    <a:latin typeface="Arial" panose="020B0604020202020204" pitchFamily="34" charset="0"/>
                    <a:cs typeface="Arial" panose="020B0604020202020204" pitchFamily="34" charset="0"/>
                  </a:rPr>
                  <a:t>Albanerpetodontidae (†)</a:t>
                </a:r>
              </a:p>
            </p:txBody>
          </p:sp>
          <p:sp>
            <p:nvSpPr>
              <p:cNvPr id="26" name="Text Box 4"/>
              <p:cNvSpPr txBox="1">
                <a:spLocks noChangeArrowheads="1"/>
              </p:cNvSpPr>
              <p:nvPr/>
            </p:nvSpPr>
            <p:spPr bwMode="auto">
              <a:xfrm>
                <a:off x="4398" y="583"/>
                <a:ext cx="1069" cy="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cs-CZ" altLang="cs-CZ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Dissorophoidea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(†)</a:t>
                </a:r>
              </a:p>
            </p:txBody>
          </p:sp>
          <p:sp>
            <p:nvSpPr>
              <p:cNvPr id="27" name="Text Box 13"/>
              <p:cNvSpPr txBox="1">
                <a:spLocks noChangeArrowheads="1"/>
              </p:cNvSpPr>
              <p:nvPr/>
            </p:nvSpPr>
            <p:spPr bwMode="auto">
              <a:xfrm>
                <a:off x="4536" y="810"/>
                <a:ext cx="818" cy="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cs-CZ" altLang="cs-CZ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Gymnophiona</a:t>
                </a:r>
                <a:endParaRPr lang="cs-CZ" altLang="cs-CZ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Text Box 14"/>
              <p:cNvSpPr txBox="1">
                <a:spLocks noChangeArrowheads="1"/>
              </p:cNvSpPr>
              <p:nvPr/>
            </p:nvSpPr>
            <p:spPr bwMode="auto">
              <a:xfrm>
                <a:off x="4536" y="980"/>
                <a:ext cx="542" cy="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cs-CZ" altLang="cs-CZ" sz="1400">
                    <a:latin typeface="Arial" panose="020B0604020202020204" pitchFamily="34" charset="0"/>
                    <a:cs typeface="Arial" panose="020B0604020202020204" pitchFamily="34" charset="0"/>
                  </a:rPr>
                  <a:t>Caudata</a:t>
                </a:r>
              </a:p>
            </p:txBody>
          </p:sp>
          <p:sp>
            <p:nvSpPr>
              <p:cNvPr id="29" name="Text Box 15"/>
              <p:cNvSpPr txBox="1">
                <a:spLocks noChangeArrowheads="1"/>
              </p:cNvSpPr>
              <p:nvPr/>
            </p:nvSpPr>
            <p:spPr bwMode="auto">
              <a:xfrm>
                <a:off x="4540" y="1172"/>
                <a:ext cx="417" cy="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cs-CZ" altLang="cs-CZ" sz="1400">
                    <a:latin typeface="Arial" panose="020B0604020202020204" pitchFamily="34" charset="0"/>
                    <a:cs typeface="Arial" panose="020B0604020202020204" pitchFamily="34" charset="0"/>
                  </a:rPr>
                  <a:t>Anura</a:t>
                </a:r>
              </a:p>
            </p:txBody>
          </p:sp>
          <p:sp>
            <p:nvSpPr>
              <p:cNvPr id="30" name="Text Box 20"/>
              <p:cNvSpPr txBox="1">
                <a:spLocks noChangeArrowheads="1"/>
              </p:cNvSpPr>
              <p:nvPr/>
            </p:nvSpPr>
            <p:spPr bwMode="auto">
              <a:xfrm>
                <a:off x="4293" y="28"/>
                <a:ext cx="1112" cy="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cs-CZ" altLang="cs-CZ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Nectridea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(†) - voda</a:t>
                </a:r>
              </a:p>
            </p:txBody>
          </p:sp>
          <p:sp>
            <p:nvSpPr>
              <p:cNvPr id="31" name="Text Box 21"/>
              <p:cNvSpPr txBox="1">
                <a:spLocks noChangeArrowheads="1"/>
              </p:cNvSpPr>
              <p:nvPr/>
            </p:nvSpPr>
            <p:spPr bwMode="auto">
              <a:xfrm>
                <a:off x="4279" y="164"/>
                <a:ext cx="1206" cy="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cs-CZ" altLang="cs-CZ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Microsauria</a:t>
                </a:r>
                <a:r>
                  <a:rPr lang="cs-CZ" altLang="cs-CZ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(†) - souš</a:t>
                </a:r>
              </a:p>
            </p:txBody>
          </p:sp>
          <p:sp>
            <p:nvSpPr>
              <p:cNvPr id="32" name="Text Box 30"/>
              <p:cNvSpPr txBox="1">
                <a:spLocks noChangeArrowheads="1"/>
              </p:cNvSpPr>
              <p:nvPr/>
            </p:nvSpPr>
            <p:spPr bwMode="auto">
              <a:xfrm>
                <a:off x="4398" y="345"/>
                <a:ext cx="881" cy="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cs-CZ" altLang="cs-CZ" sz="1400">
                    <a:latin typeface="Arial" panose="020B0604020202020204" pitchFamily="34" charset="0"/>
                    <a:cs typeface="Arial" panose="020B0604020202020204" pitchFamily="34" charset="0"/>
                  </a:rPr>
                  <a:t>Colosteidae (†)</a:t>
                </a:r>
              </a:p>
            </p:txBody>
          </p:sp>
        </p:grpSp>
        <p:sp>
          <p:nvSpPr>
            <p:cNvPr id="24" name="Text Box 27"/>
            <p:cNvSpPr txBox="1">
              <a:spLocks noChangeArrowheads="1"/>
            </p:cNvSpPr>
            <p:nvPr/>
          </p:nvSpPr>
          <p:spPr bwMode="auto">
            <a:xfrm>
              <a:off x="4401" y="482"/>
              <a:ext cx="855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cs-CZ" altLang="cs-CZ" sz="1400">
                  <a:latin typeface="Arial" panose="020B0604020202020204" pitchFamily="34" charset="0"/>
                  <a:cs typeface="Arial" panose="020B0604020202020204" pitchFamily="34" charset="0"/>
                </a:rPr>
                <a:t>Eryopoidea (†)</a:t>
              </a:r>
            </a:p>
          </p:txBody>
        </p:sp>
      </p:grpSp>
      <p:grpSp>
        <p:nvGrpSpPr>
          <p:cNvPr id="33" name="Group 44"/>
          <p:cNvGrpSpPr>
            <a:grpSpLocks/>
          </p:cNvGrpSpPr>
          <p:nvPr/>
        </p:nvGrpSpPr>
        <p:grpSpPr bwMode="auto">
          <a:xfrm>
            <a:off x="3713481" y="867866"/>
            <a:ext cx="1260478" cy="4368512"/>
            <a:chOff x="4052" y="117"/>
            <a:chExt cx="462" cy="1152"/>
          </a:xfrm>
        </p:grpSpPr>
        <p:sp>
          <p:nvSpPr>
            <p:cNvPr id="34" name="Line 5"/>
            <p:cNvSpPr>
              <a:spLocks noChangeShapeType="1"/>
            </p:cNvSpPr>
            <p:nvPr/>
          </p:nvSpPr>
          <p:spPr bwMode="auto">
            <a:xfrm>
              <a:off x="4213" y="555"/>
              <a:ext cx="0" cy="22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Line 6"/>
            <p:cNvSpPr>
              <a:spLocks noChangeShapeType="1"/>
            </p:cNvSpPr>
            <p:nvPr/>
          </p:nvSpPr>
          <p:spPr bwMode="auto">
            <a:xfrm flipV="1">
              <a:off x="4304" y="1037"/>
              <a:ext cx="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Line 7"/>
            <p:cNvSpPr>
              <a:spLocks noChangeShapeType="1"/>
            </p:cNvSpPr>
            <p:nvPr/>
          </p:nvSpPr>
          <p:spPr bwMode="auto">
            <a:xfrm>
              <a:off x="4361" y="909"/>
              <a:ext cx="0" cy="2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Line 8"/>
            <p:cNvSpPr>
              <a:spLocks noChangeShapeType="1"/>
            </p:cNvSpPr>
            <p:nvPr/>
          </p:nvSpPr>
          <p:spPr bwMode="auto">
            <a:xfrm flipV="1">
              <a:off x="4361" y="909"/>
              <a:ext cx="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4389" y="1072"/>
              <a:ext cx="0" cy="1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Line 10"/>
            <p:cNvSpPr>
              <a:spLocks noChangeShapeType="1"/>
            </p:cNvSpPr>
            <p:nvPr/>
          </p:nvSpPr>
          <p:spPr bwMode="auto">
            <a:xfrm flipV="1">
              <a:off x="4389" y="1072"/>
              <a:ext cx="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Line 11"/>
            <p:cNvSpPr>
              <a:spLocks noChangeShapeType="1"/>
            </p:cNvSpPr>
            <p:nvPr/>
          </p:nvSpPr>
          <p:spPr bwMode="auto">
            <a:xfrm flipV="1">
              <a:off x="4388" y="1269"/>
              <a:ext cx="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Line 12"/>
            <p:cNvSpPr>
              <a:spLocks noChangeShapeType="1"/>
            </p:cNvSpPr>
            <p:nvPr/>
          </p:nvSpPr>
          <p:spPr bwMode="auto">
            <a:xfrm flipV="1">
              <a:off x="4359" y="1174"/>
              <a:ext cx="2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Line 16"/>
            <p:cNvSpPr>
              <a:spLocks noChangeShapeType="1"/>
            </p:cNvSpPr>
            <p:nvPr/>
          </p:nvSpPr>
          <p:spPr bwMode="auto">
            <a:xfrm>
              <a:off x="4052" y="362"/>
              <a:ext cx="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Line 17"/>
            <p:cNvSpPr>
              <a:spLocks noChangeShapeType="1"/>
            </p:cNvSpPr>
            <p:nvPr/>
          </p:nvSpPr>
          <p:spPr bwMode="auto">
            <a:xfrm flipH="1">
              <a:off x="4106" y="117"/>
              <a:ext cx="0" cy="4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Line 18"/>
            <p:cNvSpPr>
              <a:spLocks noChangeShapeType="1"/>
            </p:cNvSpPr>
            <p:nvPr/>
          </p:nvSpPr>
          <p:spPr bwMode="auto">
            <a:xfrm>
              <a:off x="4109" y="117"/>
              <a:ext cx="1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Line 19"/>
            <p:cNvSpPr>
              <a:spLocks noChangeShapeType="1"/>
            </p:cNvSpPr>
            <p:nvPr/>
          </p:nvSpPr>
          <p:spPr bwMode="auto">
            <a:xfrm>
              <a:off x="4109" y="239"/>
              <a:ext cx="1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Line 22"/>
            <p:cNvSpPr>
              <a:spLocks noChangeShapeType="1"/>
            </p:cNvSpPr>
            <p:nvPr/>
          </p:nvSpPr>
          <p:spPr bwMode="auto">
            <a:xfrm flipV="1">
              <a:off x="4159" y="690"/>
              <a:ext cx="5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Line 23"/>
            <p:cNvSpPr>
              <a:spLocks noChangeShapeType="1"/>
            </p:cNvSpPr>
            <p:nvPr/>
          </p:nvSpPr>
          <p:spPr bwMode="auto">
            <a:xfrm flipV="1">
              <a:off x="4270" y="657"/>
              <a:ext cx="1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>
              <a:off x="4209" y="555"/>
              <a:ext cx="18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Line 25"/>
            <p:cNvSpPr>
              <a:spLocks noChangeShapeType="1"/>
            </p:cNvSpPr>
            <p:nvPr/>
          </p:nvSpPr>
          <p:spPr bwMode="auto">
            <a:xfrm>
              <a:off x="4209" y="780"/>
              <a:ext cx="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Line 26"/>
            <p:cNvSpPr>
              <a:spLocks noChangeShapeType="1"/>
            </p:cNvSpPr>
            <p:nvPr/>
          </p:nvSpPr>
          <p:spPr bwMode="auto">
            <a:xfrm>
              <a:off x="4266" y="657"/>
              <a:ext cx="1" cy="2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Line 28"/>
            <p:cNvSpPr>
              <a:spLocks noChangeShapeType="1"/>
            </p:cNvSpPr>
            <p:nvPr/>
          </p:nvSpPr>
          <p:spPr bwMode="auto">
            <a:xfrm>
              <a:off x="4160" y="438"/>
              <a:ext cx="228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Line 29"/>
            <p:cNvSpPr>
              <a:spLocks noChangeShapeType="1"/>
            </p:cNvSpPr>
            <p:nvPr/>
          </p:nvSpPr>
          <p:spPr bwMode="auto">
            <a:xfrm>
              <a:off x="4109" y="594"/>
              <a:ext cx="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Line 31"/>
            <p:cNvSpPr>
              <a:spLocks noChangeShapeType="1"/>
            </p:cNvSpPr>
            <p:nvPr/>
          </p:nvSpPr>
          <p:spPr bwMode="auto">
            <a:xfrm flipV="1">
              <a:off x="4307" y="767"/>
              <a:ext cx="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Line 32"/>
            <p:cNvSpPr>
              <a:spLocks noChangeShapeType="1"/>
            </p:cNvSpPr>
            <p:nvPr/>
          </p:nvSpPr>
          <p:spPr bwMode="auto">
            <a:xfrm flipV="1">
              <a:off x="4264" y="902"/>
              <a:ext cx="4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Line 33"/>
            <p:cNvSpPr>
              <a:spLocks noChangeShapeType="1"/>
            </p:cNvSpPr>
            <p:nvPr/>
          </p:nvSpPr>
          <p:spPr bwMode="auto">
            <a:xfrm>
              <a:off x="4160" y="439"/>
              <a:ext cx="4" cy="2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Line 34"/>
            <p:cNvSpPr>
              <a:spLocks noChangeShapeType="1"/>
            </p:cNvSpPr>
            <p:nvPr/>
          </p:nvSpPr>
          <p:spPr bwMode="auto">
            <a:xfrm>
              <a:off x="4307" y="767"/>
              <a:ext cx="0" cy="2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8" name="TextovéPole 57"/>
          <p:cNvSpPr txBox="1"/>
          <p:nvPr/>
        </p:nvSpPr>
        <p:spPr>
          <a:xfrm>
            <a:off x="2377937" y="160749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Amphibia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7125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</TotalTime>
  <Words>238</Words>
  <Application>Microsoft Office PowerPoint</Application>
  <PresentationFormat>Širokoúhlá obrazovka</PresentationFormat>
  <Paragraphs>165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Zdenal_64</dc:creator>
  <cp:lastModifiedBy>Uživatel</cp:lastModifiedBy>
  <cp:revision>105</cp:revision>
  <dcterms:created xsi:type="dcterms:W3CDTF">2015-10-18T04:28:08Z</dcterms:created>
  <dcterms:modified xsi:type="dcterms:W3CDTF">2019-04-30T15:15:37Z</dcterms:modified>
</cp:coreProperties>
</file>