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97" r:id="rId2"/>
    <p:sldId id="339" r:id="rId3"/>
    <p:sldId id="257" r:id="rId4"/>
    <p:sldId id="295" r:id="rId5"/>
    <p:sldId id="313" r:id="rId6"/>
    <p:sldId id="278" r:id="rId7"/>
    <p:sldId id="298" r:id="rId8"/>
    <p:sldId id="305" r:id="rId9"/>
    <p:sldId id="374" r:id="rId10"/>
    <p:sldId id="375" r:id="rId11"/>
    <p:sldId id="286" r:id="rId12"/>
    <p:sldId id="307" r:id="rId13"/>
    <p:sldId id="258" r:id="rId14"/>
    <p:sldId id="271" r:id="rId15"/>
    <p:sldId id="296" r:id="rId16"/>
    <p:sldId id="280" r:id="rId17"/>
    <p:sldId id="299" r:id="rId18"/>
    <p:sldId id="351" r:id="rId19"/>
    <p:sldId id="306" r:id="rId20"/>
    <p:sldId id="341" r:id="rId21"/>
    <p:sldId id="277" r:id="rId22"/>
    <p:sldId id="270" r:id="rId23"/>
    <p:sldId id="304" r:id="rId24"/>
    <p:sldId id="318" r:id="rId25"/>
    <p:sldId id="370" r:id="rId26"/>
    <p:sldId id="371" r:id="rId27"/>
    <p:sldId id="372" r:id="rId28"/>
    <p:sldId id="312" r:id="rId29"/>
    <p:sldId id="287" r:id="rId30"/>
    <p:sldId id="289" r:id="rId31"/>
    <p:sldId id="343" r:id="rId32"/>
    <p:sldId id="344" r:id="rId33"/>
    <p:sldId id="354" r:id="rId34"/>
    <p:sldId id="355" r:id="rId35"/>
    <p:sldId id="356" r:id="rId36"/>
    <p:sldId id="329" r:id="rId37"/>
    <p:sldId id="273" r:id="rId38"/>
    <p:sldId id="369" r:id="rId39"/>
    <p:sldId id="357" r:id="rId40"/>
    <p:sldId id="259" r:id="rId41"/>
    <p:sldId id="260" r:id="rId42"/>
    <p:sldId id="261" r:id="rId43"/>
    <p:sldId id="290" r:id="rId44"/>
    <p:sldId id="262" r:id="rId45"/>
    <p:sldId id="291" r:id="rId46"/>
    <p:sldId id="263" r:id="rId47"/>
    <p:sldId id="292" r:id="rId48"/>
    <p:sldId id="264" r:id="rId49"/>
    <p:sldId id="293" r:id="rId50"/>
    <p:sldId id="265" r:id="rId51"/>
    <p:sldId id="294" r:id="rId52"/>
    <p:sldId id="326" r:id="rId53"/>
    <p:sldId id="327" r:id="rId54"/>
    <p:sldId id="336" r:id="rId55"/>
    <p:sldId id="337" r:id="rId56"/>
    <p:sldId id="324" r:id="rId57"/>
    <p:sldId id="345" r:id="rId58"/>
    <p:sldId id="346" r:id="rId59"/>
    <p:sldId id="303" r:id="rId60"/>
    <p:sldId id="319" r:id="rId61"/>
    <p:sldId id="302" r:id="rId62"/>
    <p:sldId id="300" r:id="rId63"/>
    <p:sldId id="328" r:id="rId64"/>
    <p:sldId id="352" r:id="rId65"/>
    <p:sldId id="335" r:id="rId66"/>
    <p:sldId id="285" r:id="rId67"/>
    <p:sldId id="373" r:id="rId68"/>
    <p:sldId id="275" r:id="rId69"/>
    <p:sldId id="279" r:id="rId70"/>
    <p:sldId id="256" r:id="rId71"/>
    <p:sldId id="269" r:id="rId72"/>
    <p:sldId id="276" r:id="rId73"/>
    <p:sldId id="321" r:id="rId74"/>
    <p:sldId id="332" r:id="rId75"/>
    <p:sldId id="333" r:id="rId76"/>
    <p:sldId id="334" r:id="rId77"/>
    <p:sldId id="358" r:id="rId78"/>
    <p:sldId id="359" r:id="rId79"/>
    <p:sldId id="308" r:id="rId80"/>
    <p:sldId id="309" r:id="rId81"/>
    <p:sldId id="310" r:id="rId82"/>
    <p:sldId id="274" r:id="rId83"/>
    <p:sldId id="347" r:id="rId84"/>
    <p:sldId id="281" r:id="rId85"/>
    <p:sldId id="320" r:id="rId86"/>
    <p:sldId id="360" r:id="rId87"/>
    <p:sldId id="316" r:id="rId88"/>
    <p:sldId id="317" r:id="rId89"/>
    <p:sldId id="282" r:id="rId90"/>
    <p:sldId id="361" r:id="rId91"/>
    <p:sldId id="284" r:id="rId92"/>
    <p:sldId id="268" r:id="rId93"/>
    <p:sldId id="368" r:id="rId94"/>
    <p:sldId id="367" r:id="rId95"/>
    <p:sldId id="363" r:id="rId96"/>
    <p:sldId id="364" r:id="rId97"/>
    <p:sldId id="365" r:id="rId98"/>
    <p:sldId id="366" r:id="rId99"/>
    <p:sldId id="314" r:id="rId100"/>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60" autoAdjust="0"/>
    <p:restoredTop sz="94660"/>
  </p:normalViewPr>
  <p:slideViewPr>
    <p:cSldViewPr showGuides="1">
      <p:cViewPr varScale="1">
        <p:scale>
          <a:sx n="95" d="100"/>
          <a:sy n="95" d="100"/>
        </p:scale>
        <p:origin x="-1804" y="-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8" name="Zástupný symbol pro datum 27"/>
          <p:cNvSpPr>
            <a:spLocks noGrp="1"/>
          </p:cNvSpPr>
          <p:nvPr>
            <p:ph type="dt" sz="half" idx="10"/>
          </p:nvPr>
        </p:nvSpPr>
        <p:spPr/>
        <p:txBody>
          <a:bodyPr/>
          <a:lstStyle>
            <a:extLst/>
          </a:lstStyle>
          <a:p>
            <a:endParaRPr lang="cs-CZ"/>
          </a:p>
        </p:txBody>
      </p:sp>
      <p:sp>
        <p:nvSpPr>
          <p:cNvPr id="17" name="Zástupný symbol pro zápatí 16"/>
          <p:cNvSpPr>
            <a:spLocks noGrp="1"/>
          </p:cNvSpPr>
          <p:nvPr>
            <p:ph type="ftr" sz="quarter" idx="11"/>
          </p:nvPr>
        </p:nvSpPr>
        <p:spPr/>
        <p:txBody>
          <a:bodyPr/>
          <a:lstStyle>
            <a:extLst/>
          </a:lstStyle>
          <a:p>
            <a:endParaRPr lang="cs-CZ"/>
          </a:p>
        </p:txBody>
      </p:sp>
      <p:sp>
        <p:nvSpPr>
          <p:cNvPr id="29" name="Zástupný symbol pro číslo snímku 28"/>
          <p:cNvSpPr>
            <a:spLocks noGrp="1"/>
          </p:cNvSpPr>
          <p:nvPr>
            <p:ph type="sldNum" sz="quarter" idx="12"/>
          </p:nvPr>
        </p:nvSpPr>
        <p:spPr/>
        <p:txBody>
          <a:bodyPr/>
          <a:lstStyle>
            <a:extLst/>
          </a:lstStyle>
          <a:p>
            <a:fld id="{73ED52E6-2257-467C-901D-373C920351C8}" type="slidenum">
              <a:rPr lang="cs-CZ" smtClean="0"/>
              <a:pPr/>
              <a:t>‹#›</a:t>
            </a:fld>
            <a:endParaRPr lang="cs-CZ"/>
          </a:p>
        </p:txBody>
      </p:sp>
      <p:sp>
        <p:nvSpPr>
          <p:cNvPr id="32" name="Obdélník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9" name="Obdélník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Obdélník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Obdélník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2" name="Obdélník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Nadpis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cs-CZ" smtClean="0"/>
              <a:t>Kliknutím lze upravit styl.</a:t>
            </a:r>
            <a:endParaRPr kumimoji="0" lang="en-US"/>
          </a:p>
        </p:txBody>
      </p:sp>
      <p:sp>
        <p:nvSpPr>
          <p:cNvPr id="9" name="Podnadpis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cs-CZ" smtClean="0"/>
              <a:t>Kliknutím lze upravit styl předlohy.</a:t>
            </a:r>
            <a:endParaRPr kumimoji="0" lang="en-US"/>
          </a:p>
        </p:txBody>
      </p:sp>
      <p:sp>
        <p:nvSpPr>
          <p:cNvPr id="56" name="Obdélník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5" name="Obdélník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6" name="Obdélník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67" name="Obdélník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endParaRPr lang="cs-CZ"/>
          </a:p>
        </p:txBody>
      </p:sp>
      <p:sp>
        <p:nvSpPr>
          <p:cNvPr id="5" name="Zástupný symbol pro zápatí 4"/>
          <p:cNvSpPr>
            <a:spLocks noGrp="1"/>
          </p:cNvSpPr>
          <p:nvPr>
            <p:ph type="ftr" sz="quarter" idx="11"/>
          </p:nvPr>
        </p:nvSpPr>
        <p:spPr/>
        <p:txBody>
          <a:bodyPr/>
          <a:lstStyle>
            <a:extLst/>
          </a:lstStyle>
          <a:p>
            <a:endParaRPr lang="cs-CZ"/>
          </a:p>
        </p:txBody>
      </p:sp>
      <p:sp>
        <p:nvSpPr>
          <p:cNvPr id="6" name="Zástupný symbol pro číslo snímku 5"/>
          <p:cNvSpPr>
            <a:spLocks noGrp="1"/>
          </p:cNvSpPr>
          <p:nvPr>
            <p:ph type="sldNum" sz="quarter" idx="12"/>
          </p:nvPr>
        </p:nvSpPr>
        <p:spPr/>
        <p:txBody>
          <a:bodyPr/>
          <a:lstStyle>
            <a:extLst/>
          </a:lstStyle>
          <a:p>
            <a:fld id="{D4311287-9D2E-437E-9ECE-0081796BD7AD}"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9"/>
            <a:ext cx="1981200" cy="5851525"/>
          </a:xfrm>
        </p:spPr>
        <p:txBody>
          <a:bodyPr vert="eaVert" anchor="ctr"/>
          <a:lstStyle>
            <a:extLs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609600" y="274639"/>
            <a:ext cx="5867400" cy="5851525"/>
          </a:xfrm>
        </p:spPr>
        <p:txBody>
          <a:bodyPr vert="eaVert"/>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endParaRPr lang="cs-CZ"/>
          </a:p>
        </p:txBody>
      </p:sp>
      <p:sp>
        <p:nvSpPr>
          <p:cNvPr id="5" name="Zástupný symbol pro zápatí 4"/>
          <p:cNvSpPr>
            <a:spLocks noGrp="1"/>
          </p:cNvSpPr>
          <p:nvPr>
            <p:ph type="ftr" sz="quarter" idx="11"/>
          </p:nvPr>
        </p:nvSpPr>
        <p:spPr/>
        <p:txBody>
          <a:bodyPr/>
          <a:lstStyle>
            <a:extLst/>
          </a:lstStyle>
          <a:p>
            <a:endParaRPr lang="cs-CZ"/>
          </a:p>
        </p:txBody>
      </p:sp>
      <p:sp>
        <p:nvSpPr>
          <p:cNvPr id="6" name="Zástupný symbol pro číslo snímku 5"/>
          <p:cNvSpPr>
            <a:spLocks noGrp="1"/>
          </p:cNvSpPr>
          <p:nvPr>
            <p:ph type="sldNum" sz="quarter" idx="12"/>
          </p:nvPr>
        </p:nvSpPr>
        <p:spPr/>
        <p:txBody>
          <a:bodyPr/>
          <a:lstStyle>
            <a:extLst/>
          </a:lstStyle>
          <a:p>
            <a:fld id="{569B8255-4C8B-48C3-9882-2190033D2DD6}" type="slidenum">
              <a:rPr lang="cs-CZ" smtClean="0"/>
              <a:pPr/>
              <a:t>‹#›</a:t>
            </a:fld>
            <a:endParaRPr lang="cs-CZ"/>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457200"/>
            <a:ext cx="8229600" cy="13716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981200"/>
            <a:ext cx="4038600" cy="3886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981200"/>
            <a:ext cx="4038600" cy="18669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4000500"/>
            <a:ext cx="4038600" cy="18669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2"/>
          <p:cNvSpPr>
            <a:spLocks noGrp="1" noChangeArrowheads="1"/>
          </p:cNvSpPr>
          <p:nvPr>
            <p:ph type="ftr" sz="quarter" idx="10"/>
          </p:nvPr>
        </p:nvSpPr>
        <p:spPr>
          <a:ln/>
        </p:spPr>
        <p:txBody>
          <a:bodyPr/>
          <a:lstStyle>
            <a:lvl1pPr>
              <a:defRPr/>
            </a:lvl1pPr>
          </a:lstStyle>
          <a:p>
            <a:endParaRPr lang="cs-CZ"/>
          </a:p>
        </p:txBody>
      </p:sp>
      <p:sp>
        <p:nvSpPr>
          <p:cNvPr id="7" name="Rectangle 3"/>
          <p:cNvSpPr>
            <a:spLocks noGrp="1" noChangeArrowheads="1"/>
          </p:cNvSpPr>
          <p:nvPr>
            <p:ph type="sldNum" sz="quarter" idx="11"/>
          </p:nvPr>
        </p:nvSpPr>
        <p:spPr>
          <a:ln/>
        </p:spPr>
        <p:txBody>
          <a:bodyPr/>
          <a:lstStyle>
            <a:lvl1pPr>
              <a:defRPr/>
            </a:lvl1pPr>
          </a:lstStyle>
          <a:p>
            <a:fld id="{0C80B60B-5236-4246-8BD3-FB1773B89C8E}" type="slidenum">
              <a:rPr lang="cs-CZ" smtClean="0"/>
              <a:pPr/>
              <a:t>‹#›</a:t>
            </a:fld>
            <a:endParaRPr lang="cs-CZ"/>
          </a:p>
        </p:txBody>
      </p:sp>
      <p:sp>
        <p:nvSpPr>
          <p:cNvPr id="8" name="Rectangle 16"/>
          <p:cNvSpPr>
            <a:spLocks noGrp="1" noChangeArrowheads="1"/>
          </p:cNvSpPr>
          <p:nvPr>
            <p:ph type="dt" sz="half" idx="12"/>
          </p:nvPr>
        </p:nvSpPr>
        <p:spPr>
          <a:ln/>
        </p:spPr>
        <p:txBody>
          <a:bodyPr/>
          <a:lstStyle>
            <a:lvl1pPr>
              <a:defRPr/>
            </a:lvl1pPr>
          </a:lstStyle>
          <a:p>
            <a:endParaRPr lang="cs-CZ"/>
          </a:p>
        </p:txBody>
      </p:sp>
    </p:spTree>
    <p:extLst>
      <p:ext uri="{BB962C8B-B14F-4D97-AF65-F5344CB8AC3E}">
        <p14:creationId xmlns:p14="http://schemas.microsoft.com/office/powerpoint/2010/main" val="2809483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extLst/>
          </a:lstStyle>
          <a:p>
            <a:r>
              <a:rPr kumimoji="0" lang="cs-CZ" smtClean="0"/>
              <a:t>Kliknutím lze upravit styl.</a:t>
            </a:r>
            <a:endParaRPr kumimoji="0" lang="en-US"/>
          </a:p>
        </p:txBody>
      </p:sp>
      <p:sp>
        <p:nvSpPr>
          <p:cNvPr id="3" name="Zástupný symbol pro obsah 2"/>
          <p:cNvSpPr>
            <a:spLocks noGrp="1"/>
          </p:cNvSpPr>
          <p:nvPr>
            <p:ph idx="1"/>
          </p:nvPr>
        </p:nvSpPr>
        <p:spPr/>
        <p:txBody>
          <a:bodyPr/>
          <a:lstStyle>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extLst/>
          </a:lstStyle>
          <a:p>
            <a:endParaRPr lang="cs-CZ"/>
          </a:p>
        </p:txBody>
      </p:sp>
      <p:sp>
        <p:nvSpPr>
          <p:cNvPr id="5" name="Zástupný symbol pro zápatí 4"/>
          <p:cNvSpPr>
            <a:spLocks noGrp="1"/>
          </p:cNvSpPr>
          <p:nvPr>
            <p:ph type="ftr" sz="quarter" idx="11"/>
          </p:nvPr>
        </p:nvSpPr>
        <p:spPr/>
        <p:txBody>
          <a:bodyPr/>
          <a:lstStyle>
            <a:extLst/>
          </a:lstStyle>
          <a:p>
            <a:endParaRPr lang="cs-CZ"/>
          </a:p>
        </p:txBody>
      </p:sp>
      <p:sp>
        <p:nvSpPr>
          <p:cNvPr id="6" name="Zástupný symbol pro číslo snímku 5"/>
          <p:cNvSpPr>
            <a:spLocks noGrp="1"/>
          </p:cNvSpPr>
          <p:nvPr>
            <p:ph type="sldNum" sz="quarter" idx="12"/>
          </p:nvPr>
        </p:nvSpPr>
        <p:spPr/>
        <p:txBody>
          <a:bodyPr/>
          <a:lstStyle>
            <a:extLst/>
          </a:lstStyle>
          <a:p>
            <a:fld id="{2AC47090-BD8F-44D9-A5EE-7450811A8811}"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14" name="Volný tvar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5" name="Volný tvar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3" name="Volný tvar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6" name="Volný tvar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7" name="Volný tvar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8" name="Volný tvar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9" name="Volný tvar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0" name="Volný tvar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1" name="Volný tvar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2" name="Volný tvar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3" name="Volný tvar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4" name="Volný tvar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5" name="Volný tvar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6" name="Volný tvar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27" name="Volný tvar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3" name="Zástupný symbol pro text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extLst/>
          </a:lstStyle>
          <a:p>
            <a:endParaRPr lang="cs-CZ"/>
          </a:p>
        </p:txBody>
      </p:sp>
      <p:sp>
        <p:nvSpPr>
          <p:cNvPr id="5" name="Zástupný symbol pro zápatí 4"/>
          <p:cNvSpPr>
            <a:spLocks noGrp="1"/>
          </p:cNvSpPr>
          <p:nvPr>
            <p:ph type="ftr" sz="quarter" idx="11"/>
          </p:nvPr>
        </p:nvSpPr>
        <p:spPr/>
        <p:txBody>
          <a:bodyPr/>
          <a:lstStyle>
            <a:extLst/>
          </a:lstStyle>
          <a:p>
            <a:endParaRPr lang="cs-CZ"/>
          </a:p>
        </p:txBody>
      </p:sp>
      <p:sp>
        <p:nvSpPr>
          <p:cNvPr id="6" name="Zástupný symbol pro číslo snímku 5"/>
          <p:cNvSpPr>
            <a:spLocks noGrp="1"/>
          </p:cNvSpPr>
          <p:nvPr>
            <p:ph type="sldNum" sz="quarter" idx="12"/>
          </p:nvPr>
        </p:nvSpPr>
        <p:spPr/>
        <p:txBody>
          <a:bodyPr/>
          <a:lstStyle>
            <a:extLst/>
          </a:lstStyle>
          <a:p>
            <a:fld id="{CCCB011C-00C7-4344-A5FE-EF26D9C6804F}" type="slidenum">
              <a:rPr lang="cs-CZ" smtClean="0"/>
              <a:pPr/>
              <a:t>‹#›</a:t>
            </a:fld>
            <a:endParaRPr lang="cs-CZ"/>
          </a:p>
        </p:txBody>
      </p:sp>
      <p:sp>
        <p:nvSpPr>
          <p:cNvPr id="7" name="Obdélník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dpis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cs-CZ" smtClean="0"/>
              <a:t>Kliknutím lze upravit styl.</a:t>
            </a:r>
            <a:endParaRPr kumimoji="0" lang="en-US"/>
          </a:p>
        </p:txBody>
      </p:sp>
      <p:sp>
        <p:nvSpPr>
          <p:cNvPr id="8" name="Obdélník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Obdélník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Obdélník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Obdélník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Obdélník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512064"/>
            <a:ext cx="8229600" cy="914400"/>
          </a:xfrm>
        </p:spPr>
        <p:txBody>
          <a:bodyPr/>
          <a:lstStyle>
            <a:extLst/>
          </a:lstStyle>
          <a:p>
            <a:r>
              <a:rPr kumimoji="0" lang="cs-CZ" smtClean="0"/>
              <a:t>Kliknutím lze upravit styl.</a:t>
            </a:r>
            <a:endParaRPr kumimoji="0" lang="en-US"/>
          </a:p>
        </p:txBody>
      </p:sp>
      <p:sp>
        <p:nvSpPr>
          <p:cNvPr id="3" name="Zástupný symbol pro obsah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endParaRPr lang="cs-CZ"/>
          </a:p>
        </p:txBody>
      </p:sp>
      <p:sp>
        <p:nvSpPr>
          <p:cNvPr id="6" name="Zástupný symbol pro zápatí 5"/>
          <p:cNvSpPr>
            <a:spLocks noGrp="1"/>
          </p:cNvSpPr>
          <p:nvPr>
            <p:ph type="ftr" sz="quarter" idx="11"/>
          </p:nvPr>
        </p:nvSpPr>
        <p:spPr/>
        <p:txBody>
          <a:bodyPr/>
          <a:lstStyle>
            <a:extLst/>
          </a:lstStyle>
          <a:p>
            <a:endParaRPr lang="cs-CZ"/>
          </a:p>
        </p:txBody>
      </p:sp>
      <p:sp>
        <p:nvSpPr>
          <p:cNvPr id="7" name="Zástupný symbol pro číslo snímku 6"/>
          <p:cNvSpPr>
            <a:spLocks noGrp="1"/>
          </p:cNvSpPr>
          <p:nvPr>
            <p:ph type="sldNum" sz="quarter" idx="12"/>
          </p:nvPr>
        </p:nvSpPr>
        <p:spPr/>
        <p:txBody>
          <a:bodyPr/>
          <a:lstStyle>
            <a:extLst/>
          </a:lstStyle>
          <a:p>
            <a:fld id="{6C7FEEEF-7EBF-4135-BA7A-3229F5250BD9}"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spTree>
      <p:nvGrpSpPr>
        <p:cNvPr id="1" name=""/>
        <p:cNvGrpSpPr/>
        <p:nvPr/>
      </p:nvGrpSpPr>
      <p:grpSpPr>
        <a:xfrm>
          <a:off x="0" y="0"/>
          <a:ext cx="0" cy="0"/>
          <a:chOff x="0" y="0"/>
          <a:chExt cx="0" cy="0"/>
        </a:xfrm>
      </p:grpSpPr>
      <p:sp>
        <p:nvSpPr>
          <p:cNvPr id="25" name="Obdélník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Nadpis 1"/>
          <p:cNvSpPr>
            <a:spLocks noGrp="1"/>
          </p:cNvSpPr>
          <p:nvPr>
            <p:ph type="title"/>
          </p:nvPr>
        </p:nvSpPr>
        <p:spPr>
          <a:xfrm>
            <a:off x="504824" y="512064"/>
            <a:ext cx="7772400" cy="914400"/>
          </a:xfrm>
        </p:spPr>
        <p:txBody>
          <a:bodyPr anchor="t"/>
          <a:lstStyle>
            <a:lvl1pPr>
              <a:defRPr sz="4000"/>
            </a:lvl1pPr>
            <a:extLst/>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extLst/>
          </a:lstStyle>
          <a:p>
            <a:endParaRPr lang="cs-CZ"/>
          </a:p>
        </p:txBody>
      </p:sp>
      <p:sp>
        <p:nvSpPr>
          <p:cNvPr id="8" name="Zástupný symbol pro zápatí 7"/>
          <p:cNvSpPr>
            <a:spLocks noGrp="1"/>
          </p:cNvSpPr>
          <p:nvPr>
            <p:ph type="ftr" sz="quarter" idx="11"/>
          </p:nvPr>
        </p:nvSpPr>
        <p:spPr/>
        <p:txBody>
          <a:bodyPr/>
          <a:lstStyle>
            <a:extLst/>
          </a:lstStyle>
          <a:p>
            <a:endParaRPr lang="cs-CZ"/>
          </a:p>
        </p:txBody>
      </p:sp>
      <p:sp>
        <p:nvSpPr>
          <p:cNvPr id="9" name="Zástupný symbol pro číslo snímku 8"/>
          <p:cNvSpPr>
            <a:spLocks noGrp="1"/>
          </p:cNvSpPr>
          <p:nvPr>
            <p:ph type="sldNum" sz="quarter" idx="12"/>
          </p:nvPr>
        </p:nvSpPr>
        <p:spPr/>
        <p:txBody>
          <a:bodyPr/>
          <a:lstStyle>
            <a:extLst/>
          </a:lstStyle>
          <a:p>
            <a:fld id="{EB7E3BC7-556F-426D-AC3C-08A8E7B28E66}" type="slidenum">
              <a:rPr lang="cs-CZ" smtClean="0"/>
              <a:pPr/>
              <a:t>‹#›</a:t>
            </a:fld>
            <a:endParaRPr lang="cs-CZ"/>
          </a:p>
        </p:txBody>
      </p:sp>
      <p:sp>
        <p:nvSpPr>
          <p:cNvPr id="16" name="Obdélník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Obdélník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Obdélník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9" name="Obdélník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Obdélník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Obdélník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Obdélník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9" name="Obdélník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Obdélník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914400" y="512064"/>
            <a:ext cx="7772400" cy="914400"/>
          </a:xfrm>
        </p:spPr>
        <p:txBody>
          <a:bodyPr/>
          <a:lstStyle>
            <a:lvl1pPr>
              <a:defRPr sz="4000" cap="none" baseline="0"/>
            </a:lvl1pPr>
            <a:extLst/>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extLst/>
          </a:lstStyle>
          <a:p>
            <a:endParaRPr lang="cs-CZ"/>
          </a:p>
        </p:txBody>
      </p:sp>
      <p:sp>
        <p:nvSpPr>
          <p:cNvPr id="4" name="Zástupný symbol pro zápatí 3"/>
          <p:cNvSpPr>
            <a:spLocks noGrp="1"/>
          </p:cNvSpPr>
          <p:nvPr>
            <p:ph type="ftr" sz="quarter" idx="11"/>
          </p:nvPr>
        </p:nvSpPr>
        <p:spPr/>
        <p:txBody>
          <a:bodyPr/>
          <a:lstStyle>
            <a:extLst/>
          </a:lstStyle>
          <a:p>
            <a:endParaRPr lang="cs-CZ"/>
          </a:p>
        </p:txBody>
      </p:sp>
      <p:sp>
        <p:nvSpPr>
          <p:cNvPr id="5" name="Zástupný symbol pro číslo snímku 4"/>
          <p:cNvSpPr>
            <a:spLocks noGrp="1"/>
          </p:cNvSpPr>
          <p:nvPr>
            <p:ph type="sldNum" sz="quarter" idx="12"/>
          </p:nvPr>
        </p:nvSpPr>
        <p:spPr/>
        <p:txBody>
          <a:bodyPr/>
          <a:lstStyle>
            <a:extLst/>
          </a:lstStyle>
          <a:p>
            <a:fld id="{3988BEAB-180C-4388-92D7-4D9CEF551258}"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extLst/>
          </a:lstStyle>
          <a:p>
            <a:endParaRPr lang="cs-CZ"/>
          </a:p>
        </p:txBody>
      </p:sp>
      <p:sp>
        <p:nvSpPr>
          <p:cNvPr id="3" name="Zástupný symbol pro zápatí 2"/>
          <p:cNvSpPr>
            <a:spLocks noGrp="1"/>
          </p:cNvSpPr>
          <p:nvPr>
            <p:ph type="ftr" sz="quarter" idx="11"/>
          </p:nvPr>
        </p:nvSpPr>
        <p:spPr/>
        <p:txBody>
          <a:bodyPr/>
          <a:lstStyle>
            <a:extLst/>
          </a:lstStyle>
          <a:p>
            <a:endParaRPr lang="cs-CZ"/>
          </a:p>
        </p:txBody>
      </p:sp>
      <p:sp>
        <p:nvSpPr>
          <p:cNvPr id="4" name="Zástupný symbol pro číslo snímku 3"/>
          <p:cNvSpPr>
            <a:spLocks noGrp="1"/>
          </p:cNvSpPr>
          <p:nvPr>
            <p:ph type="sldNum" sz="quarter" idx="12"/>
          </p:nvPr>
        </p:nvSpPr>
        <p:spPr/>
        <p:txBody>
          <a:bodyPr/>
          <a:lstStyle>
            <a:extLst/>
          </a:lstStyle>
          <a:p>
            <a:fld id="{2C36D307-D41A-4BC5-96F3-2833EEFD9191}"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685800" y="273050"/>
            <a:ext cx="8229600" cy="1162050"/>
          </a:xfrm>
        </p:spPr>
        <p:txBody>
          <a:bodyPr anchor="ctr"/>
          <a:lstStyle>
            <a:lvl1pPr algn="l">
              <a:buNone/>
              <a:defRPr sz="3600" b="0"/>
            </a:lvl1pPr>
            <a:extLst/>
          </a:lstStyle>
          <a:p>
            <a:r>
              <a:rPr kumimoji="0" lang="cs-CZ" smtClean="0"/>
              <a:t>Kliknutím lze upravit styl.</a:t>
            </a:r>
            <a:endParaRPr kumimoji="0" lang="en-US"/>
          </a:p>
        </p:txBody>
      </p:sp>
      <p:sp>
        <p:nvSpPr>
          <p:cNvPr id="3" name="Zástupný symbol pro text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extLst/>
          </a:lstStyle>
          <a:p>
            <a:endParaRPr lang="cs-CZ"/>
          </a:p>
        </p:txBody>
      </p:sp>
      <p:sp>
        <p:nvSpPr>
          <p:cNvPr id="6" name="Zástupný symbol pro zápatí 5"/>
          <p:cNvSpPr>
            <a:spLocks noGrp="1"/>
          </p:cNvSpPr>
          <p:nvPr>
            <p:ph type="ftr" sz="quarter" idx="11"/>
          </p:nvPr>
        </p:nvSpPr>
        <p:spPr/>
        <p:txBody>
          <a:bodyPr/>
          <a:lstStyle>
            <a:extLst/>
          </a:lstStyle>
          <a:p>
            <a:endParaRPr lang="cs-CZ"/>
          </a:p>
        </p:txBody>
      </p:sp>
      <p:sp>
        <p:nvSpPr>
          <p:cNvPr id="7" name="Zástupný symbol pro číslo snímku 6"/>
          <p:cNvSpPr>
            <a:spLocks noGrp="1"/>
          </p:cNvSpPr>
          <p:nvPr>
            <p:ph type="sldNum" sz="quarter" idx="12"/>
          </p:nvPr>
        </p:nvSpPr>
        <p:spPr/>
        <p:txBody>
          <a:bodyPr/>
          <a:lstStyle>
            <a:extLst/>
          </a:lstStyle>
          <a:p>
            <a:fld id="{83C8BABC-8448-4D62-A4B0-DCED373CCF62}"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8" name="Obdélník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cxnSp>
        <p:nvCxnSpPr>
          <p:cNvPr id="9" name="Přímá spojnice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Skupina 9"/>
          <p:cNvGrpSpPr/>
          <p:nvPr/>
        </p:nvGrpSpPr>
        <p:grpSpPr>
          <a:xfrm rot="5400000">
            <a:off x="8514581" y="1219200"/>
            <a:ext cx="132763" cy="128466"/>
            <a:chOff x="6668087" y="1297746"/>
            <a:chExt cx="161840" cy="156602"/>
          </a:xfrm>
        </p:grpSpPr>
        <p:cxnSp>
          <p:nvCxnSpPr>
            <p:cNvPr id="15" name="Přímá spojnice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Přímá spojnice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Přímá spojnice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Nadpis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cs-CZ" smtClean="0"/>
              <a:t>Kliknutím na ikonu přidáte obrázek.</a:t>
            </a:r>
            <a:endParaRPr kumimoji="0" lang="en-US"/>
          </a:p>
        </p:txBody>
      </p:sp>
      <p:sp>
        <p:nvSpPr>
          <p:cNvPr id="4" name="Zástupný symbol pro text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cs-CZ" smtClean="0"/>
              <a:t>Kliknutím lze upravit styly předlohy textu.</a:t>
            </a:r>
          </a:p>
        </p:txBody>
      </p:sp>
      <p:grpSp>
        <p:nvGrpSpPr>
          <p:cNvPr id="14" name="Skupina 13"/>
          <p:cNvGrpSpPr/>
          <p:nvPr/>
        </p:nvGrpSpPr>
        <p:grpSpPr>
          <a:xfrm rot="5400000">
            <a:off x="8666981" y="1371600"/>
            <a:ext cx="132763" cy="128466"/>
            <a:chOff x="6668087" y="1297746"/>
            <a:chExt cx="161840" cy="156602"/>
          </a:xfrm>
        </p:grpSpPr>
        <p:cxnSp>
          <p:nvCxnSpPr>
            <p:cNvPr id="11" name="Přímá spojnice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Přímá spojnice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Přímá spojnice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Skupina 17"/>
          <p:cNvGrpSpPr/>
          <p:nvPr/>
        </p:nvGrpSpPr>
        <p:grpSpPr>
          <a:xfrm rot="5400000">
            <a:off x="8320088" y="1474763"/>
            <a:ext cx="132763" cy="128466"/>
            <a:chOff x="6668087" y="1297746"/>
            <a:chExt cx="161840" cy="156602"/>
          </a:xfrm>
        </p:grpSpPr>
        <p:cxnSp>
          <p:nvCxnSpPr>
            <p:cNvPr id="19" name="Přímá spojnice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Přímá spojnice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Přímá spojnice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Zástupný symbol pro datum 4"/>
          <p:cNvSpPr>
            <a:spLocks noGrp="1"/>
          </p:cNvSpPr>
          <p:nvPr>
            <p:ph type="dt" sz="half" idx="10"/>
          </p:nvPr>
        </p:nvSpPr>
        <p:spPr>
          <a:xfrm>
            <a:off x="6477000" y="55499"/>
            <a:ext cx="2133600" cy="365125"/>
          </a:xfrm>
        </p:spPr>
        <p:txBody>
          <a:bodyPr/>
          <a:lstStyle>
            <a:extLst/>
          </a:lstStyle>
          <a:p>
            <a:endParaRPr lang="cs-CZ"/>
          </a:p>
        </p:txBody>
      </p:sp>
      <p:sp>
        <p:nvSpPr>
          <p:cNvPr id="6" name="Zástupný symbol pro zápatí 5"/>
          <p:cNvSpPr>
            <a:spLocks noGrp="1"/>
          </p:cNvSpPr>
          <p:nvPr>
            <p:ph type="ftr" sz="quarter" idx="11"/>
          </p:nvPr>
        </p:nvSpPr>
        <p:spPr>
          <a:xfrm>
            <a:off x="914400" y="55499"/>
            <a:ext cx="5562600" cy="365125"/>
          </a:xfrm>
        </p:spPr>
        <p:txBody>
          <a:bodyPr/>
          <a:lstStyle>
            <a:extLst/>
          </a:lstStyle>
          <a:p>
            <a:endParaRPr lang="cs-CZ"/>
          </a:p>
        </p:txBody>
      </p:sp>
      <p:sp>
        <p:nvSpPr>
          <p:cNvPr id="7" name="Zástupný symbol pro číslo snímku 6"/>
          <p:cNvSpPr>
            <a:spLocks noGrp="1"/>
          </p:cNvSpPr>
          <p:nvPr>
            <p:ph type="sldNum" sz="quarter" idx="12"/>
          </p:nvPr>
        </p:nvSpPr>
        <p:spPr>
          <a:xfrm>
            <a:off x="8610600" y="55499"/>
            <a:ext cx="457200" cy="365125"/>
          </a:xfrm>
        </p:spPr>
        <p:txBody>
          <a:bodyPr/>
          <a:lstStyle>
            <a:extLst/>
          </a:lstStyle>
          <a:p>
            <a:fld id="{517B0D5A-1F4C-44C0-9AB6-8820862B17A9}"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Obdélník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bdélník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Obdélník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bdélník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Obdélník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Obdélník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Obdélník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Obdélník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7" name="Obdélník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Zástupný symbol pro nadpis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endParaRPr lang="cs-CZ"/>
          </a:p>
        </p:txBody>
      </p:sp>
      <p:sp>
        <p:nvSpPr>
          <p:cNvPr id="3" name="Zástupný symbol pro zápatí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cs-CZ"/>
          </a:p>
        </p:txBody>
      </p:sp>
      <p:sp>
        <p:nvSpPr>
          <p:cNvPr id="23" name="Zástupný symbol pro číslo snímku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0C80B60B-5236-4246-8BD3-FB1773B89C8E}" type="slidenum">
              <a:rPr lang="cs-CZ" smtClean="0"/>
              <a:pPr/>
              <a:t>‹#›</a:t>
            </a:fld>
            <a:endParaRPr lang="cs-CZ"/>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oup-arc.com/access/content/sensation-and-perception-5e-student-resources/sensation-and-perception-5e-14-1-olfactory-anatomy?previousFilter=tag_chapter-14"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en.wikipedia.org/wiki/Hippocampus" TargetMode="External"/><Relationship Id="rId3" Type="http://schemas.openxmlformats.org/officeDocument/2006/relationships/hyperlink" Target="http://en.wikipedia.org/wiki/Subventricular_zone" TargetMode="External"/><Relationship Id="rId7" Type="http://schemas.openxmlformats.org/officeDocument/2006/relationships/hyperlink" Target="http://en.wikipedia.org/wiki/Neurogenesis" TargetMode="External"/><Relationship Id="rId2" Type="http://schemas.openxmlformats.org/officeDocument/2006/relationships/hyperlink" Target="http://en.wikipedia.org/wiki/Brain" TargetMode="External"/><Relationship Id="rId1" Type="http://schemas.openxmlformats.org/officeDocument/2006/relationships/slideLayout" Target="../slideLayouts/slideLayout7.xml"/><Relationship Id="rId6" Type="http://schemas.openxmlformats.org/officeDocument/2006/relationships/hyperlink" Target="http://en.wikipedia.org/wiki/Interneurons" TargetMode="External"/><Relationship Id="rId5" Type="http://schemas.openxmlformats.org/officeDocument/2006/relationships/hyperlink" Target="http://en.wikipedia.org/wiki/GABAergic" TargetMode="External"/><Relationship Id="rId4" Type="http://schemas.openxmlformats.org/officeDocument/2006/relationships/hyperlink" Target="http://en.wikipedia.org/wiki/Olfactory_bulb" TargetMode="External"/><Relationship Id="rId9"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genomebiology.com/2003/4/7/220/figure/F1?highres=y"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hyperlink" Target="http://genomebiology.com/2003/4/7/220/figure/F1?highres=y"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upload.wikimedia.org/wikipedia/en/b/bc/CD36-in-membrane.png" TargetMode="External"/><Relationship Id="rId2" Type="http://schemas.openxmlformats.org/officeDocument/2006/relationships/hyperlink" Target="http://www.scientificamerican.com/article.cfm?id=potential-taste-receptor" TargetMode="External"/><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79.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dx.doi.org/10.1371/journal.pone.0053998" TargetMode="External"/><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gi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6.wmf"/><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8" name="Text Box 6"/>
          <p:cNvSpPr txBox="1">
            <a:spLocks noChangeArrowheads="1"/>
          </p:cNvSpPr>
          <p:nvPr/>
        </p:nvSpPr>
        <p:spPr bwMode="auto">
          <a:xfrm>
            <a:off x="1907704" y="1082378"/>
            <a:ext cx="483978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5400" cap="all" spc="50" dirty="0">
                <a:latin typeface="+mj-lt"/>
                <a:ea typeface="+mj-ea"/>
                <a:cs typeface="+mj-cs"/>
              </a:rPr>
              <a:t>Chemorecepce</a:t>
            </a:r>
          </a:p>
        </p:txBody>
      </p:sp>
      <p:pic>
        <p:nvPicPr>
          <p:cNvPr id="1026" name="Picture 2" descr="http://vosshall.rockefeller.edu/assets/image/HumanSmell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708920"/>
            <a:ext cx="6667500" cy="28479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835696" y="6597352"/>
            <a:ext cx="3147015" cy="261610"/>
          </a:xfrm>
          <a:prstGeom prst="rect">
            <a:avLst/>
          </a:prstGeom>
          <a:noFill/>
        </p:spPr>
        <p:txBody>
          <a:bodyPr wrap="none" rtlCol="0">
            <a:spAutoFit/>
          </a:bodyPr>
          <a:lstStyle/>
          <a:p>
            <a:r>
              <a:rPr lang="en-GB" sz="1100" dirty="0" err="1"/>
              <a:t>McGann</a:t>
            </a:r>
            <a:r>
              <a:rPr lang="en-GB" sz="1100" dirty="0"/>
              <a:t>, Science 356, 597 (2017) 12 May 2017</a:t>
            </a:r>
          </a:p>
        </p:txBody>
      </p:sp>
      <p:sp>
        <p:nvSpPr>
          <p:cNvPr id="3" name="TextovéPole 2"/>
          <p:cNvSpPr txBox="1"/>
          <p:nvPr/>
        </p:nvSpPr>
        <p:spPr>
          <a:xfrm>
            <a:off x="323528" y="764704"/>
            <a:ext cx="8496944" cy="4524315"/>
          </a:xfrm>
          <a:prstGeom prst="rect">
            <a:avLst/>
          </a:prstGeom>
          <a:noFill/>
        </p:spPr>
        <p:txBody>
          <a:bodyPr wrap="square" rtlCol="0">
            <a:spAutoFit/>
          </a:bodyPr>
          <a:lstStyle/>
          <a:p>
            <a:r>
              <a:rPr lang="cs-CZ" dirty="0" smtClean="0"/>
              <a:t>Ale: ačkoliv je čichový lalok relativně menší, má stejně neuronů jako u myši a je mnohem větší absolutně. </a:t>
            </a:r>
          </a:p>
          <a:p>
            <a:r>
              <a:rPr lang="cs-CZ" dirty="0" smtClean="0"/>
              <a:t>Srovnávají-li se výkony, velmi záleží na volbě </a:t>
            </a:r>
          </a:p>
          <a:p>
            <a:r>
              <a:rPr lang="cs-CZ" dirty="0" smtClean="0"/>
              <a:t>dané vůně. Zřejmě kvůli existenci různé </a:t>
            </a:r>
          </a:p>
          <a:p>
            <a:r>
              <a:rPr lang="cs-CZ" dirty="0" smtClean="0"/>
              <a:t>výbavě receptory. Pro některé vůně lidé</a:t>
            </a:r>
          </a:p>
          <a:p>
            <a:r>
              <a:rPr lang="cs-CZ" dirty="0" smtClean="0"/>
              <a:t>předstihnou myš i psa. Množství vůní je</a:t>
            </a:r>
          </a:p>
          <a:p>
            <a:r>
              <a:rPr lang="cs-CZ" dirty="0" smtClean="0"/>
              <a:t>i u lidí obrovské a i člověk dokáže sledovat </a:t>
            </a:r>
          </a:p>
          <a:p>
            <a:r>
              <a:rPr lang="cs-CZ" dirty="0" smtClean="0"/>
              <a:t>pachovou stopu. </a:t>
            </a:r>
          </a:p>
          <a:p>
            <a:r>
              <a:rPr lang="cs-CZ" dirty="0" smtClean="0"/>
              <a:t>Pachová komunikace existuje i mezi lidmi a</a:t>
            </a:r>
          </a:p>
          <a:p>
            <a:r>
              <a:rPr lang="cs-CZ" dirty="0" smtClean="0"/>
              <a:t>nese informaci o příbuzenství, stresu, </a:t>
            </a:r>
          </a:p>
          <a:p>
            <a:r>
              <a:rPr lang="cs-CZ" dirty="0" smtClean="0"/>
              <a:t>reprodukčním stavu, i když často podvědomě.</a:t>
            </a:r>
          </a:p>
          <a:p>
            <a:r>
              <a:rPr lang="cs-CZ" dirty="0" smtClean="0"/>
              <a:t>Jde o vysoce dynamický smysl spojený s pamětí. </a:t>
            </a:r>
          </a:p>
          <a:p>
            <a:r>
              <a:rPr lang="cs-CZ" dirty="0"/>
              <a:t>e</a:t>
            </a:r>
            <a:r>
              <a:rPr lang="cs-CZ" dirty="0" smtClean="0"/>
              <a:t>močním doprovodem a okolnostmi. </a:t>
            </a:r>
          </a:p>
          <a:p>
            <a:r>
              <a:rPr lang="cs-CZ" dirty="0" smtClean="0"/>
              <a:t>Poruchy čichu mohou informovat o postupující </a:t>
            </a:r>
          </a:p>
          <a:p>
            <a:r>
              <a:rPr lang="cs-CZ" dirty="0" err="1" smtClean="0"/>
              <a:t>neurodegenerativní</a:t>
            </a:r>
            <a:r>
              <a:rPr lang="cs-CZ" dirty="0" smtClean="0"/>
              <a:t> chorobě.</a:t>
            </a:r>
          </a:p>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6271" y="1196752"/>
            <a:ext cx="3500413" cy="3650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1585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čich a chuť"/>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47672"/>
          <a:stretch>
            <a:fillRect/>
          </a:stretch>
        </p:blipFill>
        <p:spPr bwMode="auto">
          <a:xfrm>
            <a:off x="-36512" y="0"/>
            <a:ext cx="9144000" cy="6861175"/>
          </a:xfrm>
          <a:prstGeom prst="rect">
            <a:avLst/>
          </a:prstGeom>
          <a:noFill/>
          <a:extLst>
            <a:ext uri="{909E8E84-426E-40DD-AFC4-6F175D3DCCD1}">
              <a14:hiddenFill xmlns:a14="http://schemas.microsoft.com/office/drawing/2010/main">
                <a:solidFill>
                  <a:srgbClr val="FFFFFF"/>
                </a:solidFill>
              </a14:hiddenFill>
            </a:ext>
          </a:extLst>
        </p:spPr>
      </p:pic>
      <p:sp>
        <p:nvSpPr>
          <p:cNvPr id="32773" name="Text Box 5"/>
          <p:cNvSpPr txBox="1">
            <a:spLocks noChangeArrowheads="1"/>
          </p:cNvSpPr>
          <p:nvPr/>
        </p:nvSpPr>
        <p:spPr bwMode="auto">
          <a:xfrm>
            <a:off x="4067175" y="333375"/>
            <a:ext cx="946150" cy="588963"/>
          </a:xfrm>
          <a:prstGeom prst="rect">
            <a:avLst/>
          </a:prstGeom>
          <a:solidFill>
            <a:schemeClr val="tx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3200">
                <a:solidFill>
                  <a:srgbClr val="000000"/>
                </a:solidFill>
              </a:rPr>
              <a:t>Čich</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descr="čich epit cain"/>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3059832" y="0"/>
            <a:ext cx="5973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55301" name="Text Box 5"/>
          <p:cNvSpPr txBox="1">
            <a:spLocks noChangeArrowheads="1"/>
          </p:cNvSpPr>
          <p:nvPr/>
        </p:nvSpPr>
        <p:spPr bwMode="auto">
          <a:xfrm>
            <a:off x="0" y="1989138"/>
            <a:ext cx="284321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solidFill>
                  <a:srgbClr val="FFC000"/>
                </a:solidFill>
                <a:latin typeface="Arial" charset="0"/>
              </a:rPr>
              <a:t>Čichové buňky savců jsou bipolární, primární r., je jich 6-10 milionů, dendrit má na konci 5-20 vlásků - </a:t>
            </a:r>
            <a:r>
              <a:rPr lang="cs-CZ" dirty="0" err="1">
                <a:solidFill>
                  <a:srgbClr val="FFC000"/>
                </a:solidFill>
                <a:latin typeface="Arial" charset="0"/>
              </a:rPr>
              <a:t>cilií</a:t>
            </a:r>
            <a:r>
              <a:rPr lang="cs-CZ" dirty="0">
                <a:solidFill>
                  <a:srgbClr val="FFC000"/>
                </a:solidFill>
                <a:latin typeface="Arial" charset="0"/>
              </a:rPr>
              <a:t>, řasinek.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limbický systém"/>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l="8917" r="9169"/>
          <a:stretch>
            <a:fillRect/>
          </a:stretch>
        </p:blipFill>
        <p:spPr bwMode="auto">
          <a:xfrm>
            <a:off x="3276600" y="3141663"/>
            <a:ext cx="48958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ozky obratlovců"/>
          <p:cNvPicPr>
            <a:picLocks noChangeAspect="1" noChangeArrowheads="1"/>
          </p:cNvPicPr>
          <p:nvPr/>
        </p:nvPicPr>
        <p:blipFill>
          <a:blip r:embed="rId3" cstate="print">
            <a:extLst>
              <a:ext uri="{28A0092B-C50C-407E-A947-70E740481C1C}">
                <a14:useLocalDpi xmlns:a14="http://schemas.microsoft.com/office/drawing/2010/main" val="0"/>
              </a:ext>
            </a:extLst>
          </a:blip>
          <a:srcRect b="63675"/>
          <a:stretch>
            <a:fillRect/>
          </a:stretch>
        </p:blipFill>
        <p:spPr bwMode="auto">
          <a:xfrm>
            <a:off x="2555875" y="260350"/>
            <a:ext cx="5949950" cy="2852738"/>
          </a:xfrm>
          <a:prstGeom prst="rect">
            <a:avLst/>
          </a:prstGeom>
          <a:noFill/>
          <a:extLst>
            <a:ext uri="{909E8E84-426E-40DD-AFC4-6F175D3DCCD1}">
              <a14:hiddenFill xmlns:a14="http://schemas.microsoft.com/office/drawing/2010/main">
                <a:solidFill>
                  <a:srgbClr val="FFFFFF"/>
                </a:solidFill>
              </a14:hiddenFill>
            </a:ext>
          </a:extLst>
        </p:spPr>
      </p:pic>
      <p:sp>
        <p:nvSpPr>
          <p:cNvPr id="4101" name="Text Box 5"/>
          <p:cNvSpPr txBox="1">
            <a:spLocks noChangeArrowheads="1"/>
          </p:cNvSpPr>
          <p:nvPr/>
        </p:nvSpPr>
        <p:spPr bwMode="auto">
          <a:xfrm>
            <a:off x="231775" y="3300413"/>
            <a:ext cx="304482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a:solidFill>
                  <a:srgbClr val="FFC000"/>
                </a:solidFill>
                <a:latin typeface="Arial" charset="0"/>
              </a:rPr>
              <a:t>Čichový lalok – součást</a:t>
            </a:r>
          </a:p>
          <a:p>
            <a:r>
              <a:rPr lang="cs-CZ" dirty="0">
                <a:solidFill>
                  <a:srgbClr val="FFC000"/>
                </a:solidFill>
                <a:latin typeface="Arial" charset="0"/>
              </a:rPr>
              <a:t>koncového </a:t>
            </a:r>
            <a:r>
              <a:rPr lang="cs-CZ" dirty="0" smtClean="0">
                <a:solidFill>
                  <a:srgbClr val="FFC000"/>
                </a:solidFill>
                <a:latin typeface="Arial" charset="0"/>
              </a:rPr>
              <a:t>mozku</a:t>
            </a:r>
          </a:p>
          <a:p>
            <a:endParaRPr lang="cs-CZ" dirty="0">
              <a:solidFill>
                <a:srgbClr val="FFC000"/>
              </a:solidFill>
              <a:latin typeface="Arial" charset="0"/>
            </a:endParaRPr>
          </a:p>
          <a:p>
            <a:r>
              <a:rPr lang="cs-CZ" dirty="0" smtClean="0">
                <a:solidFill>
                  <a:srgbClr val="FFC000"/>
                </a:solidFill>
                <a:latin typeface="Arial" charset="0"/>
              </a:rPr>
              <a:t>Začátek nervové trubice se formoval jako čichové centrum. </a:t>
            </a:r>
            <a:endParaRPr lang="cs-CZ" dirty="0">
              <a:solidFill>
                <a:srgbClr val="FFC000"/>
              </a:solidFill>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3" name="Picture 5" descr="18-10"/>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76538" y="0"/>
            <a:ext cx="6367462" cy="6858000"/>
          </a:xfrm>
          <a:prstGeom prst="rect">
            <a:avLst/>
          </a:prstGeom>
          <a:noFill/>
          <a:extLst>
            <a:ext uri="{909E8E84-426E-40DD-AFC4-6F175D3DCCD1}">
              <a14:hiddenFill xmlns:a14="http://schemas.microsoft.com/office/drawing/2010/main">
                <a:solidFill>
                  <a:srgbClr val="FFFFFF"/>
                </a:solidFill>
              </a14:hiddenFill>
            </a:ext>
          </a:extLst>
        </p:spPr>
      </p:pic>
      <p:sp>
        <p:nvSpPr>
          <p:cNvPr id="17414" name="Text Box 6"/>
          <p:cNvSpPr txBox="1">
            <a:spLocks noChangeArrowheads="1"/>
          </p:cNvSpPr>
          <p:nvPr/>
        </p:nvSpPr>
        <p:spPr bwMode="auto">
          <a:xfrm>
            <a:off x="107504" y="3108325"/>
            <a:ext cx="25955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solidFill>
                  <a:srgbClr val="FFC000"/>
                </a:solidFill>
                <a:latin typeface="Arial" charset="0"/>
              </a:rPr>
              <a:t>Čichový lalok – součást</a:t>
            </a:r>
          </a:p>
          <a:p>
            <a:r>
              <a:rPr lang="cs-CZ" dirty="0">
                <a:solidFill>
                  <a:srgbClr val="FFC000"/>
                </a:solidFill>
                <a:latin typeface="Arial" charset="0"/>
              </a:rPr>
              <a:t>koncového mozku</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rh_in_membrane_big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9225" y="3371850"/>
            <a:ext cx="3914775" cy="3486150"/>
          </a:xfrm>
          <a:prstGeom prst="rect">
            <a:avLst/>
          </a:prstGeom>
          <a:noFill/>
          <a:extLst>
            <a:ext uri="{909E8E84-426E-40DD-AFC4-6F175D3DCCD1}">
              <a14:hiddenFill xmlns:a14="http://schemas.microsoft.com/office/drawing/2010/main">
                <a:solidFill>
                  <a:srgbClr val="FFFFFF"/>
                </a:solidFill>
              </a14:hiddenFill>
            </a:ext>
          </a:extLst>
        </p:spPr>
      </p:pic>
      <p:sp>
        <p:nvSpPr>
          <p:cNvPr id="43013" name="Text Box 5"/>
          <p:cNvSpPr txBox="1">
            <a:spLocks noChangeArrowheads="1"/>
          </p:cNvSpPr>
          <p:nvPr/>
        </p:nvSpPr>
        <p:spPr bwMode="auto">
          <a:xfrm>
            <a:off x="0" y="0"/>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solidFill>
                  <a:srgbClr val="FFC000"/>
                </a:solidFill>
                <a:latin typeface="Arial" charset="0"/>
              </a:rPr>
              <a:t>Univerzální receptor G </a:t>
            </a:r>
            <a:r>
              <a:rPr lang="cs-CZ" dirty="0" err="1" smtClean="0">
                <a:solidFill>
                  <a:srgbClr val="FFC000"/>
                </a:solidFill>
                <a:latin typeface="Arial" charset="0"/>
              </a:rPr>
              <a:t>prot</a:t>
            </a:r>
            <a:r>
              <a:rPr lang="cs-CZ" dirty="0" smtClean="0">
                <a:solidFill>
                  <a:srgbClr val="FFC000"/>
                </a:solidFill>
                <a:latin typeface="Arial" charset="0"/>
              </a:rPr>
              <a:t>. </a:t>
            </a:r>
            <a:r>
              <a:rPr lang="cs-CZ" dirty="0">
                <a:solidFill>
                  <a:srgbClr val="FFC000"/>
                </a:solidFill>
                <a:latin typeface="Arial" charset="0"/>
              </a:rPr>
              <a:t>signální dráhy</a:t>
            </a:r>
          </a:p>
          <a:p>
            <a:r>
              <a:rPr lang="cs-CZ" dirty="0">
                <a:solidFill>
                  <a:srgbClr val="FFC000"/>
                </a:solidFill>
                <a:latin typeface="Arial" charset="0"/>
              </a:rPr>
              <a:t>7TM a-helix receptor</a:t>
            </a:r>
          </a:p>
          <a:p>
            <a:r>
              <a:rPr lang="cs-CZ" dirty="0">
                <a:solidFill>
                  <a:srgbClr val="FFC000"/>
                </a:solidFill>
                <a:latin typeface="Arial" charset="0"/>
              </a:rPr>
              <a:t>Čichové receptory tvoří největší rodinu GPCR – G </a:t>
            </a:r>
            <a:r>
              <a:rPr lang="cs-CZ" dirty="0" err="1">
                <a:solidFill>
                  <a:srgbClr val="FFC000"/>
                </a:solidFill>
                <a:latin typeface="Arial" charset="0"/>
              </a:rPr>
              <a:t>prot</a:t>
            </a:r>
            <a:r>
              <a:rPr lang="cs-CZ" dirty="0">
                <a:solidFill>
                  <a:srgbClr val="FFC000"/>
                </a:solidFill>
                <a:latin typeface="Arial" charset="0"/>
              </a:rPr>
              <a:t>. </a:t>
            </a:r>
            <a:r>
              <a:rPr lang="cs-CZ" dirty="0" err="1">
                <a:solidFill>
                  <a:srgbClr val="FFC000"/>
                </a:solidFill>
                <a:latin typeface="Arial" charset="0"/>
              </a:rPr>
              <a:t>coupled</a:t>
            </a:r>
            <a:r>
              <a:rPr lang="cs-CZ" dirty="0">
                <a:solidFill>
                  <a:srgbClr val="FFC000"/>
                </a:solidFill>
                <a:latin typeface="Arial" charset="0"/>
              </a:rPr>
              <a:t> </a:t>
            </a:r>
            <a:r>
              <a:rPr lang="cs-CZ" dirty="0" err="1">
                <a:solidFill>
                  <a:srgbClr val="FFC000"/>
                </a:solidFill>
                <a:latin typeface="Arial" charset="0"/>
              </a:rPr>
              <a:t>rec</a:t>
            </a:r>
            <a:r>
              <a:rPr lang="cs-CZ" dirty="0">
                <a:solidFill>
                  <a:srgbClr val="FFC000"/>
                </a:solidFill>
                <a:latin typeface="Arial" charset="0"/>
              </a:rPr>
              <a:t>.</a:t>
            </a:r>
          </a:p>
          <a:p>
            <a:r>
              <a:rPr lang="cs-CZ" dirty="0">
                <a:solidFill>
                  <a:srgbClr val="FFC000"/>
                </a:solidFill>
                <a:latin typeface="Arial" charset="0"/>
              </a:rPr>
              <a:t>s jedinou zvláštností: velmi dlouhou druhou extracelulární smyčkou.</a:t>
            </a:r>
          </a:p>
          <a:p>
            <a:r>
              <a:rPr lang="cs-CZ" dirty="0">
                <a:solidFill>
                  <a:srgbClr val="FFC000"/>
                </a:solidFill>
                <a:latin typeface="Arial" charset="0"/>
              </a:rPr>
              <a:t>Možná nejzajímavější je </a:t>
            </a:r>
            <a:r>
              <a:rPr lang="cs-CZ" dirty="0" err="1">
                <a:solidFill>
                  <a:srgbClr val="FFC000"/>
                </a:solidFill>
                <a:latin typeface="Arial" charset="0"/>
              </a:rPr>
              <a:t>hypervariabilní</a:t>
            </a:r>
            <a:r>
              <a:rPr lang="cs-CZ" dirty="0">
                <a:solidFill>
                  <a:srgbClr val="FFC000"/>
                </a:solidFill>
                <a:latin typeface="Arial" charset="0"/>
              </a:rPr>
              <a:t> oblast na 3., 4. a 5. </a:t>
            </a:r>
            <a:r>
              <a:rPr lang="cs-CZ" dirty="0" err="1">
                <a:solidFill>
                  <a:srgbClr val="FFC000"/>
                </a:solidFill>
                <a:latin typeface="Arial" charset="0"/>
              </a:rPr>
              <a:t>transmembránové</a:t>
            </a:r>
            <a:r>
              <a:rPr lang="cs-CZ" dirty="0">
                <a:solidFill>
                  <a:srgbClr val="FFC000"/>
                </a:solidFill>
                <a:latin typeface="Arial" charset="0"/>
              </a:rPr>
              <a:t> doméně. Na prostorových modelech se tyto oblasti přikládají k sobě a vytváří jakousi kapsu. Ta je pravděpodobným místem pro vazbu těkavých ligandů . </a:t>
            </a:r>
          </a:p>
        </p:txBody>
      </p:sp>
      <p:pic>
        <p:nvPicPr>
          <p:cNvPr id="43014" name="Picture 6"/>
          <p:cNvPicPr>
            <a:picLocks noChangeAspect="1" noChangeArrowheads="1"/>
          </p:cNvPicPr>
          <p:nvPr/>
        </p:nvPicPr>
        <p:blipFill>
          <a:blip r:embed="rId3">
            <a:extLst>
              <a:ext uri="{28A0092B-C50C-407E-A947-70E740481C1C}">
                <a14:useLocalDpi xmlns:a14="http://schemas.microsoft.com/office/drawing/2010/main" val="0"/>
              </a:ext>
            </a:extLst>
          </a:blip>
          <a:srcRect l="17813" t="12370" r="15833" b="17418"/>
          <a:stretch>
            <a:fillRect/>
          </a:stretch>
        </p:blipFill>
        <p:spPr bwMode="auto">
          <a:xfrm>
            <a:off x="0" y="2163763"/>
            <a:ext cx="5545138"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5" name="Text Box 7"/>
          <p:cNvSpPr txBox="1">
            <a:spLocks noChangeArrowheads="1"/>
          </p:cNvSpPr>
          <p:nvPr/>
        </p:nvSpPr>
        <p:spPr bwMode="auto">
          <a:xfrm>
            <a:off x="3203575" y="5805488"/>
            <a:ext cx="1195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200">
                <a:solidFill>
                  <a:srgbClr val="000000"/>
                </a:solidFill>
                <a:latin typeface="Arial" charset="0"/>
              </a:rPr>
              <a:t>Hypervariabilní</a:t>
            </a:r>
          </a:p>
          <a:p>
            <a:r>
              <a:rPr lang="cs-CZ" sz="1200">
                <a:solidFill>
                  <a:srgbClr val="000000"/>
                </a:solidFill>
                <a:latin typeface="Arial" charset="0"/>
              </a:rPr>
              <a:t>oblast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čich transdukc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26900" r="29427"/>
          <a:stretch>
            <a:fillRect/>
          </a:stretch>
        </p:blipFill>
        <p:spPr bwMode="auto">
          <a:xfrm>
            <a:off x="0" y="976313"/>
            <a:ext cx="6588125"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6660232" y="981075"/>
            <a:ext cx="248376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a:solidFill>
                  <a:srgbClr val="FFC000"/>
                </a:solidFill>
                <a:latin typeface="Arial" charset="0"/>
              </a:rPr>
              <a:t>Cl ionty také depolarizují – výjimka kvůli vysoké koncentraci uvnitř </a:t>
            </a:r>
          </a:p>
          <a:p>
            <a:endParaRPr lang="cs-CZ" dirty="0">
              <a:solidFill>
                <a:srgbClr val="FFC000"/>
              </a:solidFill>
              <a:latin typeface="Arial" charset="0"/>
            </a:endParaRPr>
          </a:p>
          <a:p>
            <a:r>
              <a:rPr lang="cs-CZ" dirty="0">
                <a:solidFill>
                  <a:srgbClr val="FFC000"/>
                </a:solidFill>
                <a:latin typeface="Arial" charset="0"/>
              </a:rPr>
              <a:t>Ca ionty mají i adaptační význam</a:t>
            </a:r>
          </a:p>
        </p:txBody>
      </p:sp>
      <p:sp>
        <p:nvSpPr>
          <p:cNvPr id="26631" name="Text Box 7"/>
          <p:cNvSpPr txBox="1">
            <a:spLocks noChangeArrowheads="1"/>
          </p:cNvSpPr>
          <p:nvPr/>
        </p:nvSpPr>
        <p:spPr bwMode="auto">
          <a:xfrm>
            <a:off x="0" y="188913"/>
            <a:ext cx="80279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2400" dirty="0"/>
              <a:t>Univerzální mechanismy transdukce</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5" name="Picture 5" descr="čich transdukce2"/>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2123728" y="620688"/>
            <a:ext cx="7020272" cy="6237312"/>
          </a:xfrm>
          <a:prstGeom prst="rect">
            <a:avLst/>
          </a:prstGeom>
          <a:noFill/>
          <a:extLst>
            <a:ext uri="{909E8E84-426E-40DD-AFC4-6F175D3DCCD1}">
              <a14:hiddenFill xmlns:a14="http://schemas.microsoft.com/office/drawing/2010/main">
                <a:solidFill>
                  <a:srgbClr val="FFFFFF"/>
                </a:solidFill>
              </a14:hiddenFill>
            </a:ext>
          </a:extLst>
        </p:spPr>
      </p:pic>
      <p:sp>
        <p:nvSpPr>
          <p:cNvPr id="46086" name="Text Box 6"/>
          <p:cNvSpPr txBox="1">
            <a:spLocks noChangeArrowheads="1"/>
          </p:cNvSpPr>
          <p:nvPr/>
        </p:nvSpPr>
        <p:spPr bwMode="auto">
          <a:xfrm>
            <a:off x="0" y="0"/>
            <a:ext cx="338455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solidFill>
                  <a:srgbClr val="FFC000"/>
                </a:solidFill>
                <a:latin typeface="Arial" charset="0"/>
              </a:rPr>
              <a:t>Aktivace</a:t>
            </a:r>
          </a:p>
          <a:p>
            <a:r>
              <a:rPr lang="cs-CZ" dirty="0">
                <a:solidFill>
                  <a:srgbClr val="FFC000"/>
                </a:solidFill>
                <a:latin typeface="Arial" charset="0"/>
              </a:rPr>
              <a:t>Zesílení, max. 4.10</a:t>
            </a:r>
            <a:r>
              <a:rPr lang="cs-CZ" baseline="30000" dirty="0">
                <a:solidFill>
                  <a:srgbClr val="FFC000"/>
                </a:solidFill>
                <a:latin typeface="Arial" charset="0"/>
              </a:rPr>
              <a:t>-15</a:t>
            </a:r>
            <a:r>
              <a:rPr lang="cs-CZ" dirty="0">
                <a:solidFill>
                  <a:srgbClr val="FFC000"/>
                </a:solidFill>
                <a:latin typeface="Arial" charset="0"/>
              </a:rPr>
              <a:t>g/l</a:t>
            </a:r>
          </a:p>
          <a:p>
            <a:r>
              <a:rPr lang="cs-CZ" dirty="0" smtClean="0">
                <a:solidFill>
                  <a:srgbClr val="FFC000"/>
                </a:solidFill>
              </a:rPr>
              <a:t>Adaptace, </a:t>
            </a:r>
            <a:r>
              <a:rPr lang="cs-CZ" dirty="0">
                <a:solidFill>
                  <a:srgbClr val="FFC000"/>
                </a:solidFill>
              </a:rPr>
              <a:t>terminace a modulace</a:t>
            </a:r>
          </a:p>
          <a:p>
            <a:endParaRPr lang="cs-CZ" dirty="0" smtClean="0">
              <a:solidFill>
                <a:srgbClr val="FFC000"/>
              </a:solidFill>
            </a:endParaRPr>
          </a:p>
          <a:p>
            <a:r>
              <a:rPr lang="cs-CZ" dirty="0" smtClean="0">
                <a:solidFill>
                  <a:srgbClr val="FFC000"/>
                </a:solidFill>
              </a:rPr>
              <a:t>Fosforylace receptoru a navázání </a:t>
            </a:r>
            <a:r>
              <a:rPr lang="cs-CZ" dirty="0" err="1" smtClean="0">
                <a:solidFill>
                  <a:srgbClr val="FFC000"/>
                </a:solidFill>
              </a:rPr>
              <a:t>Arestinu</a:t>
            </a:r>
            <a:endParaRPr lang="cs-CZ" dirty="0" smtClean="0">
              <a:solidFill>
                <a:srgbClr val="FFC000"/>
              </a:solidFill>
            </a:endParaRPr>
          </a:p>
          <a:p>
            <a:r>
              <a:rPr lang="cs-CZ" dirty="0" smtClean="0">
                <a:solidFill>
                  <a:srgbClr val="FFC000"/>
                </a:solidFill>
              </a:rPr>
              <a:t>GRK-G </a:t>
            </a:r>
            <a:r>
              <a:rPr lang="cs-CZ" dirty="0" err="1" smtClean="0">
                <a:solidFill>
                  <a:srgbClr val="FFC000"/>
                </a:solidFill>
              </a:rPr>
              <a:t>prot</a:t>
            </a:r>
            <a:r>
              <a:rPr lang="cs-CZ" dirty="0" smtClean="0">
                <a:solidFill>
                  <a:srgbClr val="FFC000"/>
                </a:solidFill>
              </a:rPr>
              <a:t>. </a:t>
            </a:r>
            <a:r>
              <a:rPr lang="cs-CZ" dirty="0" err="1" smtClean="0">
                <a:solidFill>
                  <a:srgbClr val="FFC000"/>
                </a:solidFill>
              </a:rPr>
              <a:t>coupled</a:t>
            </a:r>
            <a:endParaRPr lang="cs-CZ" dirty="0" smtClean="0">
              <a:solidFill>
                <a:srgbClr val="FFC000"/>
              </a:solidFill>
            </a:endParaRPr>
          </a:p>
          <a:p>
            <a:r>
              <a:rPr lang="cs-CZ" dirty="0" err="1" smtClean="0">
                <a:solidFill>
                  <a:srgbClr val="FFC000"/>
                </a:solidFill>
              </a:rPr>
              <a:t>rec</a:t>
            </a:r>
            <a:r>
              <a:rPr lang="cs-CZ" dirty="0" smtClean="0">
                <a:solidFill>
                  <a:srgbClr val="FFC000"/>
                </a:solidFill>
              </a:rPr>
              <a:t>. Kináza</a:t>
            </a:r>
          </a:p>
          <a:p>
            <a:endParaRPr lang="cs-CZ" dirty="0" smtClean="0">
              <a:solidFill>
                <a:srgbClr val="FFC000"/>
              </a:solidFill>
            </a:endParaRPr>
          </a:p>
          <a:p>
            <a:r>
              <a:rPr lang="cs-CZ" dirty="0" smtClean="0">
                <a:solidFill>
                  <a:srgbClr val="FFC000"/>
                </a:solidFill>
              </a:rPr>
              <a:t>Vše závisí na Ca</a:t>
            </a:r>
            <a:endParaRPr lang="cs-CZ" dirty="0">
              <a:solidFill>
                <a:srgbClr val="FFC000"/>
              </a:solidFill>
            </a:endParaRPr>
          </a:p>
        </p:txBody>
      </p:sp>
      <p:sp>
        <p:nvSpPr>
          <p:cNvPr id="46088" name="Text Box 8"/>
          <p:cNvSpPr txBox="1">
            <a:spLocks noChangeArrowheads="1"/>
          </p:cNvSpPr>
          <p:nvPr/>
        </p:nvSpPr>
        <p:spPr bwMode="auto">
          <a:xfrm>
            <a:off x="7092950" y="3716338"/>
            <a:ext cx="2051050" cy="461665"/>
          </a:xfrm>
          <a:prstGeom prst="rect">
            <a:avLst/>
          </a:prstGeom>
          <a:solidFill>
            <a:schemeClr val="tx1">
              <a:lumMod val="95000"/>
            </a:schemeClr>
          </a:solidFill>
          <a:ln>
            <a:noFill/>
          </a:ln>
          <a:effectLst/>
          <a:extLst/>
        </p:spPr>
        <p:txBody>
          <a:bodyPr wrap="square">
            <a:spAutoFit/>
          </a:bodyPr>
          <a:lstStyle/>
          <a:p>
            <a:r>
              <a:rPr lang="cs-CZ" sz="1200" b="1" dirty="0">
                <a:solidFill>
                  <a:srgbClr val="000000"/>
                </a:solidFill>
              </a:rPr>
              <a:t>Snížení afinity </a:t>
            </a:r>
            <a:r>
              <a:rPr lang="cs-CZ" sz="1200" b="1" dirty="0" smtClean="0">
                <a:solidFill>
                  <a:srgbClr val="000000"/>
                </a:solidFill>
              </a:rPr>
              <a:t>kanálu k </a:t>
            </a:r>
            <a:r>
              <a:rPr lang="cs-CZ" sz="1200" b="1" dirty="0" err="1">
                <a:solidFill>
                  <a:srgbClr val="000000"/>
                </a:solidFill>
              </a:rPr>
              <a:t>cAMP</a:t>
            </a:r>
            <a:endParaRPr lang="cs-CZ" sz="1200" b="1" dirty="0">
              <a:solidFill>
                <a:srgbClr val="000000"/>
              </a:solidFill>
            </a:endParaRPr>
          </a:p>
        </p:txBody>
      </p:sp>
      <p:sp>
        <p:nvSpPr>
          <p:cNvPr id="46089" name="Text Box 9"/>
          <p:cNvSpPr txBox="1">
            <a:spLocks noChangeArrowheads="1"/>
          </p:cNvSpPr>
          <p:nvPr/>
        </p:nvSpPr>
        <p:spPr bwMode="auto">
          <a:xfrm>
            <a:off x="4283968" y="2348880"/>
            <a:ext cx="1729961" cy="276999"/>
          </a:xfrm>
          <a:prstGeom prst="rect">
            <a:avLst/>
          </a:prstGeom>
          <a:solidFill>
            <a:schemeClr val="tx1">
              <a:lumMod val="95000"/>
            </a:schemeClr>
          </a:solidFill>
          <a:ln>
            <a:noFill/>
          </a:ln>
          <a:effectLst/>
          <a:extLst/>
        </p:spPr>
        <p:txBody>
          <a:bodyPr wrap="none">
            <a:spAutoFit/>
          </a:bodyPr>
          <a:lstStyle/>
          <a:p>
            <a:r>
              <a:rPr lang="cs-CZ" sz="1200" b="1" dirty="0">
                <a:solidFill>
                  <a:srgbClr val="000000"/>
                </a:solidFill>
              </a:rPr>
              <a:t>Redukce </a:t>
            </a:r>
            <a:r>
              <a:rPr lang="cs-CZ" sz="1200" b="1" dirty="0" smtClean="0">
                <a:solidFill>
                  <a:srgbClr val="000000"/>
                </a:solidFill>
              </a:rPr>
              <a:t>aktivity AC</a:t>
            </a:r>
            <a:endParaRPr lang="cs-CZ" sz="1200" b="1" dirty="0">
              <a:solidFill>
                <a:srgbClr val="000000"/>
              </a:solidFill>
            </a:endParaRPr>
          </a:p>
        </p:txBody>
      </p:sp>
      <p:sp>
        <p:nvSpPr>
          <p:cNvPr id="7" name="Text Box 9"/>
          <p:cNvSpPr txBox="1">
            <a:spLocks noChangeArrowheads="1"/>
          </p:cNvSpPr>
          <p:nvPr/>
        </p:nvSpPr>
        <p:spPr bwMode="auto">
          <a:xfrm>
            <a:off x="2411760" y="6453336"/>
            <a:ext cx="2626040" cy="276999"/>
          </a:xfrm>
          <a:prstGeom prst="rect">
            <a:avLst/>
          </a:prstGeom>
          <a:solidFill>
            <a:schemeClr val="tx1">
              <a:lumMod val="95000"/>
            </a:schemeClr>
          </a:solidFill>
          <a:ln>
            <a:noFill/>
          </a:ln>
          <a:effectLst/>
          <a:extLst/>
        </p:spPr>
        <p:txBody>
          <a:bodyPr wrap="none">
            <a:spAutoFit/>
          </a:bodyPr>
          <a:lstStyle/>
          <a:p>
            <a:r>
              <a:rPr lang="cs-CZ" sz="1200" b="1" dirty="0" smtClean="0">
                <a:solidFill>
                  <a:srgbClr val="000000"/>
                </a:solidFill>
              </a:rPr>
              <a:t>Fosforylace a vypnutí receptoru</a:t>
            </a:r>
            <a:endParaRPr lang="cs-CZ" sz="1200" b="1" dirty="0">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147" t="5116" r="7862" b="5429"/>
          <a:stretch/>
        </p:blipFill>
        <p:spPr>
          <a:xfrm rot="10800000">
            <a:off x="3407996" y="1052736"/>
            <a:ext cx="5371226" cy="5233503"/>
          </a:xfrm>
          <a:prstGeom prst="rect">
            <a:avLst/>
          </a:prstGeom>
        </p:spPr>
      </p:pic>
      <p:sp>
        <p:nvSpPr>
          <p:cNvPr id="3" name="Text Box 6"/>
          <p:cNvSpPr txBox="1">
            <a:spLocks noChangeArrowheads="1"/>
          </p:cNvSpPr>
          <p:nvPr/>
        </p:nvSpPr>
        <p:spPr bwMode="auto">
          <a:xfrm>
            <a:off x="0" y="0"/>
            <a:ext cx="338455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b="1" dirty="0" smtClean="0">
                <a:latin typeface="Arial" charset="0"/>
              </a:rPr>
              <a:t>Obecný mechanismus vypínání </a:t>
            </a:r>
            <a:r>
              <a:rPr lang="cs-CZ" b="1" dirty="0" err="1" smtClean="0">
                <a:latin typeface="Arial" charset="0"/>
              </a:rPr>
              <a:t>metabotropního</a:t>
            </a:r>
            <a:r>
              <a:rPr lang="cs-CZ" b="1" dirty="0" smtClean="0">
                <a:latin typeface="Arial" charset="0"/>
              </a:rPr>
              <a:t> receptoru</a:t>
            </a:r>
          </a:p>
          <a:p>
            <a:endParaRPr lang="cs-CZ" dirty="0">
              <a:latin typeface="Arial" charset="0"/>
            </a:endParaRPr>
          </a:p>
          <a:p>
            <a:endParaRPr lang="cs-CZ" dirty="0" smtClean="0">
              <a:latin typeface="Arial" charset="0"/>
            </a:endParaRPr>
          </a:p>
          <a:p>
            <a:r>
              <a:rPr lang="cs-CZ" dirty="0">
                <a:solidFill>
                  <a:srgbClr val="FFC000"/>
                </a:solidFill>
              </a:rPr>
              <a:t>Nejen aktivace G </a:t>
            </a:r>
            <a:r>
              <a:rPr lang="cs-CZ" dirty="0" err="1">
                <a:solidFill>
                  <a:srgbClr val="FFC000"/>
                </a:solidFill>
              </a:rPr>
              <a:t>prot</a:t>
            </a:r>
            <a:r>
              <a:rPr lang="cs-CZ" dirty="0">
                <a:solidFill>
                  <a:srgbClr val="FFC000"/>
                </a:solidFill>
              </a:rPr>
              <a:t>., ale i vystavení Ser a </a:t>
            </a:r>
            <a:r>
              <a:rPr lang="cs-CZ" dirty="0" err="1">
                <a:solidFill>
                  <a:srgbClr val="FFC000"/>
                </a:solidFill>
              </a:rPr>
              <a:t>Thre</a:t>
            </a:r>
            <a:r>
              <a:rPr lang="cs-CZ" dirty="0">
                <a:solidFill>
                  <a:srgbClr val="FFC000"/>
                </a:solidFill>
              </a:rPr>
              <a:t> zbytků blízko C konce a usnadní navázání G protein </a:t>
            </a:r>
            <a:r>
              <a:rPr lang="cs-CZ" dirty="0" err="1">
                <a:solidFill>
                  <a:srgbClr val="FFC000"/>
                </a:solidFill>
              </a:rPr>
              <a:t>coupled</a:t>
            </a:r>
            <a:r>
              <a:rPr lang="cs-CZ" dirty="0">
                <a:solidFill>
                  <a:srgbClr val="FFC000"/>
                </a:solidFill>
              </a:rPr>
              <a:t> receptor kinázy (GRK). Ta katalyzuje připojení fosfátové skupiny z ATP na </a:t>
            </a:r>
            <a:r>
              <a:rPr lang="cs-CZ" dirty="0" err="1">
                <a:solidFill>
                  <a:srgbClr val="FFC000"/>
                </a:solidFill>
              </a:rPr>
              <a:t>am.kys</a:t>
            </a:r>
            <a:r>
              <a:rPr lang="cs-CZ" dirty="0">
                <a:solidFill>
                  <a:srgbClr val="FFC000"/>
                </a:solidFill>
              </a:rPr>
              <a:t>. GPCR. </a:t>
            </a:r>
            <a:r>
              <a:rPr lang="cs-CZ" dirty="0" err="1">
                <a:solidFill>
                  <a:srgbClr val="FFC000"/>
                </a:solidFill>
              </a:rPr>
              <a:t>Fosforylovaný</a:t>
            </a:r>
            <a:r>
              <a:rPr lang="cs-CZ" dirty="0">
                <a:solidFill>
                  <a:srgbClr val="FFC000"/>
                </a:solidFill>
              </a:rPr>
              <a:t> receptor váže </a:t>
            </a:r>
            <a:r>
              <a:rPr lang="cs-CZ" dirty="0" err="1">
                <a:solidFill>
                  <a:srgbClr val="FFC000"/>
                </a:solidFill>
              </a:rPr>
              <a:t>arestin</a:t>
            </a:r>
            <a:r>
              <a:rPr lang="cs-CZ" dirty="0">
                <a:solidFill>
                  <a:srgbClr val="FFC000"/>
                </a:solidFill>
              </a:rPr>
              <a:t>, který zasahuje do vazebného místa receptoru pro G protein a brání jeho další aktivaci. Tím ukončuje aktivitu receptoru.</a:t>
            </a:r>
          </a:p>
        </p:txBody>
      </p:sp>
    </p:spTree>
    <p:extLst>
      <p:ext uri="{BB962C8B-B14F-4D97-AF65-F5344CB8AC3E}">
        <p14:creationId xmlns:p14="http://schemas.microsoft.com/office/powerpoint/2010/main" val="10725751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7" name="Text Box 5"/>
          <p:cNvSpPr txBox="1">
            <a:spLocks noChangeArrowheads="1"/>
          </p:cNvSpPr>
          <p:nvPr/>
        </p:nvSpPr>
        <p:spPr bwMode="auto">
          <a:xfrm>
            <a:off x="303213" y="2940050"/>
            <a:ext cx="1994007"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solidFill>
                  <a:srgbClr val="FFC000"/>
                </a:solidFill>
              </a:rPr>
              <a:t>Periferie</a:t>
            </a:r>
          </a:p>
          <a:p>
            <a:r>
              <a:rPr lang="cs-CZ" dirty="0">
                <a:solidFill>
                  <a:srgbClr val="FFC000"/>
                </a:solidFill>
              </a:rPr>
              <a:t>čichové dráhy</a:t>
            </a:r>
          </a:p>
          <a:p>
            <a:endParaRPr lang="cs-CZ" dirty="0">
              <a:solidFill>
                <a:srgbClr val="FFC000"/>
              </a:solidFill>
            </a:endParaRPr>
          </a:p>
          <a:p>
            <a:r>
              <a:rPr lang="cs-CZ" dirty="0">
                <a:solidFill>
                  <a:srgbClr val="FFC000"/>
                </a:solidFill>
              </a:rPr>
              <a:t>Rozlišování </a:t>
            </a:r>
            <a:r>
              <a:rPr lang="cs-CZ" dirty="0" err="1">
                <a:solidFill>
                  <a:srgbClr val="FFC000"/>
                </a:solidFill>
              </a:rPr>
              <a:t>chem</a:t>
            </a:r>
            <a:r>
              <a:rPr lang="cs-CZ" dirty="0">
                <a:solidFill>
                  <a:srgbClr val="FFC000"/>
                </a:solidFill>
              </a:rPr>
              <a:t>.</a:t>
            </a:r>
          </a:p>
          <a:p>
            <a:r>
              <a:rPr lang="cs-CZ" dirty="0" smtClean="0">
                <a:solidFill>
                  <a:srgbClr val="FFC000"/>
                </a:solidFill>
              </a:rPr>
              <a:t>Struktury podle:</a:t>
            </a:r>
          </a:p>
          <a:p>
            <a:pPr marL="342900" indent="-342900">
              <a:buAutoNum type="alphaLcParenR"/>
            </a:pPr>
            <a:r>
              <a:rPr lang="cs-CZ" dirty="0" smtClean="0">
                <a:solidFill>
                  <a:srgbClr val="FFC000"/>
                </a:solidFill>
              </a:rPr>
              <a:t>pozice skupin</a:t>
            </a:r>
          </a:p>
          <a:p>
            <a:pPr marL="342900" indent="-342900">
              <a:buAutoNum type="alphaLcParenR"/>
            </a:pPr>
            <a:r>
              <a:rPr lang="cs-CZ" dirty="0" smtClean="0">
                <a:solidFill>
                  <a:srgbClr val="FFC000"/>
                </a:solidFill>
              </a:rPr>
              <a:t>Délky řetězce</a:t>
            </a:r>
          </a:p>
          <a:p>
            <a:pPr marL="342900" indent="-342900">
              <a:buAutoNum type="alphaLcParenR"/>
            </a:pPr>
            <a:endParaRPr lang="cs-CZ" dirty="0">
              <a:solidFill>
                <a:srgbClr val="FFC000"/>
              </a:solidFill>
            </a:endParaRPr>
          </a:p>
          <a:p>
            <a:endParaRPr lang="cs-CZ" dirty="0">
              <a:solidFill>
                <a:srgbClr val="FFC000"/>
              </a:solidFill>
            </a:endParaRPr>
          </a:p>
          <a:p>
            <a:r>
              <a:rPr lang="cs-CZ" dirty="0">
                <a:solidFill>
                  <a:srgbClr val="FFC000"/>
                </a:solidFill>
              </a:rPr>
              <a:t>Laterální inhibice</a:t>
            </a:r>
          </a:p>
          <a:p>
            <a:r>
              <a:rPr lang="cs-CZ" dirty="0">
                <a:solidFill>
                  <a:srgbClr val="FFC000"/>
                </a:solidFill>
              </a:rPr>
              <a:t>Kontrastování</a:t>
            </a:r>
          </a:p>
          <a:p>
            <a:endParaRPr lang="cs-CZ" dirty="0">
              <a:solidFill>
                <a:srgbClr val="FFC000"/>
              </a:solidFill>
            </a:endParaRPr>
          </a:p>
          <a:p>
            <a:r>
              <a:rPr lang="cs-CZ" dirty="0">
                <a:solidFill>
                  <a:srgbClr val="FFC000"/>
                </a:solidFill>
              </a:rPr>
              <a:t>Eferentní inhibice</a:t>
            </a:r>
          </a:p>
        </p:txBody>
      </p:sp>
      <p:sp>
        <p:nvSpPr>
          <p:cNvPr id="54278" name="Text Box 6"/>
          <p:cNvSpPr txBox="1">
            <a:spLocks noChangeArrowheads="1"/>
          </p:cNvSpPr>
          <p:nvPr/>
        </p:nvSpPr>
        <p:spPr bwMode="auto">
          <a:xfrm>
            <a:off x="4497388" y="2933700"/>
            <a:ext cx="111918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000" b="1" i="1">
                <a:solidFill>
                  <a:srgbClr val="000000"/>
                </a:solidFill>
                <a:latin typeface="Arial" charset="0"/>
              </a:rPr>
              <a:t>Chomáčková b.</a:t>
            </a:r>
          </a:p>
        </p:txBody>
      </p:sp>
      <p:grpSp>
        <p:nvGrpSpPr>
          <p:cNvPr id="2" name="Group 9"/>
          <p:cNvGrpSpPr>
            <a:grpSpLocks noChangeAspect="1"/>
          </p:cNvGrpSpPr>
          <p:nvPr/>
        </p:nvGrpSpPr>
        <p:grpSpPr bwMode="auto">
          <a:xfrm>
            <a:off x="2484438" y="188913"/>
            <a:ext cx="6511925" cy="6480175"/>
            <a:chOff x="1565" y="119"/>
            <a:chExt cx="4102" cy="4082"/>
          </a:xfrm>
        </p:grpSpPr>
        <p:sp>
          <p:nvSpPr>
            <p:cNvPr id="3" name="AutoShape 8"/>
            <p:cNvSpPr>
              <a:spLocks noChangeAspect="1" noChangeArrowheads="1" noTextEdit="1"/>
            </p:cNvSpPr>
            <p:nvPr/>
          </p:nvSpPr>
          <p:spPr bwMode="auto">
            <a:xfrm>
              <a:off x="1565" y="119"/>
              <a:ext cx="4102" cy="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542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 y="119"/>
              <a:ext cx="4107" cy="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0" name="Text Box 4"/>
          <p:cNvSpPr txBox="1">
            <a:spLocks noChangeArrowheads="1"/>
          </p:cNvSpPr>
          <p:nvPr/>
        </p:nvSpPr>
        <p:spPr bwMode="auto">
          <a:xfrm>
            <a:off x="179388" y="0"/>
            <a:ext cx="86614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t>Všechny buňky a všichni živočichové jsou citliví na chemické složení jejich životního prostředí. To je důležité nejen při rozeznávání potravy, ale i při páření, vztazích matka-mládě, značení teritoria a při dalších případech sociálního chování. Citlivost na chemické signály je jedním z charakteristických rysů živých soustav. </a:t>
            </a:r>
          </a:p>
          <a:p>
            <a:r>
              <a:rPr lang="cs-CZ">
                <a:solidFill>
                  <a:srgbClr val="FFFF00"/>
                </a:solidFill>
              </a:rPr>
              <a:t>Využití membránové sensitivity </a:t>
            </a:r>
          </a:p>
          <a:p>
            <a:r>
              <a:rPr lang="cs-CZ">
                <a:solidFill>
                  <a:srgbClr val="FFFF00"/>
                </a:solidFill>
              </a:rPr>
              <a:t>ve službách celku:</a:t>
            </a:r>
          </a:p>
        </p:txBody>
      </p:sp>
      <p:sp>
        <p:nvSpPr>
          <p:cNvPr id="96261" name="Rectangle 5"/>
          <p:cNvSpPr>
            <a:spLocks noChangeArrowheads="1"/>
          </p:cNvSpPr>
          <p:nvPr/>
        </p:nvSpPr>
        <p:spPr bwMode="auto">
          <a:xfrm>
            <a:off x="6702425" y="3363913"/>
            <a:ext cx="1655763"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b="1">
              <a:latin typeface="Arial" charset="0"/>
            </a:endParaRPr>
          </a:p>
        </p:txBody>
      </p:sp>
      <p:sp>
        <p:nvSpPr>
          <p:cNvPr id="96262" name="Rectangle 6"/>
          <p:cNvSpPr>
            <a:spLocks noChangeArrowheads="1"/>
          </p:cNvSpPr>
          <p:nvPr/>
        </p:nvSpPr>
        <p:spPr bwMode="auto">
          <a:xfrm>
            <a:off x="4498975" y="3363913"/>
            <a:ext cx="1655763"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b="1">
              <a:latin typeface="Arial" charset="0"/>
            </a:endParaRPr>
          </a:p>
        </p:txBody>
      </p:sp>
      <p:grpSp>
        <p:nvGrpSpPr>
          <p:cNvPr id="96263" name="Group 7"/>
          <p:cNvGrpSpPr>
            <a:grpSpLocks/>
          </p:cNvGrpSpPr>
          <p:nvPr/>
        </p:nvGrpSpPr>
        <p:grpSpPr bwMode="auto">
          <a:xfrm>
            <a:off x="2987675" y="5019675"/>
            <a:ext cx="288925" cy="574675"/>
            <a:chOff x="1292" y="3113"/>
            <a:chExt cx="182" cy="362"/>
          </a:xfrm>
        </p:grpSpPr>
        <p:sp>
          <p:nvSpPr>
            <p:cNvPr id="96264" name="AutoShape 8"/>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65" name="Oval 9"/>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66" name="Group 10"/>
          <p:cNvGrpSpPr>
            <a:grpSpLocks/>
          </p:cNvGrpSpPr>
          <p:nvPr/>
        </p:nvGrpSpPr>
        <p:grpSpPr bwMode="auto">
          <a:xfrm>
            <a:off x="3275013" y="5019675"/>
            <a:ext cx="288925" cy="574675"/>
            <a:chOff x="1292" y="3113"/>
            <a:chExt cx="182" cy="362"/>
          </a:xfrm>
        </p:grpSpPr>
        <p:sp>
          <p:nvSpPr>
            <p:cNvPr id="96267" name="AutoShape 11"/>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68" name="Oval 12"/>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69" name="Group 13"/>
          <p:cNvGrpSpPr>
            <a:grpSpLocks/>
          </p:cNvGrpSpPr>
          <p:nvPr/>
        </p:nvGrpSpPr>
        <p:grpSpPr bwMode="auto">
          <a:xfrm>
            <a:off x="3560763" y="5019675"/>
            <a:ext cx="288925" cy="574675"/>
            <a:chOff x="1292" y="3113"/>
            <a:chExt cx="182" cy="362"/>
          </a:xfrm>
        </p:grpSpPr>
        <p:sp>
          <p:nvSpPr>
            <p:cNvPr id="96270" name="AutoShape 14"/>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71" name="Oval 15"/>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72" name="Group 16"/>
          <p:cNvGrpSpPr>
            <a:grpSpLocks/>
          </p:cNvGrpSpPr>
          <p:nvPr/>
        </p:nvGrpSpPr>
        <p:grpSpPr bwMode="auto">
          <a:xfrm>
            <a:off x="3848100" y="5019675"/>
            <a:ext cx="288925" cy="574675"/>
            <a:chOff x="1292" y="3113"/>
            <a:chExt cx="182" cy="362"/>
          </a:xfrm>
        </p:grpSpPr>
        <p:sp>
          <p:nvSpPr>
            <p:cNvPr id="96273" name="AutoShape 17"/>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74" name="Oval 18"/>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75" name="Group 19"/>
          <p:cNvGrpSpPr>
            <a:grpSpLocks/>
          </p:cNvGrpSpPr>
          <p:nvPr/>
        </p:nvGrpSpPr>
        <p:grpSpPr bwMode="auto">
          <a:xfrm>
            <a:off x="4130675" y="5019675"/>
            <a:ext cx="288925" cy="574675"/>
            <a:chOff x="1292" y="3113"/>
            <a:chExt cx="182" cy="362"/>
          </a:xfrm>
        </p:grpSpPr>
        <p:sp>
          <p:nvSpPr>
            <p:cNvPr id="96276" name="AutoShape 20"/>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77" name="Oval 21"/>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78" name="Group 22"/>
          <p:cNvGrpSpPr>
            <a:grpSpLocks/>
          </p:cNvGrpSpPr>
          <p:nvPr/>
        </p:nvGrpSpPr>
        <p:grpSpPr bwMode="auto">
          <a:xfrm>
            <a:off x="4418013" y="5019675"/>
            <a:ext cx="288925" cy="574675"/>
            <a:chOff x="1292" y="3113"/>
            <a:chExt cx="182" cy="362"/>
          </a:xfrm>
        </p:grpSpPr>
        <p:sp>
          <p:nvSpPr>
            <p:cNvPr id="96279" name="AutoShape 23"/>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80" name="Oval 24"/>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81" name="Group 25"/>
          <p:cNvGrpSpPr>
            <a:grpSpLocks/>
          </p:cNvGrpSpPr>
          <p:nvPr/>
        </p:nvGrpSpPr>
        <p:grpSpPr bwMode="auto">
          <a:xfrm>
            <a:off x="4703763" y="5019675"/>
            <a:ext cx="288925" cy="574675"/>
            <a:chOff x="1292" y="3113"/>
            <a:chExt cx="182" cy="362"/>
          </a:xfrm>
        </p:grpSpPr>
        <p:sp>
          <p:nvSpPr>
            <p:cNvPr id="96282" name="AutoShape 26"/>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83" name="Oval 27"/>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84" name="Group 28"/>
          <p:cNvGrpSpPr>
            <a:grpSpLocks/>
          </p:cNvGrpSpPr>
          <p:nvPr/>
        </p:nvGrpSpPr>
        <p:grpSpPr bwMode="auto">
          <a:xfrm>
            <a:off x="4991100" y="5019675"/>
            <a:ext cx="288925" cy="574675"/>
            <a:chOff x="1292" y="3113"/>
            <a:chExt cx="182" cy="362"/>
          </a:xfrm>
        </p:grpSpPr>
        <p:sp>
          <p:nvSpPr>
            <p:cNvPr id="96285" name="AutoShape 29"/>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86" name="Oval 30"/>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87" name="Group 31"/>
          <p:cNvGrpSpPr>
            <a:grpSpLocks/>
          </p:cNvGrpSpPr>
          <p:nvPr/>
        </p:nvGrpSpPr>
        <p:grpSpPr bwMode="auto">
          <a:xfrm>
            <a:off x="5275263" y="5019675"/>
            <a:ext cx="288925" cy="574675"/>
            <a:chOff x="1292" y="3113"/>
            <a:chExt cx="182" cy="362"/>
          </a:xfrm>
        </p:grpSpPr>
        <p:sp>
          <p:nvSpPr>
            <p:cNvPr id="96288" name="AutoShape 32"/>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89" name="Oval 33"/>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90" name="Group 34"/>
          <p:cNvGrpSpPr>
            <a:grpSpLocks/>
          </p:cNvGrpSpPr>
          <p:nvPr/>
        </p:nvGrpSpPr>
        <p:grpSpPr bwMode="auto">
          <a:xfrm>
            <a:off x="5562600" y="5019675"/>
            <a:ext cx="288925" cy="574675"/>
            <a:chOff x="1292" y="3113"/>
            <a:chExt cx="182" cy="362"/>
          </a:xfrm>
        </p:grpSpPr>
        <p:sp>
          <p:nvSpPr>
            <p:cNvPr id="96291" name="AutoShape 35"/>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92" name="Oval 36"/>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93" name="Group 37"/>
          <p:cNvGrpSpPr>
            <a:grpSpLocks/>
          </p:cNvGrpSpPr>
          <p:nvPr/>
        </p:nvGrpSpPr>
        <p:grpSpPr bwMode="auto">
          <a:xfrm>
            <a:off x="5848350" y="5019675"/>
            <a:ext cx="288925" cy="574675"/>
            <a:chOff x="1292" y="3113"/>
            <a:chExt cx="182" cy="362"/>
          </a:xfrm>
        </p:grpSpPr>
        <p:sp>
          <p:nvSpPr>
            <p:cNvPr id="96294" name="AutoShape 38"/>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95" name="Oval 39"/>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96" name="Group 40"/>
          <p:cNvGrpSpPr>
            <a:grpSpLocks/>
          </p:cNvGrpSpPr>
          <p:nvPr/>
        </p:nvGrpSpPr>
        <p:grpSpPr bwMode="auto">
          <a:xfrm>
            <a:off x="6135688" y="5019675"/>
            <a:ext cx="288925" cy="574675"/>
            <a:chOff x="1292" y="3113"/>
            <a:chExt cx="182" cy="362"/>
          </a:xfrm>
        </p:grpSpPr>
        <p:sp>
          <p:nvSpPr>
            <p:cNvPr id="96297" name="AutoShape 41"/>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298" name="Oval 42"/>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299" name="Group 43"/>
          <p:cNvGrpSpPr>
            <a:grpSpLocks/>
          </p:cNvGrpSpPr>
          <p:nvPr/>
        </p:nvGrpSpPr>
        <p:grpSpPr bwMode="auto">
          <a:xfrm>
            <a:off x="6418263" y="5019675"/>
            <a:ext cx="288925" cy="574675"/>
            <a:chOff x="1292" y="3113"/>
            <a:chExt cx="182" cy="362"/>
          </a:xfrm>
        </p:grpSpPr>
        <p:sp>
          <p:nvSpPr>
            <p:cNvPr id="96300" name="AutoShape 44"/>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301" name="Oval 45"/>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302" name="Group 46"/>
          <p:cNvGrpSpPr>
            <a:grpSpLocks/>
          </p:cNvGrpSpPr>
          <p:nvPr/>
        </p:nvGrpSpPr>
        <p:grpSpPr bwMode="auto">
          <a:xfrm>
            <a:off x="6705600" y="5019675"/>
            <a:ext cx="288925" cy="574675"/>
            <a:chOff x="1292" y="3113"/>
            <a:chExt cx="182" cy="362"/>
          </a:xfrm>
        </p:grpSpPr>
        <p:sp>
          <p:nvSpPr>
            <p:cNvPr id="96303" name="AutoShape 47"/>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304" name="Oval 48"/>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305" name="Group 49"/>
          <p:cNvGrpSpPr>
            <a:grpSpLocks/>
          </p:cNvGrpSpPr>
          <p:nvPr/>
        </p:nvGrpSpPr>
        <p:grpSpPr bwMode="auto">
          <a:xfrm>
            <a:off x="6991350" y="5019675"/>
            <a:ext cx="288925" cy="574675"/>
            <a:chOff x="1292" y="3113"/>
            <a:chExt cx="182" cy="362"/>
          </a:xfrm>
        </p:grpSpPr>
        <p:sp>
          <p:nvSpPr>
            <p:cNvPr id="96306" name="AutoShape 50"/>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307" name="Oval 51"/>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grpSp>
        <p:nvGrpSpPr>
          <p:cNvPr id="96308" name="Group 52"/>
          <p:cNvGrpSpPr>
            <a:grpSpLocks/>
          </p:cNvGrpSpPr>
          <p:nvPr/>
        </p:nvGrpSpPr>
        <p:grpSpPr bwMode="auto">
          <a:xfrm>
            <a:off x="7278688" y="5019675"/>
            <a:ext cx="288925" cy="574675"/>
            <a:chOff x="1292" y="3113"/>
            <a:chExt cx="182" cy="362"/>
          </a:xfrm>
        </p:grpSpPr>
        <p:sp>
          <p:nvSpPr>
            <p:cNvPr id="96309" name="AutoShape 53"/>
            <p:cNvSpPr>
              <a:spLocks noChangeArrowheads="1"/>
            </p:cNvSpPr>
            <p:nvPr/>
          </p:nvSpPr>
          <p:spPr bwMode="auto">
            <a:xfrm>
              <a:off x="1292" y="3113"/>
              <a:ext cx="182" cy="362"/>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310" name="Oval 54"/>
            <p:cNvSpPr>
              <a:spLocks noChangeArrowheads="1"/>
            </p:cNvSpPr>
            <p:nvPr/>
          </p:nvSpPr>
          <p:spPr bwMode="auto">
            <a:xfrm>
              <a:off x="1338" y="3295"/>
              <a:ext cx="91"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grpSp>
      <p:sp>
        <p:nvSpPr>
          <p:cNvPr id="96311" name="Rectangle 55"/>
          <p:cNvSpPr>
            <a:spLocks noChangeArrowheads="1"/>
          </p:cNvSpPr>
          <p:nvPr/>
        </p:nvSpPr>
        <p:spPr bwMode="auto">
          <a:xfrm>
            <a:off x="2411413" y="3363913"/>
            <a:ext cx="1655762" cy="792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b="1">
              <a:latin typeface="Arial" charset="0"/>
            </a:endParaRPr>
          </a:p>
        </p:txBody>
      </p:sp>
      <p:sp>
        <p:nvSpPr>
          <p:cNvPr id="96312" name="Text Box 56"/>
          <p:cNvSpPr txBox="1">
            <a:spLocks noChangeArrowheads="1"/>
          </p:cNvSpPr>
          <p:nvPr/>
        </p:nvSpPr>
        <p:spPr bwMode="auto">
          <a:xfrm>
            <a:off x="2413000" y="3579813"/>
            <a:ext cx="1644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b="1">
                <a:latin typeface="Arial" charset="0"/>
              </a:rPr>
              <a:t>Motorický NS</a:t>
            </a:r>
          </a:p>
        </p:txBody>
      </p:sp>
      <p:sp>
        <p:nvSpPr>
          <p:cNvPr id="96313" name="Text Box 57"/>
          <p:cNvSpPr txBox="1">
            <a:spLocks noChangeArrowheads="1"/>
          </p:cNvSpPr>
          <p:nvPr/>
        </p:nvSpPr>
        <p:spPr bwMode="auto">
          <a:xfrm>
            <a:off x="4427538" y="3579813"/>
            <a:ext cx="1784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b="1">
                <a:latin typeface="Arial" charset="0"/>
              </a:rPr>
              <a:t>Vegetativní NS</a:t>
            </a:r>
          </a:p>
        </p:txBody>
      </p:sp>
      <p:sp>
        <p:nvSpPr>
          <p:cNvPr id="96314" name="Text Box 58"/>
          <p:cNvSpPr txBox="1">
            <a:spLocks noChangeArrowheads="1"/>
          </p:cNvSpPr>
          <p:nvPr/>
        </p:nvSpPr>
        <p:spPr bwMode="auto">
          <a:xfrm>
            <a:off x="6653213" y="3579813"/>
            <a:ext cx="1733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b="1">
                <a:latin typeface="Arial" charset="0"/>
              </a:rPr>
              <a:t>Hormonální  S</a:t>
            </a:r>
          </a:p>
        </p:txBody>
      </p:sp>
      <p:sp>
        <p:nvSpPr>
          <p:cNvPr id="96315" name="Oval 59"/>
          <p:cNvSpPr>
            <a:spLocks noChangeArrowheads="1"/>
          </p:cNvSpPr>
          <p:nvPr/>
        </p:nvSpPr>
        <p:spPr bwMode="auto">
          <a:xfrm>
            <a:off x="3778250" y="1274763"/>
            <a:ext cx="2736850" cy="1295400"/>
          </a:xfrm>
          <a:prstGeom prst="ellipse">
            <a:avLst/>
          </a:prstGeom>
          <a:solidFill>
            <a:srgbClr val="FF9900">
              <a:alpha val="53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316" name="Text Box 60"/>
          <p:cNvSpPr txBox="1">
            <a:spLocks noChangeArrowheads="1"/>
          </p:cNvSpPr>
          <p:nvPr/>
        </p:nvSpPr>
        <p:spPr bwMode="auto">
          <a:xfrm>
            <a:off x="4138613" y="1708150"/>
            <a:ext cx="1949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b="1">
                <a:latin typeface="Arial" charset="0"/>
              </a:rPr>
              <a:t>Kůra telencefala</a:t>
            </a:r>
          </a:p>
        </p:txBody>
      </p:sp>
      <p:sp>
        <p:nvSpPr>
          <p:cNvPr id="96317" name="AutoShape 61"/>
          <p:cNvSpPr>
            <a:spLocks noChangeArrowheads="1"/>
          </p:cNvSpPr>
          <p:nvPr/>
        </p:nvSpPr>
        <p:spPr bwMode="auto">
          <a:xfrm rot="-1422666">
            <a:off x="3419475" y="5956300"/>
            <a:ext cx="1223963" cy="431800"/>
          </a:xfrm>
          <a:prstGeom prst="curvedUpArrow">
            <a:avLst>
              <a:gd name="adj1" fmla="val 56691"/>
              <a:gd name="adj2" fmla="val 113382"/>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318" name="AutoShape 62"/>
          <p:cNvSpPr>
            <a:spLocks noChangeArrowheads="1"/>
          </p:cNvSpPr>
          <p:nvPr/>
        </p:nvSpPr>
        <p:spPr bwMode="auto">
          <a:xfrm rot="935945" flipH="1">
            <a:off x="4859338" y="5956300"/>
            <a:ext cx="2016125" cy="647700"/>
          </a:xfrm>
          <a:prstGeom prst="curvedUpArrow">
            <a:avLst>
              <a:gd name="adj1" fmla="val 62255"/>
              <a:gd name="adj2" fmla="val 12451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319" name="Text Box 63"/>
          <p:cNvSpPr txBox="1">
            <a:spLocks noChangeArrowheads="1"/>
          </p:cNvSpPr>
          <p:nvPr/>
        </p:nvSpPr>
        <p:spPr bwMode="auto">
          <a:xfrm>
            <a:off x="1570038" y="5956300"/>
            <a:ext cx="188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b="1">
                <a:latin typeface="Arial" charset="0"/>
              </a:rPr>
              <a:t>Vnější podněty:</a:t>
            </a:r>
          </a:p>
          <a:p>
            <a:r>
              <a:rPr lang="cs-CZ" b="1">
                <a:latin typeface="Arial" charset="0"/>
              </a:rPr>
              <a:t>zvuky, vůně…</a:t>
            </a:r>
          </a:p>
        </p:txBody>
      </p:sp>
      <p:sp>
        <p:nvSpPr>
          <p:cNvPr id="96320" name="Text Box 64"/>
          <p:cNvSpPr txBox="1">
            <a:spLocks noChangeArrowheads="1"/>
          </p:cNvSpPr>
          <p:nvPr/>
        </p:nvSpPr>
        <p:spPr bwMode="auto">
          <a:xfrm>
            <a:off x="6877050" y="5667375"/>
            <a:ext cx="2266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b="1">
                <a:latin typeface="Arial" charset="0"/>
              </a:rPr>
              <a:t>Vnitřní podněty:</a:t>
            </a:r>
          </a:p>
          <a:p>
            <a:r>
              <a:rPr lang="cs-CZ" b="1">
                <a:latin typeface="Arial" charset="0"/>
              </a:rPr>
              <a:t>hladina Glc, apoptotický signál, tah v membráně…</a:t>
            </a:r>
          </a:p>
        </p:txBody>
      </p:sp>
      <p:sp>
        <p:nvSpPr>
          <p:cNvPr id="96321" name="Line 65"/>
          <p:cNvSpPr>
            <a:spLocks noChangeShapeType="1"/>
          </p:cNvSpPr>
          <p:nvPr/>
        </p:nvSpPr>
        <p:spPr bwMode="auto">
          <a:xfrm flipH="1">
            <a:off x="3275013" y="2427288"/>
            <a:ext cx="720725" cy="792162"/>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6322" name="Line 66"/>
          <p:cNvSpPr>
            <a:spLocks noChangeShapeType="1"/>
          </p:cNvSpPr>
          <p:nvPr/>
        </p:nvSpPr>
        <p:spPr bwMode="auto">
          <a:xfrm>
            <a:off x="5146675" y="2643188"/>
            <a:ext cx="360363" cy="647700"/>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6323" name="Line 67"/>
          <p:cNvSpPr>
            <a:spLocks noChangeShapeType="1"/>
          </p:cNvSpPr>
          <p:nvPr/>
        </p:nvSpPr>
        <p:spPr bwMode="auto">
          <a:xfrm>
            <a:off x="6370638" y="2571750"/>
            <a:ext cx="720725" cy="647700"/>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6324" name="Line 68"/>
          <p:cNvSpPr>
            <a:spLocks noChangeShapeType="1"/>
          </p:cNvSpPr>
          <p:nvPr/>
        </p:nvSpPr>
        <p:spPr bwMode="auto">
          <a:xfrm>
            <a:off x="3346450" y="4227513"/>
            <a:ext cx="360363" cy="647700"/>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6325" name="Line 69"/>
          <p:cNvSpPr>
            <a:spLocks noChangeShapeType="1"/>
          </p:cNvSpPr>
          <p:nvPr/>
        </p:nvSpPr>
        <p:spPr bwMode="auto">
          <a:xfrm flipH="1">
            <a:off x="4714875" y="4227513"/>
            <a:ext cx="215900" cy="647700"/>
          </a:xfrm>
          <a:prstGeom prst="line">
            <a:avLst/>
          </a:prstGeom>
          <a:noFill/>
          <a:ln w="76200">
            <a:solidFill>
              <a:srgbClr val="FF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6326" name="Line 70"/>
          <p:cNvSpPr>
            <a:spLocks noChangeShapeType="1"/>
          </p:cNvSpPr>
          <p:nvPr/>
        </p:nvSpPr>
        <p:spPr bwMode="auto">
          <a:xfrm flipH="1">
            <a:off x="7380288" y="4227513"/>
            <a:ext cx="287337" cy="719137"/>
          </a:xfrm>
          <a:prstGeom prst="line">
            <a:avLst/>
          </a:prstGeom>
          <a:noFill/>
          <a:ln w="76200">
            <a:solidFill>
              <a:srgbClr val="FF99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96327" name="AutoShape 71"/>
          <p:cNvSpPr>
            <a:spLocks noChangeArrowheads="1"/>
          </p:cNvSpPr>
          <p:nvPr/>
        </p:nvSpPr>
        <p:spPr bwMode="auto">
          <a:xfrm rot="10800000">
            <a:off x="5794375" y="4371975"/>
            <a:ext cx="1584325" cy="576263"/>
          </a:xfrm>
          <a:custGeom>
            <a:avLst/>
            <a:gdLst>
              <a:gd name="G0" fmla="+- 15420 0 0"/>
              <a:gd name="G1" fmla="+- 4638 0 0"/>
              <a:gd name="G2" fmla="+- 12158 0 4638"/>
              <a:gd name="G3" fmla="+- G2 0 4638"/>
              <a:gd name="G4" fmla="*/ G3 32768 32059"/>
              <a:gd name="G5" fmla="*/ G4 1 2"/>
              <a:gd name="G6" fmla="+- 21600 0 15420"/>
              <a:gd name="G7" fmla="*/ G6 4638 6079"/>
              <a:gd name="G8" fmla="+- G7 15420 0"/>
              <a:gd name="T0" fmla="*/ 15420 w 21600"/>
              <a:gd name="T1" fmla="*/ 0 h 21600"/>
              <a:gd name="T2" fmla="*/ 15420 w 21600"/>
              <a:gd name="T3" fmla="*/ 12158 h 21600"/>
              <a:gd name="T4" fmla="*/ 1473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420" y="0"/>
                </a:lnTo>
                <a:lnTo>
                  <a:pt x="15420" y="4638"/>
                </a:lnTo>
                <a:lnTo>
                  <a:pt x="12427" y="4638"/>
                </a:lnTo>
                <a:cubicBezTo>
                  <a:pt x="5564" y="4638"/>
                  <a:pt x="0" y="8005"/>
                  <a:pt x="0" y="12158"/>
                </a:cubicBezTo>
                <a:lnTo>
                  <a:pt x="0" y="21600"/>
                </a:lnTo>
                <a:lnTo>
                  <a:pt x="2946" y="21600"/>
                </a:lnTo>
                <a:lnTo>
                  <a:pt x="2946" y="12158"/>
                </a:lnTo>
                <a:cubicBezTo>
                  <a:pt x="2946" y="9597"/>
                  <a:pt x="7191" y="7520"/>
                  <a:pt x="12427" y="7520"/>
                </a:cubicBezTo>
                <a:lnTo>
                  <a:pt x="15420" y="7520"/>
                </a:lnTo>
                <a:lnTo>
                  <a:pt x="15420" y="12158"/>
                </a:lnTo>
                <a:close/>
              </a:path>
            </a:pathLst>
          </a:cu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328" name="Text Box 72"/>
          <p:cNvSpPr txBox="1">
            <a:spLocks noChangeArrowheads="1"/>
          </p:cNvSpPr>
          <p:nvPr/>
        </p:nvSpPr>
        <p:spPr bwMode="auto">
          <a:xfrm>
            <a:off x="214313" y="1706563"/>
            <a:ext cx="1085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b="1">
                <a:latin typeface="Arial" charset="0"/>
              </a:rPr>
              <a:t>VĚDOMÍ</a:t>
            </a:r>
          </a:p>
        </p:txBody>
      </p:sp>
      <p:sp>
        <p:nvSpPr>
          <p:cNvPr id="96329" name="Text Box 73"/>
          <p:cNvSpPr txBox="1">
            <a:spLocks noChangeArrowheads="1"/>
          </p:cNvSpPr>
          <p:nvPr/>
        </p:nvSpPr>
        <p:spPr bwMode="auto">
          <a:xfrm>
            <a:off x="214313" y="3311525"/>
            <a:ext cx="24495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b="1">
                <a:latin typeface="Arial" charset="0"/>
              </a:rPr>
              <a:t>PODVĚDOMÍ</a:t>
            </a:r>
          </a:p>
          <a:p>
            <a:r>
              <a:rPr lang="cs-CZ" b="1">
                <a:latin typeface="Arial" charset="0"/>
              </a:rPr>
              <a:t>Reflexní, automatické řízení</a:t>
            </a:r>
          </a:p>
        </p:txBody>
      </p:sp>
      <p:sp>
        <p:nvSpPr>
          <p:cNvPr id="96330" name="Text Box 74"/>
          <p:cNvSpPr txBox="1">
            <a:spLocks noChangeArrowheads="1"/>
          </p:cNvSpPr>
          <p:nvPr/>
        </p:nvSpPr>
        <p:spPr bwMode="auto">
          <a:xfrm>
            <a:off x="214313" y="4954588"/>
            <a:ext cx="24495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b="1">
                <a:latin typeface="Arial" charset="0"/>
              </a:rPr>
              <a:t>Buněčná recepce a komunikace</a:t>
            </a:r>
          </a:p>
        </p:txBody>
      </p:sp>
      <p:sp>
        <p:nvSpPr>
          <p:cNvPr id="96331" name="AutoShape 75"/>
          <p:cNvSpPr>
            <a:spLocks noChangeArrowheads="1"/>
          </p:cNvSpPr>
          <p:nvPr/>
        </p:nvSpPr>
        <p:spPr bwMode="auto">
          <a:xfrm rot="400113">
            <a:off x="4011613" y="4760913"/>
            <a:ext cx="360362" cy="215900"/>
          </a:xfrm>
          <a:prstGeom prst="curvedDownArrow">
            <a:avLst>
              <a:gd name="adj1" fmla="val 33382"/>
              <a:gd name="adj2" fmla="val 66765"/>
              <a:gd name="adj3" fmla="val 33333"/>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332" name="AutoShape 76"/>
          <p:cNvSpPr>
            <a:spLocks noChangeArrowheads="1"/>
          </p:cNvSpPr>
          <p:nvPr/>
        </p:nvSpPr>
        <p:spPr bwMode="auto">
          <a:xfrm rot="11209043">
            <a:off x="6046788" y="5648325"/>
            <a:ext cx="576262" cy="288925"/>
          </a:xfrm>
          <a:prstGeom prst="curvedDownArrow">
            <a:avLst>
              <a:gd name="adj1" fmla="val 39890"/>
              <a:gd name="adj2" fmla="val 79780"/>
              <a:gd name="adj3" fmla="val 33333"/>
            </a:avLst>
          </a:prstGeom>
          <a:solidFill>
            <a:srgbClr val="FF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96333" name="Oval 77"/>
          <p:cNvSpPr>
            <a:spLocks noChangeArrowheads="1"/>
          </p:cNvSpPr>
          <p:nvPr/>
        </p:nvSpPr>
        <p:spPr bwMode="auto">
          <a:xfrm rot="-2658815">
            <a:off x="1835150" y="1773238"/>
            <a:ext cx="4321175" cy="187166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cs-CZ" b="1">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Text Box 4"/>
          <p:cNvSpPr txBox="1">
            <a:spLocks noChangeArrowheads="1"/>
          </p:cNvSpPr>
          <p:nvPr/>
        </p:nvSpPr>
        <p:spPr bwMode="auto">
          <a:xfrm>
            <a:off x="0" y="1412875"/>
            <a:ext cx="9144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t>Všechny neurony </a:t>
            </a:r>
            <a:r>
              <a:rPr lang="cs-CZ" dirty="0" err="1"/>
              <a:t>exprimující</a:t>
            </a:r>
            <a:r>
              <a:rPr lang="cs-CZ" dirty="0"/>
              <a:t> určitý receptor, bez ohledu na to, kde je </a:t>
            </a:r>
            <a:r>
              <a:rPr lang="cs-CZ" dirty="0" smtClean="0"/>
              <a:t>umístěn </a:t>
            </a:r>
            <a:r>
              <a:rPr lang="cs-CZ" dirty="0"/>
              <a:t>na </a:t>
            </a:r>
            <a:r>
              <a:rPr lang="cs-CZ" dirty="0" smtClean="0"/>
              <a:t>sliznici, </a:t>
            </a:r>
            <a:r>
              <a:rPr lang="cs-CZ" dirty="0"/>
              <a:t>konvergují na </a:t>
            </a:r>
            <a:r>
              <a:rPr lang="cs-CZ" dirty="0" smtClean="0"/>
              <a:t>jedno </a:t>
            </a:r>
            <a:r>
              <a:rPr lang="cs-CZ" dirty="0"/>
              <a:t>jediné místo na čichovém laloku. Těmito místy jsou glomeruly, kulovité shluky šedé hmoty, asi 50-1000 mikrometrů, sestávající z přicházejících axonů z receptorů a z dendritů mitrálních buněk. V jednom zvlášť extrémním případě konverguje několik tisíc smyslových neuronů na asi 10 mitrálních buněk, což je v nervovém systému rekord. </a:t>
            </a:r>
          </a:p>
        </p:txBody>
      </p:sp>
      <p:sp>
        <p:nvSpPr>
          <p:cNvPr id="2" name="TextovéPole 1"/>
          <p:cNvSpPr txBox="1"/>
          <p:nvPr/>
        </p:nvSpPr>
        <p:spPr>
          <a:xfrm>
            <a:off x="1043609" y="5013176"/>
            <a:ext cx="7992888" cy="923330"/>
          </a:xfrm>
          <a:prstGeom prst="rect">
            <a:avLst/>
          </a:prstGeom>
          <a:noFill/>
        </p:spPr>
        <p:txBody>
          <a:bodyPr wrap="square" rtlCol="0">
            <a:spAutoFit/>
          </a:bodyPr>
          <a:lstStyle/>
          <a:p>
            <a:r>
              <a:rPr lang="en-GB" dirty="0"/>
              <a:t>https://</a:t>
            </a:r>
            <a:r>
              <a:rPr lang="en-GB" dirty="0">
                <a:hlinkClick r:id="rId2"/>
              </a:rPr>
              <a:t>oup-arc.com/access/content/sensation-and-perception-5e-student-resources/sensation-and-perception-5e-14-1-olfactory-anatomy?previousFilter=tag_chapter-14</a:t>
            </a:r>
            <a:endParaRPr lang="cs-CZ"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propojování receptorů"/>
          <p:cNvPicPr>
            <a:picLocks noChangeAspect="1" noChangeArrowheads="1"/>
          </p:cNvPicPr>
          <p:nvPr/>
        </p:nvPicPr>
        <p:blipFill>
          <a:blip r:embed="rId2">
            <a:extLst>
              <a:ext uri="{28A0092B-C50C-407E-A947-70E740481C1C}">
                <a14:useLocalDpi xmlns:a14="http://schemas.microsoft.com/office/drawing/2010/main" val="0"/>
              </a:ext>
            </a:extLst>
          </a:blip>
          <a:srcRect l="10765" r="11636"/>
          <a:stretch>
            <a:fillRect/>
          </a:stretch>
        </p:blipFill>
        <p:spPr bwMode="auto">
          <a:xfrm>
            <a:off x="1476375" y="1557338"/>
            <a:ext cx="6337300" cy="5053012"/>
          </a:xfrm>
          <a:prstGeom prst="rect">
            <a:avLst/>
          </a:prstGeom>
          <a:noFill/>
          <a:extLst>
            <a:ext uri="{909E8E84-426E-40DD-AFC4-6F175D3DCCD1}">
              <a14:hiddenFill xmlns:a14="http://schemas.microsoft.com/office/drawing/2010/main">
                <a:solidFill>
                  <a:srgbClr val="FFFFFF"/>
                </a:solidFill>
              </a14:hiddenFill>
            </a:ext>
          </a:extLst>
        </p:spPr>
      </p:pic>
      <p:sp>
        <p:nvSpPr>
          <p:cNvPr id="23559" name="Text Box 7"/>
          <p:cNvSpPr txBox="1">
            <a:spLocks noChangeArrowheads="1"/>
          </p:cNvSpPr>
          <p:nvPr/>
        </p:nvSpPr>
        <p:spPr bwMode="auto">
          <a:xfrm>
            <a:off x="1816100" y="496888"/>
            <a:ext cx="5429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atin typeface="Arial" charset="0"/>
              </a:rPr>
              <a:t>Podobnost architektury sensorických obvodů a drah</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18-14"/>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1913" y="0"/>
            <a:ext cx="65532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descr="olfanatomy"/>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3963"/>
          <a:stretch>
            <a:fillRect/>
          </a:stretch>
        </p:blipFill>
        <p:spPr bwMode="auto">
          <a:xfrm>
            <a:off x="1187450" y="958850"/>
            <a:ext cx="6192838" cy="5907088"/>
          </a:xfrm>
          <a:prstGeom prst="rect">
            <a:avLst/>
          </a:prstGeom>
          <a:noFill/>
          <a:extLst>
            <a:ext uri="{909E8E84-426E-40DD-AFC4-6F175D3DCCD1}">
              <a14:hiddenFill xmlns:a14="http://schemas.microsoft.com/office/drawing/2010/main">
                <a:solidFill>
                  <a:srgbClr val="FFFFFF"/>
                </a:solidFill>
              </a14:hiddenFill>
            </a:ext>
          </a:extLst>
        </p:spPr>
      </p:pic>
      <p:sp>
        <p:nvSpPr>
          <p:cNvPr id="51205" name="Text Box 5"/>
          <p:cNvSpPr txBox="1">
            <a:spLocks noChangeArrowheads="1"/>
          </p:cNvSpPr>
          <p:nvPr/>
        </p:nvSpPr>
        <p:spPr bwMode="auto">
          <a:xfrm>
            <a:off x="1095375" y="568325"/>
            <a:ext cx="550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atin typeface="Arial" charset="0"/>
              </a:rPr>
              <a:t>Konvergence na příslušný glomerulus (100 - 1000/1)</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Text Box 6"/>
          <p:cNvSpPr txBox="1">
            <a:spLocks noChangeArrowheads="1"/>
          </p:cNvSpPr>
          <p:nvPr/>
        </p:nvSpPr>
        <p:spPr bwMode="auto">
          <a:xfrm>
            <a:off x="0" y="404813"/>
            <a:ext cx="474503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smtClean="0">
                <a:solidFill>
                  <a:srgbClr val="FFC000"/>
                </a:solidFill>
                <a:latin typeface="Arial" charset="0"/>
              </a:rPr>
              <a:t>Může tak vzniknout „mapa vůní“ </a:t>
            </a:r>
            <a:r>
              <a:rPr lang="cs-CZ" dirty="0">
                <a:solidFill>
                  <a:srgbClr val="FFC000"/>
                </a:solidFill>
                <a:latin typeface="Arial" charset="0"/>
              </a:rPr>
              <a:t>– vzorec </a:t>
            </a:r>
            <a:r>
              <a:rPr lang="cs-CZ" dirty="0" smtClean="0">
                <a:solidFill>
                  <a:srgbClr val="FFC000"/>
                </a:solidFill>
                <a:latin typeface="Arial" charset="0"/>
              </a:rPr>
              <a:t>aktivovaných glomerulů </a:t>
            </a:r>
            <a:r>
              <a:rPr lang="cs-CZ" dirty="0">
                <a:solidFill>
                  <a:srgbClr val="FFC000"/>
                </a:solidFill>
                <a:latin typeface="Arial" charset="0"/>
              </a:rPr>
              <a:t>čichového </a:t>
            </a:r>
            <a:r>
              <a:rPr lang="cs-CZ" dirty="0" smtClean="0">
                <a:solidFill>
                  <a:srgbClr val="FFC000"/>
                </a:solidFill>
                <a:latin typeface="Arial" charset="0"/>
              </a:rPr>
              <a:t>laloku.</a:t>
            </a:r>
            <a:endParaRPr lang="cs-CZ" dirty="0">
              <a:solidFill>
                <a:srgbClr val="FFC000"/>
              </a:solidFill>
              <a:latin typeface="Arial" charset="0"/>
            </a:endParaRPr>
          </a:p>
          <a:p>
            <a:r>
              <a:rPr lang="cs-CZ" dirty="0">
                <a:solidFill>
                  <a:srgbClr val="FFC000"/>
                </a:solidFill>
              </a:rPr>
              <a:t>Specifická </a:t>
            </a:r>
            <a:r>
              <a:rPr lang="cs-CZ" dirty="0" smtClean="0">
                <a:solidFill>
                  <a:srgbClr val="FFC000"/>
                </a:solidFill>
              </a:rPr>
              <a:t>„mozaika</a:t>
            </a:r>
            <a:r>
              <a:rPr lang="cs-CZ" dirty="0">
                <a:solidFill>
                  <a:srgbClr val="FFC000"/>
                </a:solidFill>
              </a:rPr>
              <a:t>“ aktivace pro konkrétní</a:t>
            </a:r>
          </a:p>
          <a:p>
            <a:r>
              <a:rPr lang="cs-CZ" dirty="0">
                <a:solidFill>
                  <a:srgbClr val="FFC000"/>
                </a:solidFill>
              </a:rPr>
              <a:t>vůni </a:t>
            </a:r>
          </a:p>
          <a:p>
            <a:endParaRPr lang="cs-CZ" dirty="0">
              <a:solidFill>
                <a:srgbClr val="FFC000"/>
              </a:solidFill>
              <a:latin typeface="Arial" charset="0"/>
            </a:endParaRPr>
          </a:p>
          <a:p>
            <a:r>
              <a:rPr lang="cs-CZ" dirty="0" smtClean="0">
                <a:solidFill>
                  <a:srgbClr val="FFC000"/>
                </a:solidFill>
                <a:latin typeface="Arial" charset="0"/>
              </a:rPr>
              <a:t>Jde tak o konvergenci </a:t>
            </a:r>
            <a:r>
              <a:rPr lang="cs-CZ" dirty="0">
                <a:solidFill>
                  <a:srgbClr val="FFC000"/>
                </a:solidFill>
                <a:latin typeface="Arial" charset="0"/>
              </a:rPr>
              <a:t>neprostorového </a:t>
            </a:r>
            <a:r>
              <a:rPr lang="cs-CZ" dirty="0" smtClean="0">
                <a:solidFill>
                  <a:srgbClr val="FFC000"/>
                </a:solidFill>
                <a:latin typeface="Arial" charset="0"/>
              </a:rPr>
              <a:t>parametru na </a:t>
            </a:r>
            <a:r>
              <a:rPr lang="cs-CZ" dirty="0">
                <a:solidFill>
                  <a:srgbClr val="FFC000"/>
                </a:solidFill>
                <a:latin typeface="Arial" charset="0"/>
              </a:rPr>
              <a:t>prostorový</a:t>
            </a:r>
          </a:p>
        </p:txBody>
      </p:sp>
      <p:grpSp>
        <p:nvGrpSpPr>
          <p:cNvPr id="2" name="Group 10"/>
          <p:cNvGrpSpPr>
            <a:grpSpLocks noChangeAspect="1"/>
          </p:cNvGrpSpPr>
          <p:nvPr/>
        </p:nvGrpSpPr>
        <p:grpSpPr bwMode="auto">
          <a:xfrm>
            <a:off x="4745038" y="0"/>
            <a:ext cx="4398962" cy="6858000"/>
            <a:chOff x="2989" y="0"/>
            <a:chExt cx="2771" cy="4320"/>
          </a:xfrm>
        </p:grpSpPr>
        <p:sp>
          <p:nvSpPr>
            <p:cNvPr id="3" name="AutoShape 9"/>
            <p:cNvSpPr>
              <a:spLocks noChangeAspect="1" noChangeArrowheads="1" noTextEdit="1"/>
            </p:cNvSpPr>
            <p:nvPr/>
          </p:nvSpPr>
          <p:spPr bwMode="auto">
            <a:xfrm>
              <a:off x="2989" y="0"/>
              <a:ext cx="2771"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6861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 y="0"/>
              <a:ext cx="2776"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4"/>
          <p:cNvGrpSpPr>
            <a:grpSpLocks noChangeAspect="1"/>
          </p:cNvGrpSpPr>
          <p:nvPr/>
        </p:nvGrpSpPr>
        <p:grpSpPr bwMode="auto">
          <a:xfrm>
            <a:off x="0" y="4157663"/>
            <a:ext cx="4635500" cy="2700337"/>
            <a:chOff x="0" y="2619"/>
            <a:chExt cx="2920" cy="1701"/>
          </a:xfrm>
        </p:grpSpPr>
        <p:sp>
          <p:nvSpPr>
            <p:cNvPr id="7" name="AutoShape 13"/>
            <p:cNvSpPr>
              <a:spLocks noChangeAspect="1" noChangeArrowheads="1" noTextEdit="1"/>
            </p:cNvSpPr>
            <p:nvPr/>
          </p:nvSpPr>
          <p:spPr bwMode="auto">
            <a:xfrm>
              <a:off x="0" y="2619"/>
              <a:ext cx="2920" cy="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6862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9"/>
              <a:ext cx="2926" cy="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18-13"/>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51275" y="0"/>
            <a:ext cx="4910138"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7" name="Text Box 5"/>
          <p:cNvSpPr txBox="1">
            <a:spLocks noChangeArrowheads="1"/>
          </p:cNvSpPr>
          <p:nvPr/>
        </p:nvSpPr>
        <p:spPr bwMode="auto">
          <a:xfrm>
            <a:off x="519113" y="496888"/>
            <a:ext cx="318879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a:latin typeface="Arial" charset="0"/>
              </a:rPr>
              <a:t>Specializace receptorů</a:t>
            </a:r>
          </a:p>
          <a:p>
            <a:r>
              <a:rPr lang="cs-CZ" dirty="0">
                <a:latin typeface="Arial" charset="0"/>
              </a:rPr>
              <a:t>Kombinace cca 350 receptorů</a:t>
            </a:r>
          </a:p>
          <a:p>
            <a:r>
              <a:rPr lang="cs-CZ" dirty="0">
                <a:latin typeface="Arial" charset="0"/>
              </a:rPr>
              <a:t>3.000-100.000 vůní </a:t>
            </a:r>
            <a:r>
              <a:rPr lang="cs-CZ" dirty="0" smtClean="0">
                <a:latin typeface="Arial" charset="0"/>
              </a:rPr>
              <a:t>(?)</a:t>
            </a:r>
          </a:p>
          <a:p>
            <a:endParaRPr lang="cs-CZ" dirty="0">
              <a:latin typeface="Arial" charset="0"/>
            </a:endParaRPr>
          </a:p>
          <a:p>
            <a:r>
              <a:rPr lang="cs-CZ" dirty="0" smtClean="0">
                <a:latin typeface="Arial" charset="0"/>
              </a:rPr>
              <a:t>Ale: </a:t>
            </a:r>
            <a:r>
              <a:rPr lang="en-US" dirty="0"/>
              <a:t>21 MARCH 2014 VOL 343 SCIENCE</a:t>
            </a:r>
          </a:p>
          <a:p>
            <a:r>
              <a:rPr lang="cs-CZ" b="1" dirty="0" smtClean="0">
                <a:latin typeface="Arial" charset="0"/>
              </a:rPr>
              <a:t>10</a:t>
            </a:r>
            <a:r>
              <a:rPr lang="cs-CZ" b="1" baseline="30000" dirty="0" smtClean="0">
                <a:latin typeface="Arial" charset="0"/>
              </a:rPr>
              <a:t>12 – </a:t>
            </a:r>
            <a:r>
              <a:rPr lang="cs-CZ" b="1" dirty="0" smtClean="0">
                <a:latin typeface="Arial" charset="0"/>
              </a:rPr>
              <a:t>trilion vůní</a:t>
            </a:r>
            <a:endParaRPr lang="cs-CZ" b="1" dirty="0">
              <a:latin typeface="Arial" charset="0"/>
            </a:endParaRPr>
          </a:p>
        </p:txBody>
      </p:sp>
      <p:sp>
        <p:nvSpPr>
          <p:cNvPr id="18438" name="Text Box 6"/>
          <p:cNvSpPr txBox="1">
            <a:spLocks noChangeArrowheads="1"/>
          </p:cNvSpPr>
          <p:nvPr/>
        </p:nvSpPr>
        <p:spPr bwMode="auto">
          <a:xfrm>
            <a:off x="52586" y="3241451"/>
            <a:ext cx="394335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solidFill>
                  <a:srgbClr val="FFC000"/>
                </a:solidFill>
              </a:rPr>
              <a:t>Rozeznává tisíce hlavně nízkomolekulárních organických látek, kterým říkáme pachy nebo vůně. Jsou to alifatické nebo aromatické molekuly s různými uhlovodíkovými bočními větvemi a  vazebnými skupinami., aldehydy, estery, ketony, alkoholy, aminy, karboxylové kyseliny, atd. </a:t>
            </a:r>
          </a:p>
        </p:txBody>
      </p:sp>
    </p:spTree>
    <p:extLst>
      <p:ext uri="{BB962C8B-B14F-4D97-AF65-F5344CB8AC3E}">
        <p14:creationId xmlns:p14="http://schemas.microsoft.com/office/powerpoint/2010/main" val="20227574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3" name="Picture 5"/>
          <p:cNvPicPr>
            <a:picLocks noChangeAspect="1" noChangeArrowheads="1"/>
          </p:cNvPicPr>
          <p:nvPr/>
        </p:nvPicPr>
        <p:blipFill>
          <a:blip r:embed="rId2">
            <a:extLst>
              <a:ext uri="{28A0092B-C50C-407E-A947-70E740481C1C}">
                <a14:useLocalDpi xmlns:a14="http://schemas.microsoft.com/office/drawing/2010/main" val="0"/>
              </a:ext>
            </a:extLst>
          </a:blip>
          <a:srcRect l="4897" t="10271" r="5000" b="7552"/>
          <a:stretch>
            <a:fillRect/>
          </a:stretch>
        </p:blipFill>
        <p:spPr bwMode="auto">
          <a:xfrm>
            <a:off x="0" y="0"/>
            <a:ext cx="9144000" cy="667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48636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p:cNvPicPr>
            <a:picLocks noChangeAspect="1" noChangeArrowheads="1"/>
          </p:cNvPicPr>
          <p:nvPr/>
        </p:nvPicPr>
        <p:blipFill>
          <a:blip r:embed="rId2">
            <a:extLst>
              <a:ext uri="{28A0092B-C50C-407E-A947-70E740481C1C}">
                <a14:useLocalDpi xmlns:a14="http://schemas.microsoft.com/office/drawing/2010/main" val="0"/>
              </a:ext>
            </a:extLst>
          </a:blip>
          <a:srcRect l="4897" t="10271" r="5000" b="7552"/>
          <a:stretch>
            <a:fillRect/>
          </a:stretch>
        </p:blipFill>
        <p:spPr bwMode="auto">
          <a:xfrm>
            <a:off x="0" y="0"/>
            <a:ext cx="9144000" cy="667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6501" name="Text Box 5"/>
          <p:cNvSpPr txBox="1">
            <a:spLocks noChangeArrowheads="1"/>
          </p:cNvSpPr>
          <p:nvPr/>
        </p:nvSpPr>
        <p:spPr bwMode="auto">
          <a:xfrm>
            <a:off x="4572000" y="-27384"/>
            <a:ext cx="4572000" cy="6740307"/>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solidFill>
                  <a:srgbClr val="000000"/>
                </a:solidFill>
              </a:rPr>
              <a:t>Většina vůní je rozeznávána více než jedním typem receptoru a většina receptorů rozeznává více vůní.  Informace o určité vůni je kódována vzájemným poměrem vzruchových aktivit jednotlivých výstupů různě specializovaných čichových buněk.</a:t>
            </a:r>
          </a:p>
          <a:p>
            <a:endParaRPr lang="cs-CZ" dirty="0" smtClean="0">
              <a:solidFill>
                <a:srgbClr val="000000"/>
              </a:solidFill>
            </a:endParaRPr>
          </a:p>
          <a:p>
            <a:r>
              <a:rPr lang="cs-CZ" dirty="0" smtClean="0">
                <a:solidFill>
                  <a:srgbClr val="000000"/>
                </a:solidFill>
              </a:rPr>
              <a:t>Vůně jsou v reálném světě ve směsích a smícháním více kvalit vzniká nová kvalita (jako barvy u zraku). Rozeznáme dvě směsi, ale ne komponenty v nich (na rozdíl od chuti nebo sluchu). Čich je syntetickým smyslem. Smícháním desítek (různých) vůní vzniká vjem „</a:t>
            </a:r>
            <a:r>
              <a:rPr lang="cs-CZ" dirty="0" err="1" smtClean="0">
                <a:solidFill>
                  <a:srgbClr val="000000"/>
                </a:solidFill>
              </a:rPr>
              <a:t>olfactory</a:t>
            </a:r>
            <a:r>
              <a:rPr lang="cs-CZ" dirty="0" smtClean="0">
                <a:solidFill>
                  <a:srgbClr val="000000"/>
                </a:solidFill>
              </a:rPr>
              <a:t> </a:t>
            </a:r>
            <a:r>
              <a:rPr lang="cs-CZ" dirty="0" err="1" smtClean="0">
                <a:solidFill>
                  <a:srgbClr val="000000"/>
                </a:solidFill>
              </a:rPr>
              <a:t>white</a:t>
            </a:r>
            <a:r>
              <a:rPr lang="cs-CZ" dirty="0" smtClean="0">
                <a:solidFill>
                  <a:srgbClr val="000000"/>
                </a:solidFill>
              </a:rPr>
              <a:t>“ vůně. Tak jako u barev a zraku.</a:t>
            </a:r>
            <a:endParaRPr lang="cs-CZ" dirty="0">
              <a:solidFill>
                <a:srgbClr val="000000"/>
              </a:solidFill>
            </a:endParaRPr>
          </a:p>
          <a:p>
            <a:endParaRPr lang="cs-CZ" dirty="0">
              <a:solidFill>
                <a:srgbClr val="000000"/>
              </a:solidFill>
            </a:endParaRPr>
          </a:p>
          <a:p>
            <a:r>
              <a:rPr lang="cs-CZ" dirty="0">
                <a:solidFill>
                  <a:srgbClr val="000000"/>
                </a:solidFill>
              </a:rPr>
              <a:t>Zajímavé je, že určité vůně jsou stále stejně cítit při 5 řádovém rozdílu intenzit – přitom se přece zapojují i ne úplně naladěné receptory a tedy i receptory pro jiné </a:t>
            </a:r>
            <a:r>
              <a:rPr lang="cs-CZ" dirty="0" smtClean="0">
                <a:solidFill>
                  <a:srgbClr val="000000"/>
                </a:solidFill>
              </a:rPr>
              <a:t>vůně! Řešení je možná v neuronech specializovaných jen na koncentrace vyšších pater dráhy.</a:t>
            </a:r>
            <a:endParaRPr lang="cs-CZ" dirty="0">
              <a:solidFill>
                <a:srgbClr val="000000"/>
              </a:solidFill>
            </a:endParaRPr>
          </a:p>
        </p:txBody>
      </p:sp>
    </p:spTree>
    <p:extLst>
      <p:ext uri="{BB962C8B-B14F-4D97-AF65-F5344CB8AC3E}">
        <p14:creationId xmlns:p14="http://schemas.microsoft.com/office/powerpoint/2010/main" val="14946705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olfactory bulb"/>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t="972"/>
          <a:stretch>
            <a:fillRect/>
          </a:stretch>
        </p:blipFill>
        <p:spPr bwMode="auto">
          <a:xfrm>
            <a:off x="755650" y="-1588"/>
            <a:ext cx="3551238" cy="6859588"/>
          </a:xfrm>
          <a:prstGeom prst="rect">
            <a:avLst/>
          </a:prstGeom>
          <a:noFill/>
          <a:extLst>
            <a:ext uri="{909E8E84-426E-40DD-AFC4-6F175D3DCCD1}">
              <a14:hiddenFill xmlns:a14="http://schemas.microsoft.com/office/drawing/2010/main">
                <a:solidFill>
                  <a:srgbClr val="FFFFFF"/>
                </a:solidFill>
              </a14:hiddenFill>
            </a:ext>
          </a:extLst>
        </p:spPr>
      </p:pic>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628775"/>
            <a:ext cx="345598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7" name="Text Box 7"/>
          <p:cNvSpPr txBox="1">
            <a:spLocks noChangeArrowheads="1"/>
          </p:cNvSpPr>
          <p:nvPr/>
        </p:nvSpPr>
        <p:spPr bwMode="auto">
          <a:xfrm>
            <a:off x="4284663" y="260350"/>
            <a:ext cx="4718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solidFill>
                  <a:srgbClr val="FFC000"/>
                </a:solidFill>
                <a:latin typeface="Arial" charset="0"/>
              </a:rPr>
              <a:t>Podobnost architektury </a:t>
            </a:r>
            <a:r>
              <a:rPr lang="cs-CZ" dirty="0" err="1">
                <a:solidFill>
                  <a:srgbClr val="FFC000"/>
                </a:solidFill>
                <a:latin typeface="Arial" charset="0"/>
              </a:rPr>
              <a:t>sensorických</a:t>
            </a:r>
            <a:r>
              <a:rPr lang="cs-CZ" dirty="0">
                <a:solidFill>
                  <a:srgbClr val="FFC000"/>
                </a:solidFill>
                <a:latin typeface="Arial" charset="0"/>
              </a:rPr>
              <a:t> obvodů</a:t>
            </a:r>
          </a:p>
          <a:p>
            <a:r>
              <a:rPr lang="cs-CZ" dirty="0">
                <a:solidFill>
                  <a:srgbClr val="FFC000"/>
                </a:solidFill>
                <a:latin typeface="Arial" charset="0"/>
              </a:rPr>
              <a:t> a </a:t>
            </a:r>
            <a:r>
              <a:rPr lang="cs-CZ" dirty="0" smtClean="0">
                <a:solidFill>
                  <a:srgbClr val="FFC000"/>
                </a:solidFill>
                <a:latin typeface="Arial" charset="0"/>
              </a:rPr>
              <a:t>drah zraku a čichu nebude náhodná</a:t>
            </a:r>
            <a:endParaRPr lang="cs-CZ" dirty="0">
              <a:solidFill>
                <a:srgbClr val="FFC000"/>
              </a:solidFill>
              <a:latin typeface="Arial"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9338" y="1628775"/>
            <a:ext cx="3455987"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7" descr="olfactory bulb"/>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t="972"/>
          <a:stretch>
            <a:fillRect/>
          </a:stretch>
        </p:blipFill>
        <p:spPr bwMode="auto">
          <a:xfrm>
            <a:off x="755650" y="-1588"/>
            <a:ext cx="3551238" cy="6859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4284663" y="260350"/>
            <a:ext cx="4718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solidFill>
                  <a:srgbClr val="FFC000"/>
                </a:solidFill>
                <a:latin typeface="Arial" charset="0"/>
              </a:rPr>
              <a:t>Podobnost architektury </a:t>
            </a:r>
            <a:r>
              <a:rPr lang="cs-CZ" dirty="0" err="1">
                <a:solidFill>
                  <a:srgbClr val="FFC000"/>
                </a:solidFill>
                <a:latin typeface="Arial" charset="0"/>
              </a:rPr>
              <a:t>sensorických</a:t>
            </a:r>
            <a:r>
              <a:rPr lang="cs-CZ" dirty="0">
                <a:solidFill>
                  <a:srgbClr val="FFC000"/>
                </a:solidFill>
                <a:latin typeface="Arial" charset="0"/>
              </a:rPr>
              <a:t> obvodů</a:t>
            </a:r>
          </a:p>
          <a:p>
            <a:r>
              <a:rPr lang="cs-CZ" dirty="0">
                <a:solidFill>
                  <a:srgbClr val="FFC000"/>
                </a:solidFill>
                <a:latin typeface="Arial" charset="0"/>
              </a:rPr>
              <a:t> a </a:t>
            </a:r>
            <a:r>
              <a:rPr lang="cs-CZ" dirty="0" smtClean="0">
                <a:solidFill>
                  <a:srgbClr val="FFC000"/>
                </a:solidFill>
                <a:latin typeface="Arial" charset="0"/>
              </a:rPr>
              <a:t>drah zraku a čichu nebude náhodná</a:t>
            </a:r>
            <a:endParaRPr lang="cs-CZ" dirty="0">
              <a:solidFill>
                <a:srgbClr val="FFC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p:cTn id="7" dur="500" fill="hold"/>
                                        <p:tgtEl>
                                          <p:spTgt spid="33797"/>
                                        </p:tgtEl>
                                        <p:attrNameLst>
                                          <p:attrName>ppt_w</p:attrName>
                                        </p:attrNameLst>
                                      </p:cBhvr>
                                      <p:tavLst>
                                        <p:tav tm="0">
                                          <p:val>
                                            <p:fltVal val="0"/>
                                          </p:val>
                                        </p:tav>
                                        <p:tav tm="100000">
                                          <p:val>
                                            <p:strVal val="#ppt_w"/>
                                          </p:val>
                                        </p:tav>
                                      </p:tavLst>
                                    </p:anim>
                                    <p:anim calcmode="lin" valueType="num">
                                      <p:cBhvr>
                                        <p:cTn id="8" dur="500" fill="hold"/>
                                        <p:tgtEl>
                                          <p:spTgt spid="33797"/>
                                        </p:tgtEl>
                                        <p:attrNameLst>
                                          <p:attrName>ppt_h</p:attrName>
                                        </p:attrNameLst>
                                      </p:cBhvr>
                                      <p:tavLst>
                                        <p:tav tm="0">
                                          <p:val>
                                            <p:fltVal val="0"/>
                                          </p:val>
                                        </p:tav>
                                        <p:tav tm="100000">
                                          <p:val>
                                            <p:strVal val="#ppt_h"/>
                                          </p:val>
                                        </p:tav>
                                      </p:tavLst>
                                    </p:anim>
                                    <p:anim calcmode="lin" valueType="num">
                                      <p:cBhvr>
                                        <p:cTn id="9" dur="500" fill="hold"/>
                                        <p:tgtEl>
                                          <p:spTgt spid="33797"/>
                                        </p:tgtEl>
                                        <p:attrNameLst>
                                          <p:attrName>style.rotation</p:attrName>
                                        </p:attrNameLst>
                                      </p:cBhvr>
                                      <p:tavLst>
                                        <p:tav tm="0">
                                          <p:val>
                                            <p:fltVal val="360"/>
                                          </p:val>
                                        </p:tav>
                                        <p:tav tm="100000">
                                          <p:val>
                                            <p:fltVal val="0"/>
                                          </p:val>
                                        </p:tav>
                                      </p:tavLst>
                                    </p:anim>
                                    <p:animEffect transition="in" filter="fade">
                                      <p:cBhvr>
                                        <p:cTn id="10"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4" name="Group 2"/>
          <p:cNvGrpSpPr>
            <a:grpSpLocks/>
          </p:cNvGrpSpPr>
          <p:nvPr/>
        </p:nvGrpSpPr>
        <p:grpSpPr bwMode="auto">
          <a:xfrm>
            <a:off x="2339975" y="188913"/>
            <a:ext cx="5976938" cy="6669087"/>
            <a:chOff x="0" y="0"/>
            <a:chExt cx="2419" cy="4282"/>
          </a:xfrm>
        </p:grpSpPr>
        <p:sp>
          <p:nvSpPr>
            <p:cNvPr id="3075" name="Rectangle 3"/>
            <p:cNvSpPr>
              <a:spLocks noChangeArrowheads="1"/>
            </p:cNvSpPr>
            <p:nvPr/>
          </p:nvSpPr>
          <p:spPr bwMode="auto">
            <a:xfrm>
              <a:off x="0" y="0"/>
              <a:ext cx="17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nvGrpSpPr>
            <p:cNvPr id="3076" name="Group 4"/>
            <p:cNvGrpSpPr>
              <a:grpSpLocks/>
            </p:cNvGrpSpPr>
            <p:nvPr/>
          </p:nvGrpSpPr>
          <p:grpSpPr bwMode="auto">
            <a:xfrm>
              <a:off x="0" y="0"/>
              <a:ext cx="2419" cy="4282"/>
              <a:chOff x="0" y="0"/>
              <a:chExt cx="2419" cy="4282"/>
            </a:xfrm>
          </p:grpSpPr>
          <p:sp>
            <p:nvSpPr>
              <p:cNvPr id="3077" name="Rectangle 5"/>
              <p:cNvSpPr>
                <a:spLocks noChangeArrowheads="1"/>
              </p:cNvSpPr>
              <p:nvPr/>
            </p:nvSpPr>
            <p:spPr bwMode="auto">
              <a:xfrm>
                <a:off x="0" y="0"/>
                <a:ext cx="300" cy="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   </a:t>
                </a:r>
              </a:p>
            </p:txBody>
          </p:sp>
          <p:grpSp>
            <p:nvGrpSpPr>
              <p:cNvPr id="3078" name="Group 6"/>
              <p:cNvGrpSpPr>
                <a:grpSpLocks/>
              </p:cNvGrpSpPr>
              <p:nvPr/>
            </p:nvGrpSpPr>
            <p:grpSpPr bwMode="auto">
              <a:xfrm>
                <a:off x="300" y="0"/>
                <a:ext cx="150" cy="8"/>
                <a:chOff x="300" y="0"/>
                <a:chExt cx="150" cy="8"/>
              </a:xfrm>
            </p:grpSpPr>
            <p:sp>
              <p:nvSpPr>
                <p:cNvPr id="3079" name="Rectangle 7"/>
                <p:cNvSpPr>
                  <a:spLocks noChangeArrowheads="1"/>
                </p:cNvSpPr>
                <p:nvPr/>
              </p:nvSpPr>
              <p:spPr bwMode="auto">
                <a:xfrm>
                  <a:off x="300" y="0"/>
                  <a:ext cx="150"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80" name="Rectangle 8"/>
                <p:cNvSpPr>
                  <a:spLocks noChangeArrowheads="1" noTextEdit="1"/>
                </p:cNvSpPr>
                <p:nvPr/>
              </p:nvSpPr>
              <p:spPr bwMode="auto">
                <a:xfrm>
                  <a:off x="300" y="0"/>
                  <a:ext cx="150"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grpSp>
            <p:nvGrpSpPr>
              <p:cNvPr id="3081" name="Group 9"/>
              <p:cNvGrpSpPr>
                <a:grpSpLocks/>
              </p:cNvGrpSpPr>
              <p:nvPr/>
            </p:nvGrpSpPr>
            <p:grpSpPr bwMode="auto">
              <a:xfrm>
                <a:off x="450" y="0"/>
                <a:ext cx="1519" cy="8"/>
                <a:chOff x="450" y="0"/>
                <a:chExt cx="1519" cy="8"/>
              </a:xfrm>
            </p:grpSpPr>
            <p:sp>
              <p:nvSpPr>
                <p:cNvPr id="3082" name="Rectangle 10"/>
                <p:cNvSpPr>
                  <a:spLocks noChangeArrowheads="1"/>
                </p:cNvSpPr>
                <p:nvPr/>
              </p:nvSpPr>
              <p:spPr bwMode="auto">
                <a:xfrm>
                  <a:off x="450" y="0"/>
                  <a:ext cx="1519"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83" name="Rectangle 11"/>
                <p:cNvSpPr>
                  <a:spLocks noChangeArrowheads="1" noTextEdit="1"/>
                </p:cNvSpPr>
                <p:nvPr/>
              </p:nvSpPr>
              <p:spPr bwMode="auto">
                <a:xfrm>
                  <a:off x="450" y="0"/>
                  <a:ext cx="1519"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grpSp>
            <p:nvGrpSpPr>
              <p:cNvPr id="3084" name="Group 12"/>
              <p:cNvGrpSpPr>
                <a:grpSpLocks/>
              </p:cNvGrpSpPr>
              <p:nvPr/>
            </p:nvGrpSpPr>
            <p:grpSpPr bwMode="auto">
              <a:xfrm>
                <a:off x="1969" y="0"/>
                <a:ext cx="150" cy="8"/>
                <a:chOff x="1969" y="0"/>
                <a:chExt cx="150" cy="8"/>
              </a:xfrm>
            </p:grpSpPr>
            <p:sp>
              <p:nvSpPr>
                <p:cNvPr id="3085" name="Rectangle 13"/>
                <p:cNvSpPr>
                  <a:spLocks noChangeArrowheads="1"/>
                </p:cNvSpPr>
                <p:nvPr/>
              </p:nvSpPr>
              <p:spPr bwMode="auto">
                <a:xfrm>
                  <a:off x="1969" y="0"/>
                  <a:ext cx="150"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86" name="Rectangle 14"/>
                <p:cNvSpPr>
                  <a:spLocks noChangeArrowheads="1" noTextEdit="1"/>
                </p:cNvSpPr>
                <p:nvPr/>
              </p:nvSpPr>
              <p:spPr bwMode="auto">
                <a:xfrm>
                  <a:off x="1969" y="0"/>
                  <a:ext cx="150"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sp>
            <p:nvSpPr>
              <p:cNvPr id="3087" name="Rectangle 15"/>
              <p:cNvSpPr>
                <a:spLocks noChangeArrowheads="1"/>
              </p:cNvSpPr>
              <p:nvPr/>
            </p:nvSpPr>
            <p:spPr bwMode="auto">
              <a:xfrm>
                <a:off x="2119" y="0"/>
                <a:ext cx="300" cy="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   </a:t>
                </a:r>
              </a:p>
            </p:txBody>
          </p:sp>
          <p:sp>
            <p:nvSpPr>
              <p:cNvPr id="3088" name="Rectangle 16"/>
              <p:cNvSpPr>
                <a:spLocks noChangeArrowheads="1" noTextEdit="1"/>
              </p:cNvSpPr>
              <p:nvPr/>
            </p:nvSpPr>
            <p:spPr bwMode="auto">
              <a:xfrm>
                <a:off x="300" y="8"/>
                <a:ext cx="150" cy="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089" name="Rectangle 17"/>
              <p:cNvSpPr>
                <a:spLocks noChangeArrowheads="1"/>
              </p:cNvSpPr>
              <p:nvPr/>
            </p:nvSpPr>
            <p:spPr bwMode="auto">
              <a:xfrm>
                <a:off x="450" y="8"/>
                <a:ext cx="1519" cy="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090" name="Rectangle 18"/>
              <p:cNvSpPr>
                <a:spLocks noChangeArrowheads="1"/>
              </p:cNvSpPr>
              <p:nvPr/>
            </p:nvSpPr>
            <p:spPr bwMode="auto">
              <a:xfrm>
                <a:off x="1969" y="8"/>
                <a:ext cx="150" cy="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nvGrpSpPr>
              <p:cNvPr id="3091" name="Group 19"/>
              <p:cNvGrpSpPr>
                <a:grpSpLocks/>
              </p:cNvGrpSpPr>
              <p:nvPr/>
            </p:nvGrpSpPr>
            <p:grpSpPr bwMode="auto">
              <a:xfrm>
                <a:off x="0" y="57"/>
                <a:ext cx="150" cy="65"/>
                <a:chOff x="0" y="57"/>
                <a:chExt cx="150" cy="65"/>
              </a:xfrm>
            </p:grpSpPr>
            <p:sp>
              <p:nvSpPr>
                <p:cNvPr id="3092" name="Rectangle 20"/>
                <p:cNvSpPr>
                  <a:spLocks noChangeArrowheads="1"/>
                </p:cNvSpPr>
                <p:nvPr/>
              </p:nvSpPr>
              <p:spPr bwMode="auto">
                <a:xfrm>
                  <a:off x="0" y="57"/>
                  <a:ext cx="150" cy="65"/>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093" name="Rectangle 21"/>
                <p:cNvSpPr>
                  <a:spLocks noChangeArrowheads="1" noTextEdit="1"/>
                </p:cNvSpPr>
                <p:nvPr/>
              </p:nvSpPr>
              <p:spPr bwMode="auto">
                <a:xfrm>
                  <a:off x="0" y="57"/>
                  <a:ext cx="150" cy="65"/>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sp>
            <p:nvSpPr>
              <p:cNvPr id="3094" name="Rectangle 22"/>
              <p:cNvSpPr>
                <a:spLocks noChangeArrowheads="1" noTextEdit="1"/>
              </p:cNvSpPr>
              <p:nvPr/>
            </p:nvSpPr>
            <p:spPr bwMode="auto">
              <a:xfrm>
                <a:off x="150" y="57"/>
                <a:ext cx="150"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095" name="Rectangle 23"/>
              <p:cNvSpPr>
                <a:spLocks noChangeArrowheads="1" noTextEdit="1"/>
              </p:cNvSpPr>
              <p:nvPr/>
            </p:nvSpPr>
            <p:spPr bwMode="auto">
              <a:xfrm>
                <a:off x="300" y="57"/>
                <a:ext cx="150"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096" name="Rectangle 24"/>
              <p:cNvSpPr>
                <a:spLocks noChangeArrowheads="1"/>
              </p:cNvSpPr>
              <p:nvPr/>
            </p:nvSpPr>
            <p:spPr bwMode="auto">
              <a:xfrm>
                <a:off x="450" y="57"/>
                <a:ext cx="1519"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097" name="Rectangle 25"/>
              <p:cNvSpPr>
                <a:spLocks noChangeArrowheads="1" noTextEdit="1"/>
              </p:cNvSpPr>
              <p:nvPr/>
            </p:nvSpPr>
            <p:spPr bwMode="auto">
              <a:xfrm>
                <a:off x="1969" y="57"/>
                <a:ext cx="150"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098" name="Rectangle 26"/>
              <p:cNvSpPr>
                <a:spLocks noChangeArrowheads="1" noTextEdit="1"/>
              </p:cNvSpPr>
              <p:nvPr/>
            </p:nvSpPr>
            <p:spPr bwMode="auto">
              <a:xfrm>
                <a:off x="2119" y="57"/>
                <a:ext cx="150" cy="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nvGrpSpPr>
              <p:cNvPr id="3099" name="Group 27"/>
              <p:cNvGrpSpPr>
                <a:grpSpLocks/>
              </p:cNvGrpSpPr>
              <p:nvPr/>
            </p:nvGrpSpPr>
            <p:grpSpPr bwMode="auto">
              <a:xfrm>
                <a:off x="2269" y="57"/>
                <a:ext cx="150" cy="65"/>
                <a:chOff x="2269" y="57"/>
                <a:chExt cx="150" cy="65"/>
              </a:xfrm>
            </p:grpSpPr>
            <p:sp>
              <p:nvSpPr>
                <p:cNvPr id="3100" name="Rectangle 28"/>
                <p:cNvSpPr>
                  <a:spLocks noChangeArrowheads="1"/>
                </p:cNvSpPr>
                <p:nvPr/>
              </p:nvSpPr>
              <p:spPr bwMode="auto">
                <a:xfrm>
                  <a:off x="2269" y="57"/>
                  <a:ext cx="150" cy="65"/>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101" name="Rectangle 29"/>
                <p:cNvSpPr>
                  <a:spLocks noChangeArrowheads="1" noTextEdit="1"/>
                </p:cNvSpPr>
                <p:nvPr/>
              </p:nvSpPr>
              <p:spPr bwMode="auto">
                <a:xfrm>
                  <a:off x="2269" y="57"/>
                  <a:ext cx="150" cy="65"/>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grpSp>
            <p:nvGrpSpPr>
              <p:cNvPr id="3102" name="Group 30"/>
              <p:cNvGrpSpPr>
                <a:grpSpLocks/>
              </p:cNvGrpSpPr>
              <p:nvPr/>
            </p:nvGrpSpPr>
            <p:grpSpPr bwMode="auto">
              <a:xfrm>
                <a:off x="0" y="122"/>
                <a:ext cx="150" cy="4103"/>
                <a:chOff x="0" y="122"/>
                <a:chExt cx="150" cy="4103"/>
              </a:xfrm>
            </p:grpSpPr>
            <p:sp>
              <p:nvSpPr>
                <p:cNvPr id="3103" name="Rectangle 31"/>
                <p:cNvSpPr>
                  <a:spLocks noChangeArrowheads="1"/>
                </p:cNvSpPr>
                <p:nvPr/>
              </p:nvSpPr>
              <p:spPr bwMode="auto">
                <a:xfrm>
                  <a:off x="0" y="122"/>
                  <a:ext cx="150" cy="4103"/>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104" name="Rectangle 32"/>
                <p:cNvSpPr>
                  <a:spLocks noChangeArrowheads="1" noTextEdit="1"/>
                </p:cNvSpPr>
                <p:nvPr/>
              </p:nvSpPr>
              <p:spPr bwMode="auto">
                <a:xfrm>
                  <a:off x="0" y="122"/>
                  <a:ext cx="150" cy="4103"/>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sp>
            <p:nvSpPr>
              <p:cNvPr id="3105" name="Rectangle 33"/>
              <p:cNvSpPr>
                <a:spLocks noChangeArrowheads="1" noTextEdit="1"/>
              </p:cNvSpPr>
              <p:nvPr/>
            </p:nvSpPr>
            <p:spPr bwMode="auto">
              <a:xfrm>
                <a:off x="150" y="122"/>
                <a:ext cx="150" cy="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106" name="Rectangle 34"/>
              <p:cNvSpPr>
                <a:spLocks noChangeArrowheads="1" noTextEdit="1"/>
              </p:cNvSpPr>
              <p:nvPr/>
            </p:nvSpPr>
            <p:spPr bwMode="auto">
              <a:xfrm>
                <a:off x="300" y="122"/>
                <a:ext cx="150" cy="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nvGrpSpPr>
              <p:cNvPr id="3107" name="Group 35"/>
              <p:cNvGrpSpPr>
                <a:grpSpLocks/>
              </p:cNvGrpSpPr>
              <p:nvPr/>
            </p:nvGrpSpPr>
            <p:grpSpPr bwMode="auto">
              <a:xfrm>
                <a:off x="450" y="122"/>
                <a:ext cx="1519" cy="4103"/>
                <a:chOff x="0" y="2844"/>
                <a:chExt cx="1519" cy="4103"/>
              </a:xfrm>
            </p:grpSpPr>
            <p:sp>
              <p:nvSpPr>
                <p:cNvPr id="3108" name="Rectangle 36"/>
                <p:cNvSpPr>
                  <a:spLocks noChangeArrowheads="1"/>
                </p:cNvSpPr>
                <p:nvPr/>
              </p:nvSpPr>
              <p:spPr bwMode="auto">
                <a:xfrm>
                  <a:off x="0" y="2844"/>
                  <a:ext cx="1519"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sz="1000" b="1">
                    <a:latin typeface="Times New Roman" pitchFamily="18" charset="0"/>
                  </a:endParaRPr>
                </a:p>
              </p:txBody>
            </p:sp>
            <p:grpSp>
              <p:nvGrpSpPr>
                <p:cNvPr id="3109" name="Group 37"/>
                <p:cNvGrpSpPr>
                  <a:grpSpLocks/>
                </p:cNvGrpSpPr>
                <p:nvPr/>
              </p:nvGrpSpPr>
              <p:grpSpPr bwMode="auto">
                <a:xfrm>
                  <a:off x="0" y="2844"/>
                  <a:ext cx="1518" cy="1464"/>
                  <a:chOff x="0" y="2844"/>
                  <a:chExt cx="1518" cy="1464"/>
                </a:xfrm>
              </p:grpSpPr>
              <p:sp>
                <p:nvSpPr>
                  <p:cNvPr id="3110" name="Rectangle 38"/>
                  <p:cNvSpPr>
                    <a:spLocks noChangeArrowheads="1"/>
                  </p:cNvSpPr>
                  <p:nvPr/>
                </p:nvSpPr>
                <p:spPr bwMode="auto">
                  <a:xfrm>
                    <a:off x="0" y="2844"/>
                    <a:ext cx="539" cy="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                       </a:t>
                    </a:r>
                  </a:p>
                </p:txBody>
              </p:sp>
              <p:sp>
                <p:nvSpPr>
                  <p:cNvPr id="3111" name="Rectangle 39"/>
                  <p:cNvSpPr>
                    <a:spLocks noChangeArrowheads="1"/>
                  </p:cNvSpPr>
                  <p:nvPr/>
                </p:nvSpPr>
                <p:spPr bwMode="auto">
                  <a:xfrm>
                    <a:off x="539" y="2844"/>
                    <a:ext cx="979" cy="1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77763" bIns="52371"/>
                  <a:lstStyle/>
                  <a:p>
                    <a:r>
                      <a:rPr lang="cs-CZ" sz="1000" b="1">
                        <a:latin typeface="Times New Roman" pitchFamily="18" charset="0"/>
                        <a:cs typeface="Arial" charset="0"/>
                      </a:rPr>
                      <a:t>The Nobel Prize in Physiology or Medicine 2004</a:t>
                    </a:r>
                  </a:p>
                  <a:p>
                    <a:pPr eaLnBrk="0" hangingPunct="0"/>
                    <a:endParaRPr lang="cs-CZ" sz="1000" b="1">
                      <a:latin typeface="Times New Roman" pitchFamily="18" charset="0"/>
                    </a:endParaRPr>
                  </a:p>
                </p:txBody>
              </p:sp>
            </p:grpSp>
            <p:sp>
              <p:nvSpPr>
                <p:cNvPr id="3112" name="Rectangle 40"/>
                <p:cNvSpPr>
                  <a:spLocks noChangeArrowheads="1"/>
                </p:cNvSpPr>
                <p:nvPr/>
              </p:nvSpPr>
              <p:spPr bwMode="auto">
                <a:xfrm>
                  <a:off x="0" y="4308"/>
                  <a:ext cx="1519"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cs typeface="Arial" charset="0"/>
                    </a:rPr>
                    <a:t>"for their discoveries of odorant receptors and the organization of the olfactory system"</a:t>
                  </a:r>
                  <a:endParaRPr lang="cs-CZ" sz="1000" b="1">
                    <a:latin typeface="Times New Roman" pitchFamily="18" charset="0"/>
                  </a:endParaRPr>
                </a:p>
              </p:txBody>
            </p:sp>
            <p:grpSp>
              <p:nvGrpSpPr>
                <p:cNvPr id="3113" name="Group 41"/>
                <p:cNvGrpSpPr>
                  <a:grpSpLocks/>
                </p:cNvGrpSpPr>
                <p:nvPr/>
              </p:nvGrpSpPr>
              <p:grpSpPr bwMode="auto">
                <a:xfrm>
                  <a:off x="0" y="4520"/>
                  <a:ext cx="1518" cy="2427"/>
                  <a:chOff x="0" y="4520"/>
                  <a:chExt cx="1518" cy="2427"/>
                </a:xfrm>
              </p:grpSpPr>
              <p:sp>
                <p:nvSpPr>
                  <p:cNvPr id="3114" name="Rectangle 42"/>
                  <p:cNvSpPr>
                    <a:spLocks noChangeArrowheads="1" noTextEdit="1"/>
                  </p:cNvSpPr>
                  <p:nvPr/>
                </p:nvSpPr>
                <p:spPr bwMode="auto">
                  <a:xfrm>
                    <a:off x="0" y="4520"/>
                    <a:ext cx="1518"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115" name="Rectangle 43"/>
                  <p:cNvSpPr>
                    <a:spLocks noChangeArrowheads="1"/>
                  </p:cNvSpPr>
                  <p:nvPr/>
                </p:nvSpPr>
                <p:spPr bwMode="auto">
                  <a:xfrm>
                    <a:off x="0" y="4642"/>
                    <a:ext cx="759"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                                 </a:t>
                    </a:r>
                  </a:p>
                </p:txBody>
              </p:sp>
              <p:sp>
                <p:nvSpPr>
                  <p:cNvPr id="3116" name="Rectangle 44"/>
                  <p:cNvSpPr>
                    <a:spLocks noChangeArrowheads="1"/>
                  </p:cNvSpPr>
                  <p:nvPr/>
                </p:nvSpPr>
                <p:spPr bwMode="auto">
                  <a:xfrm>
                    <a:off x="759" y="4642"/>
                    <a:ext cx="759" cy="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                                 </a:t>
                    </a:r>
                  </a:p>
                </p:txBody>
              </p:sp>
              <p:sp>
                <p:nvSpPr>
                  <p:cNvPr id="3117" name="Rectangle 45"/>
                  <p:cNvSpPr>
                    <a:spLocks noChangeArrowheads="1"/>
                  </p:cNvSpPr>
                  <p:nvPr/>
                </p:nvSpPr>
                <p:spPr bwMode="auto">
                  <a:xfrm>
                    <a:off x="0" y="5747"/>
                    <a:ext cx="75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Richard Axel </a:t>
                    </a:r>
                  </a:p>
                </p:txBody>
              </p:sp>
              <p:sp>
                <p:nvSpPr>
                  <p:cNvPr id="3118" name="Rectangle 46"/>
                  <p:cNvSpPr>
                    <a:spLocks noChangeArrowheads="1"/>
                  </p:cNvSpPr>
                  <p:nvPr/>
                </p:nvSpPr>
                <p:spPr bwMode="auto">
                  <a:xfrm>
                    <a:off x="759" y="5747"/>
                    <a:ext cx="759" cy="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Linda B. Buck </a:t>
                    </a:r>
                  </a:p>
                </p:txBody>
              </p:sp>
              <p:sp>
                <p:nvSpPr>
                  <p:cNvPr id="3119" name="Rectangle 47"/>
                  <p:cNvSpPr>
                    <a:spLocks noChangeArrowheads="1"/>
                  </p:cNvSpPr>
                  <p:nvPr/>
                </p:nvSpPr>
                <p:spPr bwMode="auto">
                  <a:xfrm>
                    <a:off x="0" y="5882"/>
                    <a:ext cx="759"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      1/2 of the prize </a:t>
                    </a:r>
                  </a:p>
                </p:txBody>
              </p:sp>
              <p:sp>
                <p:nvSpPr>
                  <p:cNvPr id="3120" name="Rectangle 48"/>
                  <p:cNvSpPr>
                    <a:spLocks noChangeArrowheads="1"/>
                  </p:cNvSpPr>
                  <p:nvPr/>
                </p:nvSpPr>
                <p:spPr bwMode="auto">
                  <a:xfrm>
                    <a:off x="759" y="5882"/>
                    <a:ext cx="759"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      1/2 of the prize </a:t>
                    </a:r>
                  </a:p>
                </p:txBody>
              </p:sp>
              <p:sp>
                <p:nvSpPr>
                  <p:cNvPr id="3121" name="Rectangle 49"/>
                  <p:cNvSpPr>
                    <a:spLocks noChangeArrowheads="1"/>
                  </p:cNvSpPr>
                  <p:nvPr/>
                </p:nvSpPr>
                <p:spPr bwMode="auto">
                  <a:xfrm>
                    <a:off x="0" y="6007"/>
                    <a:ext cx="759"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USA </a:t>
                    </a:r>
                  </a:p>
                </p:txBody>
              </p:sp>
              <p:sp>
                <p:nvSpPr>
                  <p:cNvPr id="3122" name="Rectangle 50"/>
                  <p:cNvSpPr>
                    <a:spLocks noChangeArrowheads="1"/>
                  </p:cNvSpPr>
                  <p:nvPr/>
                </p:nvSpPr>
                <p:spPr bwMode="auto">
                  <a:xfrm>
                    <a:off x="759" y="6007"/>
                    <a:ext cx="759"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USA </a:t>
                    </a:r>
                  </a:p>
                </p:txBody>
              </p:sp>
              <p:sp>
                <p:nvSpPr>
                  <p:cNvPr id="3123" name="Rectangle 51"/>
                  <p:cNvSpPr>
                    <a:spLocks noChangeArrowheads="1"/>
                  </p:cNvSpPr>
                  <p:nvPr/>
                </p:nvSpPr>
                <p:spPr bwMode="auto">
                  <a:xfrm>
                    <a:off x="0" y="6132"/>
                    <a:ext cx="75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124" name="Rectangle 52"/>
                  <p:cNvSpPr>
                    <a:spLocks noChangeArrowheads="1"/>
                  </p:cNvSpPr>
                  <p:nvPr/>
                </p:nvSpPr>
                <p:spPr bwMode="auto">
                  <a:xfrm>
                    <a:off x="759" y="6132"/>
                    <a:ext cx="75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125" name="Rectangle 53"/>
                  <p:cNvSpPr>
                    <a:spLocks noChangeArrowheads="1"/>
                  </p:cNvSpPr>
                  <p:nvPr/>
                </p:nvSpPr>
                <p:spPr bwMode="auto">
                  <a:xfrm>
                    <a:off x="0" y="6132"/>
                    <a:ext cx="759" cy="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Columbia University </a:t>
                    </a:r>
                    <a:br>
                      <a:rPr lang="cs-CZ" sz="1000" b="1">
                        <a:latin typeface="Times New Roman" pitchFamily="18" charset="0"/>
                      </a:rPr>
                    </a:br>
                    <a:r>
                      <a:rPr lang="cs-CZ" sz="1000" b="1">
                        <a:latin typeface="Times New Roman" pitchFamily="18" charset="0"/>
                      </a:rPr>
                      <a:t>New York, NY, USA; Howard Hughes Medical Institute </a:t>
                    </a:r>
                    <a:br>
                      <a:rPr lang="cs-CZ" sz="1000" b="1">
                        <a:latin typeface="Times New Roman" pitchFamily="18" charset="0"/>
                      </a:rPr>
                    </a:br>
                    <a:endParaRPr lang="cs-CZ" sz="1000" b="1">
                      <a:latin typeface="Times New Roman" pitchFamily="18" charset="0"/>
                    </a:endParaRPr>
                  </a:p>
                </p:txBody>
              </p:sp>
              <p:sp>
                <p:nvSpPr>
                  <p:cNvPr id="3126" name="Rectangle 54"/>
                  <p:cNvSpPr>
                    <a:spLocks noChangeArrowheads="1"/>
                  </p:cNvSpPr>
                  <p:nvPr/>
                </p:nvSpPr>
                <p:spPr bwMode="auto">
                  <a:xfrm>
                    <a:off x="759" y="6132"/>
                    <a:ext cx="759" cy="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Fred Hutchinson Cancer Research Center </a:t>
                    </a:r>
                    <a:br>
                      <a:rPr lang="cs-CZ" sz="1000" b="1">
                        <a:latin typeface="Times New Roman" pitchFamily="18" charset="0"/>
                      </a:rPr>
                    </a:br>
                    <a:r>
                      <a:rPr lang="cs-CZ" sz="1000" b="1">
                        <a:latin typeface="Times New Roman" pitchFamily="18" charset="0"/>
                      </a:rPr>
                      <a:t>Seattle, WA, USA; Howard Hughes Medical Institute </a:t>
                    </a:r>
                    <a:br>
                      <a:rPr lang="cs-CZ" sz="1000" b="1">
                        <a:latin typeface="Times New Roman" pitchFamily="18" charset="0"/>
                      </a:rPr>
                    </a:br>
                    <a:endParaRPr lang="cs-CZ" sz="1000" b="1">
                      <a:latin typeface="Times New Roman" pitchFamily="18" charset="0"/>
                    </a:endParaRPr>
                  </a:p>
                </p:txBody>
              </p:sp>
              <p:sp>
                <p:nvSpPr>
                  <p:cNvPr id="3127" name="Rectangle 55"/>
                  <p:cNvSpPr>
                    <a:spLocks noChangeArrowheads="1"/>
                  </p:cNvSpPr>
                  <p:nvPr/>
                </p:nvSpPr>
                <p:spPr bwMode="auto">
                  <a:xfrm>
                    <a:off x="0" y="6822"/>
                    <a:ext cx="759"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b. 1946</a:t>
                    </a:r>
                  </a:p>
                </p:txBody>
              </p:sp>
              <p:sp>
                <p:nvSpPr>
                  <p:cNvPr id="3128" name="Rectangle 56"/>
                  <p:cNvSpPr>
                    <a:spLocks noChangeArrowheads="1"/>
                  </p:cNvSpPr>
                  <p:nvPr/>
                </p:nvSpPr>
                <p:spPr bwMode="auto">
                  <a:xfrm>
                    <a:off x="759" y="6822"/>
                    <a:ext cx="759" cy="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b. 1947</a:t>
                    </a:r>
                  </a:p>
                </p:txBody>
              </p:sp>
              <p:sp>
                <p:nvSpPr>
                  <p:cNvPr id="3129" name="Rectangle 57"/>
                  <p:cNvSpPr>
                    <a:spLocks noChangeArrowheads="1"/>
                  </p:cNvSpPr>
                  <p:nvPr/>
                </p:nvSpPr>
                <p:spPr bwMode="auto">
                  <a:xfrm>
                    <a:off x="0" y="6947"/>
                    <a:ext cx="75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130" name="Rectangle 58"/>
                  <p:cNvSpPr>
                    <a:spLocks noChangeArrowheads="1"/>
                  </p:cNvSpPr>
                  <p:nvPr/>
                </p:nvSpPr>
                <p:spPr bwMode="auto">
                  <a:xfrm>
                    <a:off x="759" y="6947"/>
                    <a:ext cx="75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grpSp>
          <p:sp>
            <p:nvSpPr>
              <p:cNvPr id="3131" name="Rectangle 59"/>
              <p:cNvSpPr>
                <a:spLocks noChangeArrowheads="1" noTextEdit="1"/>
              </p:cNvSpPr>
              <p:nvPr/>
            </p:nvSpPr>
            <p:spPr bwMode="auto">
              <a:xfrm>
                <a:off x="1969" y="122"/>
                <a:ext cx="150" cy="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132" name="Rectangle 60"/>
              <p:cNvSpPr>
                <a:spLocks noChangeArrowheads="1" noTextEdit="1"/>
              </p:cNvSpPr>
              <p:nvPr/>
            </p:nvSpPr>
            <p:spPr bwMode="auto">
              <a:xfrm>
                <a:off x="2119" y="122"/>
                <a:ext cx="150" cy="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nvGrpSpPr>
              <p:cNvPr id="3133" name="Group 61"/>
              <p:cNvGrpSpPr>
                <a:grpSpLocks/>
              </p:cNvGrpSpPr>
              <p:nvPr/>
            </p:nvGrpSpPr>
            <p:grpSpPr bwMode="auto">
              <a:xfrm>
                <a:off x="2269" y="122"/>
                <a:ext cx="150" cy="4103"/>
                <a:chOff x="2269" y="122"/>
                <a:chExt cx="150" cy="4103"/>
              </a:xfrm>
            </p:grpSpPr>
            <p:sp>
              <p:nvSpPr>
                <p:cNvPr id="3134" name="Rectangle 62"/>
                <p:cNvSpPr>
                  <a:spLocks noChangeArrowheads="1"/>
                </p:cNvSpPr>
                <p:nvPr/>
              </p:nvSpPr>
              <p:spPr bwMode="auto">
                <a:xfrm>
                  <a:off x="2269" y="122"/>
                  <a:ext cx="150" cy="4103"/>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135" name="Rectangle 63"/>
                <p:cNvSpPr>
                  <a:spLocks noChangeArrowheads="1" noTextEdit="1"/>
                </p:cNvSpPr>
                <p:nvPr/>
              </p:nvSpPr>
              <p:spPr bwMode="auto">
                <a:xfrm>
                  <a:off x="2269" y="122"/>
                  <a:ext cx="150" cy="4103"/>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sp>
            <p:nvSpPr>
              <p:cNvPr id="3136" name="Rectangle 64"/>
              <p:cNvSpPr>
                <a:spLocks noChangeArrowheads="1"/>
              </p:cNvSpPr>
              <p:nvPr/>
            </p:nvSpPr>
            <p:spPr bwMode="auto">
              <a:xfrm>
                <a:off x="0" y="4225"/>
                <a:ext cx="300" cy="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     </a:t>
                </a:r>
              </a:p>
            </p:txBody>
          </p:sp>
          <p:sp>
            <p:nvSpPr>
              <p:cNvPr id="3137" name="Rectangle 65"/>
              <p:cNvSpPr>
                <a:spLocks noChangeArrowheads="1" noTextEdit="1"/>
              </p:cNvSpPr>
              <p:nvPr/>
            </p:nvSpPr>
            <p:spPr bwMode="auto">
              <a:xfrm>
                <a:off x="300" y="4225"/>
                <a:ext cx="150" cy="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138" name="Rectangle 66"/>
              <p:cNvSpPr>
                <a:spLocks noChangeArrowheads="1" noTextEdit="1"/>
              </p:cNvSpPr>
              <p:nvPr/>
            </p:nvSpPr>
            <p:spPr bwMode="auto">
              <a:xfrm>
                <a:off x="450" y="4225"/>
                <a:ext cx="1519" cy="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139" name="Rectangle 67"/>
              <p:cNvSpPr>
                <a:spLocks noChangeArrowheads="1" noTextEdit="1"/>
              </p:cNvSpPr>
              <p:nvPr/>
            </p:nvSpPr>
            <p:spPr bwMode="auto">
              <a:xfrm>
                <a:off x="1969" y="4225"/>
                <a:ext cx="150" cy="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sp>
            <p:nvSpPr>
              <p:cNvPr id="3140" name="Rectangle 68"/>
              <p:cNvSpPr>
                <a:spLocks noChangeArrowheads="1"/>
              </p:cNvSpPr>
              <p:nvPr/>
            </p:nvSpPr>
            <p:spPr bwMode="auto">
              <a:xfrm>
                <a:off x="2119" y="4225"/>
                <a:ext cx="300" cy="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cs-CZ" sz="1000" b="1">
                    <a:latin typeface="Times New Roman" pitchFamily="18" charset="0"/>
                  </a:rPr>
                  <a:t>   </a:t>
                </a:r>
              </a:p>
            </p:txBody>
          </p:sp>
          <p:grpSp>
            <p:nvGrpSpPr>
              <p:cNvPr id="3141" name="Group 69"/>
              <p:cNvGrpSpPr>
                <a:grpSpLocks/>
              </p:cNvGrpSpPr>
              <p:nvPr/>
            </p:nvGrpSpPr>
            <p:grpSpPr bwMode="auto">
              <a:xfrm>
                <a:off x="300" y="4274"/>
                <a:ext cx="150" cy="8"/>
                <a:chOff x="300" y="4274"/>
                <a:chExt cx="150" cy="8"/>
              </a:xfrm>
            </p:grpSpPr>
            <p:sp>
              <p:nvSpPr>
                <p:cNvPr id="3142" name="Rectangle 70"/>
                <p:cNvSpPr>
                  <a:spLocks noChangeArrowheads="1"/>
                </p:cNvSpPr>
                <p:nvPr/>
              </p:nvSpPr>
              <p:spPr bwMode="auto">
                <a:xfrm>
                  <a:off x="300" y="4274"/>
                  <a:ext cx="150"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143" name="Rectangle 71"/>
                <p:cNvSpPr>
                  <a:spLocks noChangeArrowheads="1" noTextEdit="1"/>
                </p:cNvSpPr>
                <p:nvPr/>
              </p:nvSpPr>
              <p:spPr bwMode="auto">
                <a:xfrm>
                  <a:off x="300" y="4274"/>
                  <a:ext cx="150"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grpSp>
            <p:nvGrpSpPr>
              <p:cNvPr id="3144" name="Group 72"/>
              <p:cNvGrpSpPr>
                <a:grpSpLocks/>
              </p:cNvGrpSpPr>
              <p:nvPr/>
            </p:nvGrpSpPr>
            <p:grpSpPr bwMode="auto">
              <a:xfrm>
                <a:off x="450" y="4274"/>
                <a:ext cx="1519" cy="8"/>
                <a:chOff x="450" y="4274"/>
                <a:chExt cx="1519" cy="8"/>
              </a:xfrm>
            </p:grpSpPr>
            <p:sp>
              <p:nvSpPr>
                <p:cNvPr id="3145" name="Rectangle 73"/>
                <p:cNvSpPr>
                  <a:spLocks noChangeArrowheads="1"/>
                </p:cNvSpPr>
                <p:nvPr/>
              </p:nvSpPr>
              <p:spPr bwMode="auto">
                <a:xfrm>
                  <a:off x="450" y="4274"/>
                  <a:ext cx="1519"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146" name="Rectangle 74"/>
                <p:cNvSpPr>
                  <a:spLocks noChangeArrowheads="1" noTextEdit="1"/>
                </p:cNvSpPr>
                <p:nvPr/>
              </p:nvSpPr>
              <p:spPr bwMode="auto">
                <a:xfrm>
                  <a:off x="450" y="4274"/>
                  <a:ext cx="1519"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grpSp>
            <p:nvGrpSpPr>
              <p:cNvPr id="3147" name="Group 75"/>
              <p:cNvGrpSpPr>
                <a:grpSpLocks/>
              </p:cNvGrpSpPr>
              <p:nvPr/>
            </p:nvGrpSpPr>
            <p:grpSpPr bwMode="auto">
              <a:xfrm>
                <a:off x="1969" y="4274"/>
                <a:ext cx="150" cy="8"/>
                <a:chOff x="1969" y="4274"/>
                <a:chExt cx="150" cy="8"/>
              </a:xfrm>
            </p:grpSpPr>
            <p:sp>
              <p:nvSpPr>
                <p:cNvPr id="3148" name="Rectangle 76"/>
                <p:cNvSpPr>
                  <a:spLocks noChangeArrowheads="1"/>
                </p:cNvSpPr>
                <p:nvPr/>
              </p:nvSpPr>
              <p:spPr bwMode="auto">
                <a:xfrm>
                  <a:off x="1969" y="4274"/>
                  <a:ext cx="150"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3149" name="Rectangle 77"/>
                <p:cNvSpPr>
                  <a:spLocks noChangeArrowheads="1" noTextEdit="1"/>
                </p:cNvSpPr>
                <p:nvPr/>
              </p:nvSpPr>
              <p:spPr bwMode="auto">
                <a:xfrm>
                  <a:off x="1969" y="4274"/>
                  <a:ext cx="150" cy="8"/>
                </a:xfrm>
                <a:prstGeom prst="rect">
                  <a:avLst/>
                </a:prstGeom>
                <a:solidFill>
                  <a:srgbClr val="CC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a:p>
              </p:txBody>
            </p:sp>
          </p:grpSp>
        </p:grpSp>
      </p:grpSp>
      <p:pic>
        <p:nvPicPr>
          <p:cNvPr id="3150" name="Picture 78"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463" y="835025"/>
            <a:ext cx="69850" cy="69850"/>
          </a:xfrm>
          <a:prstGeom prst="rect">
            <a:avLst/>
          </a:prstGeom>
          <a:noFill/>
          <a:extLst>
            <a:ext uri="{909E8E84-426E-40DD-AFC4-6F175D3DCCD1}">
              <a14:hiddenFill xmlns:a14="http://schemas.microsoft.com/office/drawing/2010/main">
                <a:solidFill>
                  <a:srgbClr val="FFFFFF"/>
                </a:solidFill>
              </a14:hiddenFill>
            </a:ext>
          </a:extLst>
        </p:spPr>
      </p:pic>
      <p:pic>
        <p:nvPicPr>
          <p:cNvPr id="3151" name="Picture 79" desc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9075" y="835025"/>
            <a:ext cx="69850" cy="69850"/>
          </a:xfrm>
          <a:prstGeom prst="rect">
            <a:avLst/>
          </a:prstGeom>
          <a:noFill/>
          <a:extLst>
            <a:ext uri="{909E8E84-426E-40DD-AFC4-6F175D3DCCD1}">
              <a14:hiddenFill xmlns:a14="http://schemas.microsoft.com/office/drawing/2010/main">
                <a:solidFill>
                  <a:srgbClr val="FFFFFF"/>
                </a:solidFill>
              </a14:hiddenFill>
            </a:ext>
          </a:extLst>
        </p:spPr>
      </p:pic>
      <p:pic>
        <p:nvPicPr>
          <p:cNvPr id="3152" name="Picture 80" descr="Med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006475"/>
            <a:ext cx="677863" cy="568325"/>
          </a:xfrm>
          <a:prstGeom prst="rect">
            <a:avLst/>
          </a:prstGeom>
          <a:noFill/>
          <a:extLst>
            <a:ext uri="{909E8E84-426E-40DD-AFC4-6F175D3DCCD1}">
              <a14:hiddenFill xmlns:a14="http://schemas.microsoft.com/office/drawing/2010/main">
                <a:solidFill>
                  <a:srgbClr val="FFFFFF"/>
                </a:solidFill>
              </a14:hiddenFill>
            </a:ext>
          </a:extLst>
        </p:spPr>
      </p:pic>
      <p:pic>
        <p:nvPicPr>
          <p:cNvPr id="3153" name="Picture 81" descr="Richard Ax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125" y="3179763"/>
            <a:ext cx="1074738" cy="1328737"/>
          </a:xfrm>
          <a:prstGeom prst="rect">
            <a:avLst/>
          </a:prstGeom>
          <a:noFill/>
          <a:extLst>
            <a:ext uri="{909E8E84-426E-40DD-AFC4-6F175D3DCCD1}">
              <a14:hiddenFill xmlns:a14="http://schemas.microsoft.com/office/drawing/2010/main">
                <a:solidFill>
                  <a:srgbClr val="FFFFFF"/>
                </a:solidFill>
              </a14:hiddenFill>
            </a:ext>
          </a:extLst>
        </p:spPr>
      </p:pic>
      <p:pic>
        <p:nvPicPr>
          <p:cNvPr id="3154" name="Picture 82" descr="Linda B. Bu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5288" y="3108325"/>
            <a:ext cx="100330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3155" name="Picture 83" descr="hal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71925" y="4610100"/>
            <a:ext cx="98425" cy="82550"/>
          </a:xfrm>
          <a:prstGeom prst="rect">
            <a:avLst/>
          </a:prstGeom>
          <a:noFill/>
          <a:extLst>
            <a:ext uri="{909E8E84-426E-40DD-AFC4-6F175D3DCCD1}">
              <a14:hiddenFill xmlns:a14="http://schemas.microsoft.com/office/drawing/2010/main">
                <a:solidFill>
                  <a:srgbClr val="FFFFFF"/>
                </a:solidFill>
              </a14:hiddenFill>
            </a:ext>
          </a:extLst>
        </p:spPr>
      </p:pic>
      <p:pic>
        <p:nvPicPr>
          <p:cNvPr id="3156" name="Picture 84" descr="hal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35563" y="4610100"/>
            <a:ext cx="98425" cy="82550"/>
          </a:xfrm>
          <a:prstGeom prst="rect">
            <a:avLst/>
          </a:prstGeom>
          <a:noFill/>
          <a:extLst>
            <a:ext uri="{909E8E84-426E-40DD-AFC4-6F175D3DCCD1}">
              <a14:hiddenFill xmlns:a14="http://schemas.microsoft.com/office/drawing/2010/main">
                <a:solidFill>
                  <a:srgbClr val="FFFFFF"/>
                </a:solidFill>
              </a14:hiddenFill>
            </a:ext>
          </a:extLst>
        </p:spPr>
      </p:pic>
      <p:pic>
        <p:nvPicPr>
          <p:cNvPr id="3157" name="Picture 85" descr="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0250" y="5864225"/>
            <a:ext cx="69850" cy="69850"/>
          </a:xfrm>
          <a:prstGeom prst="rect">
            <a:avLst/>
          </a:prstGeom>
          <a:noFill/>
          <a:extLst>
            <a:ext uri="{909E8E84-426E-40DD-AFC4-6F175D3DCCD1}">
              <a14:hiddenFill xmlns:a14="http://schemas.microsoft.com/office/drawing/2010/main">
                <a:solidFill>
                  <a:srgbClr val="FFFFFF"/>
                </a:solidFill>
              </a14:hiddenFill>
            </a:ext>
          </a:extLst>
        </p:spPr>
      </p:pic>
      <p:pic>
        <p:nvPicPr>
          <p:cNvPr id="3158" name="Picture 86" descr=" "/>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9075" y="5864225"/>
            <a:ext cx="69850" cy="69850"/>
          </a:xfrm>
          <a:prstGeom prst="rect">
            <a:avLst/>
          </a:prstGeom>
          <a:noFill/>
          <a:extLst>
            <a:ext uri="{909E8E84-426E-40DD-AFC4-6F175D3DCCD1}">
              <a14:hiddenFill xmlns:a14="http://schemas.microsoft.com/office/drawing/2010/main">
                <a:solidFill>
                  <a:srgbClr val="FFFFFF"/>
                </a:solidFill>
              </a14:hiddenFill>
            </a:ext>
          </a:extLst>
        </p:spPr>
      </p:pic>
      <p:sp>
        <p:nvSpPr>
          <p:cNvPr id="3160" name="Text Box 88"/>
          <p:cNvSpPr txBox="1">
            <a:spLocks noChangeArrowheads="1"/>
          </p:cNvSpPr>
          <p:nvPr/>
        </p:nvSpPr>
        <p:spPr bwMode="auto">
          <a:xfrm>
            <a:off x="1227138" y="1111250"/>
            <a:ext cx="936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3200"/>
              <a:t>Čich</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18-12"/>
          <p:cNvPicPr>
            <a:picLocks noChangeAspect="1" noChangeArrowheads="1"/>
          </p:cNvPicPr>
          <p:nvPr/>
        </p:nvPicPr>
        <p:blipFill>
          <a:blip r:embed="rId2">
            <a:lum bright="-20000"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3275"/>
          <a:stretch>
            <a:fillRect/>
          </a:stretch>
        </p:blipFill>
        <p:spPr bwMode="auto">
          <a:xfrm>
            <a:off x="0" y="0"/>
            <a:ext cx="6624638" cy="5946775"/>
          </a:xfrm>
          <a:prstGeom prst="rect">
            <a:avLst/>
          </a:prstGeom>
          <a:noFill/>
          <a:extLst>
            <a:ext uri="{909E8E84-426E-40DD-AFC4-6F175D3DCCD1}">
              <a14:hiddenFill xmlns:a14="http://schemas.microsoft.com/office/drawing/2010/main">
                <a:solidFill>
                  <a:srgbClr val="FFFFFF"/>
                </a:solidFill>
              </a14:hiddenFill>
            </a:ext>
          </a:extLst>
        </p:spPr>
      </p:pic>
      <p:pic>
        <p:nvPicPr>
          <p:cNvPr id="35845" name="Picture 5" descr="čich ladění"/>
          <p:cNvPicPr>
            <a:picLocks noChangeAspect="1" noChangeArrowheads="1"/>
          </p:cNvPicPr>
          <p:nvPr/>
        </p:nvPicPr>
        <p:blipFill>
          <a:blip r:embed="rId4">
            <a:extLst>
              <a:ext uri="{28A0092B-C50C-407E-A947-70E740481C1C}">
                <a14:useLocalDpi xmlns:a14="http://schemas.microsoft.com/office/drawing/2010/main" val="0"/>
              </a:ext>
            </a:extLst>
          </a:blip>
          <a:srcRect l="3572"/>
          <a:stretch>
            <a:fillRect/>
          </a:stretch>
        </p:blipFill>
        <p:spPr bwMode="auto">
          <a:xfrm>
            <a:off x="6743700" y="765175"/>
            <a:ext cx="2400300" cy="5816600"/>
          </a:xfrm>
          <a:prstGeom prst="rect">
            <a:avLst/>
          </a:prstGeom>
          <a:noFill/>
          <a:extLst>
            <a:ext uri="{909E8E84-426E-40DD-AFC4-6F175D3DCCD1}">
              <a14:hiddenFill xmlns:a14="http://schemas.microsoft.com/office/drawing/2010/main">
                <a:solidFill>
                  <a:srgbClr val="FFFFFF"/>
                </a:solidFill>
              </a14:hiddenFill>
            </a:ext>
          </a:extLst>
        </p:spPr>
      </p:pic>
      <p:sp>
        <p:nvSpPr>
          <p:cNvPr id="35846" name="Text Box 6"/>
          <p:cNvSpPr txBox="1">
            <a:spLocks noChangeArrowheads="1"/>
          </p:cNvSpPr>
          <p:nvPr/>
        </p:nvSpPr>
        <p:spPr bwMode="auto">
          <a:xfrm>
            <a:off x="34925" y="6113463"/>
            <a:ext cx="6470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b="1" dirty="0">
                <a:solidFill>
                  <a:srgbClr val="FFC000"/>
                </a:solidFill>
                <a:latin typeface="Arial" charset="0"/>
              </a:rPr>
              <a:t>Laterální inhibice:</a:t>
            </a:r>
            <a:r>
              <a:rPr lang="cs-CZ" dirty="0">
                <a:solidFill>
                  <a:srgbClr val="FFC000"/>
                </a:solidFill>
                <a:latin typeface="Arial" charset="0"/>
              </a:rPr>
              <a:t> „Zostření“ ladění ve vyšších patrech dráhy</a:t>
            </a:r>
          </a:p>
        </p:txBody>
      </p:sp>
      <p:sp>
        <p:nvSpPr>
          <p:cNvPr id="35847" name="Text Box 7"/>
          <p:cNvSpPr txBox="1">
            <a:spLocks noChangeArrowheads="1"/>
          </p:cNvSpPr>
          <p:nvPr/>
        </p:nvSpPr>
        <p:spPr bwMode="auto">
          <a:xfrm>
            <a:off x="7504113" y="352425"/>
            <a:ext cx="95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solidFill>
                  <a:srgbClr val="FFC000"/>
                </a:solidFill>
                <a:latin typeface="Arial" charset="0"/>
              </a:rPr>
              <a:t>Překryv</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Rectangle 4"/>
          <p:cNvSpPr>
            <a:spLocks noChangeArrowheads="1"/>
          </p:cNvSpPr>
          <p:nvPr/>
        </p:nvSpPr>
        <p:spPr bwMode="auto">
          <a:xfrm>
            <a:off x="0" y="68431"/>
            <a:ext cx="916146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b="1" dirty="0" smtClean="0">
                <a:solidFill>
                  <a:srgbClr val="FFC000"/>
                </a:solidFill>
              </a:rPr>
              <a:t>Adaptace a habituace:</a:t>
            </a:r>
            <a:r>
              <a:rPr lang="cs-CZ" dirty="0" smtClean="0">
                <a:solidFill>
                  <a:srgbClr val="FFC000"/>
                </a:solidFill>
              </a:rPr>
              <a:t> </a:t>
            </a:r>
            <a:r>
              <a:rPr lang="cs-CZ" dirty="0">
                <a:solidFill>
                  <a:srgbClr val="FFC000"/>
                </a:solidFill>
              </a:rPr>
              <a:t>Některé receptorové buňky reagují trvale nebo jen s malou adaptací na trvalé dráždění. To je ale v kontrastu se zkušeností velmi rychlé adaptace </a:t>
            </a:r>
            <a:r>
              <a:rPr lang="cs-CZ" dirty="0" smtClean="0">
                <a:solidFill>
                  <a:srgbClr val="FFC000"/>
                </a:solidFill>
              </a:rPr>
              <a:t>nebo i inhibice subjektivního </a:t>
            </a:r>
            <a:r>
              <a:rPr lang="cs-CZ" dirty="0">
                <a:solidFill>
                  <a:srgbClr val="FFC000"/>
                </a:solidFill>
              </a:rPr>
              <a:t>počitku. Příčina je ve vyšších neurálních obvodech čichové dráhy</a:t>
            </a:r>
            <a:r>
              <a:rPr lang="cs-CZ" dirty="0" smtClean="0">
                <a:solidFill>
                  <a:srgbClr val="FFC000"/>
                </a:solidFill>
              </a:rPr>
              <a:t>.  </a:t>
            </a:r>
            <a:endParaRPr lang="cs-CZ" dirty="0">
              <a:solidFill>
                <a:srgbClr val="FFC000"/>
              </a:solidFill>
            </a:endParaRPr>
          </a:p>
        </p:txBody>
      </p:sp>
      <p:pic>
        <p:nvPicPr>
          <p:cNvPr id="100357" name="Picture 5" descr="chuť a čich 2"/>
          <p:cNvPicPr>
            <a:picLocks noChangeAspect="1" noChangeArrowheads="1"/>
          </p:cNvPicPr>
          <p:nvPr/>
        </p:nvPicPr>
        <p:blipFill>
          <a:blip r:embed="rId2">
            <a:extLst>
              <a:ext uri="{28A0092B-C50C-407E-A947-70E740481C1C}">
                <a14:useLocalDpi xmlns:a14="http://schemas.microsoft.com/office/drawing/2010/main" val="0"/>
              </a:ext>
            </a:extLst>
          </a:blip>
          <a:srcRect t="613" b="68430"/>
          <a:stretch>
            <a:fillRect/>
          </a:stretch>
        </p:blipFill>
        <p:spPr bwMode="auto">
          <a:xfrm>
            <a:off x="2041420" y="1138238"/>
            <a:ext cx="6491393" cy="45230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Text Box 4"/>
          <p:cNvSpPr txBox="1">
            <a:spLocks noChangeArrowheads="1"/>
          </p:cNvSpPr>
          <p:nvPr/>
        </p:nvSpPr>
        <p:spPr bwMode="auto">
          <a:xfrm>
            <a:off x="0" y="692150"/>
            <a:ext cx="91440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b="1" dirty="0"/>
              <a:t>Citlivost:</a:t>
            </a:r>
            <a:r>
              <a:rPr lang="cs-CZ" dirty="0"/>
              <a:t> Práh čichové citlivosti může být u živočichů podle behaviorálních pokusů dokonce nižší než u jednotlivých receptorů elektrofyziologicky měřený. Jedním důvodem je právě konvergence na glomerulární buňky, dovolující mitrálním buňkám sbírat vstupy z velké populace identicky naladěných primárních neuronů a posílajících tak i velmi slabé signály do mozku. Systém také někdy zvyšuje citlivost na úkor rychlosti (časového rozlišení), která u čichu nehraje tak životně důležitou roli jako u zraku nebo sluchu. </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115888"/>
            <a:ext cx="9144000" cy="1135062"/>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pPr>
            <a:r>
              <a:rPr lang="cs-CZ" dirty="0" smtClean="0">
                <a:solidFill>
                  <a:srgbClr val="FFC000"/>
                </a:solidFill>
              </a:rPr>
              <a:t>Časové parametry čichání – řešení problému identity a koncentrace?</a:t>
            </a:r>
            <a:endParaRPr lang="cs-CZ" dirty="0">
              <a:solidFill>
                <a:srgbClr val="FFC000"/>
              </a:solidFill>
            </a:endParaRPr>
          </a:p>
        </p:txBody>
      </p:sp>
      <p:sp>
        <p:nvSpPr>
          <p:cNvPr id="3" name="Text Box 4"/>
          <p:cNvSpPr txBox="1">
            <a:spLocks noChangeArrowheads="1"/>
          </p:cNvSpPr>
          <p:nvPr/>
        </p:nvSpPr>
        <p:spPr bwMode="auto">
          <a:xfrm>
            <a:off x="0" y="1484784"/>
            <a:ext cx="91440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t>At </a:t>
            </a:r>
            <a:r>
              <a:rPr lang="cs-CZ" dirty="0" err="1"/>
              <a:t>the</a:t>
            </a:r>
            <a:r>
              <a:rPr lang="cs-CZ" dirty="0"/>
              <a:t> </a:t>
            </a:r>
            <a:r>
              <a:rPr lang="cs-CZ" dirty="0" err="1"/>
              <a:t>level</a:t>
            </a:r>
            <a:r>
              <a:rPr lang="cs-CZ" dirty="0"/>
              <a:t> </a:t>
            </a:r>
            <a:r>
              <a:rPr lang="cs-CZ" dirty="0" err="1"/>
              <a:t>of</a:t>
            </a:r>
            <a:r>
              <a:rPr lang="cs-CZ" dirty="0"/>
              <a:t> </a:t>
            </a:r>
            <a:r>
              <a:rPr lang="cs-CZ" dirty="0" err="1"/>
              <a:t>the</a:t>
            </a:r>
            <a:r>
              <a:rPr lang="cs-CZ" dirty="0"/>
              <a:t> </a:t>
            </a:r>
            <a:r>
              <a:rPr lang="cs-CZ" dirty="0" err="1"/>
              <a:t>olfactory</a:t>
            </a:r>
            <a:r>
              <a:rPr lang="cs-CZ" dirty="0"/>
              <a:t> </a:t>
            </a:r>
            <a:r>
              <a:rPr lang="cs-CZ" dirty="0" err="1"/>
              <a:t>bulb</a:t>
            </a:r>
            <a:r>
              <a:rPr lang="cs-CZ" dirty="0"/>
              <a:t> (OB) </a:t>
            </a:r>
            <a:r>
              <a:rPr lang="cs-CZ" dirty="0" err="1"/>
              <a:t>odor</a:t>
            </a:r>
            <a:r>
              <a:rPr lang="cs-CZ" dirty="0"/>
              <a:t> </a:t>
            </a:r>
            <a:r>
              <a:rPr lang="cs-CZ" dirty="0" err="1"/>
              <a:t>information</a:t>
            </a:r>
            <a:r>
              <a:rPr lang="cs-CZ" dirty="0"/>
              <a:t> </a:t>
            </a:r>
            <a:r>
              <a:rPr lang="cs-CZ" dirty="0" err="1"/>
              <a:t>is</a:t>
            </a:r>
            <a:r>
              <a:rPr lang="cs-CZ" dirty="0"/>
              <a:t> </a:t>
            </a:r>
            <a:r>
              <a:rPr lang="cs-CZ" dirty="0" err="1"/>
              <a:t>contained</a:t>
            </a:r>
            <a:r>
              <a:rPr lang="cs-CZ" dirty="0"/>
              <a:t> in </a:t>
            </a:r>
            <a:r>
              <a:rPr lang="cs-CZ" dirty="0" err="1"/>
              <a:t>the</a:t>
            </a:r>
            <a:r>
              <a:rPr lang="cs-CZ" dirty="0"/>
              <a:t> </a:t>
            </a:r>
            <a:r>
              <a:rPr lang="cs-CZ" dirty="0" err="1"/>
              <a:t>spike</a:t>
            </a:r>
            <a:r>
              <a:rPr lang="cs-CZ" dirty="0"/>
              <a:t> </a:t>
            </a:r>
            <a:r>
              <a:rPr lang="cs-CZ" dirty="0" err="1"/>
              <a:t>patterns</a:t>
            </a:r>
            <a:r>
              <a:rPr lang="cs-CZ" dirty="0"/>
              <a:t> </a:t>
            </a:r>
            <a:r>
              <a:rPr lang="cs-CZ" dirty="0" err="1"/>
              <a:t>of</a:t>
            </a:r>
            <a:r>
              <a:rPr lang="cs-CZ" dirty="0"/>
              <a:t> </a:t>
            </a:r>
            <a:r>
              <a:rPr lang="cs-CZ" dirty="0" err="1"/>
              <a:t>mitral</a:t>
            </a:r>
            <a:r>
              <a:rPr lang="cs-CZ" dirty="0"/>
              <a:t>/</a:t>
            </a:r>
            <a:r>
              <a:rPr lang="cs-CZ" dirty="0" err="1"/>
              <a:t>tufted</a:t>
            </a:r>
            <a:r>
              <a:rPr lang="cs-CZ" dirty="0"/>
              <a:t> (M/T) </a:t>
            </a:r>
            <a:r>
              <a:rPr lang="cs-CZ" dirty="0" err="1"/>
              <a:t>cells</a:t>
            </a:r>
            <a:r>
              <a:rPr lang="cs-CZ" dirty="0"/>
              <a:t>. </a:t>
            </a:r>
            <a:r>
              <a:rPr lang="cs-CZ" dirty="0" err="1"/>
              <a:t>Today</a:t>
            </a:r>
            <a:r>
              <a:rPr lang="cs-CZ" dirty="0"/>
              <a:t> </a:t>
            </a:r>
            <a:r>
              <a:rPr lang="cs-CZ" dirty="0" err="1"/>
              <a:t>it</a:t>
            </a:r>
            <a:r>
              <a:rPr lang="cs-CZ" dirty="0"/>
              <a:t> </a:t>
            </a:r>
            <a:r>
              <a:rPr lang="cs-CZ" dirty="0" err="1"/>
              <a:t>is</a:t>
            </a:r>
            <a:r>
              <a:rPr lang="cs-CZ" dirty="0"/>
              <a:t> </a:t>
            </a:r>
            <a:r>
              <a:rPr lang="cs-CZ" dirty="0" err="1"/>
              <a:t>generally</a:t>
            </a:r>
            <a:r>
              <a:rPr lang="cs-CZ" dirty="0"/>
              <a:t> </a:t>
            </a:r>
            <a:r>
              <a:rPr lang="cs-CZ" dirty="0" err="1"/>
              <a:t>assumed</a:t>
            </a:r>
            <a:r>
              <a:rPr lang="cs-CZ" dirty="0"/>
              <a:t> </a:t>
            </a:r>
            <a:r>
              <a:rPr lang="cs-CZ" dirty="0" err="1"/>
              <a:t>that</a:t>
            </a:r>
            <a:r>
              <a:rPr lang="cs-CZ" dirty="0"/>
              <a:t> in </a:t>
            </a:r>
            <a:r>
              <a:rPr lang="cs-CZ" dirty="0" err="1"/>
              <a:t>addition</a:t>
            </a:r>
            <a:r>
              <a:rPr lang="cs-CZ" dirty="0"/>
              <a:t> to </a:t>
            </a:r>
            <a:r>
              <a:rPr lang="cs-CZ" dirty="0" err="1"/>
              <a:t>the</a:t>
            </a:r>
            <a:r>
              <a:rPr lang="cs-CZ" dirty="0"/>
              <a:t> identity </a:t>
            </a:r>
            <a:r>
              <a:rPr lang="cs-CZ" dirty="0" err="1"/>
              <a:t>of</a:t>
            </a:r>
            <a:r>
              <a:rPr lang="cs-CZ" dirty="0"/>
              <a:t> </a:t>
            </a:r>
            <a:r>
              <a:rPr lang="cs-CZ" dirty="0" err="1"/>
              <a:t>the</a:t>
            </a:r>
            <a:r>
              <a:rPr lang="cs-CZ" dirty="0"/>
              <a:t> </a:t>
            </a:r>
            <a:r>
              <a:rPr lang="cs-CZ" dirty="0" err="1"/>
              <a:t>activated</a:t>
            </a:r>
            <a:r>
              <a:rPr lang="cs-CZ" dirty="0"/>
              <a:t> M/T </a:t>
            </a:r>
            <a:r>
              <a:rPr lang="cs-CZ" dirty="0" err="1"/>
              <a:t>cells</a:t>
            </a:r>
            <a:r>
              <a:rPr lang="cs-CZ" dirty="0"/>
              <a:t>, </a:t>
            </a:r>
            <a:r>
              <a:rPr lang="cs-CZ" dirty="0" err="1"/>
              <a:t>the</a:t>
            </a:r>
            <a:r>
              <a:rPr lang="cs-CZ" dirty="0"/>
              <a:t> </a:t>
            </a:r>
            <a:r>
              <a:rPr lang="cs-CZ" dirty="0" err="1"/>
              <a:t>temporal</a:t>
            </a:r>
            <a:r>
              <a:rPr lang="cs-CZ" dirty="0"/>
              <a:t> </a:t>
            </a:r>
            <a:r>
              <a:rPr lang="cs-CZ" dirty="0" err="1"/>
              <a:t>patterns</a:t>
            </a:r>
            <a:r>
              <a:rPr lang="cs-CZ" dirty="0"/>
              <a:t> </a:t>
            </a:r>
            <a:r>
              <a:rPr lang="cs-CZ" dirty="0" err="1"/>
              <a:t>of</a:t>
            </a:r>
            <a:r>
              <a:rPr lang="cs-CZ" dirty="0"/>
              <a:t> </a:t>
            </a:r>
            <a:r>
              <a:rPr lang="cs-CZ" dirty="0" err="1"/>
              <a:t>their</a:t>
            </a:r>
            <a:r>
              <a:rPr lang="cs-CZ" dirty="0"/>
              <a:t> </a:t>
            </a:r>
            <a:r>
              <a:rPr lang="cs-CZ" dirty="0" err="1"/>
              <a:t>responses</a:t>
            </a:r>
            <a:r>
              <a:rPr lang="cs-CZ" dirty="0"/>
              <a:t> are </a:t>
            </a:r>
            <a:r>
              <a:rPr lang="cs-CZ" dirty="0" err="1"/>
              <a:t>important</a:t>
            </a:r>
            <a:r>
              <a:rPr lang="cs-CZ" dirty="0"/>
              <a:t> </a:t>
            </a:r>
            <a:r>
              <a:rPr lang="cs-CZ" dirty="0" err="1"/>
              <a:t>for</a:t>
            </a:r>
            <a:r>
              <a:rPr lang="cs-CZ" dirty="0"/>
              <a:t> </a:t>
            </a:r>
            <a:r>
              <a:rPr lang="cs-CZ" dirty="0" err="1"/>
              <a:t>olfactory</a:t>
            </a:r>
            <a:r>
              <a:rPr lang="cs-CZ" dirty="0"/>
              <a:t> </a:t>
            </a:r>
            <a:r>
              <a:rPr lang="cs-CZ" dirty="0" err="1" smtClean="0"/>
              <a:t>coding</a:t>
            </a:r>
            <a:r>
              <a:rPr lang="cs-CZ" dirty="0" smtClean="0"/>
              <a:t>. </a:t>
            </a:r>
            <a:endParaRPr lang="cs-CZ" dirty="0"/>
          </a:p>
          <a:p>
            <a:endParaRPr lang="cs-CZ" dirty="0"/>
          </a:p>
          <a:p>
            <a:r>
              <a:rPr lang="cs-CZ" dirty="0"/>
              <a:t>In </a:t>
            </a:r>
            <a:r>
              <a:rPr lang="cs-CZ" dirty="0" err="1"/>
              <a:t>mammals</a:t>
            </a:r>
            <a:r>
              <a:rPr lang="cs-CZ" dirty="0"/>
              <a:t>, </a:t>
            </a:r>
            <a:r>
              <a:rPr lang="cs-CZ" dirty="0" err="1"/>
              <a:t>every</a:t>
            </a:r>
            <a:r>
              <a:rPr lang="cs-CZ" dirty="0"/>
              <a:t> </a:t>
            </a:r>
            <a:r>
              <a:rPr lang="cs-CZ" dirty="0" err="1"/>
              <a:t>sniff</a:t>
            </a:r>
            <a:r>
              <a:rPr lang="cs-CZ" dirty="0"/>
              <a:t> </a:t>
            </a:r>
            <a:r>
              <a:rPr lang="cs-CZ" dirty="0" err="1"/>
              <a:t>evokes</a:t>
            </a:r>
            <a:r>
              <a:rPr lang="cs-CZ" dirty="0"/>
              <a:t> a </a:t>
            </a:r>
            <a:r>
              <a:rPr lang="cs-CZ" dirty="0" err="1"/>
              <a:t>precise</a:t>
            </a:r>
            <a:r>
              <a:rPr lang="cs-CZ" dirty="0"/>
              <a:t>, </a:t>
            </a:r>
            <a:r>
              <a:rPr lang="cs-CZ" dirty="0" err="1">
                <a:solidFill>
                  <a:srgbClr val="FFC000"/>
                </a:solidFill>
              </a:rPr>
              <a:t>odour-specific</a:t>
            </a:r>
            <a:r>
              <a:rPr lang="cs-CZ" dirty="0">
                <a:solidFill>
                  <a:srgbClr val="FFC000"/>
                </a:solidFill>
              </a:rPr>
              <a:t> </a:t>
            </a:r>
            <a:r>
              <a:rPr lang="cs-CZ" dirty="0" err="1">
                <a:solidFill>
                  <a:srgbClr val="FFC000"/>
                </a:solidFill>
              </a:rPr>
              <a:t>sequence</a:t>
            </a:r>
            <a:r>
              <a:rPr lang="cs-CZ" dirty="0">
                <a:solidFill>
                  <a:srgbClr val="FFC000"/>
                </a:solidFill>
              </a:rPr>
              <a:t> </a:t>
            </a:r>
            <a:r>
              <a:rPr lang="cs-CZ" dirty="0" err="1">
                <a:solidFill>
                  <a:srgbClr val="FFC000"/>
                </a:solidFill>
              </a:rPr>
              <a:t>of</a:t>
            </a:r>
            <a:r>
              <a:rPr lang="cs-CZ" dirty="0">
                <a:solidFill>
                  <a:srgbClr val="FFC000"/>
                </a:solidFill>
              </a:rPr>
              <a:t> </a:t>
            </a:r>
            <a:r>
              <a:rPr lang="cs-CZ" dirty="0" err="1">
                <a:solidFill>
                  <a:srgbClr val="FFC000"/>
                </a:solidFill>
              </a:rPr>
              <a:t>activity</a:t>
            </a:r>
            <a:r>
              <a:rPr lang="cs-CZ" dirty="0">
                <a:solidFill>
                  <a:srgbClr val="FFC000"/>
                </a:solidFill>
              </a:rPr>
              <a:t> </a:t>
            </a:r>
            <a:r>
              <a:rPr lang="cs-CZ" dirty="0" err="1">
                <a:solidFill>
                  <a:srgbClr val="FFC000"/>
                </a:solidFill>
              </a:rPr>
              <a:t>across</a:t>
            </a:r>
            <a:r>
              <a:rPr lang="cs-CZ" dirty="0">
                <a:solidFill>
                  <a:srgbClr val="FFC000"/>
                </a:solidFill>
              </a:rPr>
              <a:t> </a:t>
            </a:r>
            <a:r>
              <a:rPr lang="cs-CZ" dirty="0" err="1">
                <a:solidFill>
                  <a:srgbClr val="FFC000"/>
                </a:solidFill>
              </a:rPr>
              <a:t>olfactory</a:t>
            </a:r>
            <a:r>
              <a:rPr lang="cs-CZ" dirty="0">
                <a:solidFill>
                  <a:srgbClr val="FFC000"/>
                </a:solidFill>
              </a:rPr>
              <a:t> </a:t>
            </a:r>
            <a:r>
              <a:rPr lang="cs-CZ" dirty="0" err="1" smtClean="0">
                <a:solidFill>
                  <a:srgbClr val="FFC000"/>
                </a:solidFill>
              </a:rPr>
              <a:t>neurons</a:t>
            </a:r>
            <a:r>
              <a:rPr lang="cs-CZ" dirty="0" smtClean="0">
                <a:solidFill>
                  <a:srgbClr val="FFC000"/>
                </a:solidFill>
              </a:rPr>
              <a:t>. </a:t>
            </a:r>
            <a:endParaRPr lang="cs-CZ" dirty="0">
              <a:solidFill>
                <a:srgbClr val="FFC000"/>
              </a:solidFill>
            </a:endParaRPr>
          </a:p>
          <a:p>
            <a:endParaRPr lang="cs-CZ" dirty="0">
              <a:solidFill>
                <a:schemeClr val="folHlink"/>
              </a:solidFill>
            </a:endParaRPr>
          </a:p>
          <a:p>
            <a:r>
              <a:rPr lang="cs-CZ" dirty="0" err="1"/>
              <a:t>Distributed</a:t>
            </a:r>
            <a:r>
              <a:rPr lang="cs-CZ" dirty="0"/>
              <a:t> </a:t>
            </a:r>
            <a:r>
              <a:rPr lang="cs-CZ" dirty="0" err="1"/>
              <a:t>representations</a:t>
            </a:r>
            <a:r>
              <a:rPr lang="cs-CZ" dirty="0"/>
              <a:t> </a:t>
            </a:r>
            <a:r>
              <a:rPr lang="cs-CZ" dirty="0" err="1"/>
              <a:t>reflecting</a:t>
            </a:r>
            <a:r>
              <a:rPr lang="cs-CZ" dirty="0"/>
              <a:t> </a:t>
            </a:r>
            <a:r>
              <a:rPr lang="cs-CZ" dirty="0" err="1"/>
              <a:t>different</a:t>
            </a:r>
            <a:r>
              <a:rPr lang="cs-CZ" dirty="0"/>
              <a:t> </a:t>
            </a:r>
            <a:r>
              <a:rPr lang="cs-CZ" dirty="0" err="1"/>
              <a:t>features</a:t>
            </a:r>
            <a:r>
              <a:rPr lang="cs-CZ" dirty="0"/>
              <a:t> </a:t>
            </a:r>
            <a:r>
              <a:rPr lang="cs-CZ" dirty="0" err="1"/>
              <a:t>of</a:t>
            </a:r>
            <a:r>
              <a:rPr lang="cs-CZ" dirty="0"/>
              <a:t> a stimulus </a:t>
            </a:r>
            <a:r>
              <a:rPr lang="cs-CZ" dirty="0" err="1"/>
              <a:t>can</a:t>
            </a:r>
            <a:r>
              <a:rPr lang="cs-CZ" dirty="0"/>
              <a:t> </a:t>
            </a:r>
            <a:r>
              <a:rPr lang="cs-CZ" dirty="0" err="1"/>
              <a:t>therefore</a:t>
            </a:r>
            <a:r>
              <a:rPr lang="cs-CZ" dirty="0"/>
              <a:t> </a:t>
            </a:r>
            <a:r>
              <a:rPr lang="cs-CZ" dirty="0" err="1"/>
              <a:t>occur</a:t>
            </a:r>
            <a:r>
              <a:rPr lang="cs-CZ" dirty="0"/>
              <a:t> in </a:t>
            </a:r>
            <a:r>
              <a:rPr lang="cs-CZ" dirty="0" err="1"/>
              <a:t>the</a:t>
            </a:r>
            <a:r>
              <a:rPr lang="cs-CZ" dirty="0"/>
              <a:t> </a:t>
            </a:r>
            <a:r>
              <a:rPr lang="cs-CZ" dirty="0" err="1"/>
              <a:t>same</a:t>
            </a:r>
            <a:r>
              <a:rPr lang="cs-CZ" dirty="0"/>
              <a:t> </a:t>
            </a:r>
            <a:r>
              <a:rPr lang="cs-CZ" dirty="0" err="1"/>
              <a:t>circuit</a:t>
            </a:r>
            <a:r>
              <a:rPr lang="cs-CZ" dirty="0"/>
              <a:t> </a:t>
            </a:r>
            <a:r>
              <a:rPr lang="cs-CZ" dirty="0" err="1"/>
              <a:t>at</a:t>
            </a:r>
            <a:r>
              <a:rPr lang="cs-CZ" dirty="0"/>
              <a:t> </a:t>
            </a:r>
            <a:r>
              <a:rPr lang="cs-CZ" dirty="0" err="1"/>
              <a:t>different</a:t>
            </a:r>
            <a:r>
              <a:rPr lang="cs-CZ" dirty="0"/>
              <a:t> </a:t>
            </a:r>
            <a:r>
              <a:rPr lang="cs-CZ" dirty="0" err="1"/>
              <a:t>epochs</a:t>
            </a:r>
            <a:r>
              <a:rPr lang="cs-CZ" dirty="0"/>
              <a:t> </a:t>
            </a:r>
            <a:r>
              <a:rPr lang="cs-CZ" dirty="0" err="1"/>
              <a:t>of</a:t>
            </a:r>
            <a:r>
              <a:rPr lang="cs-CZ" dirty="0"/>
              <a:t> a response. </a:t>
            </a:r>
          </a:p>
          <a:p>
            <a:r>
              <a:rPr lang="cs-CZ" dirty="0" err="1">
                <a:solidFill>
                  <a:srgbClr val="FFC000"/>
                </a:solidFill>
              </a:rPr>
              <a:t>Spatial</a:t>
            </a:r>
            <a:r>
              <a:rPr lang="cs-CZ" dirty="0">
                <a:solidFill>
                  <a:srgbClr val="FFC000"/>
                </a:solidFill>
              </a:rPr>
              <a:t> </a:t>
            </a:r>
            <a:r>
              <a:rPr lang="cs-CZ" dirty="0" err="1">
                <a:solidFill>
                  <a:srgbClr val="FFC000"/>
                </a:solidFill>
              </a:rPr>
              <a:t>coding</a:t>
            </a:r>
            <a:r>
              <a:rPr lang="cs-CZ" dirty="0">
                <a:solidFill>
                  <a:srgbClr val="FFC000"/>
                </a:solidFill>
              </a:rPr>
              <a:t> and </a:t>
            </a:r>
            <a:r>
              <a:rPr lang="cs-CZ" dirty="0" err="1">
                <a:solidFill>
                  <a:srgbClr val="FFC000"/>
                </a:solidFill>
              </a:rPr>
              <a:t>temporal</a:t>
            </a:r>
            <a:r>
              <a:rPr lang="cs-CZ" dirty="0">
                <a:solidFill>
                  <a:srgbClr val="FFC000"/>
                </a:solidFill>
              </a:rPr>
              <a:t> </a:t>
            </a:r>
            <a:r>
              <a:rPr lang="cs-CZ" dirty="0" err="1">
                <a:solidFill>
                  <a:srgbClr val="FFC000"/>
                </a:solidFill>
              </a:rPr>
              <a:t>coding</a:t>
            </a:r>
            <a:r>
              <a:rPr lang="cs-CZ" dirty="0">
                <a:solidFill>
                  <a:srgbClr val="FFC000"/>
                </a:solidFill>
              </a:rPr>
              <a:t> are not </a:t>
            </a:r>
            <a:r>
              <a:rPr lang="cs-CZ" dirty="0" err="1">
                <a:solidFill>
                  <a:srgbClr val="FFC000"/>
                </a:solidFill>
              </a:rPr>
              <a:t>mutually</a:t>
            </a:r>
            <a:r>
              <a:rPr lang="cs-CZ" dirty="0">
                <a:solidFill>
                  <a:srgbClr val="FFC000"/>
                </a:solidFill>
              </a:rPr>
              <a:t> </a:t>
            </a:r>
            <a:r>
              <a:rPr lang="cs-CZ" dirty="0" err="1">
                <a:solidFill>
                  <a:srgbClr val="FFC000"/>
                </a:solidFill>
              </a:rPr>
              <a:t>exclusive</a:t>
            </a:r>
            <a:r>
              <a:rPr lang="cs-CZ" dirty="0">
                <a:solidFill>
                  <a:srgbClr val="FFC000"/>
                </a:solidFill>
              </a:rPr>
              <a:t>, and </a:t>
            </a:r>
            <a:r>
              <a:rPr lang="cs-CZ" dirty="0" err="1">
                <a:solidFill>
                  <a:srgbClr val="FFC000"/>
                </a:solidFill>
              </a:rPr>
              <a:t>may</a:t>
            </a:r>
            <a:r>
              <a:rPr lang="cs-CZ" dirty="0">
                <a:solidFill>
                  <a:srgbClr val="FFC000"/>
                </a:solidFill>
              </a:rPr>
              <a:t> </a:t>
            </a:r>
            <a:r>
              <a:rPr lang="cs-CZ" dirty="0" err="1">
                <a:solidFill>
                  <a:srgbClr val="FFC000"/>
                </a:solidFill>
              </a:rPr>
              <a:t>instead</a:t>
            </a:r>
            <a:r>
              <a:rPr lang="cs-CZ" dirty="0">
                <a:solidFill>
                  <a:srgbClr val="FFC000"/>
                </a:solidFill>
              </a:rPr>
              <a:t> exhibit </a:t>
            </a:r>
            <a:r>
              <a:rPr lang="cs-CZ" dirty="0" err="1">
                <a:solidFill>
                  <a:srgbClr val="FFC000"/>
                </a:solidFill>
              </a:rPr>
              <a:t>synergy</a:t>
            </a:r>
            <a:r>
              <a:rPr lang="cs-CZ" dirty="0">
                <a:solidFill>
                  <a:srgbClr val="FFC000"/>
                </a:solidFill>
              </a:rPr>
              <a:t> in </a:t>
            </a:r>
            <a:r>
              <a:rPr lang="cs-CZ" dirty="0" err="1">
                <a:solidFill>
                  <a:srgbClr val="FFC000"/>
                </a:solidFill>
              </a:rPr>
              <a:t>numerous</a:t>
            </a:r>
            <a:r>
              <a:rPr lang="cs-CZ" dirty="0">
                <a:solidFill>
                  <a:srgbClr val="FFC000"/>
                </a:solidFill>
              </a:rPr>
              <a:t> </a:t>
            </a:r>
            <a:r>
              <a:rPr lang="cs-CZ" dirty="0" err="1">
                <a:solidFill>
                  <a:srgbClr val="FFC000"/>
                </a:solidFill>
              </a:rPr>
              <a:t>ways</a:t>
            </a:r>
            <a:r>
              <a:rPr lang="cs-CZ" dirty="0"/>
              <a:t>. </a:t>
            </a:r>
            <a:r>
              <a:rPr lang="cs-CZ" dirty="0" err="1">
                <a:solidFill>
                  <a:srgbClr val="FFC000"/>
                </a:solidFill>
              </a:rPr>
              <a:t>We</a:t>
            </a:r>
            <a:r>
              <a:rPr lang="cs-CZ" dirty="0">
                <a:solidFill>
                  <a:srgbClr val="FFC000"/>
                </a:solidFill>
              </a:rPr>
              <a:t> </a:t>
            </a:r>
            <a:r>
              <a:rPr lang="cs-CZ" dirty="0" err="1">
                <a:solidFill>
                  <a:srgbClr val="FFC000"/>
                </a:solidFill>
              </a:rPr>
              <a:t>speculate</a:t>
            </a:r>
            <a:r>
              <a:rPr lang="cs-CZ" dirty="0">
                <a:solidFill>
                  <a:srgbClr val="FFC000"/>
                </a:solidFill>
              </a:rPr>
              <a:t> </a:t>
            </a:r>
            <a:r>
              <a:rPr lang="cs-CZ" dirty="0" err="1">
                <a:solidFill>
                  <a:srgbClr val="FFC000"/>
                </a:solidFill>
              </a:rPr>
              <a:t>that</a:t>
            </a:r>
            <a:r>
              <a:rPr lang="cs-CZ" dirty="0">
                <a:solidFill>
                  <a:srgbClr val="FFC000"/>
                </a:solidFill>
              </a:rPr>
              <a:t> </a:t>
            </a:r>
            <a:r>
              <a:rPr lang="cs-CZ" dirty="0" err="1">
                <a:solidFill>
                  <a:srgbClr val="FFC000"/>
                </a:solidFill>
              </a:rPr>
              <a:t>time</a:t>
            </a:r>
            <a:r>
              <a:rPr lang="cs-CZ" dirty="0">
                <a:solidFill>
                  <a:srgbClr val="FFC000"/>
                </a:solidFill>
              </a:rPr>
              <a:t> </a:t>
            </a:r>
            <a:r>
              <a:rPr lang="cs-CZ" dirty="0" err="1">
                <a:solidFill>
                  <a:srgbClr val="FFC000"/>
                </a:solidFill>
              </a:rPr>
              <a:t>comparisons</a:t>
            </a:r>
            <a:r>
              <a:rPr lang="cs-CZ" dirty="0">
                <a:solidFill>
                  <a:srgbClr val="FFC000"/>
                </a:solidFill>
              </a:rPr>
              <a:t> </a:t>
            </a:r>
            <a:r>
              <a:rPr lang="cs-CZ" dirty="0" err="1">
                <a:solidFill>
                  <a:srgbClr val="FFC000"/>
                </a:solidFill>
              </a:rPr>
              <a:t>across</a:t>
            </a:r>
            <a:r>
              <a:rPr lang="cs-CZ" dirty="0">
                <a:solidFill>
                  <a:srgbClr val="FFC000"/>
                </a:solidFill>
              </a:rPr>
              <a:t> </a:t>
            </a:r>
            <a:r>
              <a:rPr lang="cs-CZ" i="1" dirty="0" err="1">
                <a:solidFill>
                  <a:srgbClr val="FFC000"/>
                </a:solidFill>
              </a:rPr>
              <a:t>glomeruli</a:t>
            </a:r>
            <a:r>
              <a:rPr lang="cs-CZ" dirty="0">
                <a:solidFill>
                  <a:srgbClr val="FFC000"/>
                </a:solidFill>
              </a:rPr>
              <a:t> </a:t>
            </a:r>
            <a:r>
              <a:rPr lang="cs-CZ" dirty="0" err="1">
                <a:solidFill>
                  <a:srgbClr val="FFC000"/>
                </a:solidFill>
              </a:rPr>
              <a:t>give</a:t>
            </a:r>
            <a:r>
              <a:rPr lang="cs-CZ" dirty="0">
                <a:solidFill>
                  <a:srgbClr val="FFC000"/>
                </a:solidFill>
              </a:rPr>
              <a:t> a</a:t>
            </a:r>
          </a:p>
          <a:p>
            <a:r>
              <a:rPr lang="cs-CZ" dirty="0" err="1">
                <a:solidFill>
                  <a:srgbClr val="FFC000"/>
                </a:solidFill>
              </a:rPr>
              <a:t>concentration</a:t>
            </a:r>
            <a:r>
              <a:rPr lang="cs-CZ" dirty="0">
                <a:solidFill>
                  <a:srgbClr val="FFC000"/>
                </a:solidFill>
              </a:rPr>
              <a:t>-invariant </a:t>
            </a:r>
            <a:r>
              <a:rPr lang="cs-CZ" dirty="0" err="1">
                <a:solidFill>
                  <a:srgbClr val="FFC000"/>
                </a:solidFill>
              </a:rPr>
              <a:t>readout</a:t>
            </a:r>
            <a:r>
              <a:rPr lang="cs-CZ" dirty="0">
                <a:solidFill>
                  <a:srgbClr val="FFC000"/>
                </a:solidFill>
              </a:rPr>
              <a:t> </a:t>
            </a:r>
            <a:r>
              <a:rPr lang="cs-CZ" dirty="0" err="1">
                <a:solidFill>
                  <a:srgbClr val="FFC000"/>
                </a:solidFill>
              </a:rPr>
              <a:t>for</a:t>
            </a:r>
            <a:r>
              <a:rPr lang="cs-CZ" dirty="0">
                <a:solidFill>
                  <a:srgbClr val="FFC000"/>
                </a:solidFill>
              </a:rPr>
              <a:t> </a:t>
            </a:r>
            <a:r>
              <a:rPr lang="cs-CZ" dirty="0" err="1">
                <a:solidFill>
                  <a:srgbClr val="FFC000"/>
                </a:solidFill>
              </a:rPr>
              <a:t>odour</a:t>
            </a:r>
            <a:r>
              <a:rPr lang="cs-CZ" dirty="0">
                <a:solidFill>
                  <a:srgbClr val="FFC000"/>
                </a:solidFill>
              </a:rPr>
              <a:t> </a:t>
            </a:r>
            <a:r>
              <a:rPr lang="cs-CZ" i="1" dirty="0">
                <a:solidFill>
                  <a:srgbClr val="FFC000"/>
                </a:solidFill>
              </a:rPr>
              <a:t>identity</a:t>
            </a:r>
            <a:r>
              <a:rPr lang="cs-CZ" dirty="0">
                <a:solidFill>
                  <a:srgbClr val="FFC000"/>
                </a:solidFill>
              </a:rPr>
              <a:t>, </a:t>
            </a:r>
            <a:r>
              <a:rPr lang="cs-CZ" dirty="0" err="1">
                <a:solidFill>
                  <a:srgbClr val="FFC000"/>
                </a:solidFill>
              </a:rPr>
              <a:t>whereas</a:t>
            </a:r>
            <a:r>
              <a:rPr lang="cs-CZ" dirty="0">
                <a:solidFill>
                  <a:srgbClr val="FFC000"/>
                </a:solidFill>
              </a:rPr>
              <a:t> </a:t>
            </a:r>
            <a:r>
              <a:rPr lang="cs-CZ" dirty="0" err="1">
                <a:solidFill>
                  <a:srgbClr val="FFC000"/>
                </a:solidFill>
              </a:rPr>
              <a:t>temporal</a:t>
            </a:r>
            <a:r>
              <a:rPr lang="cs-CZ" dirty="0">
                <a:solidFill>
                  <a:srgbClr val="FFC000"/>
                </a:solidFill>
              </a:rPr>
              <a:t> </a:t>
            </a:r>
            <a:r>
              <a:rPr lang="cs-CZ" dirty="0" err="1">
                <a:solidFill>
                  <a:srgbClr val="FFC000"/>
                </a:solidFill>
              </a:rPr>
              <a:t>comparison</a:t>
            </a:r>
            <a:r>
              <a:rPr lang="cs-CZ" dirty="0">
                <a:solidFill>
                  <a:srgbClr val="FFC000"/>
                </a:solidFill>
              </a:rPr>
              <a:t> to </a:t>
            </a:r>
            <a:r>
              <a:rPr lang="cs-CZ" dirty="0" err="1">
                <a:solidFill>
                  <a:srgbClr val="FFC000"/>
                </a:solidFill>
              </a:rPr>
              <a:t>an</a:t>
            </a:r>
            <a:r>
              <a:rPr lang="cs-CZ" dirty="0">
                <a:solidFill>
                  <a:srgbClr val="FFC000"/>
                </a:solidFill>
              </a:rPr>
              <a:t> </a:t>
            </a:r>
            <a:r>
              <a:rPr lang="cs-CZ" i="1" dirty="0" err="1">
                <a:solidFill>
                  <a:srgbClr val="FFC000"/>
                </a:solidFill>
              </a:rPr>
              <a:t>internal</a:t>
            </a:r>
            <a:r>
              <a:rPr lang="cs-CZ" i="1" dirty="0">
                <a:solidFill>
                  <a:srgbClr val="FFC000"/>
                </a:solidFill>
              </a:rPr>
              <a:t> </a:t>
            </a:r>
            <a:r>
              <a:rPr lang="cs-CZ" i="1" dirty="0" err="1">
                <a:solidFill>
                  <a:srgbClr val="FFC000"/>
                </a:solidFill>
              </a:rPr>
              <a:t>representation</a:t>
            </a:r>
            <a:r>
              <a:rPr lang="cs-CZ" i="1" dirty="0">
                <a:solidFill>
                  <a:srgbClr val="FFC000"/>
                </a:solidFill>
              </a:rPr>
              <a:t> </a:t>
            </a:r>
            <a:r>
              <a:rPr lang="cs-CZ" dirty="0" err="1">
                <a:solidFill>
                  <a:srgbClr val="FFC000"/>
                </a:solidFill>
              </a:rPr>
              <a:t>of</a:t>
            </a:r>
            <a:r>
              <a:rPr lang="cs-CZ" dirty="0">
                <a:solidFill>
                  <a:srgbClr val="FFC000"/>
                </a:solidFill>
              </a:rPr>
              <a:t> </a:t>
            </a:r>
            <a:r>
              <a:rPr lang="cs-CZ" dirty="0" err="1">
                <a:solidFill>
                  <a:srgbClr val="FFC000"/>
                </a:solidFill>
              </a:rPr>
              <a:t>the</a:t>
            </a:r>
            <a:r>
              <a:rPr lang="cs-CZ" dirty="0">
                <a:solidFill>
                  <a:srgbClr val="FFC000"/>
                </a:solidFill>
              </a:rPr>
              <a:t> </a:t>
            </a:r>
            <a:r>
              <a:rPr lang="cs-CZ" dirty="0" err="1">
                <a:solidFill>
                  <a:srgbClr val="FFC000"/>
                </a:solidFill>
              </a:rPr>
              <a:t>sniff</a:t>
            </a:r>
            <a:r>
              <a:rPr lang="cs-CZ" dirty="0">
                <a:solidFill>
                  <a:srgbClr val="FFC000"/>
                </a:solidFill>
              </a:rPr>
              <a:t> </a:t>
            </a:r>
            <a:r>
              <a:rPr lang="cs-CZ" dirty="0" err="1">
                <a:solidFill>
                  <a:srgbClr val="FFC000"/>
                </a:solidFill>
              </a:rPr>
              <a:t>yields</a:t>
            </a:r>
            <a:r>
              <a:rPr lang="cs-CZ" dirty="0">
                <a:solidFill>
                  <a:srgbClr val="FFC000"/>
                </a:solidFill>
              </a:rPr>
              <a:t> </a:t>
            </a:r>
            <a:r>
              <a:rPr lang="cs-CZ" dirty="0" err="1">
                <a:solidFill>
                  <a:srgbClr val="FFC000"/>
                </a:solidFill>
              </a:rPr>
              <a:t>information</a:t>
            </a:r>
            <a:r>
              <a:rPr lang="cs-CZ" dirty="0">
                <a:solidFill>
                  <a:srgbClr val="FFC000"/>
                </a:solidFill>
              </a:rPr>
              <a:t> </a:t>
            </a:r>
            <a:r>
              <a:rPr lang="cs-CZ" dirty="0" err="1">
                <a:solidFill>
                  <a:srgbClr val="FFC000"/>
                </a:solidFill>
              </a:rPr>
              <a:t>about</a:t>
            </a:r>
            <a:r>
              <a:rPr lang="cs-CZ" dirty="0">
                <a:solidFill>
                  <a:srgbClr val="FFC000"/>
                </a:solidFill>
              </a:rPr>
              <a:t> </a:t>
            </a:r>
            <a:r>
              <a:rPr lang="cs-CZ" dirty="0" err="1">
                <a:solidFill>
                  <a:srgbClr val="FFC000"/>
                </a:solidFill>
              </a:rPr>
              <a:t>odour</a:t>
            </a:r>
            <a:r>
              <a:rPr lang="cs-CZ" dirty="0">
                <a:solidFill>
                  <a:srgbClr val="FFC000"/>
                </a:solidFill>
              </a:rPr>
              <a:t> </a:t>
            </a:r>
            <a:r>
              <a:rPr lang="cs-CZ" i="1" dirty="0" err="1">
                <a:solidFill>
                  <a:srgbClr val="FFC000"/>
                </a:solidFill>
              </a:rPr>
              <a:t>concentration</a:t>
            </a:r>
            <a:r>
              <a:rPr lang="cs-CZ" dirty="0"/>
              <a:t>. Such a </a:t>
            </a:r>
            <a:r>
              <a:rPr lang="cs-CZ" dirty="0" err="1"/>
              <a:t>coding</a:t>
            </a:r>
            <a:r>
              <a:rPr lang="cs-CZ" dirty="0"/>
              <a:t> </a:t>
            </a:r>
            <a:r>
              <a:rPr lang="cs-CZ" dirty="0" err="1"/>
              <a:t>scheme</a:t>
            </a:r>
            <a:r>
              <a:rPr lang="cs-CZ" dirty="0"/>
              <a:t> </a:t>
            </a:r>
            <a:r>
              <a:rPr lang="cs-CZ" dirty="0" err="1"/>
              <a:t>can</a:t>
            </a:r>
            <a:r>
              <a:rPr lang="cs-CZ" dirty="0"/>
              <a:t> </a:t>
            </a:r>
            <a:r>
              <a:rPr lang="cs-CZ" dirty="0" err="1"/>
              <a:t>rapidly</a:t>
            </a:r>
            <a:r>
              <a:rPr lang="cs-CZ" dirty="0"/>
              <a:t> </a:t>
            </a:r>
            <a:r>
              <a:rPr lang="cs-CZ" dirty="0" err="1">
                <a:solidFill>
                  <a:srgbClr val="FFC000"/>
                </a:solidFill>
              </a:rPr>
              <a:t>resolve</a:t>
            </a:r>
            <a:r>
              <a:rPr lang="cs-CZ" dirty="0">
                <a:solidFill>
                  <a:srgbClr val="FFC000"/>
                </a:solidFill>
              </a:rPr>
              <a:t> </a:t>
            </a:r>
            <a:r>
              <a:rPr lang="cs-CZ" dirty="0" err="1">
                <a:solidFill>
                  <a:srgbClr val="FFC000"/>
                </a:solidFill>
              </a:rPr>
              <a:t>ambiguities</a:t>
            </a:r>
            <a:r>
              <a:rPr lang="cs-CZ" dirty="0">
                <a:solidFill>
                  <a:srgbClr val="FFC000"/>
                </a:solidFill>
              </a:rPr>
              <a:t> </a:t>
            </a:r>
            <a:r>
              <a:rPr lang="cs-CZ" dirty="0" err="1">
                <a:solidFill>
                  <a:srgbClr val="FFC000"/>
                </a:solidFill>
              </a:rPr>
              <a:t>that</a:t>
            </a:r>
            <a:r>
              <a:rPr lang="cs-CZ" dirty="0">
                <a:solidFill>
                  <a:srgbClr val="FFC000"/>
                </a:solidFill>
              </a:rPr>
              <a:t> </a:t>
            </a:r>
            <a:r>
              <a:rPr lang="cs-CZ" dirty="0" err="1">
                <a:solidFill>
                  <a:srgbClr val="FFC000"/>
                </a:solidFill>
              </a:rPr>
              <a:t>arise</a:t>
            </a:r>
            <a:r>
              <a:rPr lang="cs-CZ" dirty="0">
                <a:solidFill>
                  <a:srgbClr val="FFC000"/>
                </a:solidFill>
              </a:rPr>
              <a:t> as </a:t>
            </a:r>
            <a:r>
              <a:rPr lang="cs-CZ" dirty="0" err="1">
                <a:solidFill>
                  <a:srgbClr val="FFC000"/>
                </a:solidFill>
              </a:rPr>
              <a:t>odour</a:t>
            </a:r>
            <a:r>
              <a:rPr lang="cs-CZ" dirty="0">
                <a:solidFill>
                  <a:srgbClr val="FFC000"/>
                </a:solidFill>
              </a:rPr>
              <a:t> identity and intensity </a:t>
            </a:r>
            <a:r>
              <a:rPr lang="cs-CZ" dirty="0" err="1"/>
              <a:t>change</a:t>
            </a:r>
            <a:r>
              <a:rPr lang="cs-CZ" dirty="0"/>
              <a:t>. </a:t>
            </a:r>
            <a:r>
              <a:rPr lang="cs-CZ" dirty="0" err="1">
                <a:solidFill>
                  <a:srgbClr val="FFC000"/>
                </a:solidFill>
              </a:rPr>
              <a:t>Extracting</a:t>
            </a:r>
            <a:r>
              <a:rPr lang="cs-CZ" dirty="0">
                <a:solidFill>
                  <a:srgbClr val="FFC000"/>
                </a:solidFill>
              </a:rPr>
              <a:t> </a:t>
            </a:r>
            <a:r>
              <a:rPr lang="cs-CZ" dirty="0" err="1">
                <a:solidFill>
                  <a:srgbClr val="FFC000"/>
                </a:solidFill>
              </a:rPr>
              <a:t>both</a:t>
            </a:r>
            <a:r>
              <a:rPr lang="cs-CZ" dirty="0">
                <a:solidFill>
                  <a:srgbClr val="FFC000"/>
                </a:solidFill>
              </a:rPr>
              <a:t> </a:t>
            </a:r>
            <a:r>
              <a:rPr lang="cs-CZ" dirty="0" err="1">
                <a:solidFill>
                  <a:srgbClr val="FFC000"/>
                </a:solidFill>
              </a:rPr>
              <a:t>parameters</a:t>
            </a:r>
            <a:r>
              <a:rPr lang="cs-CZ" dirty="0">
                <a:solidFill>
                  <a:srgbClr val="FFC000"/>
                </a:solidFill>
              </a:rPr>
              <a:t> on a </a:t>
            </a:r>
            <a:r>
              <a:rPr lang="cs-CZ" dirty="0" err="1">
                <a:solidFill>
                  <a:srgbClr val="FFC000"/>
                </a:solidFill>
              </a:rPr>
              <a:t>sniff</a:t>
            </a:r>
            <a:r>
              <a:rPr lang="cs-CZ" dirty="0">
                <a:solidFill>
                  <a:srgbClr val="FFC000"/>
                </a:solidFill>
              </a:rPr>
              <a:t>-by-</a:t>
            </a:r>
            <a:r>
              <a:rPr lang="cs-CZ" dirty="0" err="1">
                <a:solidFill>
                  <a:srgbClr val="FFC000"/>
                </a:solidFill>
              </a:rPr>
              <a:t>sniff</a:t>
            </a:r>
            <a:r>
              <a:rPr lang="cs-CZ" dirty="0">
                <a:solidFill>
                  <a:srgbClr val="FFC000"/>
                </a:solidFill>
              </a:rPr>
              <a:t> </a:t>
            </a:r>
            <a:r>
              <a:rPr lang="cs-CZ" dirty="0" err="1">
                <a:solidFill>
                  <a:srgbClr val="FFC000"/>
                </a:solidFill>
              </a:rPr>
              <a:t>basis</a:t>
            </a:r>
            <a:r>
              <a:rPr lang="cs-CZ" dirty="0">
                <a:solidFill>
                  <a:srgbClr val="FFC000"/>
                </a:solidFill>
              </a:rPr>
              <a:t> </a:t>
            </a:r>
            <a:r>
              <a:rPr lang="cs-CZ" dirty="0" err="1">
                <a:solidFill>
                  <a:srgbClr val="FFC000"/>
                </a:solidFill>
              </a:rPr>
              <a:t>may</a:t>
            </a:r>
            <a:r>
              <a:rPr lang="cs-CZ" dirty="0">
                <a:solidFill>
                  <a:srgbClr val="FFC000"/>
                </a:solidFill>
              </a:rPr>
              <a:t> </a:t>
            </a:r>
            <a:r>
              <a:rPr lang="cs-CZ" dirty="0" err="1">
                <a:solidFill>
                  <a:srgbClr val="FFC000"/>
                </a:solidFill>
              </a:rPr>
              <a:t>help</a:t>
            </a:r>
            <a:r>
              <a:rPr lang="cs-CZ" dirty="0">
                <a:solidFill>
                  <a:srgbClr val="FFC000"/>
                </a:solidFill>
              </a:rPr>
              <a:t> </a:t>
            </a:r>
            <a:r>
              <a:rPr lang="cs-CZ" dirty="0" err="1">
                <a:solidFill>
                  <a:srgbClr val="FFC000"/>
                </a:solidFill>
              </a:rPr>
              <a:t>animals</a:t>
            </a:r>
            <a:r>
              <a:rPr lang="cs-CZ" dirty="0">
                <a:solidFill>
                  <a:srgbClr val="FFC000"/>
                </a:solidFill>
              </a:rPr>
              <a:t> </a:t>
            </a:r>
            <a:r>
              <a:rPr lang="cs-CZ" dirty="0" err="1">
                <a:solidFill>
                  <a:srgbClr val="FFC000"/>
                </a:solidFill>
              </a:rPr>
              <a:t>locate</a:t>
            </a:r>
            <a:r>
              <a:rPr lang="cs-CZ" dirty="0">
                <a:solidFill>
                  <a:srgbClr val="FFC000"/>
                </a:solidFill>
              </a:rPr>
              <a:t> and </a:t>
            </a:r>
            <a:r>
              <a:rPr lang="cs-CZ" dirty="0" err="1">
                <a:solidFill>
                  <a:srgbClr val="FFC000"/>
                </a:solidFill>
              </a:rPr>
              <a:t>identify</a:t>
            </a:r>
            <a:r>
              <a:rPr lang="cs-CZ" dirty="0">
                <a:solidFill>
                  <a:srgbClr val="FFC000"/>
                </a:solidFill>
              </a:rPr>
              <a:t> </a:t>
            </a:r>
            <a:r>
              <a:rPr lang="cs-CZ" dirty="0" err="1">
                <a:solidFill>
                  <a:srgbClr val="FFC000"/>
                </a:solidFill>
              </a:rPr>
              <a:t>odour</a:t>
            </a:r>
            <a:r>
              <a:rPr lang="cs-CZ" dirty="0">
                <a:solidFill>
                  <a:srgbClr val="FFC000"/>
                </a:solidFill>
              </a:rPr>
              <a:t> </a:t>
            </a:r>
            <a:r>
              <a:rPr lang="cs-CZ" dirty="0" err="1">
                <a:solidFill>
                  <a:srgbClr val="FFC000"/>
                </a:solidFill>
              </a:rPr>
              <a:t>sources</a:t>
            </a:r>
            <a:r>
              <a:rPr lang="cs-CZ" dirty="0">
                <a:solidFill>
                  <a:srgbClr val="FFC000"/>
                </a:solidFill>
              </a:rPr>
              <a:t> in natural </a:t>
            </a:r>
            <a:r>
              <a:rPr lang="cs-CZ" dirty="0" err="1">
                <a:solidFill>
                  <a:srgbClr val="FFC000"/>
                </a:solidFill>
              </a:rPr>
              <a:t>olfactory</a:t>
            </a:r>
            <a:r>
              <a:rPr lang="cs-CZ" dirty="0">
                <a:solidFill>
                  <a:srgbClr val="FFC000"/>
                </a:solidFill>
              </a:rPr>
              <a:t> </a:t>
            </a:r>
            <a:r>
              <a:rPr lang="cs-CZ" dirty="0" err="1">
                <a:solidFill>
                  <a:srgbClr val="FFC000"/>
                </a:solidFill>
              </a:rPr>
              <a:t>scenes</a:t>
            </a:r>
            <a:r>
              <a:rPr lang="cs-CZ" dirty="0" smtClean="0">
                <a:solidFill>
                  <a:srgbClr val="FFC000"/>
                </a:solidFill>
              </a:rPr>
              <a:t>.</a:t>
            </a:r>
          </a:p>
          <a:p>
            <a:endParaRPr lang="cs-CZ" dirty="0" smtClean="0">
              <a:solidFill>
                <a:srgbClr val="FFC000"/>
              </a:solidFill>
            </a:endParaRPr>
          </a:p>
          <a:p>
            <a:r>
              <a:rPr lang="en-GB" sz="1400" dirty="0" smtClean="0"/>
              <a:t>Smear</a:t>
            </a:r>
            <a:r>
              <a:rPr lang="en-GB" sz="1400" dirty="0"/>
              <a:t>, M., </a:t>
            </a:r>
            <a:r>
              <a:rPr lang="en-GB" sz="1400" dirty="0" err="1"/>
              <a:t>Shusterman</a:t>
            </a:r>
            <a:r>
              <a:rPr lang="en-GB" sz="1400" dirty="0"/>
              <a:t>, R., </a:t>
            </a:r>
            <a:r>
              <a:rPr lang="en-GB" sz="1400" dirty="0" err="1"/>
              <a:t>O’connor</a:t>
            </a:r>
            <a:r>
              <a:rPr lang="en-GB" sz="1400" dirty="0"/>
              <a:t>, R., </a:t>
            </a:r>
            <a:r>
              <a:rPr lang="en-GB" sz="1400" dirty="0" err="1"/>
              <a:t>Bozza</a:t>
            </a:r>
            <a:r>
              <a:rPr lang="en-GB" sz="1400" dirty="0"/>
              <a:t>, T., &amp; </a:t>
            </a:r>
            <a:r>
              <a:rPr lang="en-GB" sz="1400" dirty="0" err="1"/>
              <a:t>Rinberg</a:t>
            </a:r>
            <a:r>
              <a:rPr lang="en-GB" sz="1400" dirty="0"/>
              <a:t>, D. (2011). Perception of sniff phase in mouse olfaction. </a:t>
            </a:r>
            <a:r>
              <a:rPr lang="en-GB" sz="1400" i="1" dirty="0"/>
              <a:t>Nature</a:t>
            </a:r>
            <a:r>
              <a:rPr lang="en-GB" sz="1400" dirty="0"/>
              <a:t>, </a:t>
            </a:r>
            <a:r>
              <a:rPr lang="en-GB" sz="1400" i="1" dirty="0"/>
              <a:t>479</a:t>
            </a:r>
            <a:r>
              <a:rPr lang="en-GB" sz="1400" dirty="0"/>
              <a:t>(7373), 397.</a:t>
            </a:r>
            <a:endParaRPr lang="cs-CZ" sz="1400" dirty="0"/>
          </a:p>
        </p:txBody>
      </p:sp>
    </p:spTree>
    <p:extLst>
      <p:ext uri="{BB962C8B-B14F-4D97-AF65-F5344CB8AC3E}">
        <p14:creationId xmlns:p14="http://schemas.microsoft.com/office/powerpoint/2010/main" val="30839203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395288" y="0"/>
            <a:ext cx="8229600" cy="13716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pPr>
            <a:r>
              <a:rPr lang="cs-CZ" dirty="0" err="1" smtClean="0">
                <a:solidFill>
                  <a:srgbClr val="FFC000"/>
                </a:solidFill>
              </a:rPr>
              <a:t>Lateralizace</a:t>
            </a:r>
            <a:r>
              <a:rPr lang="cs-CZ" dirty="0" smtClean="0">
                <a:solidFill>
                  <a:srgbClr val="FFC000"/>
                </a:solidFill>
              </a:rPr>
              <a:t> čichu</a:t>
            </a:r>
            <a:endParaRPr lang="cs-CZ" dirty="0">
              <a:solidFill>
                <a:srgbClr val="FFC000"/>
              </a:solidFill>
            </a:endParaRPr>
          </a:p>
        </p:txBody>
      </p:sp>
      <p:sp>
        <p:nvSpPr>
          <p:cNvPr id="3" name="Rectangle 3"/>
          <p:cNvSpPr txBox="1">
            <a:spLocks noChangeArrowheads="1"/>
          </p:cNvSpPr>
          <p:nvPr/>
        </p:nvSpPr>
        <p:spPr>
          <a:xfrm>
            <a:off x="0" y="1412875"/>
            <a:ext cx="9144000" cy="5445125"/>
          </a:xfrm>
          <a:prstGeom prst="rect">
            <a:avLst/>
          </a:prstGeom>
        </p:spPr>
        <p:txBody>
          <a:bodyPr>
            <a:normAutofit lnSpcReduction="10000"/>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lnSpc>
                <a:spcPct val="80000"/>
              </a:lnSpc>
              <a:spcAft>
                <a:spcPts val="0"/>
              </a:spcAft>
            </a:pPr>
            <a:r>
              <a:rPr lang="cs-CZ" sz="1800" dirty="0" err="1" smtClean="0"/>
              <a:t>With</a:t>
            </a:r>
            <a:r>
              <a:rPr lang="cs-CZ" sz="1800" dirty="0" smtClean="0"/>
              <a:t> </a:t>
            </a:r>
            <a:r>
              <a:rPr lang="cs-CZ" sz="1800" dirty="0" err="1" smtClean="0"/>
              <a:t>the</a:t>
            </a:r>
            <a:r>
              <a:rPr lang="cs-CZ" sz="1800" dirty="0" smtClean="0"/>
              <a:t> </a:t>
            </a:r>
            <a:r>
              <a:rPr lang="cs-CZ" sz="1800" dirty="0" err="1" smtClean="0"/>
              <a:t>smells</a:t>
            </a:r>
            <a:r>
              <a:rPr lang="cs-CZ" sz="1800" dirty="0" smtClean="0"/>
              <a:t> </a:t>
            </a:r>
            <a:r>
              <a:rPr lang="cs-CZ" sz="1800" dirty="0" err="1" smtClean="0"/>
              <a:t>that</a:t>
            </a:r>
            <a:r>
              <a:rPr lang="cs-CZ" sz="1800" dirty="0" smtClean="0"/>
              <a:t> </a:t>
            </a:r>
            <a:r>
              <a:rPr lang="cs-CZ" sz="1800" dirty="0" err="1" smtClean="0"/>
              <a:t>were</a:t>
            </a:r>
            <a:r>
              <a:rPr lang="cs-CZ" sz="1800" dirty="0" smtClean="0"/>
              <a:t> </a:t>
            </a:r>
            <a:r>
              <a:rPr lang="cs-CZ" sz="1800" dirty="0" err="1" smtClean="0"/>
              <a:t>either</a:t>
            </a:r>
            <a:r>
              <a:rPr lang="cs-CZ" sz="1800" dirty="0" smtClean="0"/>
              <a:t> </a:t>
            </a:r>
            <a:r>
              <a:rPr lang="cs-CZ" sz="1800" dirty="0" err="1" smtClean="0"/>
              <a:t>neutral</a:t>
            </a:r>
            <a:r>
              <a:rPr lang="cs-CZ" sz="1800" dirty="0" smtClean="0"/>
              <a:t> </a:t>
            </a:r>
            <a:r>
              <a:rPr lang="cs-CZ" sz="1800" dirty="0" err="1" smtClean="0"/>
              <a:t>or</a:t>
            </a:r>
            <a:r>
              <a:rPr lang="cs-CZ" sz="1800" dirty="0" smtClean="0"/>
              <a:t> </a:t>
            </a:r>
            <a:r>
              <a:rPr lang="cs-CZ" sz="1800" dirty="0" err="1" smtClean="0"/>
              <a:t>ones</a:t>
            </a:r>
            <a:r>
              <a:rPr lang="cs-CZ" sz="1800" dirty="0" smtClean="0"/>
              <a:t> </a:t>
            </a:r>
            <a:r>
              <a:rPr lang="cs-CZ" sz="1800" dirty="0" err="1" smtClean="0"/>
              <a:t>that</a:t>
            </a:r>
            <a:r>
              <a:rPr lang="cs-CZ" sz="1800" dirty="0" smtClean="0"/>
              <a:t> </a:t>
            </a:r>
            <a:r>
              <a:rPr lang="cs-CZ" sz="1800" dirty="0" err="1" smtClean="0"/>
              <a:t>dogs</a:t>
            </a:r>
            <a:r>
              <a:rPr lang="cs-CZ" sz="1800" dirty="0" smtClean="0"/>
              <a:t> </a:t>
            </a:r>
            <a:r>
              <a:rPr lang="cs-CZ" sz="1800" dirty="0" err="1" smtClean="0"/>
              <a:t>liked</a:t>
            </a:r>
            <a:r>
              <a:rPr lang="cs-CZ" sz="1800" dirty="0" smtClean="0"/>
              <a:t> (food, lemon, </a:t>
            </a:r>
            <a:r>
              <a:rPr lang="cs-CZ" sz="1800" dirty="0" err="1" smtClean="0"/>
              <a:t>vaginal</a:t>
            </a:r>
            <a:r>
              <a:rPr lang="cs-CZ" sz="1800" dirty="0" smtClean="0"/>
              <a:t> </a:t>
            </a:r>
            <a:r>
              <a:rPr lang="cs-CZ" sz="1800" dirty="0" err="1" smtClean="0"/>
              <a:t>secretion</a:t>
            </a:r>
            <a:r>
              <a:rPr lang="cs-CZ" sz="1800" dirty="0" smtClean="0"/>
              <a:t> and </a:t>
            </a:r>
            <a:r>
              <a:rPr lang="cs-CZ" sz="1800" dirty="0" err="1" smtClean="0"/>
              <a:t>cotton</a:t>
            </a:r>
            <a:r>
              <a:rPr lang="cs-CZ" sz="1800" dirty="0" smtClean="0"/>
              <a:t> </a:t>
            </a:r>
            <a:r>
              <a:rPr lang="cs-CZ" sz="1800" dirty="0" err="1" smtClean="0"/>
              <a:t>swab</a:t>
            </a:r>
            <a:r>
              <a:rPr lang="cs-CZ" sz="1800" dirty="0" smtClean="0"/>
              <a:t>), </a:t>
            </a:r>
            <a:r>
              <a:rPr lang="cs-CZ" sz="1800" dirty="0" err="1" smtClean="0">
                <a:solidFill>
                  <a:srgbClr val="FFC000"/>
                </a:solidFill>
              </a:rPr>
              <a:t>the</a:t>
            </a:r>
            <a:r>
              <a:rPr lang="cs-CZ" sz="1800" dirty="0" smtClean="0">
                <a:solidFill>
                  <a:srgbClr val="FFC000"/>
                </a:solidFill>
              </a:rPr>
              <a:t> </a:t>
            </a:r>
            <a:r>
              <a:rPr lang="cs-CZ" sz="1800" dirty="0" err="1" smtClean="0">
                <a:solidFill>
                  <a:srgbClr val="FFC000"/>
                </a:solidFill>
              </a:rPr>
              <a:t>first</a:t>
            </a:r>
            <a:r>
              <a:rPr lang="cs-CZ" sz="1800" dirty="0" smtClean="0">
                <a:solidFill>
                  <a:srgbClr val="FFC000"/>
                </a:solidFill>
              </a:rPr>
              <a:t> </a:t>
            </a:r>
            <a:r>
              <a:rPr lang="cs-CZ" sz="1800" dirty="0" err="1" smtClean="0">
                <a:solidFill>
                  <a:srgbClr val="FFC000"/>
                </a:solidFill>
              </a:rPr>
              <a:t>time</a:t>
            </a:r>
            <a:r>
              <a:rPr lang="cs-CZ" sz="1800" dirty="0" smtClean="0">
                <a:solidFill>
                  <a:srgbClr val="FFC000"/>
                </a:solidFill>
              </a:rPr>
              <a:t> </a:t>
            </a:r>
            <a:r>
              <a:rPr lang="cs-CZ" sz="1800" dirty="0" err="1" smtClean="0">
                <a:solidFill>
                  <a:srgbClr val="FFC000"/>
                </a:solidFill>
              </a:rPr>
              <a:t>dogs</a:t>
            </a:r>
            <a:r>
              <a:rPr lang="cs-CZ" sz="1800" dirty="0" smtClean="0">
                <a:solidFill>
                  <a:srgbClr val="FFC000"/>
                </a:solidFill>
              </a:rPr>
              <a:t> </a:t>
            </a:r>
            <a:r>
              <a:rPr lang="cs-CZ" sz="1800" dirty="0" err="1" smtClean="0">
                <a:solidFill>
                  <a:srgbClr val="FFC000"/>
                </a:solidFill>
              </a:rPr>
              <a:t>sniffed</a:t>
            </a:r>
            <a:r>
              <a:rPr lang="cs-CZ" sz="1800" dirty="0" smtClean="0">
                <a:solidFill>
                  <a:srgbClr val="FFC000"/>
                </a:solidFill>
              </a:rPr>
              <a:t> </a:t>
            </a:r>
            <a:r>
              <a:rPr lang="cs-CZ" sz="1800" dirty="0" err="1" smtClean="0">
                <a:solidFill>
                  <a:srgbClr val="FFC000"/>
                </a:solidFill>
              </a:rPr>
              <a:t>them</a:t>
            </a:r>
            <a:r>
              <a:rPr lang="cs-CZ" sz="1800" dirty="0" smtClean="0">
                <a:solidFill>
                  <a:srgbClr val="FFC000"/>
                </a:solidFill>
              </a:rPr>
              <a:t>, </a:t>
            </a:r>
            <a:r>
              <a:rPr lang="cs-CZ" sz="1800" dirty="0" err="1" smtClean="0">
                <a:solidFill>
                  <a:srgbClr val="FFC000"/>
                </a:solidFill>
              </a:rPr>
              <a:t>they</a:t>
            </a:r>
            <a:r>
              <a:rPr lang="cs-CZ" sz="1800" dirty="0" smtClean="0">
                <a:solidFill>
                  <a:srgbClr val="FFC000"/>
                </a:solidFill>
              </a:rPr>
              <a:t> </a:t>
            </a:r>
            <a:r>
              <a:rPr lang="cs-CZ" sz="1800" dirty="0" err="1" smtClean="0">
                <a:solidFill>
                  <a:srgbClr val="FFC000"/>
                </a:solidFill>
              </a:rPr>
              <a:t>did</a:t>
            </a:r>
            <a:r>
              <a:rPr lang="cs-CZ" sz="1800" dirty="0" smtClean="0">
                <a:solidFill>
                  <a:srgbClr val="FFC000"/>
                </a:solidFill>
              </a:rPr>
              <a:t> so </a:t>
            </a:r>
            <a:r>
              <a:rPr lang="cs-CZ" sz="1800" dirty="0" err="1" smtClean="0">
                <a:solidFill>
                  <a:srgbClr val="FFC000"/>
                </a:solidFill>
              </a:rPr>
              <a:t>with</a:t>
            </a:r>
            <a:r>
              <a:rPr lang="cs-CZ" sz="1800" dirty="0" smtClean="0">
                <a:solidFill>
                  <a:srgbClr val="FFC000"/>
                </a:solidFill>
              </a:rPr>
              <a:t> </a:t>
            </a:r>
            <a:r>
              <a:rPr lang="cs-CZ" sz="1800" dirty="0" err="1" smtClean="0">
                <a:solidFill>
                  <a:srgbClr val="FFC000"/>
                </a:solidFill>
              </a:rPr>
              <a:t>their</a:t>
            </a:r>
            <a:r>
              <a:rPr lang="cs-CZ" sz="1800" dirty="0" smtClean="0">
                <a:solidFill>
                  <a:srgbClr val="FFC000"/>
                </a:solidFill>
              </a:rPr>
              <a:t> </a:t>
            </a:r>
            <a:r>
              <a:rPr lang="cs-CZ" sz="1800" dirty="0" err="1" smtClean="0">
                <a:solidFill>
                  <a:srgbClr val="FFC000"/>
                </a:solidFill>
              </a:rPr>
              <a:t>right</a:t>
            </a:r>
            <a:r>
              <a:rPr lang="cs-CZ" sz="1800" dirty="0" smtClean="0">
                <a:solidFill>
                  <a:srgbClr val="FFC000"/>
                </a:solidFill>
              </a:rPr>
              <a:t> </a:t>
            </a:r>
            <a:r>
              <a:rPr lang="cs-CZ" sz="1800" dirty="0" err="1" smtClean="0">
                <a:solidFill>
                  <a:srgbClr val="FFC000"/>
                </a:solidFill>
              </a:rPr>
              <a:t>nostrils</a:t>
            </a:r>
            <a:r>
              <a:rPr lang="cs-CZ" sz="1800" dirty="0" smtClean="0"/>
              <a:t>. </a:t>
            </a:r>
            <a:r>
              <a:rPr lang="cs-CZ" sz="1800" dirty="0" err="1" smtClean="0">
                <a:solidFill>
                  <a:srgbClr val="FFC000"/>
                </a:solidFill>
              </a:rPr>
              <a:t>However</a:t>
            </a:r>
            <a:r>
              <a:rPr lang="cs-CZ" sz="1800" dirty="0" smtClean="0">
                <a:solidFill>
                  <a:srgbClr val="FFC000"/>
                </a:solidFill>
              </a:rPr>
              <a:t>, as </a:t>
            </a:r>
            <a:r>
              <a:rPr lang="cs-CZ" sz="1800" dirty="0" err="1" smtClean="0">
                <a:solidFill>
                  <a:srgbClr val="FFC000"/>
                </a:solidFill>
              </a:rPr>
              <a:t>time</a:t>
            </a:r>
            <a:r>
              <a:rPr lang="cs-CZ" sz="1800" dirty="0" smtClean="0">
                <a:solidFill>
                  <a:srgbClr val="FFC000"/>
                </a:solidFill>
              </a:rPr>
              <a:t> </a:t>
            </a:r>
            <a:r>
              <a:rPr lang="cs-CZ" sz="1800" dirty="0" err="1" smtClean="0">
                <a:solidFill>
                  <a:srgbClr val="FFC000"/>
                </a:solidFill>
              </a:rPr>
              <a:t>went</a:t>
            </a:r>
            <a:r>
              <a:rPr lang="cs-CZ" sz="1800" dirty="0" smtClean="0">
                <a:solidFill>
                  <a:srgbClr val="FFC000"/>
                </a:solidFill>
              </a:rPr>
              <a:t> on and </a:t>
            </a:r>
            <a:r>
              <a:rPr lang="cs-CZ" sz="1800" dirty="0" err="1" smtClean="0">
                <a:solidFill>
                  <a:srgbClr val="FFC000"/>
                </a:solidFill>
              </a:rPr>
              <a:t>they</a:t>
            </a:r>
            <a:r>
              <a:rPr lang="cs-CZ" sz="1800" dirty="0" smtClean="0">
                <a:solidFill>
                  <a:srgbClr val="FFC000"/>
                </a:solidFill>
              </a:rPr>
              <a:t> </a:t>
            </a:r>
            <a:r>
              <a:rPr lang="cs-CZ" sz="1800" dirty="0" err="1" smtClean="0">
                <a:solidFill>
                  <a:srgbClr val="FFC000"/>
                </a:solidFill>
              </a:rPr>
              <a:t>encountered</a:t>
            </a:r>
            <a:r>
              <a:rPr lang="cs-CZ" sz="1800" dirty="0" smtClean="0">
                <a:solidFill>
                  <a:srgbClr val="FFC000"/>
                </a:solidFill>
              </a:rPr>
              <a:t> </a:t>
            </a:r>
            <a:r>
              <a:rPr lang="cs-CZ" sz="1800" dirty="0" err="1" smtClean="0">
                <a:solidFill>
                  <a:srgbClr val="FFC000"/>
                </a:solidFill>
              </a:rPr>
              <a:t>the</a:t>
            </a:r>
            <a:r>
              <a:rPr lang="cs-CZ" sz="1800" dirty="0" smtClean="0">
                <a:solidFill>
                  <a:srgbClr val="FFC000"/>
                </a:solidFill>
              </a:rPr>
              <a:t> </a:t>
            </a:r>
            <a:r>
              <a:rPr lang="cs-CZ" sz="1800" dirty="0" err="1" smtClean="0">
                <a:solidFill>
                  <a:srgbClr val="FFC000"/>
                </a:solidFill>
              </a:rPr>
              <a:t>smells</a:t>
            </a:r>
            <a:r>
              <a:rPr lang="cs-CZ" sz="1800" dirty="0" smtClean="0">
                <a:solidFill>
                  <a:srgbClr val="FFC000"/>
                </a:solidFill>
              </a:rPr>
              <a:t> more, </a:t>
            </a:r>
            <a:r>
              <a:rPr lang="cs-CZ" sz="1800" dirty="0" err="1" smtClean="0">
                <a:solidFill>
                  <a:srgbClr val="FFC000"/>
                </a:solidFill>
              </a:rPr>
              <a:t>they</a:t>
            </a:r>
            <a:r>
              <a:rPr lang="cs-CZ" sz="1800" dirty="0" smtClean="0">
                <a:solidFill>
                  <a:srgbClr val="FFC000"/>
                </a:solidFill>
              </a:rPr>
              <a:t> </a:t>
            </a:r>
            <a:r>
              <a:rPr lang="cs-CZ" sz="1800" dirty="0" err="1" smtClean="0">
                <a:solidFill>
                  <a:srgbClr val="FFC000"/>
                </a:solidFill>
              </a:rPr>
              <a:t>then</a:t>
            </a:r>
            <a:r>
              <a:rPr lang="cs-CZ" sz="1800" dirty="0" smtClean="0">
                <a:solidFill>
                  <a:srgbClr val="FFC000"/>
                </a:solidFill>
              </a:rPr>
              <a:t> </a:t>
            </a:r>
            <a:r>
              <a:rPr lang="cs-CZ" sz="1800" dirty="0" err="1" smtClean="0">
                <a:solidFill>
                  <a:srgbClr val="FFC000"/>
                </a:solidFill>
              </a:rPr>
              <a:t>switched</a:t>
            </a:r>
            <a:r>
              <a:rPr lang="cs-CZ" sz="1800" dirty="0" smtClean="0">
                <a:solidFill>
                  <a:srgbClr val="FFC000"/>
                </a:solidFill>
              </a:rPr>
              <a:t> to </a:t>
            </a:r>
            <a:r>
              <a:rPr lang="cs-CZ" sz="1800" dirty="0" err="1" smtClean="0">
                <a:solidFill>
                  <a:srgbClr val="FFC000"/>
                </a:solidFill>
              </a:rPr>
              <a:t>their</a:t>
            </a:r>
            <a:r>
              <a:rPr lang="cs-CZ" sz="1800" dirty="0" smtClean="0">
                <a:solidFill>
                  <a:srgbClr val="FFC000"/>
                </a:solidFill>
              </a:rPr>
              <a:t> </a:t>
            </a:r>
            <a:r>
              <a:rPr lang="cs-CZ" sz="1800" dirty="0" err="1" smtClean="0">
                <a:solidFill>
                  <a:srgbClr val="FFC000"/>
                </a:solidFill>
              </a:rPr>
              <a:t>left</a:t>
            </a:r>
            <a:r>
              <a:rPr lang="cs-CZ" sz="1800" dirty="0" smtClean="0">
                <a:solidFill>
                  <a:srgbClr val="FFC000"/>
                </a:solidFill>
              </a:rPr>
              <a:t> </a:t>
            </a:r>
            <a:r>
              <a:rPr lang="cs-CZ" sz="1800" dirty="0" err="1" smtClean="0">
                <a:solidFill>
                  <a:srgbClr val="FFC000"/>
                </a:solidFill>
              </a:rPr>
              <a:t>nostrils</a:t>
            </a:r>
            <a:r>
              <a:rPr lang="cs-CZ" sz="1800" dirty="0" smtClean="0">
                <a:solidFill>
                  <a:srgbClr val="FFC000"/>
                </a:solidFill>
              </a:rPr>
              <a:t> </a:t>
            </a:r>
          </a:p>
          <a:p>
            <a:pPr fontAlgn="auto">
              <a:lnSpc>
                <a:spcPct val="80000"/>
              </a:lnSpc>
              <a:spcAft>
                <a:spcPts val="0"/>
              </a:spcAft>
            </a:pPr>
            <a:endParaRPr lang="cs-CZ" sz="1800" dirty="0" smtClean="0"/>
          </a:p>
          <a:p>
            <a:pPr fontAlgn="auto">
              <a:lnSpc>
                <a:spcPct val="80000"/>
              </a:lnSpc>
              <a:spcAft>
                <a:spcPts val="0"/>
              </a:spcAft>
            </a:pPr>
            <a:r>
              <a:rPr lang="cs-CZ" sz="1800" dirty="0" err="1" smtClean="0"/>
              <a:t>The</a:t>
            </a:r>
            <a:r>
              <a:rPr lang="cs-CZ" sz="1800" dirty="0" smtClean="0"/>
              <a:t> </a:t>
            </a:r>
            <a:r>
              <a:rPr lang="cs-CZ" sz="1800" dirty="0" err="1" smtClean="0"/>
              <a:t>fact</a:t>
            </a:r>
            <a:r>
              <a:rPr lang="cs-CZ" sz="1800" dirty="0" smtClean="0"/>
              <a:t> </a:t>
            </a:r>
            <a:r>
              <a:rPr lang="cs-CZ" sz="1800" dirty="0" err="1" smtClean="0"/>
              <a:t>that</a:t>
            </a:r>
            <a:r>
              <a:rPr lang="cs-CZ" sz="1800" dirty="0" smtClean="0"/>
              <a:t> </a:t>
            </a:r>
            <a:r>
              <a:rPr lang="cs-CZ" sz="1800" dirty="0" err="1" smtClean="0"/>
              <a:t>dogs</a:t>
            </a:r>
            <a:r>
              <a:rPr lang="cs-CZ" sz="1800" dirty="0" smtClean="0"/>
              <a:t> </a:t>
            </a:r>
            <a:r>
              <a:rPr lang="cs-CZ" sz="1800" dirty="0" err="1" smtClean="0"/>
              <a:t>smell</a:t>
            </a:r>
            <a:r>
              <a:rPr lang="cs-CZ" sz="1800" dirty="0" smtClean="0"/>
              <a:t> </a:t>
            </a:r>
            <a:r>
              <a:rPr lang="cs-CZ" sz="1800" dirty="0" err="1" smtClean="0"/>
              <a:t>with</a:t>
            </a:r>
            <a:r>
              <a:rPr lang="cs-CZ" sz="1800" dirty="0" smtClean="0"/>
              <a:t> </a:t>
            </a:r>
            <a:r>
              <a:rPr lang="cs-CZ" sz="1800" dirty="0" err="1" smtClean="0"/>
              <a:t>their</a:t>
            </a:r>
            <a:r>
              <a:rPr lang="cs-CZ" sz="1800" dirty="0" smtClean="0"/>
              <a:t> </a:t>
            </a:r>
            <a:r>
              <a:rPr lang="cs-CZ" sz="1800" dirty="0" err="1" smtClean="0"/>
              <a:t>right</a:t>
            </a:r>
            <a:r>
              <a:rPr lang="cs-CZ" sz="1800" dirty="0" smtClean="0"/>
              <a:t> </a:t>
            </a:r>
            <a:r>
              <a:rPr lang="cs-CZ" sz="1800" dirty="0" err="1" smtClean="0"/>
              <a:t>nostril</a:t>
            </a:r>
            <a:r>
              <a:rPr lang="cs-CZ" sz="1800" dirty="0" smtClean="0"/>
              <a:t> </a:t>
            </a:r>
            <a:r>
              <a:rPr lang="cs-CZ" sz="1800" dirty="0" err="1" smtClean="0"/>
              <a:t>first</a:t>
            </a:r>
            <a:r>
              <a:rPr lang="cs-CZ" sz="1800" dirty="0" smtClean="0"/>
              <a:t> </a:t>
            </a:r>
            <a:r>
              <a:rPr lang="cs-CZ" sz="1800" dirty="0" err="1" smtClean="0"/>
              <a:t>implies</a:t>
            </a:r>
            <a:r>
              <a:rPr lang="cs-CZ" sz="1800" dirty="0" smtClean="0"/>
              <a:t> </a:t>
            </a:r>
            <a:r>
              <a:rPr lang="cs-CZ" sz="1800" dirty="0" err="1" smtClean="0"/>
              <a:t>that</a:t>
            </a:r>
            <a:r>
              <a:rPr lang="cs-CZ" sz="1800" dirty="0" smtClean="0"/>
              <a:t> </a:t>
            </a:r>
            <a:r>
              <a:rPr lang="cs-CZ" sz="1800" dirty="0" err="1" smtClean="0"/>
              <a:t>the</a:t>
            </a:r>
            <a:r>
              <a:rPr lang="cs-CZ" sz="1800" dirty="0" smtClean="0"/>
              <a:t> </a:t>
            </a:r>
            <a:r>
              <a:rPr lang="cs-CZ" sz="1800" dirty="0" err="1" smtClean="0"/>
              <a:t>right</a:t>
            </a:r>
            <a:r>
              <a:rPr lang="cs-CZ" sz="1800" dirty="0" smtClean="0"/>
              <a:t> </a:t>
            </a:r>
            <a:r>
              <a:rPr lang="cs-CZ" sz="1800" dirty="0" err="1" smtClean="0"/>
              <a:t>side</a:t>
            </a:r>
            <a:r>
              <a:rPr lang="cs-CZ" sz="1800" dirty="0" smtClean="0"/>
              <a:t> </a:t>
            </a:r>
            <a:r>
              <a:rPr lang="cs-CZ" sz="1800" dirty="0" err="1" smtClean="0"/>
              <a:t>of</a:t>
            </a:r>
            <a:r>
              <a:rPr lang="cs-CZ" sz="1800" dirty="0" smtClean="0"/>
              <a:t> </a:t>
            </a:r>
            <a:r>
              <a:rPr lang="cs-CZ" sz="1800" dirty="0" err="1" smtClean="0"/>
              <a:t>the</a:t>
            </a:r>
            <a:r>
              <a:rPr lang="cs-CZ" sz="1800" dirty="0" smtClean="0"/>
              <a:t> brain </a:t>
            </a:r>
            <a:r>
              <a:rPr lang="cs-CZ" sz="1800" dirty="0" err="1" smtClean="0"/>
              <a:t>is</a:t>
            </a:r>
            <a:r>
              <a:rPr lang="cs-CZ" sz="1800" dirty="0" smtClean="0"/>
              <a:t> </a:t>
            </a:r>
            <a:r>
              <a:rPr lang="cs-CZ" sz="1800" dirty="0" err="1" smtClean="0"/>
              <a:t>involved</a:t>
            </a:r>
            <a:r>
              <a:rPr lang="cs-CZ" sz="1800" dirty="0" smtClean="0"/>
              <a:t> </a:t>
            </a:r>
            <a:r>
              <a:rPr lang="cs-CZ" sz="1800" dirty="0" err="1" smtClean="0"/>
              <a:t>first</a:t>
            </a:r>
            <a:r>
              <a:rPr lang="cs-CZ" sz="1800" dirty="0" smtClean="0"/>
              <a:t>. </a:t>
            </a:r>
            <a:r>
              <a:rPr lang="cs-CZ" sz="1800" dirty="0" err="1" smtClean="0"/>
              <a:t>This</a:t>
            </a:r>
            <a:r>
              <a:rPr lang="cs-CZ" sz="1800" dirty="0" smtClean="0"/>
              <a:t> </a:t>
            </a:r>
            <a:r>
              <a:rPr lang="cs-CZ" sz="1800" dirty="0" err="1" smtClean="0"/>
              <a:t>is</a:t>
            </a:r>
            <a:r>
              <a:rPr lang="cs-CZ" sz="1800" dirty="0" smtClean="0"/>
              <a:t> </a:t>
            </a:r>
            <a:r>
              <a:rPr lang="cs-CZ" sz="1800" dirty="0" err="1" smtClean="0"/>
              <a:t>thought</a:t>
            </a:r>
            <a:r>
              <a:rPr lang="cs-CZ" sz="1800" dirty="0" smtClean="0"/>
              <a:t> to </a:t>
            </a:r>
            <a:r>
              <a:rPr lang="cs-CZ" sz="1800" dirty="0" err="1" smtClean="0"/>
              <a:t>be</a:t>
            </a:r>
            <a:r>
              <a:rPr lang="cs-CZ" sz="1800" dirty="0" smtClean="0"/>
              <a:t> </a:t>
            </a:r>
            <a:r>
              <a:rPr lang="cs-CZ" sz="1800" dirty="0" err="1" smtClean="0"/>
              <a:t>because</a:t>
            </a:r>
            <a:r>
              <a:rPr lang="cs-CZ" sz="1800" dirty="0" smtClean="0"/>
              <a:t> </a:t>
            </a:r>
            <a:r>
              <a:rPr lang="cs-CZ" sz="1800" dirty="0" err="1" smtClean="0"/>
              <a:t>the</a:t>
            </a:r>
            <a:r>
              <a:rPr lang="cs-CZ" sz="1800" dirty="0" smtClean="0"/>
              <a:t> </a:t>
            </a:r>
            <a:r>
              <a:rPr lang="cs-CZ" sz="1800" dirty="0" err="1" smtClean="0">
                <a:solidFill>
                  <a:srgbClr val="FFC000"/>
                </a:solidFill>
              </a:rPr>
              <a:t>right</a:t>
            </a:r>
            <a:r>
              <a:rPr lang="cs-CZ" sz="1800" dirty="0" smtClean="0">
                <a:solidFill>
                  <a:srgbClr val="FFC000"/>
                </a:solidFill>
              </a:rPr>
              <a:t>-hand </a:t>
            </a:r>
            <a:r>
              <a:rPr lang="cs-CZ" sz="1800" dirty="0" err="1" smtClean="0">
                <a:solidFill>
                  <a:srgbClr val="FFC000"/>
                </a:solidFill>
              </a:rPr>
              <a:t>side</a:t>
            </a:r>
            <a:r>
              <a:rPr lang="cs-CZ" sz="1800" dirty="0" smtClean="0">
                <a:solidFill>
                  <a:srgbClr val="FFC000"/>
                </a:solidFill>
              </a:rPr>
              <a:t> </a:t>
            </a:r>
            <a:r>
              <a:rPr lang="cs-CZ" sz="1800" dirty="0" err="1" smtClean="0">
                <a:solidFill>
                  <a:srgbClr val="FFC000"/>
                </a:solidFill>
              </a:rPr>
              <a:t>of</a:t>
            </a:r>
            <a:r>
              <a:rPr lang="cs-CZ" sz="1800" dirty="0" smtClean="0">
                <a:solidFill>
                  <a:srgbClr val="FFC000"/>
                </a:solidFill>
              </a:rPr>
              <a:t> </a:t>
            </a:r>
            <a:r>
              <a:rPr lang="cs-CZ" sz="1800" dirty="0" err="1" smtClean="0">
                <a:solidFill>
                  <a:srgbClr val="FFC000"/>
                </a:solidFill>
              </a:rPr>
              <a:t>the</a:t>
            </a:r>
            <a:r>
              <a:rPr lang="cs-CZ" sz="1800" dirty="0" smtClean="0">
                <a:solidFill>
                  <a:srgbClr val="FFC000"/>
                </a:solidFill>
              </a:rPr>
              <a:t> brain </a:t>
            </a:r>
            <a:r>
              <a:rPr lang="cs-CZ" sz="1800" dirty="0" err="1" smtClean="0">
                <a:solidFill>
                  <a:srgbClr val="FFC000"/>
                </a:solidFill>
              </a:rPr>
              <a:t>deals</a:t>
            </a:r>
            <a:r>
              <a:rPr lang="cs-CZ" sz="1800" dirty="0" smtClean="0">
                <a:solidFill>
                  <a:srgbClr val="FFC000"/>
                </a:solidFill>
              </a:rPr>
              <a:t> </a:t>
            </a:r>
            <a:r>
              <a:rPr lang="cs-CZ" sz="1800" dirty="0" err="1" smtClean="0">
                <a:solidFill>
                  <a:srgbClr val="FFC000"/>
                </a:solidFill>
              </a:rPr>
              <a:t>with</a:t>
            </a:r>
            <a:r>
              <a:rPr lang="cs-CZ" sz="1800" dirty="0" smtClean="0">
                <a:solidFill>
                  <a:srgbClr val="FFC000"/>
                </a:solidFill>
              </a:rPr>
              <a:t> novel </a:t>
            </a:r>
            <a:r>
              <a:rPr lang="cs-CZ" sz="1800" dirty="0" err="1" smtClean="0">
                <a:solidFill>
                  <a:srgbClr val="FFC000"/>
                </a:solidFill>
              </a:rPr>
              <a:t>information</a:t>
            </a:r>
            <a:r>
              <a:rPr lang="cs-CZ" sz="1800" dirty="0" smtClean="0"/>
              <a:t> (in </a:t>
            </a:r>
            <a:r>
              <a:rPr lang="cs-CZ" sz="1800" dirty="0" err="1" smtClean="0"/>
              <a:t>this</a:t>
            </a:r>
            <a:r>
              <a:rPr lang="cs-CZ" sz="1800" dirty="0" smtClean="0"/>
              <a:t> case, a </a:t>
            </a:r>
            <a:r>
              <a:rPr lang="cs-CZ" sz="1800" dirty="0" err="1" smtClean="0"/>
              <a:t>new</a:t>
            </a:r>
            <a:r>
              <a:rPr lang="cs-CZ" sz="1800" dirty="0" smtClean="0"/>
              <a:t> </a:t>
            </a:r>
            <a:r>
              <a:rPr lang="cs-CZ" sz="1800" dirty="0" err="1" smtClean="0"/>
              <a:t>smell</a:t>
            </a:r>
            <a:r>
              <a:rPr lang="cs-CZ" sz="1800" dirty="0" smtClean="0"/>
              <a:t>), and </a:t>
            </a:r>
            <a:r>
              <a:rPr lang="cs-CZ" sz="1800" dirty="0" err="1" smtClean="0"/>
              <a:t>then</a:t>
            </a:r>
            <a:r>
              <a:rPr lang="cs-CZ" sz="1800" dirty="0" smtClean="0"/>
              <a:t> </a:t>
            </a:r>
            <a:r>
              <a:rPr lang="cs-CZ" sz="1800" dirty="0" err="1" smtClean="0"/>
              <a:t>once</a:t>
            </a:r>
            <a:r>
              <a:rPr lang="cs-CZ" sz="1800" dirty="0" smtClean="0"/>
              <a:t> </a:t>
            </a:r>
            <a:r>
              <a:rPr lang="cs-CZ" sz="1800" dirty="0" err="1" smtClean="0"/>
              <a:t>the</a:t>
            </a:r>
            <a:r>
              <a:rPr lang="cs-CZ" sz="1800" dirty="0" smtClean="0"/>
              <a:t> dog has </a:t>
            </a:r>
            <a:r>
              <a:rPr lang="cs-CZ" sz="1800" dirty="0" err="1" smtClean="0"/>
              <a:t>become</a:t>
            </a:r>
            <a:r>
              <a:rPr lang="cs-CZ" sz="1800" dirty="0" smtClean="0"/>
              <a:t> </a:t>
            </a:r>
            <a:r>
              <a:rPr lang="cs-CZ" sz="1800" dirty="0" err="1" smtClean="0"/>
              <a:t>accustomed</a:t>
            </a:r>
            <a:r>
              <a:rPr lang="cs-CZ" sz="1800" dirty="0" smtClean="0"/>
              <a:t> to </a:t>
            </a:r>
            <a:r>
              <a:rPr lang="cs-CZ" sz="1800" dirty="0" err="1" smtClean="0"/>
              <a:t>the</a:t>
            </a:r>
            <a:r>
              <a:rPr lang="cs-CZ" sz="1800" dirty="0" smtClean="0"/>
              <a:t> </a:t>
            </a:r>
            <a:r>
              <a:rPr lang="cs-CZ" sz="1800" dirty="0" err="1" smtClean="0"/>
              <a:t>smell</a:t>
            </a:r>
            <a:r>
              <a:rPr lang="cs-CZ" sz="1800" dirty="0" smtClean="0"/>
              <a:t> </a:t>
            </a:r>
            <a:r>
              <a:rPr lang="cs-CZ" sz="1800" dirty="0" err="1" smtClean="0"/>
              <a:t>the</a:t>
            </a:r>
            <a:r>
              <a:rPr lang="cs-CZ" sz="1800" dirty="0" smtClean="0"/>
              <a:t> </a:t>
            </a:r>
            <a:r>
              <a:rPr lang="cs-CZ" sz="1800" dirty="0" err="1" smtClean="0"/>
              <a:t>left</a:t>
            </a:r>
            <a:r>
              <a:rPr lang="cs-CZ" sz="1800" dirty="0" smtClean="0"/>
              <a:t> </a:t>
            </a:r>
            <a:r>
              <a:rPr lang="cs-CZ" sz="1800" dirty="0" err="1" smtClean="0"/>
              <a:t>side</a:t>
            </a:r>
            <a:r>
              <a:rPr lang="cs-CZ" sz="1800" dirty="0" smtClean="0"/>
              <a:t> </a:t>
            </a:r>
            <a:r>
              <a:rPr lang="cs-CZ" sz="1800" dirty="0" err="1" smtClean="0"/>
              <a:t>of</a:t>
            </a:r>
            <a:r>
              <a:rPr lang="cs-CZ" sz="1800" dirty="0" smtClean="0"/>
              <a:t> </a:t>
            </a:r>
            <a:r>
              <a:rPr lang="cs-CZ" sz="1800" dirty="0" err="1" smtClean="0"/>
              <a:t>the</a:t>
            </a:r>
            <a:r>
              <a:rPr lang="cs-CZ" sz="1800" dirty="0" smtClean="0"/>
              <a:t> brain </a:t>
            </a:r>
            <a:r>
              <a:rPr lang="cs-CZ" sz="1800" dirty="0" err="1" smtClean="0"/>
              <a:t>takes</a:t>
            </a:r>
            <a:r>
              <a:rPr lang="cs-CZ" sz="1800" dirty="0" smtClean="0"/>
              <a:t> </a:t>
            </a:r>
            <a:r>
              <a:rPr lang="cs-CZ" sz="1800" dirty="0" err="1" smtClean="0"/>
              <a:t>over</a:t>
            </a:r>
            <a:r>
              <a:rPr lang="cs-CZ" sz="1800" dirty="0" smtClean="0"/>
              <a:t> more, as </a:t>
            </a:r>
            <a:r>
              <a:rPr lang="cs-CZ" sz="1800" dirty="0" err="1" smtClean="0"/>
              <a:t>this</a:t>
            </a:r>
            <a:r>
              <a:rPr lang="cs-CZ" sz="1800" dirty="0" smtClean="0"/>
              <a:t> </a:t>
            </a:r>
            <a:r>
              <a:rPr lang="cs-CZ" sz="1800" dirty="0" err="1" smtClean="0"/>
              <a:t>side</a:t>
            </a:r>
            <a:r>
              <a:rPr lang="cs-CZ" sz="1800" dirty="0" smtClean="0"/>
              <a:t> </a:t>
            </a:r>
            <a:r>
              <a:rPr lang="cs-CZ" sz="1800" dirty="0" err="1" smtClean="0"/>
              <a:t>handles</a:t>
            </a:r>
            <a:r>
              <a:rPr lang="cs-CZ" sz="1800" dirty="0" smtClean="0"/>
              <a:t> more </a:t>
            </a:r>
            <a:r>
              <a:rPr lang="cs-CZ" sz="1800" dirty="0" err="1" smtClean="0"/>
              <a:t>familiar</a:t>
            </a:r>
            <a:r>
              <a:rPr lang="cs-CZ" sz="1800" dirty="0" smtClean="0"/>
              <a:t> </a:t>
            </a:r>
            <a:r>
              <a:rPr lang="cs-CZ" sz="1800" dirty="0" err="1" smtClean="0"/>
              <a:t>stimuli</a:t>
            </a:r>
            <a:r>
              <a:rPr lang="cs-CZ" sz="1800" dirty="0" smtClean="0"/>
              <a:t>.</a:t>
            </a:r>
          </a:p>
          <a:p>
            <a:pPr fontAlgn="auto">
              <a:lnSpc>
                <a:spcPct val="80000"/>
              </a:lnSpc>
              <a:spcAft>
                <a:spcPts val="0"/>
              </a:spcAft>
            </a:pPr>
            <a:endParaRPr lang="cs-CZ" sz="1800" dirty="0" smtClean="0"/>
          </a:p>
          <a:p>
            <a:pPr fontAlgn="auto">
              <a:lnSpc>
                <a:spcPct val="80000"/>
              </a:lnSpc>
              <a:spcAft>
                <a:spcPts val="0"/>
              </a:spcAft>
            </a:pPr>
            <a:r>
              <a:rPr lang="cs-CZ" sz="1800" dirty="0" err="1" smtClean="0"/>
              <a:t>However</a:t>
            </a:r>
            <a:r>
              <a:rPr lang="cs-CZ" sz="1800" dirty="0" smtClean="0"/>
              <a:t>, </a:t>
            </a:r>
            <a:r>
              <a:rPr lang="cs-CZ" sz="1800" dirty="0" err="1" smtClean="0"/>
              <a:t>for</a:t>
            </a:r>
            <a:r>
              <a:rPr lang="cs-CZ" sz="1800" dirty="0" smtClean="0"/>
              <a:t> </a:t>
            </a:r>
            <a:r>
              <a:rPr lang="cs-CZ" sz="1800" dirty="0" err="1" smtClean="0"/>
              <a:t>the</a:t>
            </a:r>
            <a:r>
              <a:rPr lang="cs-CZ" sz="1800" dirty="0" smtClean="0"/>
              <a:t> </a:t>
            </a:r>
            <a:r>
              <a:rPr lang="cs-CZ" sz="1800" dirty="0" err="1" smtClean="0"/>
              <a:t>other</a:t>
            </a:r>
            <a:r>
              <a:rPr lang="cs-CZ" sz="1800" dirty="0" smtClean="0"/>
              <a:t> </a:t>
            </a:r>
            <a:r>
              <a:rPr lang="cs-CZ" sz="1800" dirty="0" err="1" smtClean="0"/>
              <a:t>two</a:t>
            </a:r>
            <a:r>
              <a:rPr lang="cs-CZ" sz="1800" dirty="0" smtClean="0"/>
              <a:t> </a:t>
            </a:r>
            <a:r>
              <a:rPr lang="cs-CZ" sz="1800" dirty="0" err="1" smtClean="0"/>
              <a:t>smells</a:t>
            </a:r>
            <a:r>
              <a:rPr lang="cs-CZ" sz="1800" dirty="0" smtClean="0"/>
              <a:t> (</a:t>
            </a:r>
            <a:r>
              <a:rPr lang="cs-CZ" sz="1800" dirty="0" err="1" smtClean="0"/>
              <a:t>the</a:t>
            </a:r>
            <a:r>
              <a:rPr lang="cs-CZ" sz="1800" dirty="0" smtClean="0"/>
              <a:t> </a:t>
            </a:r>
            <a:r>
              <a:rPr lang="cs-CZ" sz="1800" dirty="0" err="1" smtClean="0"/>
              <a:t>vet’s</a:t>
            </a:r>
            <a:r>
              <a:rPr lang="cs-CZ" sz="1800" dirty="0" smtClean="0"/>
              <a:t> </a:t>
            </a:r>
            <a:r>
              <a:rPr lang="cs-CZ" sz="1800" dirty="0" err="1" smtClean="0"/>
              <a:t>sweat</a:t>
            </a:r>
            <a:r>
              <a:rPr lang="cs-CZ" sz="1800" dirty="0" smtClean="0"/>
              <a:t> and adrenaline), </a:t>
            </a:r>
            <a:r>
              <a:rPr lang="cs-CZ" sz="1800" dirty="0" err="1" smtClean="0"/>
              <a:t>that</a:t>
            </a:r>
            <a:r>
              <a:rPr lang="cs-CZ" sz="1800" dirty="0" smtClean="0"/>
              <a:t> </a:t>
            </a:r>
            <a:r>
              <a:rPr lang="cs-CZ" sz="1800" dirty="0" err="1" smtClean="0"/>
              <a:t>perhaps</a:t>
            </a:r>
            <a:r>
              <a:rPr lang="cs-CZ" sz="1800" dirty="0" smtClean="0"/>
              <a:t> </a:t>
            </a:r>
            <a:r>
              <a:rPr lang="cs-CZ" sz="1800" dirty="0" err="1" smtClean="0"/>
              <a:t>may</a:t>
            </a:r>
            <a:r>
              <a:rPr lang="cs-CZ" sz="1800" dirty="0" smtClean="0"/>
              <a:t> not </a:t>
            </a:r>
            <a:r>
              <a:rPr lang="cs-CZ" sz="1800" dirty="0" err="1" smtClean="0"/>
              <a:t>be</a:t>
            </a:r>
            <a:r>
              <a:rPr lang="cs-CZ" sz="1800" dirty="0" smtClean="0"/>
              <a:t> </a:t>
            </a:r>
            <a:r>
              <a:rPr lang="cs-CZ" sz="1800" dirty="0" err="1" smtClean="0"/>
              <a:t>quite</a:t>
            </a:r>
            <a:r>
              <a:rPr lang="cs-CZ" sz="1800" dirty="0" smtClean="0"/>
              <a:t> as </a:t>
            </a:r>
            <a:r>
              <a:rPr lang="cs-CZ" sz="1800" dirty="0" err="1" smtClean="0"/>
              <a:t>welcome</a:t>
            </a:r>
            <a:r>
              <a:rPr lang="cs-CZ" sz="1800" dirty="0" smtClean="0"/>
              <a:t> to a dog, </a:t>
            </a:r>
            <a:r>
              <a:rPr lang="cs-CZ" sz="1800" dirty="0" err="1" smtClean="0"/>
              <a:t>the</a:t>
            </a:r>
            <a:r>
              <a:rPr lang="cs-CZ" sz="1800" dirty="0" smtClean="0"/>
              <a:t> </a:t>
            </a:r>
            <a:r>
              <a:rPr lang="cs-CZ" sz="1800" dirty="0" err="1" smtClean="0"/>
              <a:t>dogs</a:t>
            </a:r>
            <a:r>
              <a:rPr lang="cs-CZ" sz="1800" dirty="0" smtClean="0"/>
              <a:t> </a:t>
            </a:r>
            <a:r>
              <a:rPr lang="cs-CZ" sz="1800" dirty="0" err="1" smtClean="0"/>
              <a:t>always</a:t>
            </a:r>
            <a:r>
              <a:rPr lang="cs-CZ" sz="1800" dirty="0" smtClean="0"/>
              <a:t> </a:t>
            </a:r>
            <a:r>
              <a:rPr lang="cs-CZ" sz="1800" dirty="0" err="1" smtClean="0"/>
              <a:t>smelled</a:t>
            </a:r>
            <a:r>
              <a:rPr lang="cs-CZ" sz="1800" dirty="0" smtClean="0"/>
              <a:t> </a:t>
            </a:r>
            <a:r>
              <a:rPr lang="cs-CZ" sz="1800" dirty="0" err="1" smtClean="0"/>
              <a:t>them</a:t>
            </a:r>
            <a:r>
              <a:rPr lang="cs-CZ" sz="1800" dirty="0" smtClean="0"/>
              <a:t> </a:t>
            </a:r>
            <a:r>
              <a:rPr lang="cs-CZ" sz="1800" dirty="0" err="1" smtClean="0"/>
              <a:t>with</a:t>
            </a:r>
            <a:r>
              <a:rPr lang="cs-CZ" sz="1800" dirty="0" smtClean="0"/>
              <a:t> </a:t>
            </a:r>
            <a:r>
              <a:rPr lang="cs-CZ" sz="1800" dirty="0" err="1" smtClean="0"/>
              <a:t>their</a:t>
            </a:r>
            <a:r>
              <a:rPr lang="cs-CZ" sz="1800" dirty="0" smtClean="0"/>
              <a:t> </a:t>
            </a:r>
            <a:r>
              <a:rPr lang="cs-CZ" sz="1800" dirty="0" err="1" smtClean="0"/>
              <a:t>right</a:t>
            </a:r>
            <a:r>
              <a:rPr lang="cs-CZ" sz="1800" dirty="0" smtClean="0"/>
              <a:t> </a:t>
            </a:r>
            <a:r>
              <a:rPr lang="cs-CZ" sz="1800" dirty="0" err="1" smtClean="0"/>
              <a:t>nostril</a:t>
            </a:r>
            <a:r>
              <a:rPr lang="cs-CZ" sz="1800" dirty="0" smtClean="0"/>
              <a:t>. </a:t>
            </a:r>
            <a:r>
              <a:rPr lang="cs-CZ" sz="1800" dirty="0" err="1" smtClean="0"/>
              <a:t>Even</a:t>
            </a:r>
            <a:r>
              <a:rPr lang="cs-CZ" sz="1800" dirty="0" smtClean="0"/>
              <a:t> </a:t>
            </a:r>
            <a:r>
              <a:rPr lang="cs-CZ" sz="1800" dirty="0" err="1" smtClean="0"/>
              <a:t>though</a:t>
            </a:r>
            <a:r>
              <a:rPr lang="cs-CZ" sz="1800" dirty="0" smtClean="0"/>
              <a:t> </a:t>
            </a:r>
            <a:r>
              <a:rPr lang="cs-CZ" sz="1800" dirty="0" err="1" smtClean="0"/>
              <a:t>the</a:t>
            </a:r>
            <a:r>
              <a:rPr lang="cs-CZ" sz="1800" dirty="0" smtClean="0"/>
              <a:t> </a:t>
            </a:r>
            <a:r>
              <a:rPr lang="cs-CZ" sz="1800" dirty="0" err="1" smtClean="0"/>
              <a:t>smell</a:t>
            </a:r>
            <a:r>
              <a:rPr lang="cs-CZ" sz="1800" dirty="0" smtClean="0"/>
              <a:t> </a:t>
            </a:r>
            <a:r>
              <a:rPr lang="cs-CZ" sz="1800" dirty="0" err="1" smtClean="0"/>
              <a:t>of</a:t>
            </a:r>
            <a:r>
              <a:rPr lang="cs-CZ" sz="1800" dirty="0" smtClean="0"/>
              <a:t> </a:t>
            </a:r>
            <a:r>
              <a:rPr lang="cs-CZ" sz="1800" dirty="0" err="1" smtClean="0"/>
              <a:t>the</a:t>
            </a:r>
            <a:r>
              <a:rPr lang="cs-CZ" sz="1800" dirty="0" smtClean="0"/>
              <a:t> vet </a:t>
            </a:r>
            <a:r>
              <a:rPr lang="cs-CZ" sz="1800" dirty="0" err="1" smtClean="0"/>
              <a:t>would</a:t>
            </a:r>
            <a:r>
              <a:rPr lang="cs-CZ" sz="1800" dirty="0" smtClean="0"/>
              <a:t> </a:t>
            </a:r>
            <a:r>
              <a:rPr lang="cs-CZ" sz="1800" dirty="0" err="1" smtClean="0"/>
              <a:t>be</a:t>
            </a:r>
            <a:r>
              <a:rPr lang="cs-CZ" sz="1800" dirty="0" smtClean="0"/>
              <a:t> as </a:t>
            </a:r>
            <a:r>
              <a:rPr lang="cs-CZ" sz="1800" dirty="0" err="1" smtClean="0"/>
              <a:t>familiar</a:t>
            </a:r>
            <a:r>
              <a:rPr lang="cs-CZ" sz="1800" dirty="0" smtClean="0"/>
              <a:t> to </a:t>
            </a:r>
            <a:r>
              <a:rPr lang="cs-CZ" sz="1800" dirty="0" err="1" smtClean="0"/>
              <a:t>the</a:t>
            </a:r>
            <a:r>
              <a:rPr lang="cs-CZ" sz="1800" dirty="0" smtClean="0"/>
              <a:t> </a:t>
            </a:r>
            <a:r>
              <a:rPr lang="cs-CZ" sz="1800" dirty="0" err="1" smtClean="0"/>
              <a:t>dogs</a:t>
            </a:r>
            <a:r>
              <a:rPr lang="cs-CZ" sz="1800" dirty="0" smtClean="0"/>
              <a:t> as </a:t>
            </a:r>
            <a:r>
              <a:rPr lang="cs-CZ" sz="1800" dirty="0" err="1" smtClean="0"/>
              <a:t>perhaps</a:t>
            </a:r>
            <a:r>
              <a:rPr lang="cs-CZ" sz="1800" dirty="0" smtClean="0"/>
              <a:t> dog food </a:t>
            </a:r>
            <a:r>
              <a:rPr lang="cs-CZ" sz="1800" dirty="0" err="1" smtClean="0"/>
              <a:t>or</a:t>
            </a:r>
            <a:r>
              <a:rPr lang="cs-CZ" sz="1800" dirty="0" smtClean="0"/>
              <a:t> </a:t>
            </a:r>
            <a:r>
              <a:rPr lang="cs-CZ" sz="1800" dirty="0" err="1" smtClean="0"/>
              <a:t>the</a:t>
            </a:r>
            <a:r>
              <a:rPr lang="cs-CZ" sz="1800" dirty="0" smtClean="0"/>
              <a:t> </a:t>
            </a:r>
            <a:r>
              <a:rPr lang="cs-CZ" sz="1800" dirty="0" err="1" smtClean="0"/>
              <a:t>smell</a:t>
            </a:r>
            <a:r>
              <a:rPr lang="cs-CZ" sz="1800" dirty="0" smtClean="0"/>
              <a:t> </a:t>
            </a:r>
            <a:r>
              <a:rPr lang="cs-CZ" sz="1800" dirty="0" err="1" smtClean="0"/>
              <a:t>from</a:t>
            </a:r>
            <a:r>
              <a:rPr lang="cs-CZ" sz="1800" dirty="0" smtClean="0"/>
              <a:t> a </a:t>
            </a:r>
            <a:r>
              <a:rPr lang="cs-CZ" sz="1800" dirty="0" err="1" smtClean="0"/>
              <a:t>female</a:t>
            </a:r>
            <a:r>
              <a:rPr lang="cs-CZ" sz="1800" dirty="0" smtClean="0"/>
              <a:t> dog, </a:t>
            </a:r>
            <a:r>
              <a:rPr lang="cs-CZ" sz="1800" dirty="0" err="1" smtClean="0"/>
              <a:t>it</a:t>
            </a:r>
            <a:r>
              <a:rPr lang="cs-CZ" sz="1800" dirty="0" smtClean="0"/>
              <a:t> </a:t>
            </a:r>
            <a:r>
              <a:rPr lang="cs-CZ" sz="1800" dirty="0" err="1" smtClean="0"/>
              <a:t>must</a:t>
            </a:r>
            <a:r>
              <a:rPr lang="cs-CZ" sz="1800" dirty="0" smtClean="0"/>
              <a:t> </a:t>
            </a:r>
            <a:r>
              <a:rPr lang="cs-CZ" sz="1800" dirty="0" err="1" smtClean="0"/>
              <a:t>have</a:t>
            </a:r>
            <a:r>
              <a:rPr lang="cs-CZ" sz="1800" dirty="0" smtClean="0"/>
              <a:t> </a:t>
            </a:r>
            <a:r>
              <a:rPr lang="cs-CZ" sz="1800" dirty="0" err="1" smtClean="0"/>
              <a:t>been</a:t>
            </a:r>
            <a:r>
              <a:rPr lang="cs-CZ" sz="1800" dirty="0" smtClean="0"/>
              <a:t> more </a:t>
            </a:r>
            <a:r>
              <a:rPr lang="cs-CZ" sz="1800" dirty="0" err="1" smtClean="0"/>
              <a:t>stressful</a:t>
            </a:r>
            <a:r>
              <a:rPr lang="cs-CZ" sz="1800" dirty="0" smtClean="0"/>
              <a:t> to </a:t>
            </a:r>
            <a:r>
              <a:rPr lang="cs-CZ" sz="1800" dirty="0" err="1" smtClean="0"/>
              <a:t>the</a:t>
            </a:r>
            <a:r>
              <a:rPr lang="cs-CZ" sz="1800" dirty="0" smtClean="0"/>
              <a:t> </a:t>
            </a:r>
            <a:r>
              <a:rPr lang="cs-CZ" sz="1800" dirty="0" err="1" smtClean="0"/>
              <a:t>dogs</a:t>
            </a:r>
            <a:r>
              <a:rPr lang="cs-CZ" sz="1800" dirty="0" smtClean="0"/>
              <a:t> (as </a:t>
            </a:r>
            <a:r>
              <a:rPr lang="cs-CZ" sz="1800" dirty="0" err="1" smtClean="0"/>
              <a:t>any</a:t>
            </a:r>
            <a:r>
              <a:rPr lang="cs-CZ" sz="1800" dirty="0" smtClean="0"/>
              <a:t> person </a:t>
            </a:r>
            <a:r>
              <a:rPr lang="cs-CZ" sz="1800" dirty="0" err="1" smtClean="0"/>
              <a:t>who</a:t>
            </a:r>
            <a:r>
              <a:rPr lang="cs-CZ" sz="1800" dirty="0" smtClean="0"/>
              <a:t> </a:t>
            </a:r>
            <a:r>
              <a:rPr lang="cs-CZ" sz="1800" dirty="0" err="1" smtClean="0"/>
              <a:t>owns</a:t>
            </a:r>
            <a:r>
              <a:rPr lang="cs-CZ" sz="1800" dirty="0" smtClean="0"/>
              <a:t> a dog </a:t>
            </a:r>
            <a:r>
              <a:rPr lang="cs-CZ" sz="1800" dirty="0" err="1" smtClean="0"/>
              <a:t>knows</a:t>
            </a:r>
            <a:r>
              <a:rPr lang="cs-CZ" sz="1800" dirty="0" smtClean="0"/>
              <a:t>, </a:t>
            </a:r>
            <a:r>
              <a:rPr lang="cs-CZ" sz="1800" dirty="0" err="1" smtClean="0"/>
              <a:t>taking</a:t>
            </a:r>
            <a:r>
              <a:rPr lang="cs-CZ" sz="1800" dirty="0" smtClean="0"/>
              <a:t> </a:t>
            </a:r>
            <a:r>
              <a:rPr lang="cs-CZ" sz="1800" dirty="0" err="1" smtClean="0"/>
              <a:t>it</a:t>
            </a:r>
            <a:r>
              <a:rPr lang="cs-CZ" sz="1800" dirty="0" smtClean="0"/>
              <a:t> to </a:t>
            </a:r>
            <a:r>
              <a:rPr lang="cs-CZ" sz="1800" dirty="0" err="1" smtClean="0"/>
              <a:t>the</a:t>
            </a:r>
            <a:r>
              <a:rPr lang="cs-CZ" sz="1800" dirty="0" smtClean="0"/>
              <a:t> </a:t>
            </a:r>
            <a:r>
              <a:rPr lang="cs-CZ" sz="1800" dirty="0" err="1" smtClean="0"/>
              <a:t>vet’s</a:t>
            </a:r>
            <a:r>
              <a:rPr lang="cs-CZ" sz="1800" dirty="0" smtClean="0"/>
              <a:t> </a:t>
            </a:r>
            <a:r>
              <a:rPr lang="cs-CZ" sz="1800" dirty="0" err="1" smtClean="0"/>
              <a:t>generally</a:t>
            </a:r>
            <a:r>
              <a:rPr lang="cs-CZ" sz="1800" dirty="0" smtClean="0"/>
              <a:t> </a:t>
            </a:r>
            <a:r>
              <a:rPr lang="cs-CZ" sz="1800" dirty="0" err="1" smtClean="0"/>
              <a:t>isn’t</a:t>
            </a:r>
            <a:r>
              <a:rPr lang="cs-CZ" sz="1800" dirty="0" smtClean="0"/>
              <a:t> a </a:t>
            </a:r>
            <a:r>
              <a:rPr lang="cs-CZ" sz="1800" dirty="0" err="1" smtClean="0"/>
              <a:t>relaxing</a:t>
            </a:r>
            <a:r>
              <a:rPr lang="cs-CZ" sz="1800" dirty="0" smtClean="0"/>
              <a:t> </a:t>
            </a:r>
            <a:r>
              <a:rPr lang="cs-CZ" sz="1800" dirty="0" err="1" smtClean="0"/>
              <a:t>event</a:t>
            </a:r>
            <a:r>
              <a:rPr lang="cs-CZ" sz="1800" dirty="0" smtClean="0"/>
              <a:t> </a:t>
            </a:r>
            <a:r>
              <a:rPr lang="cs-CZ" sz="1800" dirty="0" err="1" smtClean="0"/>
              <a:t>for</a:t>
            </a:r>
            <a:r>
              <a:rPr lang="cs-CZ" sz="1800" dirty="0" smtClean="0"/>
              <a:t> </a:t>
            </a:r>
            <a:r>
              <a:rPr lang="cs-CZ" sz="1800" dirty="0" err="1" smtClean="0"/>
              <a:t>anyone</a:t>
            </a:r>
            <a:r>
              <a:rPr lang="cs-CZ" sz="1800" dirty="0" smtClean="0"/>
              <a:t> </a:t>
            </a:r>
            <a:r>
              <a:rPr lang="cs-CZ" sz="1800" dirty="0" err="1" smtClean="0"/>
              <a:t>involved</a:t>
            </a:r>
            <a:r>
              <a:rPr lang="cs-CZ" sz="1800" dirty="0" smtClean="0"/>
              <a:t>). </a:t>
            </a:r>
            <a:r>
              <a:rPr lang="cs-CZ" sz="1800" dirty="0" err="1" smtClean="0">
                <a:solidFill>
                  <a:srgbClr val="FFC000"/>
                </a:solidFill>
              </a:rPr>
              <a:t>The</a:t>
            </a:r>
            <a:r>
              <a:rPr lang="cs-CZ" sz="1800" dirty="0" smtClean="0">
                <a:solidFill>
                  <a:srgbClr val="FFC000"/>
                </a:solidFill>
              </a:rPr>
              <a:t> </a:t>
            </a:r>
            <a:r>
              <a:rPr lang="cs-CZ" sz="1800" dirty="0" err="1" smtClean="0">
                <a:solidFill>
                  <a:srgbClr val="FFC000"/>
                </a:solidFill>
              </a:rPr>
              <a:t>fight-or-flight</a:t>
            </a:r>
            <a:r>
              <a:rPr lang="cs-CZ" sz="1800" dirty="0" smtClean="0">
                <a:solidFill>
                  <a:srgbClr val="FFC000"/>
                </a:solidFill>
              </a:rPr>
              <a:t> response </a:t>
            </a:r>
            <a:r>
              <a:rPr lang="cs-CZ" sz="1800" dirty="0" err="1" smtClean="0">
                <a:solidFill>
                  <a:srgbClr val="FFC000"/>
                </a:solidFill>
              </a:rPr>
              <a:t>is</a:t>
            </a:r>
            <a:r>
              <a:rPr lang="cs-CZ" sz="1800" dirty="0" smtClean="0">
                <a:solidFill>
                  <a:srgbClr val="FFC000"/>
                </a:solidFill>
              </a:rPr>
              <a:t> </a:t>
            </a:r>
            <a:r>
              <a:rPr lang="cs-CZ" sz="1800" dirty="0" err="1" smtClean="0">
                <a:solidFill>
                  <a:srgbClr val="FFC000"/>
                </a:solidFill>
              </a:rPr>
              <a:t>mainly</a:t>
            </a:r>
            <a:r>
              <a:rPr lang="cs-CZ" sz="1800" dirty="0" smtClean="0">
                <a:solidFill>
                  <a:srgbClr val="FFC000"/>
                </a:solidFill>
              </a:rPr>
              <a:t> </a:t>
            </a:r>
            <a:r>
              <a:rPr lang="cs-CZ" sz="1800" dirty="0" err="1" smtClean="0">
                <a:solidFill>
                  <a:srgbClr val="FFC000"/>
                </a:solidFill>
              </a:rPr>
              <a:t>dealt</a:t>
            </a:r>
            <a:r>
              <a:rPr lang="cs-CZ" sz="1800" dirty="0" smtClean="0">
                <a:solidFill>
                  <a:srgbClr val="FFC000"/>
                </a:solidFill>
              </a:rPr>
              <a:t> </a:t>
            </a:r>
            <a:r>
              <a:rPr lang="cs-CZ" sz="1800" dirty="0" err="1" smtClean="0">
                <a:solidFill>
                  <a:srgbClr val="FFC000"/>
                </a:solidFill>
              </a:rPr>
              <a:t>with</a:t>
            </a:r>
            <a:r>
              <a:rPr lang="cs-CZ" sz="1800" dirty="0" smtClean="0">
                <a:solidFill>
                  <a:srgbClr val="FFC000"/>
                </a:solidFill>
              </a:rPr>
              <a:t> by </a:t>
            </a:r>
            <a:r>
              <a:rPr lang="cs-CZ" sz="1800" dirty="0" err="1" smtClean="0">
                <a:solidFill>
                  <a:srgbClr val="FFC000"/>
                </a:solidFill>
              </a:rPr>
              <a:t>the</a:t>
            </a:r>
            <a:r>
              <a:rPr lang="cs-CZ" sz="1800" dirty="0" smtClean="0">
                <a:solidFill>
                  <a:srgbClr val="FFC000"/>
                </a:solidFill>
              </a:rPr>
              <a:t> </a:t>
            </a:r>
            <a:r>
              <a:rPr lang="cs-CZ" sz="1800" dirty="0" err="1" smtClean="0">
                <a:solidFill>
                  <a:srgbClr val="FFC000"/>
                </a:solidFill>
              </a:rPr>
              <a:t>right</a:t>
            </a:r>
            <a:r>
              <a:rPr lang="cs-CZ" sz="1800" dirty="0" smtClean="0">
                <a:solidFill>
                  <a:srgbClr val="FFC000"/>
                </a:solidFill>
              </a:rPr>
              <a:t> </a:t>
            </a:r>
            <a:r>
              <a:rPr lang="cs-CZ" sz="1800" dirty="0" err="1" smtClean="0">
                <a:solidFill>
                  <a:srgbClr val="FFC000"/>
                </a:solidFill>
              </a:rPr>
              <a:t>side</a:t>
            </a:r>
            <a:r>
              <a:rPr lang="cs-CZ" sz="1800" dirty="0" smtClean="0">
                <a:solidFill>
                  <a:srgbClr val="FFC000"/>
                </a:solidFill>
              </a:rPr>
              <a:t> </a:t>
            </a:r>
            <a:r>
              <a:rPr lang="cs-CZ" sz="1800" dirty="0" err="1" smtClean="0">
                <a:solidFill>
                  <a:srgbClr val="FFC000"/>
                </a:solidFill>
              </a:rPr>
              <a:t>of</a:t>
            </a:r>
            <a:r>
              <a:rPr lang="cs-CZ" sz="1800" dirty="0" smtClean="0">
                <a:solidFill>
                  <a:srgbClr val="FFC000"/>
                </a:solidFill>
              </a:rPr>
              <a:t> </a:t>
            </a:r>
            <a:r>
              <a:rPr lang="cs-CZ" sz="1800" dirty="0" err="1" smtClean="0">
                <a:solidFill>
                  <a:srgbClr val="FFC000"/>
                </a:solidFill>
              </a:rPr>
              <a:t>the</a:t>
            </a:r>
            <a:r>
              <a:rPr lang="cs-CZ" sz="1800" dirty="0" smtClean="0">
                <a:solidFill>
                  <a:srgbClr val="FFC000"/>
                </a:solidFill>
              </a:rPr>
              <a:t> brain. </a:t>
            </a:r>
            <a:r>
              <a:rPr lang="cs-CZ" sz="1800" dirty="0" err="1" smtClean="0"/>
              <a:t>Therefore</a:t>
            </a:r>
            <a:r>
              <a:rPr lang="cs-CZ" sz="1800" dirty="0" smtClean="0"/>
              <a:t>, </a:t>
            </a:r>
            <a:r>
              <a:rPr lang="cs-CZ" sz="1800" dirty="0" err="1" smtClean="0"/>
              <a:t>even</a:t>
            </a:r>
            <a:r>
              <a:rPr lang="cs-CZ" sz="1800" dirty="0" smtClean="0"/>
              <a:t> </a:t>
            </a:r>
            <a:r>
              <a:rPr lang="cs-CZ" sz="1800" dirty="0" err="1" smtClean="0"/>
              <a:t>though</a:t>
            </a:r>
            <a:r>
              <a:rPr lang="cs-CZ" sz="1800" dirty="0" smtClean="0"/>
              <a:t> these </a:t>
            </a:r>
            <a:r>
              <a:rPr lang="cs-CZ" sz="1800" dirty="0" err="1" smtClean="0"/>
              <a:t>smells</a:t>
            </a:r>
            <a:r>
              <a:rPr lang="cs-CZ" sz="1800" dirty="0" smtClean="0"/>
              <a:t> </a:t>
            </a:r>
            <a:r>
              <a:rPr lang="cs-CZ" sz="1800" dirty="0" err="1" smtClean="0"/>
              <a:t>became</a:t>
            </a:r>
            <a:r>
              <a:rPr lang="cs-CZ" sz="1800" dirty="0" smtClean="0"/>
              <a:t> as </a:t>
            </a:r>
            <a:r>
              <a:rPr lang="cs-CZ" sz="1800" dirty="0" err="1" smtClean="0"/>
              <a:t>familiar</a:t>
            </a:r>
            <a:r>
              <a:rPr lang="cs-CZ" sz="1800" dirty="0" smtClean="0"/>
              <a:t> as </a:t>
            </a:r>
            <a:r>
              <a:rPr lang="cs-CZ" sz="1800" dirty="0" err="1" smtClean="0"/>
              <a:t>the</a:t>
            </a:r>
            <a:r>
              <a:rPr lang="cs-CZ" sz="1800" dirty="0" smtClean="0"/>
              <a:t> </a:t>
            </a:r>
            <a:r>
              <a:rPr lang="cs-CZ" sz="1800" dirty="0" err="1" smtClean="0"/>
              <a:t>other</a:t>
            </a:r>
            <a:r>
              <a:rPr lang="cs-CZ" sz="1800" dirty="0" smtClean="0"/>
              <a:t> </a:t>
            </a:r>
            <a:r>
              <a:rPr lang="cs-CZ" sz="1800" dirty="0" err="1" smtClean="0"/>
              <a:t>ones</a:t>
            </a:r>
            <a:r>
              <a:rPr lang="cs-CZ" sz="1800" dirty="0" smtClean="0"/>
              <a:t> </a:t>
            </a:r>
            <a:r>
              <a:rPr lang="cs-CZ" sz="1800" dirty="0" err="1" smtClean="0"/>
              <a:t>did</a:t>
            </a:r>
            <a:r>
              <a:rPr lang="cs-CZ" sz="1800" dirty="0" smtClean="0"/>
              <a:t>, </a:t>
            </a:r>
            <a:r>
              <a:rPr lang="cs-CZ" sz="1800" dirty="0" err="1" smtClean="0"/>
              <a:t>they</a:t>
            </a:r>
            <a:r>
              <a:rPr lang="cs-CZ" sz="1800" dirty="0" smtClean="0"/>
              <a:t> </a:t>
            </a:r>
            <a:r>
              <a:rPr lang="cs-CZ" sz="1800" dirty="0" err="1" smtClean="0"/>
              <a:t>elicited</a:t>
            </a:r>
            <a:r>
              <a:rPr lang="cs-CZ" sz="1800" dirty="0" smtClean="0"/>
              <a:t> </a:t>
            </a:r>
            <a:r>
              <a:rPr lang="cs-CZ" sz="1800" dirty="0" err="1" smtClean="0"/>
              <a:t>enough</a:t>
            </a:r>
            <a:r>
              <a:rPr lang="cs-CZ" sz="1800" dirty="0" smtClean="0"/>
              <a:t> </a:t>
            </a:r>
            <a:r>
              <a:rPr lang="cs-CZ" sz="1800" dirty="0" err="1" smtClean="0"/>
              <a:t>strong</a:t>
            </a:r>
            <a:r>
              <a:rPr lang="cs-CZ" sz="1800" dirty="0" smtClean="0"/>
              <a:t> </a:t>
            </a:r>
            <a:r>
              <a:rPr lang="cs-CZ" sz="1800" dirty="0" err="1" smtClean="0"/>
              <a:t>emotions</a:t>
            </a:r>
            <a:r>
              <a:rPr lang="cs-CZ" sz="1800" dirty="0" smtClean="0"/>
              <a:t> </a:t>
            </a:r>
            <a:r>
              <a:rPr lang="cs-CZ" sz="1800" dirty="0" err="1" smtClean="0"/>
              <a:t>like</a:t>
            </a:r>
            <a:r>
              <a:rPr lang="cs-CZ" sz="1800" dirty="0" smtClean="0"/>
              <a:t> </a:t>
            </a:r>
            <a:r>
              <a:rPr lang="cs-CZ" sz="1800" dirty="0" err="1" smtClean="0">
                <a:solidFill>
                  <a:srgbClr val="FFC000"/>
                </a:solidFill>
              </a:rPr>
              <a:t>fear</a:t>
            </a:r>
            <a:r>
              <a:rPr lang="cs-CZ" sz="1800" dirty="0" smtClean="0">
                <a:solidFill>
                  <a:srgbClr val="FFC000"/>
                </a:solidFill>
              </a:rPr>
              <a:t> to </a:t>
            </a:r>
            <a:r>
              <a:rPr lang="cs-CZ" sz="1800" dirty="0" err="1" smtClean="0">
                <a:solidFill>
                  <a:srgbClr val="FFC000"/>
                </a:solidFill>
              </a:rPr>
              <a:t>continue</a:t>
            </a:r>
            <a:r>
              <a:rPr lang="cs-CZ" sz="1800" dirty="0" smtClean="0">
                <a:solidFill>
                  <a:srgbClr val="FFC000"/>
                </a:solidFill>
              </a:rPr>
              <a:t> </a:t>
            </a:r>
            <a:r>
              <a:rPr lang="cs-CZ" sz="1800" dirty="0" err="1" smtClean="0">
                <a:solidFill>
                  <a:srgbClr val="FFC000"/>
                </a:solidFill>
              </a:rPr>
              <a:t>being</a:t>
            </a:r>
            <a:r>
              <a:rPr lang="cs-CZ" sz="1800" dirty="0" smtClean="0">
                <a:solidFill>
                  <a:srgbClr val="FFC000"/>
                </a:solidFill>
              </a:rPr>
              <a:t> </a:t>
            </a:r>
            <a:r>
              <a:rPr lang="cs-CZ" sz="1800" dirty="0" err="1" smtClean="0">
                <a:solidFill>
                  <a:srgbClr val="FFC000"/>
                </a:solidFill>
              </a:rPr>
              <a:t>processed</a:t>
            </a:r>
            <a:r>
              <a:rPr lang="cs-CZ" sz="1800" dirty="0" smtClean="0">
                <a:solidFill>
                  <a:srgbClr val="FFC000"/>
                </a:solidFill>
              </a:rPr>
              <a:t> by </a:t>
            </a:r>
            <a:r>
              <a:rPr lang="cs-CZ" sz="1800" dirty="0" err="1" smtClean="0">
                <a:solidFill>
                  <a:srgbClr val="FFC000"/>
                </a:solidFill>
              </a:rPr>
              <a:t>the</a:t>
            </a:r>
            <a:r>
              <a:rPr lang="cs-CZ" sz="1800" dirty="0" smtClean="0">
                <a:solidFill>
                  <a:srgbClr val="FFC000"/>
                </a:solidFill>
              </a:rPr>
              <a:t> </a:t>
            </a:r>
            <a:r>
              <a:rPr lang="cs-CZ" sz="1800" dirty="0" err="1" smtClean="0">
                <a:solidFill>
                  <a:srgbClr val="FFC000"/>
                </a:solidFill>
              </a:rPr>
              <a:t>right-side</a:t>
            </a:r>
            <a:r>
              <a:rPr lang="cs-CZ" sz="1800" dirty="0" smtClean="0">
                <a:solidFill>
                  <a:srgbClr val="FFC000"/>
                </a:solidFill>
              </a:rPr>
              <a:t> </a:t>
            </a:r>
            <a:r>
              <a:rPr lang="cs-CZ" sz="1800" dirty="0" err="1" smtClean="0">
                <a:solidFill>
                  <a:srgbClr val="FFC000"/>
                </a:solidFill>
              </a:rPr>
              <a:t>of</a:t>
            </a:r>
            <a:r>
              <a:rPr lang="cs-CZ" sz="1800" dirty="0" smtClean="0">
                <a:solidFill>
                  <a:srgbClr val="FFC000"/>
                </a:solidFill>
              </a:rPr>
              <a:t> </a:t>
            </a:r>
            <a:r>
              <a:rPr lang="cs-CZ" sz="1800" dirty="0" err="1" smtClean="0">
                <a:solidFill>
                  <a:srgbClr val="FFC000"/>
                </a:solidFill>
              </a:rPr>
              <a:t>the</a:t>
            </a:r>
            <a:r>
              <a:rPr lang="cs-CZ" sz="1800" dirty="0" smtClean="0">
                <a:solidFill>
                  <a:srgbClr val="FFC000"/>
                </a:solidFill>
              </a:rPr>
              <a:t> brain (and </a:t>
            </a:r>
            <a:r>
              <a:rPr lang="cs-CZ" sz="1800" dirty="0" err="1" smtClean="0">
                <a:solidFill>
                  <a:srgbClr val="FFC000"/>
                </a:solidFill>
              </a:rPr>
              <a:t>therefore</a:t>
            </a:r>
            <a:r>
              <a:rPr lang="cs-CZ" sz="1800" dirty="0" smtClean="0">
                <a:solidFill>
                  <a:srgbClr val="FFC000"/>
                </a:solidFill>
              </a:rPr>
              <a:t> </a:t>
            </a:r>
            <a:r>
              <a:rPr lang="cs-CZ" sz="1800" dirty="0" err="1" smtClean="0">
                <a:solidFill>
                  <a:srgbClr val="FFC000"/>
                </a:solidFill>
              </a:rPr>
              <a:t>the</a:t>
            </a:r>
            <a:r>
              <a:rPr lang="cs-CZ" sz="1800" dirty="0" smtClean="0">
                <a:solidFill>
                  <a:srgbClr val="FFC000"/>
                </a:solidFill>
              </a:rPr>
              <a:t> </a:t>
            </a:r>
            <a:r>
              <a:rPr lang="cs-CZ" sz="1800" dirty="0" err="1" smtClean="0">
                <a:solidFill>
                  <a:srgbClr val="FFC000"/>
                </a:solidFill>
              </a:rPr>
              <a:t>right</a:t>
            </a:r>
            <a:r>
              <a:rPr lang="cs-CZ" sz="1800" dirty="0" smtClean="0">
                <a:solidFill>
                  <a:srgbClr val="FFC000"/>
                </a:solidFill>
              </a:rPr>
              <a:t> </a:t>
            </a:r>
            <a:r>
              <a:rPr lang="cs-CZ" sz="1800" dirty="0" err="1" smtClean="0">
                <a:solidFill>
                  <a:srgbClr val="FFC000"/>
                </a:solidFill>
              </a:rPr>
              <a:t>nostril</a:t>
            </a:r>
            <a:r>
              <a:rPr lang="cs-CZ" sz="1800" dirty="0" smtClean="0"/>
              <a:t>). </a:t>
            </a:r>
          </a:p>
          <a:p>
            <a:pPr fontAlgn="auto">
              <a:lnSpc>
                <a:spcPct val="80000"/>
              </a:lnSpc>
              <a:spcAft>
                <a:spcPts val="0"/>
              </a:spcAft>
            </a:pPr>
            <a:endParaRPr lang="cs-CZ" sz="1800" dirty="0" smtClean="0"/>
          </a:p>
          <a:p>
            <a:pPr fontAlgn="auto">
              <a:lnSpc>
                <a:spcPct val="80000"/>
              </a:lnSpc>
              <a:spcAft>
                <a:spcPts val="0"/>
              </a:spcAft>
            </a:pPr>
            <a:r>
              <a:rPr lang="cs-CZ" sz="1800" dirty="0" smtClean="0"/>
              <a:t>doi:10.1016/j.anbehav.2011.05.020  </a:t>
            </a:r>
            <a:endParaRPr lang="cs-CZ" sz="1800" dirty="0"/>
          </a:p>
        </p:txBody>
      </p:sp>
    </p:spTree>
    <p:extLst>
      <p:ext uri="{BB962C8B-B14F-4D97-AF65-F5344CB8AC3E}">
        <p14:creationId xmlns:p14="http://schemas.microsoft.com/office/powerpoint/2010/main" val="1765216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txBox="1">
            <a:spLocks/>
          </p:cNvSpPr>
          <p:nvPr/>
        </p:nvSpPr>
        <p:spPr>
          <a:xfrm>
            <a:off x="914400" y="260648"/>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pPr>
            <a:r>
              <a:rPr lang="cs-CZ" dirty="0" err="1" smtClean="0">
                <a:solidFill>
                  <a:srgbClr val="FFC000"/>
                </a:solidFill>
              </a:rPr>
              <a:t>Rostral</a:t>
            </a:r>
            <a:r>
              <a:rPr lang="cs-CZ" dirty="0" smtClean="0">
                <a:solidFill>
                  <a:srgbClr val="FFC000"/>
                </a:solidFill>
              </a:rPr>
              <a:t> </a:t>
            </a:r>
            <a:r>
              <a:rPr lang="cs-CZ" dirty="0" err="1" smtClean="0">
                <a:solidFill>
                  <a:srgbClr val="FFC000"/>
                </a:solidFill>
              </a:rPr>
              <a:t>migratory</a:t>
            </a:r>
            <a:r>
              <a:rPr lang="cs-CZ" dirty="0" smtClean="0">
                <a:solidFill>
                  <a:srgbClr val="FFC000"/>
                </a:solidFill>
              </a:rPr>
              <a:t> </a:t>
            </a:r>
            <a:r>
              <a:rPr lang="cs-CZ" dirty="0" err="1" smtClean="0">
                <a:solidFill>
                  <a:srgbClr val="FFC000"/>
                </a:solidFill>
              </a:rPr>
              <a:t>stream</a:t>
            </a:r>
            <a:r>
              <a:rPr lang="cs-CZ" dirty="0" smtClean="0">
                <a:solidFill>
                  <a:srgbClr val="FFC000"/>
                </a:solidFill>
              </a:rPr>
              <a:t/>
            </a:r>
            <a:br>
              <a:rPr lang="cs-CZ" dirty="0" smtClean="0">
                <a:solidFill>
                  <a:srgbClr val="FFC000"/>
                </a:solidFill>
              </a:rPr>
            </a:br>
            <a:endParaRPr lang="cs-CZ" dirty="0">
              <a:solidFill>
                <a:srgbClr val="FFC000"/>
              </a:solidFill>
            </a:endParaRPr>
          </a:p>
        </p:txBody>
      </p:sp>
      <p:sp>
        <p:nvSpPr>
          <p:cNvPr id="3" name="Zástupný symbol pro obsah 2"/>
          <p:cNvSpPr txBox="1">
            <a:spLocks/>
          </p:cNvSpPr>
          <p:nvPr/>
        </p:nvSpPr>
        <p:spPr>
          <a:xfrm>
            <a:off x="-5184" y="980728"/>
            <a:ext cx="6696744" cy="5544616"/>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pPr>
            <a:r>
              <a:rPr lang="en-US" sz="1800" smtClean="0"/>
              <a:t>The </a:t>
            </a:r>
            <a:r>
              <a:rPr lang="en-US" sz="1800" b="1" smtClean="0"/>
              <a:t>rostral migratory stream</a:t>
            </a:r>
            <a:r>
              <a:rPr lang="en-US" sz="1800" smtClean="0"/>
              <a:t> (RMS) is a specialized migratory route found in the </a:t>
            </a:r>
            <a:r>
              <a:rPr lang="en-US" sz="1800" smtClean="0">
                <a:hlinkClick r:id="rId2" tooltip="Brain"/>
              </a:rPr>
              <a:t>brain</a:t>
            </a:r>
            <a:r>
              <a:rPr lang="en-US" sz="1800" smtClean="0"/>
              <a:t> of some animals along which neuronal precursors that originated in the </a:t>
            </a:r>
            <a:r>
              <a:rPr lang="en-US" sz="1800" smtClean="0">
                <a:hlinkClick r:id="rId3" tooltip="Subventricular zone"/>
              </a:rPr>
              <a:t>subventricular zone</a:t>
            </a:r>
            <a:r>
              <a:rPr lang="en-US" sz="1800" smtClean="0"/>
              <a:t> (SVZ) of the brain migrate to reach the main </a:t>
            </a:r>
            <a:r>
              <a:rPr lang="en-US" sz="1800" smtClean="0">
                <a:hlinkClick r:id="rId4" tooltip="Olfactory bulb"/>
              </a:rPr>
              <a:t>olfactory bulb</a:t>
            </a:r>
            <a:r>
              <a:rPr lang="en-US" sz="1800" smtClean="0"/>
              <a:t>(OB). The importance of the RMS lies in its ability to refine and even change an animal's sensitivity to smells, which explains its importance and larger size in the rodent brain as </a:t>
            </a:r>
            <a:r>
              <a:rPr lang="en-US" sz="1600" smtClean="0"/>
              <a:t>compared</a:t>
            </a:r>
            <a:r>
              <a:rPr lang="en-US" sz="1800" smtClean="0"/>
              <a:t> to the human brain, as our olfactory sense is not as developed. When the neurons reach the OB they differentiate</a:t>
            </a:r>
            <a:r>
              <a:rPr lang="cs-CZ" sz="1800" smtClean="0"/>
              <a:t> i</a:t>
            </a:r>
            <a:r>
              <a:rPr lang="en-US" sz="1800" smtClean="0"/>
              <a:t>nto </a:t>
            </a:r>
            <a:r>
              <a:rPr lang="en-US" sz="1800" smtClean="0">
                <a:hlinkClick r:id="rId5" tooltip="GABAergic"/>
              </a:rPr>
              <a:t>GABAergic</a:t>
            </a:r>
            <a:r>
              <a:rPr lang="en-US" sz="1800" smtClean="0"/>
              <a:t> </a:t>
            </a:r>
            <a:r>
              <a:rPr lang="en-US" sz="1800" smtClean="0">
                <a:hlinkClick r:id="rId6" tooltip="Interneurons"/>
              </a:rPr>
              <a:t>interneurons</a:t>
            </a:r>
            <a:r>
              <a:rPr lang="en-US" sz="1800" smtClean="0"/>
              <a:t> as they are integrated into either the granule cell layer or periglomerular layer.</a:t>
            </a:r>
          </a:p>
          <a:p>
            <a:pPr fontAlgn="auto">
              <a:spcAft>
                <a:spcPts val="0"/>
              </a:spcAft>
            </a:pPr>
            <a:r>
              <a:rPr lang="en-US" sz="1800" smtClean="0"/>
              <a:t>Although it was originally believed that neurons could not regenerate in the adult brain, </a:t>
            </a:r>
            <a:r>
              <a:rPr lang="en-US" sz="1800" smtClean="0">
                <a:hlinkClick r:id="rId7" tooltip="Neurogenesis"/>
              </a:rPr>
              <a:t>neurogenesis</a:t>
            </a:r>
            <a:r>
              <a:rPr lang="en-US" sz="1800" smtClean="0"/>
              <a:t> has been shown to occur in mammalian brains, including those of primates. However, neurogenesis is limited to the </a:t>
            </a:r>
            <a:r>
              <a:rPr lang="en-US" sz="1800" smtClean="0">
                <a:hlinkClick r:id="rId8" tooltip="Hippocampus"/>
              </a:rPr>
              <a:t>hippocampus</a:t>
            </a:r>
            <a:r>
              <a:rPr lang="en-US" sz="1800" smtClean="0"/>
              <a:t> and SVZ, and the RMS is one mechanism neurons use to relocate from these areas</a:t>
            </a:r>
            <a:r>
              <a:rPr lang="cs-CZ" sz="1800" smtClean="0"/>
              <a:t>.</a:t>
            </a:r>
            <a:endParaRPr lang="cs-CZ" sz="1800" dirty="0"/>
          </a:p>
        </p:txBody>
      </p:sp>
      <p:pic>
        <p:nvPicPr>
          <p:cNvPr id="4" name="Picture 2" descr="http://upload.wikimedia.org/wikipedia/commons/f/ff/Rostral_migratory_stream_mouse.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71925" y="2564905"/>
            <a:ext cx="2472076" cy="426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9523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4813"/>
            <a:ext cx="4608513" cy="399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6023" name="Text Box 7"/>
          <p:cNvSpPr txBox="1">
            <a:spLocks noChangeArrowheads="1"/>
          </p:cNvSpPr>
          <p:nvPr/>
        </p:nvSpPr>
        <p:spPr bwMode="auto">
          <a:xfrm>
            <a:off x="5940425" y="2924175"/>
            <a:ext cx="25019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a:buFontTx/>
              <a:buAutoNum type="arabicPeriod"/>
            </a:pPr>
            <a:r>
              <a:rPr lang="cs-CZ" dirty="0">
                <a:solidFill>
                  <a:srgbClr val="FFC000"/>
                </a:solidFill>
                <a:latin typeface="Tahoma" pitchFamily="34" charset="0"/>
              </a:rPr>
              <a:t>Čichový lalok</a:t>
            </a:r>
          </a:p>
          <a:p>
            <a:pPr>
              <a:buFontTx/>
              <a:buAutoNum type="arabicPeriod"/>
            </a:pPr>
            <a:r>
              <a:rPr lang="cs-CZ" dirty="0" err="1">
                <a:solidFill>
                  <a:srgbClr val="FFC000"/>
                </a:solidFill>
                <a:latin typeface="Tahoma" pitchFamily="34" charset="0"/>
              </a:rPr>
              <a:t>Piriformní</a:t>
            </a:r>
            <a:r>
              <a:rPr lang="cs-CZ" dirty="0">
                <a:solidFill>
                  <a:srgbClr val="FFC000"/>
                </a:solidFill>
                <a:latin typeface="Tahoma" pitchFamily="34" charset="0"/>
              </a:rPr>
              <a:t>  kůra</a:t>
            </a:r>
          </a:p>
          <a:p>
            <a:pPr>
              <a:buFontTx/>
              <a:buAutoNum type="arabicPeriod"/>
            </a:pPr>
            <a:r>
              <a:rPr lang="cs-CZ" dirty="0" err="1">
                <a:solidFill>
                  <a:srgbClr val="FFC000"/>
                </a:solidFill>
                <a:latin typeface="Tahoma" pitchFamily="34" charset="0"/>
              </a:rPr>
              <a:t>Orbitofrontální</a:t>
            </a:r>
            <a:r>
              <a:rPr lang="cs-CZ" dirty="0">
                <a:solidFill>
                  <a:srgbClr val="FFC000"/>
                </a:solidFill>
                <a:latin typeface="Tahoma" pitchFamily="34" charset="0"/>
              </a:rPr>
              <a:t> kůra</a:t>
            </a:r>
          </a:p>
        </p:txBody>
      </p:sp>
      <p:sp>
        <p:nvSpPr>
          <p:cNvPr id="86024" name="Text Box 8"/>
          <p:cNvSpPr txBox="1">
            <a:spLocks noChangeArrowheads="1"/>
          </p:cNvSpPr>
          <p:nvPr/>
        </p:nvSpPr>
        <p:spPr bwMode="auto">
          <a:xfrm>
            <a:off x="5724525" y="1125538"/>
            <a:ext cx="295275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3200" dirty="0"/>
              <a:t>Centrální části čichové dráhy</a:t>
            </a:r>
          </a:p>
        </p:txBody>
      </p:sp>
      <p:grpSp>
        <p:nvGrpSpPr>
          <p:cNvPr id="2" name="Group 11"/>
          <p:cNvGrpSpPr>
            <a:grpSpLocks noChangeAspect="1"/>
          </p:cNvGrpSpPr>
          <p:nvPr/>
        </p:nvGrpSpPr>
        <p:grpSpPr bwMode="auto">
          <a:xfrm>
            <a:off x="1258888" y="4652963"/>
            <a:ext cx="4554537" cy="1631950"/>
            <a:chOff x="793" y="2931"/>
            <a:chExt cx="2869" cy="1028"/>
          </a:xfrm>
        </p:grpSpPr>
        <p:sp>
          <p:nvSpPr>
            <p:cNvPr id="3" name="AutoShape 10"/>
            <p:cNvSpPr>
              <a:spLocks noChangeAspect="1" noChangeArrowheads="1" noTextEdit="1"/>
            </p:cNvSpPr>
            <p:nvPr/>
          </p:nvSpPr>
          <p:spPr bwMode="auto">
            <a:xfrm>
              <a:off x="793" y="2931"/>
              <a:ext cx="2869"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8602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 y="2931"/>
              <a:ext cx="2873" cy="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descr="18-11"/>
          <p:cNvPicPr>
            <a:picLocks noChangeAspect="1" noChangeArrowheads="1"/>
          </p:cNvPicPr>
          <p:nvPr/>
        </p:nvPicPr>
        <p:blipFill>
          <a:blip r:embed="rId2">
            <a:lum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4305"/>
          <a:stretch>
            <a:fillRect/>
          </a:stretch>
        </p:blipFill>
        <p:spPr bwMode="auto">
          <a:xfrm>
            <a:off x="5491740" y="0"/>
            <a:ext cx="3681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orbitofront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404813"/>
            <a:ext cx="3810000" cy="1895475"/>
          </a:xfrm>
          <a:prstGeom prst="rect">
            <a:avLst/>
          </a:prstGeom>
          <a:noFill/>
          <a:extLst>
            <a:ext uri="{909E8E84-426E-40DD-AFC4-6F175D3DCCD1}">
              <a14:hiddenFill xmlns:a14="http://schemas.microsoft.com/office/drawing/2010/main">
                <a:solidFill>
                  <a:srgbClr val="FFFFFF"/>
                </a:solidFill>
              </a14:hiddenFill>
            </a:ext>
          </a:extLst>
        </p:spPr>
      </p:pic>
      <p:sp>
        <p:nvSpPr>
          <p:cNvPr id="19465" name="Text Box 9"/>
          <p:cNvSpPr txBox="1">
            <a:spLocks noChangeArrowheads="1"/>
          </p:cNvSpPr>
          <p:nvPr/>
        </p:nvSpPr>
        <p:spPr bwMode="auto">
          <a:xfrm>
            <a:off x="735013" y="2363788"/>
            <a:ext cx="33827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err="1">
                <a:solidFill>
                  <a:srgbClr val="FFC000"/>
                </a:solidFill>
              </a:rPr>
              <a:t>Orbitofrontální</a:t>
            </a:r>
            <a:r>
              <a:rPr lang="cs-CZ" dirty="0">
                <a:solidFill>
                  <a:srgbClr val="FFC000"/>
                </a:solidFill>
              </a:rPr>
              <a:t> </a:t>
            </a:r>
            <a:r>
              <a:rPr lang="cs-CZ" dirty="0" smtClean="0">
                <a:solidFill>
                  <a:srgbClr val="FFC000"/>
                </a:solidFill>
              </a:rPr>
              <a:t>kůra </a:t>
            </a:r>
            <a:r>
              <a:rPr lang="cs-CZ" dirty="0" err="1" smtClean="0">
                <a:solidFill>
                  <a:srgbClr val="FFC000"/>
                </a:solidFill>
              </a:rPr>
              <a:t>neokortexu</a:t>
            </a:r>
            <a:endParaRPr lang="cs-CZ" dirty="0">
              <a:solidFill>
                <a:srgbClr val="FFC000"/>
              </a:solidFill>
            </a:endParaRPr>
          </a:p>
        </p:txBody>
      </p:sp>
      <p:pic>
        <p:nvPicPr>
          <p:cNvPr id="19469" name="Picture 13" descr="Amy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2924175"/>
            <a:ext cx="1800225" cy="2190750"/>
          </a:xfrm>
          <a:prstGeom prst="rect">
            <a:avLst/>
          </a:prstGeom>
          <a:noFill/>
          <a:extLst>
            <a:ext uri="{909E8E84-426E-40DD-AFC4-6F175D3DCCD1}">
              <a14:hiddenFill xmlns:a14="http://schemas.microsoft.com/office/drawing/2010/main">
                <a:solidFill>
                  <a:srgbClr val="FFFFFF"/>
                </a:solidFill>
              </a14:hiddenFill>
            </a:ext>
          </a:extLst>
        </p:spPr>
      </p:pic>
      <p:sp>
        <p:nvSpPr>
          <p:cNvPr id="19470" name="Text Box 14"/>
          <p:cNvSpPr txBox="1">
            <a:spLocks noChangeArrowheads="1"/>
          </p:cNvSpPr>
          <p:nvPr/>
        </p:nvSpPr>
        <p:spPr bwMode="auto">
          <a:xfrm>
            <a:off x="526157" y="5128682"/>
            <a:ext cx="492303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err="1">
                <a:solidFill>
                  <a:srgbClr val="FFC000"/>
                </a:solidFill>
              </a:rPr>
              <a:t>Piriformní</a:t>
            </a:r>
            <a:r>
              <a:rPr lang="cs-CZ" dirty="0">
                <a:solidFill>
                  <a:srgbClr val="FFC000"/>
                </a:solidFill>
              </a:rPr>
              <a:t>  </a:t>
            </a:r>
            <a:r>
              <a:rPr lang="cs-CZ" dirty="0" smtClean="0">
                <a:solidFill>
                  <a:srgbClr val="FFC000"/>
                </a:solidFill>
              </a:rPr>
              <a:t>kůra zahrnuje kortikální amygdalu (</a:t>
            </a:r>
            <a:r>
              <a:rPr lang="cs-CZ" dirty="0" err="1" smtClean="0">
                <a:solidFill>
                  <a:srgbClr val="FFC000"/>
                </a:solidFill>
              </a:rPr>
              <a:t>paleokortex</a:t>
            </a:r>
            <a:r>
              <a:rPr lang="cs-CZ" dirty="0" smtClean="0">
                <a:solidFill>
                  <a:srgbClr val="FFC000"/>
                </a:solidFill>
              </a:rPr>
              <a:t>)</a:t>
            </a:r>
            <a:endParaRPr lang="cs-CZ" dirty="0">
              <a:solidFill>
                <a:srgbClr val="FFC000"/>
              </a:solidFill>
            </a:endParaRPr>
          </a:p>
        </p:txBody>
      </p:sp>
      <p:sp>
        <p:nvSpPr>
          <p:cNvPr id="19471" name="Rectangle 15"/>
          <p:cNvSpPr>
            <a:spLocks noChangeArrowheads="1"/>
          </p:cNvSpPr>
          <p:nvPr/>
        </p:nvSpPr>
        <p:spPr bwMode="auto">
          <a:xfrm>
            <a:off x="0" y="5936347"/>
            <a:ext cx="52927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dirty="0" smtClean="0">
                <a:solidFill>
                  <a:srgbClr val="FFC000"/>
                </a:solidFill>
              </a:rPr>
              <a:t>Anosmie doprovází úrazy hlavy či </a:t>
            </a:r>
            <a:r>
              <a:rPr lang="cs-CZ" dirty="0" err="1" smtClean="0">
                <a:solidFill>
                  <a:srgbClr val="FFC000"/>
                </a:solidFill>
              </a:rPr>
              <a:t>neurodegeneraci</a:t>
            </a:r>
            <a:r>
              <a:rPr lang="cs-CZ" dirty="0" smtClean="0">
                <a:solidFill>
                  <a:srgbClr val="FFC000"/>
                </a:solidFill>
              </a:rPr>
              <a:t> ve stáří.</a:t>
            </a:r>
            <a:endParaRPr lang="cs-CZ" dirty="0">
              <a:solidFill>
                <a:srgbClr val="FFC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95536" y="548680"/>
            <a:ext cx="4824536" cy="2862322"/>
          </a:xfrm>
          <a:prstGeom prst="rect">
            <a:avLst/>
          </a:prstGeom>
          <a:noFill/>
        </p:spPr>
        <p:txBody>
          <a:bodyPr wrap="square" rtlCol="0">
            <a:spAutoFit/>
          </a:bodyPr>
          <a:lstStyle/>
          <a:p>
            <a:r>
              <a:rPr lang="cs-CZ" dirty="0">
                <a:solidFill>
                  <a:srgbClr val="FFC000"/>
                </a:solidFill>
              </a:rPr>
              <a:t>Lingvistické, deklarativní schopnosti jsou odděleny od čichu – je těžké pojmenovat a popsat čichové počitky.  </a:t>
            </a:r>
            <a:endParaRPr lang="cs-CZ" dirty="0" smtClean="0">
              <a:solidFill>
                <a:srgbClr val="FFC000"/>
              </a:solidFill>
            </a:endParaRPr>
          </a:p>
          <a:p>
            <a:endParaRPr lang="cs-CZ" dirty="0">
              <a:solidFill>
                <a:srgbClr val="FFC000"/>
              </a:solidFill>
            </a:endParaRPr>
          </a:p>
          <a:p>
            <a:endParaRPr lang="cs-CZ" dirty="0" smtClean="0">
              <a:solidFill>
                <a:srgbClr val="FFC000"/>
              </a:solidFill>
            </a:endParaRPr>
          </a:p>
          <a:p>
            <a:r>
              <a:rPr lang="cs-CZ" dirty="0">
                <a:solidFill>
                  <a:srgbClr val="FFC000"/>
                </a:solidFill>
              </a:rPr>
              <a:t>Má vztah k silné emocionální složce čichových vjemů a ukládání paměťových stop</a:t>
            </a:r>
            <a:r>
              <a:rPr lang="cs-CZ" dirty="0" smtClean="0">
                <a:solidFill>
                  <a:srgbClr val="FFC000"/>
                </a:solidFill>
              </a:rPr>
              <a:t>. </a:t>
            </a:r>
            <a:r>
              <a:rPr lang="cs-CZ" dirty="0" err="1" smtClean="0">
                <a:solidFill>
                  <a:srgbClr val="FFC000"/>
                </a:solidFill>
              </a:rPr>
              <a:t>Antabus</a:t>
            </a:r>
            <a:r>
              <a:rPr lang="cs-CZ" dirty="0" smtClean="0">
                <a:solidFill>
                  <a:srgbClr val="FFC000"/>
                </a:solidFill>
              </a:rPr>
              <a:t>. Aromaterapie. Vzpomínky.</a:t>
            </a:r>
          </a:p>
          <a:p>
            <a:r>
              <a:rPr lang="cs-CZ" dirty="0" smtClean="0">
                <a:solidFill>
                  <a:srgbClr val="FFC000"/>
                </a:solidFill>
              </a:rPr>
              <a:t>Emoční, </a:t>
            </a:r>
            <a:r>
              <a:rPr lang="cs-CZ" dirty="0" err="1" smtClean="0">
                <a:solidFill>
                  <a:srgbClr val="FFC000"/>
                </a:solidFill>
              </a:rPr>
              <a:t>hedonická</a:t>
            </a:r>
            <a:r>
              <a:rPr lang="cs-CZ" dirty="0" smtClean="0">
                <a:solidFill>
                  <a:srgbClr val="FFC000"/>
                </a:solidFill>
              </a:rPr>
              <a:t> hodnota vždy automaticky  přítomná. Je většinou naučená, ne vrozená. </a:t>
            </a:r>
            <a:endParaRPr lang="cs-CZ" dirty="0">
              <a:solidFill>
                <a:srgbClr val="FFC000"/>
              </a:solidFill>
            </a:endParaRPr>
          </a:p>
        </p:txBody>
      </p:sp>
      <p:pic>
        <p:nvPicPr>
          <p:cNvPr id="3" name="Picture 4" descr="18-11"/>
          <p:cNvPicPr>
            <a:picLocks noChangeAspect="1" noChangeArrowheads="1"/>
          </p:cNvPicPr>
          <p:nvPr/>
        </p:nvPicPr>
        <p:blipFill>
          <a:blip r:embed="rId2">
            <a:lum contrast="20000"/>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b="14305"/>
          <a:stretch>
            <a:fillRect/>
          </a:stretch>
        </p:blipFill>
        <p:spPr bwMode="auto">
          <a:xfrm>
            <a:off x="5491740" y="0"/>
            <a:ext cx="3681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58756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pPr>
            <a:r>
              <a:rPr lang="cs-CZ" dirty="0" smtClean="0">
                <a:solidFill>
                  <a:srgbClr val="FFC000"/>
                </a:solidFill>
              </a:rPr>
              <a:t>A co hmyz ?</a:t>
            </a:r>
            <a:endParaRPr lang="cs-CZ" dirty="0">
              <a:solidFill>
                <a:srgbClr val="FFC000"/>
              </a:solidFill>
            </a:endParaRPr>
          </a:p>
        </p:txBody>
      </p:sp>
    </p:spTree>
    <p:extLst>
      <p:ext uri="{BB962C8B-B14F-4D97-AF65-F5344CB8AC3E}">
        <p14:creationId xmlns:p14="http://schemas.microsoft.com/office/powerpoint/2010/main" val="1191143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7TM recep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484313"/>
            <a:ext cx="3560763" cy="5229225"/>
          </a:xfrm>
          <a:prstGeom prst="rect">
            <a:avLst/>
          </a:prstGeom>
          <a:noFill/>
          <a:extLst>
            <a:ext uri="{909E8E84-426E-40DD-AFC4-6F175D3DCCD1}">
              <a14:hiddenFill xmlns:a14="http://schemas.microsoft.com/office/drawing/2010/main">
                <a:solidFill>
                  <a:srgbClr val="FFFFFF"/>
                </a:solidFill>
              </a14:hiddenFill>
            </a:ext>
          </a:extLst>
        </p:spPr>
      </p:pic>
      <p:sp>
        <p:nvSpPr>
          <p:cNvPr id="41989" name="Text Box 5"/>
          <p:cNvSpPr txBox="1">
            <a:spLocks noChangeArrowheads="1"/>
          </p:cNvSpPr>
          <p:nvPr/>
        </p:nvSpPr>
        <p:spPr bwMode="auto">
          <a:xfrm>
            <a:off x="3166281" y="0"/>
            <a:ext cx="59626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solidFill>
                  <a:srgbClr val="FFC000"/>
                </a:solidFill>
                <a:latin typeface="Arial" charset="0"/>
              </a:rPr>
              <a:t>Čich - Distanční chemorecepce </a:t>
            </a:r>
          </a:p>
          <a:p>
            <a:r>
              <a:rPr lang="cs-CZ" dirty="0">
                <a:solidFill>
                  <a:srgbClr val="FFC000"/>
                </a:solidFill>
                <a:latin typeface="Arial" charset="0"/>
              </a:rPr>
              <a:t>Modelový objekt pro mnoho dalších signálových drah</a:t>
            </a:r>
          </a:p>
          <a:p>
            <a:r>
              <a:rPr lang="cs-CZ" dirty="0">
                <a:solidFill>
                  <a:srgbClr val="FFC000"/>
                </a:solidFill>
                <a:latin typeface="Arial" charset="0"/>
              </a:rPr>
              <a:t>7TM receptory</a:t>
            </a:r>
          </a:p>
          <a:p>
            <a:r>
              <a:rPr lang="cs-CZ" dirty="0" err="1">
                <a:solidFill>
                  <a:srgbClr val="FFC000"/>
                </a:solidFill>
                <a:latin typeface="Arial" charset="0"/>
              </a:rPr>
              <a:t>Metabotropní</a:t>
            </a:r>
            <a:r>
              <a:rPr lang="cs-CZ" dirty="0">
                <a:solidFill>
                  <a:srgbClr val="FFC000"/>
                </a:solidFill>
                <a:latin typeface="Arial" charset="0"/>
              </a:rPr>
              <a:t> signalizace prostřednictvím G proteinů</a:t>
            </a:r>
          </a:p>
          <a:p>
            <a:r>
              <a:rPr lang="cs-CZ" dirty="0">
                <a:solidFill>
                  <a:srgbClr val="FFC000"/>
                </a:solidFill>
                <a:latin typeface="Arial" charset="0"/>
              </a:rPr>
              <a:t>Otevřený systém podobný imunitnímu</a:t>
            </a:r>
          </a:p>
          <a:p>
            <a:r>
              <a:rPr lang="cs-CZ" dirty="0">
                <a:solidFill>
                  <a:srgbClr val="FFC000"/>
                </a:solidFill>
                <a:latin typeface="Arial" charset="0"/>
              </a:rPr>
              <a:t>Velká část (4%) genomu věnovaná čichovým receptorům</a:t>
            </a:r>
          </a:p>
          <a:p>
            <a:endParaRPr lang="cs-CZ" dirty="0">
              <a:solidFill>
                <a:schemeClr val="folHlink"/>
              </a:solidFill>
              <a:latin typeface="Arial" charset="0"/>
            </a:endParaRPr>
          </a:p>
        </p:txBody>
      </p:sp>
      <p:pic>
        <p:nvPicPr>
          <p:cNvPr id="41990" name="Picture 6" descr="receptory kanaly"/>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t="48514"/>
          <a:stretch>
            <a:fillRect/>
          </a:stretch>
        </p:blipFill>
        <p:spPr bwMode="auto">
          <a:xfrm>
            <a:off x="3527425" y="2636838"/>
            <a:ext cx="5616575"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0"/>
            <a:ext cx="6805613" cy="335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3357563"/>
            <a:ext cx="6126163" cy="350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86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75"/>
            <a:ext cx="9144000"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ovéPole 1"/>
          <p:cNvSpPr txBox="1"/>
          <p:nvPr/>
        </p:nvSpPr>
        <p:spPr>
          <a:xfrm>
            <a:off x="539552" y="6107664"/>
            <a:ext cx="7528408" cy="369332"/>
          </a:xfrm>
          <a:prstGeom prst="rect">
            <a:avLst/>
          </a:prstGeom>
          <a:noFill/>
        </p:spPr>
        <p:txBody>
          <a:bodyPr wrap="none" rtlCol="0">
            <a:spAutoFit/>
          </a:bodyPr>
          <a:lstStyle/>
          <a:p>
            <a:r>
              <a:rPr lang="cs-CZ" dirty="0" smtClean="0">
                <a:solidFill>
                  <a:srgbClr val="FFC000"/>
                </a:solidFill>
              </a:rPr>
              <a:t>Projekce do tzv. houbových tělísek, ty zajišťují paměť a naučené chování</a:t>
            </a:r>
            <a:endParaRPr lang="cs-CZ" dirty="0">
              <a:solidFill>
                <a:srgbClr val="FFC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3" name="Text Box 5"/>
          <p:cNvSpPr txBox="1">
            <a:spLocks noChangeArrowheads="1"/>
          </p:cNvSpPr>
          <p:nvPr/>
        </p:nvSpPr>
        <p:spPr bwMode="auto">
          <a:xfrm>
            <a:off x="231775" y="5892800"/>
            <a:ext cx="880472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a:solidFill>
                  <a:srgbClr val="FFC000"/>
                </a:solidFill>
              </a:rPr>
              <a:t>Terminace odpovědi nezbytná pro časovou rozlišitelnost signálů</a:t>
            </a:r>
            <a:r>
              <a:rPr lang="cs-CZ" dirty="0" smtClean="0">
                <a:solidFill>
                  <a:srgbClr val="FFC000"/>
                </a:solidFill>
              </a:rPr>
              <a:t>. Ta je nezbytná pro sledování pachové stopy. Inhibice </a:t>
            </a:r>
            <a:r>
              <a:rPr lang="cs-CZ" dirty="0" err="1" smtClean="0">
                <a:solidFill>
                  <a:srgbClr val="FFC000"/>
                </a:solidFill>
              </a:rPr>
              <a:t>GABAergním</a:t>
            </a:r>
            <a:r>
              <a:rPr lang="cs-CZ" dirty="0" smtClean="0">
                <a:solidFill>
                  <a:srgbClr val="FFC000"/>
                </a:solidFill>
              </a:rPr>
              <a:t> neuronem nutná pro časové rozlišení. Při vyřazení splývají časově oddělené podněty do jednoho.</a:t>
            </a:r>
            <a:endParaRPr lang="cs-CZ" dirty="0">
              <a:solidFill>
                <a:srgbClr val="FFC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66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p:cNvSpPr txBox="1">
            <a:spLocks noChangeArrowheads="1"/>
          </p:cNvSpPr>
          <p:nvPr/>
        </p:nvSpPr>
        <p:spPr bwMode="auto">
          <a:xfrm>
            <a:off x="231775" y="5892800"/>
            <a:ext cx="88047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smtClean="0">
                <a:solidFill>
                  <a:srgbClr val="FFC000"/>
                </a:solidFill>
              </a:rPr>
              <a:t>Časové parametry čichu jsou pro sledování voňavé stopy důležité. Pach netvoří kontinuálním gradient, ale sérií obláčků. </a:t>
            </a:r>
            <a:endParaRPr lang="cs-CZ" dirty="0">
              <a:solidFill>
                <a:srgbClr val="FFC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050"/>
            <a:ext cx="9144000"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6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p:cNvSpPr txBox="1">
            <a:spLocks noChangeArrowheads="1"/>
          </p:cNvSpPr>
          <p:nvPr/>
        </p:nvSpPr>
        <p:spPr bwMode="auto">
          <a:xfrm>
            <a:off x="231775" y="6228020"/>
            <a:ext cx="880472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smtClean="0">
                <a:solidFill>
                  <a:srgbClr val="FFC000"/>
                </a:solidFill>
              </a:rPr>
              <a:t>Časové rozlišení má hranici mezi 5 a 10 Hz.</a:t>
            </a:r>
            <a:endParaRPr lang="cs-CZ" dirty="0">
              <a:solidFill>
                <a:srgbClr val="FFC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652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Text Box 5"/>
          <p:cNvSpPr txBox="1">
            <a:spLocks noChangeArrowheads="1"/>
          </p:cNvSpPr>
          <p:nvPr/>
        </p:nvSpPr>
        <p:spPr bwMode="auto">
          <a:xfrm>
            <a:off x="107950" y="404813"/>
            <a:ext cx="687880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latin typeface="Arial" charset="0"/>
              </a:rPr>
              <a:t>Savci: 1000 genů pro čichové receptory – největší genová rodina </a:t>
            </a:r>
          </a:p>
          <a:p>
            <a:r>
              <a:rPr lang="cs-CZ" dirty="0">
                <a:latin typeface="Arial" charset="0"/>
              </a:rPr>
              <a:t>Člověk: 350 funkčních genů</a:t>
            </a:r>
          </a:p>
          <a:p>
            <a:r>
              <a:rPr lang="cs-CZ" dirty="0" err="1">
                <a:latin typeface="Arial" charset="0"/>
              </a:rPr>
              <a:t>Drosophila</a:t>
            </a:r>
            <a:r>
              <a:rPr lang="cs-CZ" dirty="0">
                <a:latin typeface="Arial" charset="0"/>
              </a:rPr>
              <a:t>: 62</a:t>
            </a:r>
          </a:p>
          <a:p>
            <a:endParaRPr lang="cs-CZ" dirty="0">
              <a:latin typeface="Arial" charset="0"/>
            </a:endParaRPr>
          </a:p>
          <a:p>
            <a:r>
              <a:rPr lang="cs-CZ" dirty="0">
                <a:latin typeface="Arial" charset="0"/>
              </a:rPr>
              <a:t>Háďátko 1500 </a:t>
            </a:r>
            <a:r>
              <a:rPr lang="cs-CZ" dirty="0" smtClean="0">
                <a:latin typeface="Arial" charset="0"/>
              </a:rPr>
              <a:t>GPCR –</a:t>
            </a:r>
          </a:p>
          <a:p>
            <a:r>
              <a:rPr lang="cs-CZ" dirty="0" smtClean="0">
                <a:latin typeface="Arial" charset="0"/>
              </a:rPr>
              <a:t> – G </a:t>
            </a:r>
            <a:r>
              <a:rPr lang="cs-CZ" dirty="0" err="1" smtClean="0">
                <a:latin typeface="Arial" charset="0"/>
              </a:rPr>
              <a:t>prot</a:t>
            </a:r>
            <a:r>
              <a:rPr lang="cs-CZ" dirty="0" smtClean="0">
                <a:latin typeface="Arial" charset="0"/>
              </a:rPr>
              <a:t>. </a:t>
            </a:r>
            <a:r>
              <a:rPr lang="cs-CZ" dirty="0" err="1" smtClean="0">
                <a:latin typeface="Arial" charset="0"/>
              </a:rPr>
              <a:t>coupled</a:t>
            </a:r>
            <a:r>
              <a:rPr lang="cs-CZ" dirty="0" smtClean="0">
                <a:latin typeface="Arial" charset="0"/>
              </a:rPr>
              <a:t> </a:t>
            </a:r>
            <a:r>
              <a:rPr lang="cs-CZ" dirty="0" err="1" smtClean="0">
                <a:latin typeface="Arial" charset="0"/>
              </a:rPr>
              <a:t>rec</a:t>
            </a:r>
            <a:r>
              <a:rPr lang="cs-CZ" dirty="0" smtClean="0">
                <a:latin typeface="Arial" charset="0"/>
              </a:rPr>
              <a:t>.</a:t>
            </a:r>
          </a:p>
          <a:p>
            <a:r>
              <a:rPr lang="cs-CZ" dirty="0" smtClean="0">
                <a:latin typeface="Arial" charset="0"/>
              </a:rPr>
              <a:t>1031 buněk</a:t>
            </a:r>
          </a:p>
          <a:p>
            <a:r>
              <a:rPr lang="cs-CZ" dirty="0" smtClean="0">
                <a:latin typeface="Arial" charset="0"/>
              </a:rPr>
              <a:t>302 neuronů</a:t>
            </a:r>
          </a:p>
          <a:p>
            <a:endParaRPr lang="cs-CZ" dirty="0">
              <a:latin typeface="Arial" charset="0"/>
            </a:endParaRPr>
          </a:p>
        </p:txBody>
      </p:sp>
      <p:pic>
        <p:nvPicPr>
          <p:cNvPr id="62474" name="Picture 10" descr="3081816411_ccffdaea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1196975"/>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62472" name="Picture 8" descr="Drosophi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8100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05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57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611188" y="476250"/>
            <a:ext cx="7834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dirty="0"/>
              <a:t>Podobnost mezi hmyzem a obratlovci přece jen omezená</a:t>
            </a:r>
          </a:p>
        </p:txBody>
      </p:sp>
      <p:sp>
        <p:nvSpPr>
          <p:cNvPr id="82950" name="Text Box 6"/>
          <p:cNvSpPr txBox="1">
            <a:spLocks noChangeArrowheads="1"/>
          </p:cNvSpPr>
          <p:nvPr/>
        </p:nvSpPr>
        <p:spPr bwMode="auto">
          <a:xfrm>
            <a:off x="6011863" y="6583363"/>
            <a:ext cx="2590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200"/>
              <a:t>Podle: Čich hmyz a obratlovci, 2010</a:t>
            </a:r>
          </a:p>
        </p:txBody>
      </p:sp>
      <p:grpSp>
        <p:nvGrpSpPr>
          <p:cNvPr id="2" name="Group 9"/>
          <p:cNvGrpSpPr>
            <a:grpSpLocks noChangeAspect="1"/>
          </p:cNvGrpSpPr>
          <p:nvPr/>
        </p:nvGrpSpPr>
        <p:grpSpPr bwMode="auto">
          <a:xfrm>
            <a:off x="468313" y="1268413"/>
            <a:ext cx="8297862" cy="5334000"/>
            <a:chOff x="295" y="799"/>
            <a:chExt cx="5227" cy="3360"/>
          </a:xfrm>
        </p:grpSpPr>
        <p:sp>
          <p:nvSpPr>
            <p:cNvPr id="3" name="AutoShape 8"/>
            <p:cNvSpPr>
              <a:spLocks noChangeAspect="1" noChangeArrowheads="1" noTextEdit="1"/>
            </p:cNvSpPr>
            <p:nvPr/>
          </p:nvSpPr>
          <p:spPr bwMode="auto">
            <a:xfrm>
              <a:off x="295" y="799"/>
              <a:ext cx="5227" cy="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8295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 y="799"/>
              <a:ext cx="5231" cy="3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Text Box 4"/>
          <p:cNvSpPr txBox="1">
            <a:spLocks noChangeArrowheads="1"/>
          </p:cNvSpPr>
          <p:nvPr/>
        </p:nvSpPr>
        <p:spPr bwMode="auto">
          <a:xfrm>
            <a:off x="879475" y="633413"/>
            <a:ext cx="6999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a:t>Podobnost mezi hmyzem a obratlovci jen omezená</a:t>
            </a:r>
          </a:p>
        </p:txBody>
      </p:sp>
      <p:grpSp>
        <p:nvGrpSpPr>
          <p:cNvPr id="2" name="Group 8"/>
          <p:cNvGrpSpPr>
            <a:grpSpLocks noChangeAspect="1"/>
          </p:cNvGrpSpPr>
          <p:nvPr/>
        </p:nvGrpSpPr>
        <p:grpSpPr bwMode="auto">
          <a:xfrm>
            <a:off x="0" y="1196975"/>
            <a:ext cx="9144000" cy="5127625"/>
            <a:chOff x="0" y="754"/>
            <a:chExt cx="5760" cy="3230"/>
          </a:xfrm>
        </p:grpSpPr>
        <p:sp>
          <p:nvSpPr>
            <p:cNvPr id="3" name="AutoShape 7"/>
            <p:cNvSpPr>
              <a:spLocks noChangeAspect="1" noChangeArrowheads="1" noTextEdit="1"/>
            </p:cNvSpPr>
            <p:nvPr/>
          </p:nvSpPr>
          <p:spPr bwMode="auto">
            <a:xfrm>
              <a:off x="0" y="754"/>
              <a:ext cx="5760" cy="3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8397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4"/>
              <a:ext cx="5764" cy="3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noChangeAspect="1"/>
          </p:cNvGrpSpPr>
          <p:nvPr/>
        </p:nvGrpSpPr>
        <p:grpSpPr bwMode="auto">
          <a:xfrm>
            <a:off x="1476375" y="0"/>
            <a:ext cx="6407993" cy="6858000"/>
            <a:chOff x="930" y="0"/>
            <a:chExt cx="3347" cy="4320"/>
          </a:xfrm>
        </p:grpSpPr>
        <p:sp>
          <p:nvSpPr>
            <p:cNvPr id="5" name="AutoShape 6"/>
            <p:cNvSpPr>
              <a:spLocks noChangeAspect="1" noChangeArrowheads="1" noTextEdit="1"/>
            </p:cNvSpPr>
            <p:nvPr/>
          </p:nvSpPr>
          <p:spPr bwMode="auto">
            <a:xfrm>
              <a:off x="930" y="0"/>
              <a:ext cx="334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9319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 y="0"/>
              <a:ext cx="3351" cy="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7"/>
          <p:cNvGrpSpPr>
            <a:grpSpLocks noChangeAspect="1"/>
          </p:cNvGrpSpPr>
          <p:nvPr/>
        </p:nvGrpSpPr>
        <p:grpSpPr bwMode="auto">
          <a:xfrm>
            <a:off x="971550" y="0"/>
            <a:ext cx="4670425" cy="6858000"/>
            <a:chOff x="612" y="0"/>
            <a:chExt cx="2942" cy="4320"/>
          </a:xfrm>
        </p:grpSpPr>
        <p:sp>
          <p:nvSpPr>
            <p:cNvPr id="5" name="AutoShape 6"/>
            <p:cNvSpPr>
              <a:spLocks noChangeAspect="1" noChangeArrowheads="1" noTextEdit="1"/>
            </p:cNvSpPr>
            <p:nvPr/>
          </p:nvSpPr>
          <p:spPr bwMode="auto">
            <a:xfrm>
              <a:off x="612" y="0"/>
              <a:ext cx="294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94216"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 y="0"/>
              <a:ext cx="2945" cy="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879475" y="633413"/>
            <a:ext cx="32845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dirty="0"/>
              <a:t>Feromony u obratlovců</a:t>
            </a:r>
          </a:p>
        </p:txBody>
      </p:sp>
      <p:sp>
        <p:nvSpPr>
          <p:cNvPr id="80899" name="Text Box 3"/>
          <p:cNvSpPr txBox="1">
            <a:spLocks noChangeArrowheads="1"/>
          </p:cNvSpPr>
          <p:nvPr/>
        </p:nvSpPr>
        <p:spPr bwMode="auto">
          <a:xfrm>
            <a:off x="808038" y="2003425"/>
            <a:ext cx="5522912"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err="1">
                <a:solidFill>
                  <a:srgbClr val="FFC000"/>
                </a:solidFill>
              </a:rPr>
              <a:t>Interindividuální</a:t>
            </a:r>
            <a:r>
              <a:rPr lang="cs-CZ" dirty="0">
                <a:solidFill>
                  <a:srgbClr val="FFC000"/>
                </a:solidFill>
              </a:rPr>
              <a:t> komunikace</a:t>
            </a:r>
          </a:p>
          <a:p>
            <a:r>
              <a:rPr lang="cs-CZ" dirty="0">
                <a:solidFill>
                  <a:srgbClr val="FFC000"/>
                </a:solidFill>
              </a:rPr>
              <a:t>-Spouštěče: vyvolávají okamžitý behaviorální projev</a:t>
            </a:r>
          </a:p>
          <a:p>
            <a:r>
              <a:rPr lang="cs-CZ" dirty="0">
                <a:solidFill>
                  <a:srgbClr val="FFC000"/>
                </a:solidFill>
              </a:rPr>
              <a:t>-</a:t>
            </a:r>
            <a:r>
              <a:rPr lang="cs-CZ" dirty="0" err="1">
                <a:solidFill>
                  <a:srgbClr val="FFC000"/>
                </a:solidFill>
              </a:rPr>
              <a:t>Primery</a:t>
            </a:r>
            <a:r>
              <a:rPr lang="cs-CZ" dirty="0">
                <a:solidFill>
                  <a:srgbClr val="FFC000"/>
                </a:solidFill>
              </a:rPr>
              <a:t>: pomalejší změny vývoje nebo metabolismu</a:t>
            </a:r>
          </a:p>
          <a:p>
            <a:r>
              <a:rPr lang="cs-CZ" dirty="0">
                <a:solidFill>
                  <a:srgbClr val="FFC000"/>
                </a:solidFill>
              </a:rPr>
              <a:t>-Modulátory (?): ovlivňující emoce, náladu </a:t>
            </a:r>
            <a:r>
              <a:rPr lang="cs-CZ" dirty="0" smtClean="0">
                <a:solidFill>
                  <a:srgbClr val="FFC000"/>
                </a:solidFill>
              </a:rPr>
              <a:t>(u lidí) </a:t>
            </a:r>
            <a:endParaRPr lang="cs-CZ" dirty="0">
              <a:solidFill>
                <a:srgbClr val="FFC000"/>
              </a:solidFill>
            </a:endParaRPr>
          </a:p>
        </p:txBody>
      </p:sp>
      <p:sp>
        <p:nvSpPr>
          <p:cNvPr id="80900" name="Text Box 4"/>
          <p:cNvSpPr txBox="1">
            <a:spLocks noChangeArrowheads="1"/>
          </p:cNvSpPr>
          <p:nvPr/>
        </p:nvSpPr>
        <p:spPr bwMode="auto">
          <a:xfrm>
            <a:off x="827088" y="3860800"/>
            <a:ext cx="679926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solidFill>
                  <a:srgbClr val="FFC000"/>
                </a:solidFill>
              </a:rPr>
              <a:t>Chemické složení: velikost, polarita, těkavost:</a:t>
            </a:r>
          </a:p>
          <a:p>
            <a:r>
              <a:rPr lang="cs-CZ" dirty="0">
                <a:solidFill>
                  <a:srgbClr val="FFC000"/>
                </a:solidFill>
              </a:rPr>
              <a:t>Atraktanty nebo poplachové feromony – malé a těkavé (alkoholy)</a:t>
            </a:r>
          </a:p>
          <a:p>
            <a:r>
              <a:rPr lang="cs-CZ" dirty="0">
                <a:solidFill>
                  <a:srgbClr val="FFC000"/>
                </a:solidFill>
              </a:rPr>
              <a:t>Individuální feromony – netěkavé (proteiny)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0" y="481013"/>
            <a:ext cx="6011863" cy="640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u="sng" dirty="0">
                <a:solidFill>
                  <a:srgbClr val="FFC000"/>
                </a:solidFill>
              </a:rPr>
              <a:t>Hlavní čichový epitel (MOE): </a:t>
            </a:r>
          </a:p>
          <a:p>
            <a:r>
              <a:rPr lang="cs-CZ" dirty="0" smtClean="0">
                <a:solidFill>
                  <a:srgbClr val="FFC000"/>
                </a:solidFill>
              </a:rPr>
              <a:t>Těkavé látky, </a:t>
            </a:r>
            <a:r>
              <a:rPr lang="cs-CZ" dirty="0" err="1" smtClean="0">
                <a:solidFill>
                  <a:srgbClr val="FFC000"/>
                </a:solidFill>
              </a:rPr>
              <a:t>ciliátní</a:t>
            </a:r>
            <a:r>
              <a:rPr lang="cs-CZ" dirty="0" smtClean="0">
                <a:solidFill>
                  <a:srgbClr val="FFC000"/>
                </a:solidFill>
              </a:rPr>
              <a:t> </a:t>
            </a:r>
            <a:r>
              <a:rPr lang="cs-CZ" dirty="0">
                <a:solidFill>
                  <a:srgbClr val="FFC000"/>
                </a:solidFill>
              </a:rPr>
              <a:t>čichové buňky</a:t>
            </a:r>
          </a:p>
          <a:p>
            <a:r>
              <a:rPr lang="cs-CZ" dirty="0">
                <a:solidFill>
                  <a:srgbClr val="FFC000"/>
                </a:solidFill>
              </a:rPr>
              <a:t>Projekce do čichového laloku</a:t>
            </a:r>
          </a:p>
          <a:p>
            <a:r>
              <a:rPr lang="cs-CZ" dirty="0">
                <a:solidFill>
                  <a:srgbClr val="FFC000"/>
                </a:solidFill>
              </a:rPr>
              <a:t>Každá buňka exprimuje jediný typ receptoru (1300 u myši)</a:t>
            </a:r>
          </a:p>
          <a:p>
            <a:r>
              <a:rPr lang="cs-CZ" dirty="0">
                <a:solidFill>
                  <a:srgbClr val="FFC000"/>
                </a:solidFill>
              </a:rPr>
              <a:t>Proud vzduchu při nadechování (a vydechování)</a:t>
            </a:r>
          </a:p>
          <a:p>
            <a:r>
              <a:rPr lang="cs-CZ" dirty="0">
                <a:solidFill>
                  <a:srgbClr val="FFC000"/>
                </a:solidFill>
              </a:rPr>
              <a:t>Identifikace potravy, kořisti, predátora, značení teritoria </a:t>
            </a:r>
          </a:p>
          <a:p>
            <a:r>
              <a:rPr lang="cs-CZ" dirty="0">
                <a:solidFill>
                  <a:srgbClr val="FFC000"/>
                </a:solidFill>
              </a:rPr>
              <a:t>Otevřený systém vybudovaný na předpokladu, že není možné předvídat, se kterou molekulou se potká. </a:t>
            </a:r>
          </a:p>
          <a:p>
            <a:endParaRPr lang="cs-CZ" dirty="0">
              <a:solidFill>
                <a:srgbClr val="FFC000"/>
              </a:solidFill>
            </a:endParaRPr>
          </a:p>
          <a:p>
            <a:r>
              <a:rPr lang="cs-CZ" u="sng" dirty="0" err="1">
                <a:solidFill>
                  <a:srgbClr val="FFC000"/>
                </a:solidFill>
              </a:rPr>
              <a:t>Vomeronasální</a:t>
            </a:r>
            <a:r>
              <a:rPr lang="cs-CZ" u="sng" dirty="0">
                <a:solidFill>
                  <a:srgbClr val="FFC000"/>
                </a:solidFill>
              </a:rPr>
              <a:t> orgán (VNO):</a:t>
            </a:r>
          </a:p>
          <a:p>
            <a:r>
              <a:rPr lang="cs-CZ" dirty="0">
                <a:solidFill>
                  <a:srgbClr val="FFC000"/>
                </a:solidFill>
              </a:rPr>
              <a:t>Slepá dutinka pod hlavní čichovou sliznicí </a:t>
            </a:r>
          </a:p>
          <a:p>
            <a:r>
              <a:rPr lang="cs-CZ" dirty="0" err="1">
                <a:solidFill>
                  <a:srgbClr val="FFC000"/>
                </a:solidFill>
              </a:rPr>
              <a:t>Mikrovilární</a:t>
            </a:r>
            <a:r>
              <a:rPr lang="cs-CZ" dirty="0">
                <a:solidFill>
                  <a:srgbClr val="FFC000"/>
                </a:solidFill>
              </a:rPr>
              <a:t> morfologie</a:t>
            </a:r>
          </a:p>
          <a:p>
            <a:r>
              <a:rPr lang="cs-CZ" dirty="0">
                <a:solidFill>
                  <a:srgbClr val="FFC000"/>
                </a:solidFill>
              </a:rPr>
              <a:t>Projekce do přídavného čichového laloku (AOB)</a:t>
            </a:r>
          </a:p>
          <a:p>
            <a:r>
              <a:rPr lang="cs-CZ" dirty="0">
                <a:solidFill>
                  <a:srgbClr val="FFC000"/>
                </a:solidFill>
              </a:rPr>
              <a:t>2 třídy receptorů (G protein, ale málo příbuzné čichovým, asi 200 celkem), velmi citlivé a specifické</a:t>
            </a:r>
          </a:p>
          <a:p>
            <a:r>
              <a:rPr lang="cs-CZ" dirty="0">
                <a:solidFill>
                  <a:srgbClr val="FFC000"/>
                </a:solidFill>
              </a:rPr>
              <a:t>Vzduch přichází „pumpováním“ při vzrušení </a:t>
            </a:r>
            <a:r>
              <a:rPr lang="cs-CZ" dirty="0" smtClean="0">
                <a:solidFill>
                  <a:srgbClr val="FFC000"/>
                </a:solidFill>
              </a:rPr>
              <a:t>(také</a:t>
            </a:r>
            <a:endParaRPr lang="cs-CZ" dirty="0">
              <a:solidFill>
                <a:srgbClr val="FFC000"/>
              </a:solidFill>
            </a:endParaRPr>
          </a:p>
          <a:p>
            <a:r>
              <a:rPr lang="cs-CZ" dirty="0">
                <a:solidFill>
                  <a:srgbClr val="FFC000"/>
                </a:solidFill>
              </a:rPr>
              <a:t>přímým kontaktem)</a:t>
            </a:r>
          </a:p>
          <a:p>
            <a:r>
              <a:rPr lang="cs-CZ" dirty="0">
                <a:solidFill>
                  <a:srgbClr val="FFC000"/>
                </a:solidFill>
              </a:rPr>
              <a:t>Nezbytný pro paletu chování spojených s pohlavím a rozmnožováním, výchovou potomstva, nástupu </a:t>
            </a:r>
            <a:r>
              <a:rPr lang="cs-CZ" dirty="0" err="1">
                <a:solidFill>
                  <a:srgbClr val="FFC000"/>
                </a:solidFill>
              </a:rPr>
              <a:t>pohl</a:t>
            </a:r>
            <a:r>
              <a:rPr lang="cs-CZ" dirty="0">
                <a:solidFill>
                  <a:srgbClr val="FFC000"/>
                </a:solidFill>
              </a:rPr>
              <a:t>. dospívání, blokování těhotenství, obrany a rozeznávání mláďat, mateřského chování, páření a vnitrodruhové agrese. </a:t>
            </a:r>
          </a:p>
        </p:txBody>
      </p:sp>
      <p:sp>
        <p:nvSpPr>
          <p:cNvPr id="102403" name="Text Box 3"/>
          <p:cNvSpPr txBox="1">
            <a:spLocks noChangeArrowheads="1"/>
          </p:cNvSpPr>
          <p:nvPr/>
        </p:nvSpPr>
        <p:spPr bwMode="auto">
          <a:xfrm>
            <a:off x="879475" y="44450"/>
            <a:ext cx="4973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a:t>Dva chemosensitivní systémy savců</a:t>
            </a:r>
          </a:p>
        </p:txBody>
      </p:sp>
      <p:pic>
        <p:nvPicPr>
          <p:cNvPr id="102404" name="Picture 4" descr="AGPix_LyanDoRo18_0039_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0" y="4505325"/>
            <a:ext cx="3333750" cy="235267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8"/>
          <p:cNvGrpSpPr>
            <a:grpSpLocks noChangeAspect="1"/>
          </p:cNvGrpSpPr>
          <p:nvPr/>
        </p:nvGrpSpPr>
        <p:grpSpPr bwMode="auto">
          <a:xfrm>
            <a:off x="6011863" y="0"/>
            <a:ext cx="3132137" cy="2341563"/>
            <a:chOff x="3787" y="0"/>
            <a:chExt cx="1973" cy="1475"/>
          </a:xfrm>
        </p:grpSpPr>
        <p:sp>
          <p:nvSpPr>
            <p:cNvPr id="3" name="AutoShape 7"/>
            <p:cNvSpPr>
              <a:spLocks noChangeAspect="1" noChangeArrowheads="1" noTextEdit="1"/>
            </p:cNvSpPr>
            <p:nvPr/>
          </p:nvSpPr>
          <p:spPr bwMode="auto">
            <a:xfrm>
              <a:off x="3787" y="0"/>
              <a:ext cx="1973" cy="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10240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7" y="0"/>
              <a:ext cx="1975" cy="1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Text Box 4"/>
          <p:cNvSpPr txBox="1">
            <a:spLocks noChangeArrowheads="1"/>
          </p:cNvSpPr>
          <p:nvPr/>
        </p:nvSpPr>
        <p:spPr bwMode="auto">
          <a:xfrm>
            <a:off x="158750" y="2997200"/>
            <a:ext cx="898525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solidFill>
                  <a:srgbClr val="FFC000"/>
                </a:solidFill>
              </a:rPr>
              <a:t>Citlivost je vysoká, pro feromony myši až 10</a:t>
            </a:r>
            <a:r>
              <a:rPr lang="cs-CZ" baseline="30000" dirty="0">
                <a:solidFill>
                  <a:srgbClr val="FFC000"/>
                </a:solidFill>
              </a:rPr>
              <a:t>-10</a:t>
            </a:r>
            <a:r>
              <a:rPr lang="cs-CZ" dirty="0">
                <a:solidFill>
                  <a:srgbClr val="FFC000"/>
                </a:solidFill>
              </a:rPr>
              <a:t>M. Axony jsou mezi čichovými laloky a vstupují do přídatných čichových laloků. Zde najdeme podobně jako v hlavní dráze specificky naladěné </a:t>
            </a:r>
            <a:r>
              <a:rPr lang="cs-CZ" dirty="0" err="1">
                <a:solidFill>
                  <a:srgbClr val="FFC000"/>
                </a:solidFill>
              </a:rPr>
              <a:t>glomeruli</a:t>
            </a:r>
            <a:r>
              <a:rPr lang="cs-CZ" dirty="0">
                <a:solidFill>
                  <a:srgbClr val="FFC000"/>
                </a:solidFill>
              </a:rPr>
              <a:t> (přijímají vstupy jen z buněk </a:t>
            </a:r>
            <a:r>
              <a:rPr lang="cs-CZ" dirty="0" err="1">
                <a:solidFill>
                  <a:srgbClr val="FFC000"/>
                </a:solidFill>
              </a:rPr>
              <a:t>exprimujících</a:t>
            </a:r>
            <a:r>
              <a:rPr lang="cs-CZ" dirty="0">
                <a:solidFill>
                  <a:srgbClr val="FFC000"/>
                </a:solidFill>
              </a:rPr>
              <a:t> jeden typ receptoru). Projekce pak nevedou ani tak do čichového kortexu, ale spíše do amygdaly a hypotalamu limbického systému, kde vyvolávají nevědomé odpovědi.</a:t>
            </a:r>
          </a:p>
        </p:txBody>
      </p:sp>
      <p:sp>
        <p:nvSpPr>
          <p:cNvPr id="103430" name="Text Box 6"/>
          <p:cNvSpPr txBox="1">
            <a:spLocks noChangeArrowheads="1"/>
          </p:cNvSpPr>
          <p:nvPr/>
        </p:nvSpPr>
        <p:spPr bwMode="auto">
          <a:xfrm>
            <a:off x="231775" y="923925"/>
            <a:ext cx="3095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u="sng"/>
              <a:t>Vomeronasální orgán (VNO):</a:t>
            </a:r>
          </a:p>
        </p:txBody>
      </p:sp>
      <p:grpSp>
        <p:nvGrpSpPr>
          <p:cNvPr id="2" name="Group 9"/>
          <p:cNvGrpSpPr>
            <a:grpSpLocks noChangeAspect="1"/>
          </p:cNvGrpSpPr>
          <p:nvPr/>
        </p:nvGrpSpPr>
        <p:grpSpPr bwMode="auto">
          <a:xfrm>
            <a:off x="5292725" y="0"/>
            <a:ext cx="3851275" cy="2879725"/>
            <a:chOff x="3334" y="0"/>
            <a:chExt cx="2426" cy="1814"/>
          </a:xfrm>
        </p:grpSpPr>
        <p:sp>
          <p:nvSpPr>
            <p:cNvPr id="3" name="AutoShape 8"/>
            <p:cNvSpPr>
              <a:spLocks noChangeAspect="1" noChangeArrowheads="1" noTextEdit="1"/>
            </p:cNvSpPr>
            <p:nvPr/>
          </p:nvSpPr>
          <p:spPr bwMode="auto">
            <a:xfrm>
              <a:off x="3334" y="0"/>
              <a:ext cx="2426" cy="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103434"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4" y="0"/>
              <a:ext cx="2428" cy="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3" name="Picture 7" descr="Lokaliseringen af det vomeronasale organ i næsehul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0075" y="0"/>
            <a:ext cx="3463925" cy="4321175"/>
          </a:xfrm>
          <a:prstGeom prst="rect">
            <a:avLst/>
          </a:prstGeom>
          <a:noFill/>
          <a:extLst>
            <a:ext uri="{909E8E84-426E-40DD-AFC4-6F175D3DCCD1}">
              <a14:hiddenFill xmlns:a14="http://schemas.microsoft.com/office/drawing/2010/main">
                <a:solidFill>
                  <a:srgbClr val="FFFFFF"/>
                </a:solidFill>
              </a14:hiddenFill>
            </a:ext>
          </a:extLst>
        </p:spPr>
      </p:pic>
      <p:sp>
        <p:nvSpPr>
          <p:cNvPr id="50185" name="Text Box 9"/>
          <p:cNvSpPr txBox="1">
            <a:spLocks noChangeArrowheads="1"/>
          </p:cNvSpPr>
          <p:nvPr/>
        </p:nvSpPr>
        <p:spPr bwMode="auto">
          <a:xfrm>
            <a:off x="879475" y="260350"/>
            <a:ext cx="2295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a:t>U člověka také?</a:t>
            </a:r>
          </a:p>
        </p:txBody>
      </p:sp>
      <p:sp>
        <p:nvSpPr>
          <p:cNvPr id="50186" name="Text Box 10"/>
          <p:cNvSpPr txBox="1">
            <a:spLocks noChangeArrowheads="1"/>
          </p:cNvSpPr>
          <p:nvPr/>
        </p:nvSpPr>
        <p:spPr bwMode="auto">
          <a:xfrm>
            <a:off x="250825" y="1125538"/>
            <a:ext cx="5526088"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solidFill>
                  <a:srgbClr val="FFC000"/>
                </a:solidFill>
              </a:rPr>
              <a:t>AOB u dospělců nenalezen, ani inervace ne.</a:t>
            </a:r>
          </a:p>
          <a:p>
            <a:endParaRPr lang="cs-CZ" dirty="0">
              <a:solidFill>
                <a:srgbClr val="FFC000"/>
              </a:solidFill>
            </a:endParaRPr>
          </a:p>
          <a:p>
            <a:r>
              <a:rPr lang="cs-CZ" dirty="0" smtClean="0">
                <a:solidFill>
                  <a:srgbClr val="FFC000"/>
                </a:solidFill>
              </a:rPr>
              <a:t>Experimentální izolace </a:t>
            </a:r>
            <a:r>
              <a:rPr lang="cs-CZ" dirty="0">
                <a:solidFill>
                  <a:srgbClr val="FFC000"/>
                </a:solidFill>
              </a:rPr>
              <a:t>dvou feromonů:</a:t>
            </a:r>
          </a:p>
          <a:p>
            <a:r>
              <a:rPr lang="cs-CZ" dirty="0">
                <a:solidFill>
                  <a:srgbClr val="FFC000"/>
                </a:solidFill>
              </a:rPr>
              <a:t>Mužského z potu, ženského z moči</a:t>
            </a:r>
          </a:p>
          <a:p>
            <a:r>
              <a:rPr lang="cs-CZ" dirty="0">
                <a:solidFill>
                  <a:srgbClr val="FFC000"/>
                </a:solidFill>
              </a:rPr>
              <a:t>MRI a PET ukázaly „rozsvícení“ čichové kůry</a:t>
            </a:r>
          </a:p>
          <a:p>
            <a:r>
              <a:rPr lang="cs-CZ" dirty="0" smtClean="0">
                <a:solidFill>
                  <a:srgbClr val="FFC000"/>
                </a:solidFill>
              </a:rPr>
              <a:t>žen </a:t>
            </a:r>
            <a:r>
              <a:rPr lang="cs-CZ" dirty="0">
                <a:solidFill>
                  <a:srgbClr val="FFC000"/>
                </a:solidFill>
              </a:rPr>
              <a:t>u ženského f. a hypotalamu u mužského f.</a:t>
            </a:r>
          </a:p>
          <a:p>
            <a:r>
              <a:rPr lang="cs-CZ" dirty="0">
                <a:solidFill>
                  <a:srgbClr val="FFC000"/>
                </a:solidFill>
              </a:rPr>
              <a:t>Muži reagovali opačně.</a:t>
            </a:r>
          </a:p>
          <a:p>
            <a:r>
              <a:rPr lang="cs-CZ" dirty="0">
                <a:solidFill>
                  <a:srgbClr val="FFC000"/>
                </a:solidFill>
              </a:rPr>
              <a:t>Gayové jako ženy.</a:t>
            </a:r>
          </a:p>
          <a:p>
            <a:endParaRPr lang="cs-CZ" dirty="0">
              <a:solidFill>
                <a:srgbClr val="FFC000"/>
              </a:solidFill>
            </a:endParaRPr>
          </a:p>
          <a:p>
            <a:r>
              <a:rPr lang="cs-CZ" dirty="0">
                <a:solidFill>
                  <a:srgbClr val="FFC000"/>
                </a:solidFill>
              </a:rPr>
              <a:t>MHC nepříbuznost detekovaná čichem?</a:t>
            </a:r>
          </a:p>
          <a:p>
            <a:r>
              <a:rPr lang="cs-CZ" dirty="0">
                <a:solidFill>
                  <a:srgbClr val="FFC000"/>
                </a:solidFill>
              </a:rPr>
              <a:t>MHC molekuly ovlivňují složení těkavých látek moči a</a:t>
            </a:r>
          </a:p>
          <a:p>
            <a:r>
              <a:rPr lang="cs-CZ" dirty="0">
                <a:solidFill>
                  <a:srgbClr val="FFC000"/>
                </a:solidFill>
              </a:rPr>
              <a:t>Potu = Individualita na dálku</a:t>
            </a:r>
          </a:p>
          <a:p>
            <a:r>
              <a:rPr lang="cs-CZ" dirty="0">
                <a:solidFill>
                  <a:srgbClr val="FFC000"/>
                </a:solidFill>
              </a:rPr>
              <a:t>Volba partnera, afrodiziaka, parfémy…</a:t>
            </a:r>
          </a:p>
          <a:p>
            <a:endParaRPr lang="cs-CZ" dirty="0">
              <a:solidFill>
                <a:schemeClr val="folHlink"/>
              </a:solidFill>
            </a:endParaRPr>
          </a:p>
          <a:p>
            <a:endParaRPr lang="cs-CZ" dirty="0">
              <a:solidFill>
                <a:schemeClr val="folHlink"/>
              </a:solidFill>
            </a:endParaRPr>
          </a:p>
          <a:p>
            <a:endParaRPr lang="cs-CZ" dirty="0">
              <a:solidFill>
                <a:schemeClr val="folHlink"/>
              </a:solidFill>
            </a:endParaRPr>
          </a:p>
          <a:p>
            <a:endParaRPr lang="cs-CZ" dirty="0">
              <a:solidFill>
                <a:schemeClr val="folHlink"/>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chemorecepce e"/>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365750" y="0"/>
            <a:ext cx="31670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descr="e coli pohyb"/>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1403350" y="1700213"/>
            <a:ext cx="3035300" cy="3627437"/>
          </a:xfrm>
          <a:prstGeom prst="rect">
            <a:avLst/>
          </a:prstGeom>
          <a:noFill/>
          <a:extLst>
            <a:ext uri="{909E8E84-426E-40DD-AFC4-6F175D3DCCD1}">
              <a14:hiddenFill xmlns:a14="http://schemas.microsoft.com/office/drawing/2010/main">
                <a:solidFill>
                  <a:srgbClr val="FFFFFF"/>
                </a:solidFill>
              </a14:hiddenFill>
            </a:ext>
          </a:extLst>
        </p:spPr>
      </p:pic>
      <p:sp>
        <p:nvSpPr>
          <p:cNvPr id="24582" name="Text Box 6"/>
          <p:cNvSpPr txBox="1">
            <a:spLocks noChangeArrowheads="1"/>
          </p:cNvSpPr>
          <p:nvPr/>
        </p:nvSpPr>
        <p:spPr bwMode="auto">
          <a:xfrm>
            <a:off x="395288" y="692150"/>
            <a:ext cx="44799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a:t>Už u prokaryot chemosensitivita</a:t>
            </a:r>
          </a:p>
          <a:p>
            <a:r>
              <a:rPr lang="cs-CZ" sz="2400"/>
              <a:t>E.coli</a:t>
            </a:r>
          </a:p>
        </p:txBody>
      </p:sp>
      <p:sp>
        <p:nvSpPr>
          <p:cNvPr id="5" name="Text Box 7"/>
          <p:cNvSpPr txBox="1">
            <a:spLocks noChangeArrowheads="1"/>
          </p:cNvSpPr>
          <p:nvPr/>
        </p:nvSpPr>
        <p:spPr bwMode="auto">
          <a:xfrm>
            <a:off x="251520" y="5445224"/>
            <a:ext cx="4413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smtClean="0"/>
              <a:t>Repelent a atraktant roztáčí </a:t>
            </a:r>
            <a:r>
              <a:rPr lang="cs-CZ" dirty="0" err="1" smtClean="0"/>
              <a:t>flagelární</a:t>
            </a:r>
            <a:r>
              <a:rPr lang="cs-CZ" dirty="0" smtClean="0"/>
              <a:t> motor na opačné strany, jako lodní šroub.</a:t>
            </a:r>
            <a:endParaRPr lang="cs-CZ"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Text Box 4"/>
          <p:cNvSpPr txBox="1">
            <a:spLocks noChangeArrowheads="1"/>
          </p:cNvSpPr>
          <p:nvPr/>
        </p:nvSpPr>
        <p:spPr bwMode="auto">
          <a:xfrm>
            <a:off x="827088" y="476250"/>
            <a:ext cx="841448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solidFill>
                  <a:srgbClr val="FFC000"/>
                </a:solidFill>
                <a:latin typeface="Arial" charset="0"/>
              </a:rPr>
              <a:t>Aroma, </a:t>
            </a:r>
            <a:r>
              <a:rPr lang="cs-CZ" dirty="0" smtClean="0">
                <a:solidFill>
                  <a:srgbClr val="FFC000"/>
                </a:solidFill>
                <a:latin typeface="Arial" charset="0"/>
              </a:rPr>
              <a:t>příchuť jídla </a:t>
            </a:r>
            <a:r>
              <a:rPr lang="cs-CZ" dirty="0">
                <a:solidFill>
                  <a:srgbClr val="FFC000"/>
                </a:solidFill>
                <a:latin typeface="Arial" charset="0"/>
              </a:rPr>
              <a:t>– kromě </a:t>
            </a:r>
            <a:r>
              <a:rPr lang="cs-CZ" dirty="0" err="1">
                <a:solidFill>
                  <a:srgbClr val="FFC000"/>
                </a:solidFill>
                <a:latin typeface="Arial" charset="0"/>
              </a:rPr>
              <a:t>orthonasálního</a:t>
            </a:r>
            <a:r>
              <a:rPr lang="cs-CZ" dirty="0">
                <a:solidFill>
                  <a:srgbClr val="FFC000"/>
                </a:solidFill>
                <a:latin typeface="Arial" charset="0"/>
              </a:rPr>
              <a:t> ještě i </a:t>
            </a:r>
            <a:r>
              <a:rPr lang="cs-CZ" dirty="0" err="1">
                <a:solidFill>
                  <a:srgbClr val="FFC000"/>
                </a:solidFill>
                <a:latin typeface="Arial" charset="0"/>
              </a:rPr>
              <a:t>retronasální</a:t>
            </a:r>
            <a:r>
              <a:rPr lang="cs-CZ" dirty="0">
                <a:solidFill>
                  <a:srgbClr val="FFC000"/>
                </a:solidFill>
                <a:latin typeface="Arial" charset="0"/>
              </a:rPr>
              <a:t> olfaktorický vjem</a:t>
            </a:r>
          </a:p>
        </p:txBody>
      </p:sp>
      <p:pic>
        <p:nvPicPr>
          <p:cNvPr id="69637" name="Picture 5" descr="retronasal"/>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1196975"/>
            <a:ext cx="914400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p:cNvGrpSpPr>
            <a:grpSpLocks noChangeAspect="1"/>
          </p:cNvGrpSpPr>
          <p:nvPr/>
        </p:nvGrpSpPr>
        <p:grpSpPr bwMode="auto">
          <a:xfrm>
            <a:off x="0" y="2990850"/>
            <a:ext cx="5435600" cy="3867150"/>
            <a:chOff x="0" y="1884"/>
            <a:chExt cx="3424" cy="2436"/>
          </a:xfrm>
        </p:grpSpPr>
        <p:sp>
          <p:nvSpPr>
            <p:cNvPr id="3" name="AutoShape 8"/>
            <p:cNvSpPr>
              <a:spLocks noChangeAspect="1" noChangeArrowheads="1" noTextEdit="1"/>
            </p:cNvSpPr>
            <p:nvPr/>
          </p:nvSpPr>
          <p:spPr bwMode="auto">
            <a:xfrm>
              <a:off x="0" y="1884"/>
              <a:ext cx="3424" cy="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6964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4"/>
              <a:ext cx="3430" cy="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descr="gb-2003-4-7-220-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3426" t="2754" r="3032" b="3796"/>
          <a:stretch>
            <a:fillRect/>
          </a:stretch>
        </p:blipFill>
        <p:spPr bwMode="auto">
          <a:xfrm>
            <a:off x="0" y="188913"/>
            <a:ext cx="4897438" cy="6408737"/>
          </a:xfrm>
          <a:prstGeom prst="rect">
            <a:avLst/>
          </a:prstGeom>
          <a:noFill/>
          <a:extLst>
            <a:ext uri="{909E8E84-426E-40DD-AFC4-6F175D3DCCD1}">
              <a14:hiddenFill xmlns:a14="http://schemas.microsoft.com/office/drawing/2010/main">
                <a:solidFill>
                  <a:srgbClr val="FFFFFF"/>
                </a:solidFill>
              </a14:hiddenFill>
            </a:ext>
          </a:extLst>
        </p:spPr>
      </p:pic>
      <p:sp>
        <p:nvSpPr>
          <p:cNvPr id="49158" name="Text Box 6"/>
          <p:cNvSpPr txBox="1">
            <a:spLocks noChangeArrowheads="1"/>
          </p:cNvSpPr>
          <p:nvPr/>
        </p:nvSpPr>
        <p:spPr bwMode="auto">
          <a:xfrm rot="10800000" flipV="1">
            <a:off x="4856163" y="-1588"/>
            <a:ext cx="4287837" cy="465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1200">
                <a:solidFill>
                  <a:schemeClr val="folHlink"/>
                </a:solidFill>
                <a:latin typeface="Arial" charset="0"/>
              </a:rPr>
              <a:t>The location of chemosensory organs in the mouse and </a:t>
            </a:r>
            <a:r>
              <a:rPr lang="cs-CZ" sz="1200" i="1">
                <a:solidFill>
                  <a:schemeClr val="folHlink"/>
                </a:solidFill>
                <a:latin typeface="Arial" charset="0"/>
              </a:rPr>
              <a:t>Drosophila</a:t>
            </a:r>
            <a:r>
              <a:rPr lang="cs-CZ" sz="1200">
                <a:solidFill>
                  <a:schemeClr val="folHlink"/>
                </a:solidFill>
                <a:latin typeface="Arial" charset="0"/>
              </a:rPr>
              <a:t>. </a:t>
            </a:r>
            <a:r>
              <a:rPr lang="cs-CZ" sz="1200" b="1">
                <a:solidFill>
                  <a:schemeClr val="folHlink"/>
                </a:solidFill>
                <a:latin typeface="Arial" charset="0"/>
              </a:rPr>
              <a:t>(a) </a:t>
            </a:r>
            <a:r>
              <a:rPr lang="cs-CZ" sz="1200">
                <a:solidFill>
                  <a:schemeClr val="folHlink"/>
                </a:solidFill>
                <a:latin typeface="Arial" charset="0"/>
              </a:rPr>
              <a:t>A sensory neuron in the olfactory epithelium of mice expresses one of about 1,000 olfactory receptors. Neurons in the apical and basal layers of the vomeronasal organ express distinct, unrelated classes of G-protein-coupled pheromone receptors (V1Rs in the apical and V2Rs in the basal layer). In addition, a small family of MHC class I-like molecules is coexpressed with V2Rs in neurons of the basal layer. The taste cells in the tongue, palate and pharynx express other classes of GPCRs, one encoding sweet-taste receptors (T1Rs) and one encoding receptors for bitter compounds (T2Rs). Note that V1Rs and T2Rs are related to each other, as are V2Rs and T1Rs, respectively. </a:t>
            </a:r>
            <a:r>
              <a:rPr lang="cs-CZ" sz="1200" b="1">
                <a:solidFill>
                  <a:schemeClr val="folHlink"/>
                </a:solidFill>
                <a:latin typeface="Arial" charset="0"/>
              </a:rPr>
              <a:t>(b) </a:t>
            </a:r>
            <a:r>
              <a:rPr lang="cs-CZ" sz="1200">
                <a:solidFill>
                  <a:schemeClr val="folHlink"/>
                </a:solidFill>
                <a:latin typeface="Arial" charset="0"/>
              </a:rPr>
              <a:t>The olfactory neurons of </a:t>
            </a:r>
            <a:r>
              <a:rPr lang="cs-CZ" sz="1200" i="1">
                <a:solidFill>
                  <a:schemeClr val="folHlink"/>
                </a:solidFill>
                <a:latin typeface="Arial" charset="0"/>
              </a:rPr>
              <a:t>Drosophila </a:t>
            </a:r>
            <a:r>
              <a:rPr lang="cs-CZ" sz="1200">
                <a:solidFill>
                  <a:schemeClr val="folHlink"/>
                </a:solidFill>
                <a:latin typeface="Arial" charset="0"/>
              </a:rPr>
              <a:t>are located in two pairs of appendages in the head, the third antennal segment and the maxillary palps, and each neuron expresses very few, possibly just one, of the 61 olfactory receptor genes identified so far. The gustatory or taste sensory neurons are located in numerous organs, including the two labial palps on the head, internal sensory clusters in the pharynx (not shown), all the legs and the anterior wing margin. Each neuron expresses a few, possibly just one, gustatory receptor gene. A few gustatory receptor genes are also expressed in olfactory neurons of the antenna and maxillary palps. </a:t>
            </a:r>
          </a:p>
        </p:txBody>
      </p:sp>
      <p:sp>
        <p:nvSpPr>
          <p:cNvPr id="49159" name="Text Box 7"/>
          <p:cNvSpPr txBox="1">
            <a:spLocks noChangeArrowheads="1"/>
          </p:cNvSpPr>
          <p:nvPr/>
        </p:nvSpPr>
        <p:spPr bwMode="auto">
          <a:xfrm>
            <a:off x="5919788" y="5321300"/>
            <a:ext cx="2644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solidFill>
                  <a:srgbClr val="FFC000"/>
                </a:solidFill>
                <a:latin typeface="Arial" charset="0"/>
              </a:rPr>
              <a:t>Čich a chuť spolupracují</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9" name="Picture 5" descr="fat-shirtless-guy-eating-cheeseburger-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113" y="2205038"/>
            <a:ext cx="3005137" cy="4481512"/>
          </a:xfrm>
          <a:prstGeom prst="rect">
            <a:avLst/>
          </a:prstGeom>
          <a:noFill/>
          <a:extLst>
            <a:ext uri="{909E8E84-426E-40DD-AFC4-6F175D3DCCD1}">
              <a14:hiddenFill xmlns:a14="http://schemas.microsoft.com/office/drawing/2010/main">
                <a:solidFill>
                  <a:srgbClr val="FFFFFF"/>
                </a:solidFill>
              </a14:hiddenFill>
            </a:ext>
          </a:extLst>
        </p:spPr>
      </p:pic>
      <p:sp>
        <p:nvSpPr>
          <p:cNvPr id="47110" name="Text Box 6"/>
          <p:cNvSpPr txBox="1">
            <a:spLocks noChangeArrowheads="1"/>
          </p:cNvSpPr>
          <p:nvPr/>
        </p:nvSpPr>
        <p:spPr bwMode="auto">
          <a:xfrm>
            <a:off x="3924300" y="765175"/>
            <a:ext cx="1073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3200"/>
              <a:t>Chuť</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Text Box 5"/>
          <p:cNvSpPr txBox="1">
            <a:spLocks noChangeArrowheads="1"/>
          </p:cNvSpPr>
          <p:nvPr/>
        </p:nvSpPr>
        <p:spPr bwMode="auto">
          <a:xfrm>
            <a:off x="179512" y="2276475"/>
            <a:ext cx="3887663"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a:solidFill>
                  <a:srgbClr val="FFC000"/>
                </a:solidFill>
                <a:latin typeface="Arial" charset="0"/>
              </a:rPr>
              <a:t>Na rozdíl od čichu je to smysl, kontaktní, méně citlivý, má mnohem méně </a:t>
            </a:r>
            <a:r>
              <a:rPr lang="cs-CZ" dirty="0" smtClean="0">
                <a:solidFill>
                  <a:srgbClr val="FFC000"/>
                </a:solidFill>
                <a:latin typeface="Arial" charset="0"/>
              </a:rPr>
              <a:t>typů receptorů</a:t>
            </a:r>
            <a:r>
              <a:rPr lang="cs-CZ" dirty="0">
                <a:solidFill>
                  <a:srgbClr val="FFC000"/>
                </a:solidFill>
                <a:latin typeface="Arial" charset="0"/>
              </a:rPr>
              <a:t>, ale překvapivě různá transdukční schémata. </a:t>
            </a:r>
          </a:p>
          <a:p>
            <a:endParaRPr lang="cs-CZ" dirty="0">
              <a:solidFill>
                <a:srgbClr val="FFC000"/>
              </a:solidFill>
              <a:latin typeface="Arial" charset="0"/>
            </a:endParaRPr>
          </a:p>
          <a:p>
            <a:r>
              <a:rPr lang="cs-CZ" dirty="0">
                <a:solidFill>
                  <a:srgbClr val="FFC000"/>
                </a:solidFill>
                <a:latin typeface="Arial" charset="0"/>
              </a:rPr>
              <a:t>Čich </a:t>
            </a:r>
            <a:r>
              <a:rPr lang="cs-CZ" dirty="0" smtClean="0">
                <a:solidFill>
                  <a:srgbClr val="FFC000"/>
                </a:solidFill>
                <a:latin typeface="Arial" charset="0"/>
              </a:rPr>
              <a:t>často rozeznává </a:t>
            </a:r>
            <a:r>
              <a:rPr lang="cs-CZ" dirty="0">
                <a:solidFill>
                  <a:srgbClr val="FFC000"/>
                </a:solidFill>
                <a:latin typeface="Arial" charset="0"/>
              </a:rPr>
              <a:t>plynnou fázi, chuť </a:t>
            </a:r>
            <a:r>
              <a:rPr lang="cs-CZ" dirty="0" smtClean="0">
                <a:solidFill>
                  <a:srgbClr val="FFC000"/>
                </a:solidFill>
                <a:latin typeface="Arial" charset="0"/>
              </a:rPr>
              <a:t>vždy kapalnou</a:t>
            </a:r>
            <a:r>
              <a:rPr lang="cs-CZ" dirty="0">
                <a:solidFill>
                  <a:srgbClr val="FFC000"/>
                </a:solidFill>
                <a:latin typeface="Arial" charset="0"/>
              </a:rPr>
              <a:t>.</a:t>
            </a:r>
          </a:p>
        </p:txBody>
      </p:sp>
      <p:sp>
        <p:nvSpPr>
          <p:cNvPr id="84998" name="Text Box 6"/>
          <p:cNvSpPr txBox="1">
            <a:spLocks noChangeArrowheads="1"/>
          </p:cNvSpPr>
          <p:nvPr/>
        </p:nvSpPr>
        <p:spPr bwMode="auto">
          <a:xfrm>
            <a:off x="2700338" y="333375"/>
            <a:ext cx="1073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3200"/>
              <a:t>Chuť</a:t>
            </a:r>
          </a:p>
        </p:txBody>
      </p:sp>
      <p:pic>
        <p:nvPicPr>
          <p:cNvPr id="84999" name="Picture 7" descr="gb-2003-4-7-220-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l="3032" t="2754" r="3426" b="3796"/>
          <a:stretch>
            <a:fillRect/>
          </a:stretch>
        </p:blipFill>
        <p:spPr bwMode="auto">
          <a:xfrm>
            <a:off x="4246563" y="449263"/>
            <a:ext cx="4897437" cy="64087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476250"/>
            <a:ext cx="7664450" cy="616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7" name="Text Box 3"/>
          <p:cNvSpPr txBox="1">
            <a:spLocks noChangeArrowheads="1"/>
          </p:cNvSpPr>
          <p:nvPr/>
        </p:nvSpPr>
        <p:spPr bwMode="auto">
          <a:xfrm>
            <a:off x="879475" y="44450"/>
            <a:ext cx="47815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cs-CZ" altLang="cs-CZ" sz="2400"/>
              <a:t>Papily a distribuce chutí na jazyku</a:t>
            </a:r>
          </a:p>
        </p:txBody>
      </p:sp>
    </p:spTree>
    <p:extLst>
      <p:ext uri="{BB962C8B-B14F-4D97-AF65-F5344CB8AC3E}">
        <p14:creationId xmlns:p14="http://schemas.microsoft.com/office/powerpoint/2010/main" val="14101253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ChangeArrowheads="1"/>
          </p:cNvSpPr>
          <p:nvPr/>
        </p:nvSpPr>
        <p:spPr bwMode="auto">
          <a:xfrm>
            <a:off x="1908175" y="258232"/>
            <a:ext cx="3488455"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cs-CZ" sz="1300" b="1" dirty="0" err="1" smtClean="0">
                <a:latin typeface="Verdana" pitchFamily="34" charset="0"/>
              </a:rPr>
              <a:t>Scientific</a:t>
            </a:r>
            <a:r>
              <a:rPr lang="cs-CZ" sz="1300" b="1" dirty="0" smtClean="0">
                <a:latin typeface="Verdana" pitchFamily="34" charset="0"/>
              </a:rPr>
              <a:t> Legend—</a:t>
            </a:r>
            <a:r>
              <a:rPr lang="cs-CZ" sz="1300" b="1" dirty="0" err="1" smtClean="0">
                <a:latin typeface="Verdana" pitchFamily="34" charset="0"/>
              </a:rPr>
              <a:t>The</a:t>
            </a:r>
            <a:r>
              <a:rPr lang="cs-CZ" sz="1300" b="1" dirty="0" smtClean="0">
                <a:latin typeface="Verdana" pitchFamily="34" charset="0"/>
              </a:rPr>
              <a:t> </a:t>
            </a:r>
            <a:r>
              <a:rPr lang="cs-CZ" sz="1300" b="1" dirty="0" err="1" smtClean="0">
                <a:latin typeface="Verdana" pitchFamily="34" charset="0"/>
              </a:rPr>
              <a:t>Tongue</a:t>
            </a:r>
            <a:r>
              <a:rPr lang="cs-CZ" sz="1300" b="1" dirty="0" smtClean="0">
                <a:latin typeface="Verdana" pitchFamily="34" charset="0"/>
              </a:rPr>
              <a:t> </a:t>
            </a:r>
            <a:r>
              <a:rPr lang="cs-CZ" sz="1300" b="1" dirty="0">
                <a:latin typeface="Verdana" pitchFamily="34" charset="0"/>
              </a:rPr>
              <a:t>Map</a:t>
            </a:r>
          </a:p>
          <a:p>
            <a:pPr eaLnBrk="0" hangingPunct="0"/>
            <a:endParaRPr lang="cs-CZ" dirty="0">
              <a:latin typeface="Arial" charset="0"/>
            </a:endParaRPr>
          </a:p>
        </p:txBody>
      </p:sp>
      <p:graphicFrame>
        <p:nvGraphicFramePr>
          <p:cNvPr id="92177" name="Group 17"/>
          <p:cNvGraphicFramePr>
            <a:graphicFrameLocks noGrp="1"/>
          </p:cNvGraphicFramePr>
          <p:nvPr/>
        </p:nvGraphicFramePr>
        <p:xfrm>
          <a:off x="0" y="908050"/>
          <a:ext cx="10280650" cy="5732463"/>
        </p:xfrm>
        <a:graphic>
          <a:graphicData uri="http://schemas.openxmlformats.org/drawingml/2006/table">
            <a:tbl>
              <a:tblPr/>
              <a:tblGrid>
                <a:gridCol w="8234363"/>
                <a:gridCol w="2046287"/>
              </a:tblGrid>
              <a:tr h="5732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Verdana" pitchFamily="34" charset="0"/>
                        </a:rPr>
                        <a:t>One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facts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experts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have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been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unable</a:t>
                      </a:r>
                      <a:r>
                        <a:rPr kumimoji="0" lang="cs-CZ" sz="1200" b="0" i="0" u="none" strike="noStrike" cap="none" normalizeH="0" baseline="0" dirty="0" smtClean="0">
                          <a:ln>
                            <a:noFill/>
                          </a:ln>
                          <a:solidFill>
                            <a:schemeClr val="tx1"/>
                          </a:solidFill>
                          <a:effectLst/>
                          <a:latin typeface="Verdana" pitchFamily="34" charset="0"/>
                        </a:rPr>
                        <a:t> to </a:t>
                      </a:r>
                      <a:r>
                        <a:rPr kumimoji="0" lang="cs-CZ" sz="1200" b="0" i="0" u="none" strike="noStrike" cap="none" normalizeH="0" baseline="0" dirty="0" err="1" smtClean="0">
                          <a:ln>
                            <a:noFill/>
                          </a:ln>
                          <a:solidFill>
                            <a:schemeClr val="tx1"/>
                          </a:solidFill>
                          <a:effectLst/>
                          <a:latin typeface="Verdana" pitchFamily="34" charset="0"/>
                        </a:rPr>
                        <a:t>purge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from</a:t>
                      </a:r>
                      <a:r>
                        <a:rPr kumimoji="0" lang="cs-CZ" sz="1200" b="0" i="0" u="none" strike="noStrike" cap="none" normalizeH="0" baseline="0" dirty="0" smtClean="0">
                          <a:ln>
                            <a:noFill/>
                          </a:ln>
                          <a:solidFill>
                            <a:schemeClr val="tx1"/>
                          </a:solidFill>
                          <a:effectLst/>
                          <a:latin typeface="Verdana" pitchFamily="34" charset="0"/>
                        </a:rPr>
                        <a:t> many </a:t>
                      </a:r>
                      <a:r>
                        <a:rPr kumimoji="0" lang="cs-CZ" sz="1200" b="0" i="0" u="none" strike="noStrike" cap="none" normalizeH="0" baseline="0" dirty="0" err="1" smtClean="0">
                          <a:ln>
                            <a:noFill/>
                          </a:ln>
                          <a:solidFill>
                            <a:schemeClr val="tx1"/>
                          </a:solidFill>
                          <a:effectLst/>
                          <a:latin typeface="Verdana" pitchFamily="34" charset="0"/>
                        </a:rPr>
                        <a:t>textbooks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notion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sweet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perceived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tip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tongue</a:t>
                      </a:r>
                      <a:r>
                        <a:rPr kumimoji="0" lang="cs-CZ" sz="1200" b="0" i="0" u="none" strike="noStrike" cap="none" normalizeH="0" baseline="0" dirty="0" smtClean="0">
                          <a:ln>
                            <a:noFill/>
                          </a:ln>
                          <a:solidFill>
                            <a:schemeClr val="tx1"/>
                          </a:solidFill>
                          <a:effectLst/>
                          <a:latin typeface="Verdana" pitchFamily="34" charset="0"/>
                        </a:rPr>
                        <a:t>, bitter </a:t>
                      </a:r>
                      <a:r>
                        <a:rPr kumimoji="0" lang="cs-CZ" sz="1200" b="0" i="0" u="none" strike="noStrike" cap="none" normalizeH="0" baseline="0" dirty="0" err="1" smtClean="0">
                          <a:ln>
                            <a:noFill/>
                          </a:ln>
                          <a:solidFill>
                            <a:schemeClr val="tx1"/>
                          </a:solidFill>
                          <a:effectLst/>
                          <a:latin typeface="Verdana" pitchFamily="34" charset="0"/>
                        </a:rPr>
                        <a:t>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back</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sour</a:t>
                      </a:r>
                      <a:r>
                        <a:rPr kumimoji="0" lang="cs-CZ" sz="1200" b="0" i="0" u="none" strike="noStrike" cap="none" normalizeH="0" baseline="0" dirty="0" smtClean="0">
                          <a:ln>
                            <a:noFill/>
                          </a:ln>
                          <a:solidFill>
                            <a:schemeClr val="tx1"/>
                          </a:solidFill>
                          <a:effectLst/>
                          <a:latin typeface="Verdana" pitchFamily="34" charset="0"/>
                        </a:rPr>
                        <a:t> on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sides</a:t>
                      </a:r>
                      <a:r>
                        <a:rPr kumimoji="0" lang="cs-CZ" sz="1200" b="0" i="0" u="none" strike="noStrike" cap="none" normalizeH="0" baseline="0" dirty="0" smtClean="0">
                          <a:ln>
                            <a:noFill/>
                          </a:ln>
                          <a:solidFill>
                            <a:schemeClr val="tx1"/>
                          </a:solidFill>
                          <a:effectLst/>
                          <a:latin typeface="Verdana" pitchFamily="34" charset="0"/>
                        </a:rPr>
                        <a:t>, and salty </a:t>
                      </a:r>
                      <a:r>
                        <a:rPr kumimoji="0" lang="cs-CZ" sz="1200" b="0" i="0" u="none" strike="noStrike" cap="none" normalizeH="0" baseline="0" dirty="0" err="1" smtClean="0">
                          <a:ln>
                            <a:noFill/>
                          </a:ln>
                          <a:solidFill>
                            <a:schemeClr val="tx1"/>
                          </a:solidFill>
                          <a:effectLst/>
                          <a:latin typeface="Verdana" pitchFamily="34" charset="0"/>
                        </a:rPr>
                        <a:t>all</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over</a:t>
                      </a:r>
                      <a:r>
                        <a:rPr kumimoji="0" lang="cs-CZ" sz="1200" b="0" i="0" u="none" strike="noStrike" cap="none" normalizeH="0" baseline="0" dirty="0" smtClean="0">
                          <a:ln>
                            <a:noFill/>
                          </a:ln>
                          <a:solidFill>
                            <a:schemeClr val="tx1"/>
                          </a:solidFill>
                          <a:effectLst/>
                          <a:latin typeface="Verdana" pitchFamily="34" charset="0"/>
                        </a:rPr>
                        <a:t>. In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case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this</a:t>
                      </a:r>
                      <a:r>
                        <a:rPr kumimoji="0" lang="cs-CZ" sz="1200" b="0" i="0" u="none" strike="noStrike" cap="none" normalizeH="0" baseline="0" dirty="0" smtClean="0">
                          <a:ln>
                            <a:noFill/>
                          </a:ln>
                          <a:solidFill>
                            <a:schemeClr val="tx1"/>
                          </a:solidFill>
                          <a:effectLst/>
                          <a:latin typeface="Verdana" pitchFamily="34" charset="0"/>
                        </a:rPr>
                        <a:t> myth, </a:t>
                      </a:r>
                      <a:r>
                        <a:rPr kumimoji="0" lang="cs-CZ" sz="1200" b="0" i="0" u="none" strike="noStrike" cap="none" normalizeH="0" baseline="0" dirty="0" err="1" smtClean="0">
                          <a:ln>
                            <a:noFill/>
                          </a:ln>
                          <a:solidFill>
                            <a:schemeClr val="tx1"/>
                          </a:solidFill>
                          <a:effectLst/>
                          <a:latin typeface="Verdana" pitchFamily="34" charset="0"/>
                        </a:rPr>
                        <a:t>we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know</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roughly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when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began</a:t>
                      </a:r>
                      <a:r>
                        <a:rPr kumimoji="0" lang="cs-CZ" sz="1200" b="0" i="0" u="none" strike="noStrike" cap="none" normalizeH="0" baseline="0" dirty="0" smtClean="0">
                          <a:ln>
                            <a:noFill/>
                          </a:ln>
                          <a:solidFill>
                            <a:schemeClr val="tx1"/>
                          </a:solidFill>
                          <a:effectLst/>
                          <a:latin typeface="Verdana" pitchFamily="34" charset="0"/>
                        </a:rPr>
                        <a:t> and </a:t>
                      </a:r>
                      <a:r>
                        <a:rPr kumimoji="0" lang="cs-CZ" sz="1200" b="0" i="0" u="none" strike="noStrike" cap="none" normalizeH="0" baseline="0" dirty="0" err="1" smtClean="0">
                          <a:ln>
                            <a:noFill/>
                          </a:ln>
                          <a:solidFill>
                            <a:schemeClr val="tx1"/>
                          </a:solidFill>
                          <a:effectLst/>
                          <a:latin typeface="Verdana" pitchFamily="34" charset="0"/>
                        </a:rPr>
                        <a:t>we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have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some</a:t>
                      </a:r>
                      <a:r>
                        <a:rPr kumimoji="0" lang="cs-CZ" sz="1200" b="0" i="0" u="none" strike="noStrike" cap="none" normalizeH="0" baseline="0" dirty="0" smtClean="0">
                          <a:ln>
                            <a:noFill/>
                          </a:ln>
                          <a:solidFill>
                            <a:schemeClr val="tx1"/>
                          </a:solidFill>
                          <a:effectLst/>
                          <a:latin typeface="Verdana" pitchFamily="34" charset="0"/>
                        </a:rPr>
                        <a:t> idea </a:t>
                      </a:r>
                      <a:r>
                        <a:rPr kumimoji="0" lang="cs-CZ" sz="1200" b="0" i="0" u="none" strike="noStrike" cap="none" normalizeH="0" baseline="0" dirty="0" err="1" smtClean="0">
                          <a:ln>
                            <a:noFill/>
                          </a:ln>
                          <a:solidFill>
                            <a:schemeClr val="tx1"/>
                          </a:solidFill>
                          <a:effectLst/>
                          <a:latin typeface="Verdana" pitchFamily="34" charset="0"/>
                        </a:rPr>
                        <a:t>about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what</a:t>
                      </a:r>
                      <a:r>
                        <a:rPr kumimoji="0" lang="cs-CZ" sz="1200" b="0" i="0" u="none" strike="noStrike" cap="none" normalizeH="0" baseline="0" dirty="0" smtClean="0">
                          <a:ln>
                            <a:noFill/>
                          </a:ln>
                          <a:solidFill>
                            <a:schemeClr val="tx1"/>
                          </a:solidFill>
                          <a:effectLst/>
                          <a:latin typeface="Verdana" pitchFamily="34" charset="0"/>
                        </a:rPr>
                        <a:t> has </a:t>
                      </a:r>
                      <a:r>
                        <a:rPr kumimoji="0" lang="cs-CZ" sz="1200" b="0" i="0" u="none" strike="noStrike" cap="none" normalizeH="0" baseline="0" dirty="0" err="1" smtClean="0">
                          <a:ln>
                            <a:noFill/>
                          </a:ln>
                          <a:solidFill>
                            <a:schemeClr val="tx1"/>
                          </a:solidFill>
                          <a:effectLst/>
                          <a:latin typeface="Verdana" pitchFamily="34" charset="0"/>
                        </a:rPr>
                        <a:t>maintained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it</a:t>
                      </a:r>
                      <a:r>
                        <a:rPr kumimoji="0" lang="cs-CZ" sz="1200" b="0" i="0" u="none" strike="noStrike" cap="none" normalizeH="0" baseline="0" dirty="0" smtClean="0">
                          <a:ln>
                            <a:noFill/>
                          </a:ln>
                          <a:solidFill>
                            <a:schemeClr val="tx1"/>
                          </a:solidFill>
                          <a:effectLst/>
                          <a:latin typeface="Verdana" pitchFamily="34" charset="0"/>
                        </a:rPr>
                        <a:t> in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face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determined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efforts</a:t>
                      </a:r>
                      <a:r>
                        <a:rPr kumimoji="0" lang="cs-CZ" sz="1200" b="0" i="0" u="none" strike="noStrike" cap="none" normalizeH="0" baseline="0" dirty="0" smtClean="0">
                          <a:ln>
                            <a:noFill/>
                          </a:ln>
                          <a:solidFill>
                            <a:schemeClr val="tx1"/>
                          </a:solidFill>
                          <a:effectLst/>
                          <a:latin typeface="Verdana" pitchFamily="34" charset="0"/>
                        </a:rPr>
                        <a:t> by </a:t>
                      </a:r>
                      <a:r>
                        <a:rPr kumimoji="0" lang="cs-CZ" sz="1200" b="0" i="0" u="none" strike="noStrike" cap="none" normalizeH="0" baseline="0" dirty="0" err="1" smtClean="0">
                          <a:ln>
                            <a:noFill/>
                          </a:ln>
                          <a:solidFill>
                            <a:schemeClr val="tx1"/>
                          </a:solidFill>
                          <a:effectLst/>
                          <a:latin typeface="Verdana" pitchFamily="34" charset="0"/>
                        </a:rPr>
                        <a:t>experts</a:t>
                      </a:r>
                      <a:r>
                        <a:rPr kumimoji="0" lang="cs-CZ" sz="1200" b="0" i="0" u="none" strike="noStrike" cap="none" normalizeH="0" baseline="0" dirty="0" smtClean="0">
                          <a:ln>
                            <a:noFill/>
                          </a:ln>
                          <a:solidFill>
                            <a:schemeClr val="tx1"/>
                          </a:solidFill>
                          <a:effectLst/>
                          <a:latin typeface="Verdana" pitchFamily="34" charset="0"/>
                        </a:rPr>
                        <a:t> to </a:t>
                      </a:r>
                      <a:r>
                        <a:rPr kumimoji="0" lang="cs-CZ" sz="1200" b="0" i="0" u="none" strike="noStrike" cap="none" normalizeH="0" baseline="0" dirty="0" err="1" smtClean="0">
                          <a:ln>
                            <a:noFill/>
                          </a:ln>
                          <a:solidFill>
                            <a:schemeClr val="tx1"/>
                          </a:solidFill>
                          <a:effectLst/>
                          <a:latin typeface="Verdana" pitchFamily="34" charset="0"/>
                        </a:rPr>
                        <a:t>stamp</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out</a:t>
                      </a:r>
                      <a:r>
                        <a:rPr kumimoji="0" lang="cs-CZ" sz="1200" b="0" i="0" u="none" strike="noStrike" cap="none" normalizeH="0" baseline="0" dirty="0" smtClean="0">
                          <a:ln>
                            <a:noFill/>
                          </a:ln>
                          <a:solidFill>
                            <a:schemeClr val="tx1"/>
                          </a:solidFill>
                          <a:effectLst/>
                          <a:latin typeface="Verdana"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origin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is</a:t>
                      </a:r>
                      <a:r>
                        <a:rPr kumimoji="0" lang="cs-CZ" sz="1200" b="0" i="0" u="none" strike="noStrike" cap="none" normalizeH="0" baseline="0" dirty="0" smtClean="0">
                          <a:ln>
                            <a:noFill/>
                          </a:ln>
                          <a:solidFill>
                            <a:schemeClr val="tx1"/>
                          </a:solidFill>
                          <a:effectLst/>
                          <a:latin typeface="Verdana" pitchFamily="34" charset="0"/>
                        </a:rPr>
                        <a:t> most </a:t>
                      </a:r>
                      <a:r>
                        <a:rPr kumimoji="0" lang="cs-CZ" sz="1200" b="0" i="0" u="none" strike="noStrike" cap="none" normalizeH="0" baseline="0" dirty="0" err="1" smtClean="0">
                          <a:ln>
                            <a:noFill/>
                          </a:ln>
                          <a:solidFill>
                            <a:schemeClr val="tx1"/>
                          </a:solidFill>
                          <a:effectLst/>
                          <a:latin typeface="Verdana" pitchFamily="34" charset="0"/>
                        </a:rPr>
                        <a:t>likely</a:t>
                      </a:r>
                      <a:r>
                        <a:rPr kumimoji="0" lang="cs-CZ" sz="1200" b="0" i="0" u="none" strike="noStrike" cap="none" normalizeH="0" baseline="0" dirty="0" smtClean="0">
                          <a:ln>
                            <a:noFill/>
                          </a:ln>
                          <a:solidFill>
                            <a:schemeClr val="tx1"/>
                          </a:solidFill>
                          <a:effectLst/>
                          <a:latin typeface="Verdana" pitchFamily="34" charset="0"/>
                        </a:rPr>
                        <a:t> a </a:t>
                      </a:r>
                      <a:r>
                        <a:rPr kumimoji="0" lang="cs-CZ" sz="1200" b="0" i="0" u="none" strike="noStrike" cap="none" normalizeH="0" baseline="0" dirty="0" err="1" smtClean="0">
                          <a:ln>
                            <a:noFill/>
                          </a:ln>
                          <a:solidFill>
                            <a:schemeClr val="tx1"/>
                          </a:solidFill>
                          <a:effectLst/>
                          <a:latin typeface="Verdana" pitchFamily="34" charset="0"/>
                        </a:rPr>
                        <a:t>book</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written</a:t>
                      </a:r>
                      <a:r>
                        <a:rPr kumimoji="0" lang="cs-CZ" sz="1200" b="0" i="0" u="none" strike="noStrike" cap="none" normalizeH="0" baseline="0" dirty="0" smtClean="0">
                          <a:ln>
                            <a:noFill/>
                          </a:ln>
                          <a:solidFill>
                            <a:schemeClr val="tx1"/>
                          </a:solidFill>
                          <a:effectLst/>
                          <a:latin typeface="Verdana" pitchFamily="34" charset="0"/>
                        </a:rPr>
                        <a:t> by Harvard </a:t>
                      </a:r>
                      <a:r>
                        <a:rPr kumimoji="0" lang="cs-CZ" sz="1200" b="0" i="0" u="none" strike="noStrike" cap="none" normalizeH="0" baseline="0" dirty="0" err="1" smtClean="0">
                          <a:ln>
                            <a:noFill/>
                          </a:ln>
                          <a:solidFill>
                            <a:schemeClr val="tx1"/>
                          </a:solidFill>
                          <a:effectLst/>
                          <a:latin typeface="Verdana" pitchFamily="34" charset="0"/>
                        </a:rPr>
                        <a:t>University’s</a:t>
                      </a:r>
                      <a:r>
                        <a:rPr kumimoji="0" lang="cs-CZ" sz="1200" b="0" i="0" u="none" strike="noStrike" cap="none" normalizeH="0" baseline="0" dirty="0" smtClean="0">
                          <a:ln>
                            <a:noFill/>
                          </a:ln>
                          <a:solidFill>
                            <a:schemeClr val="tx1"/>
                          </a:solidFill>
                          <a:effectLst/>
                          <a:latin typeface="Verdana" pitchFamily="34" charset="0"/>
                        </a:rPr>
                        <a:t> Edwin </a:t>
                      </a:r>
                      <a:r>
                        <a:rPr kumimoji="0" lang="cs-CZ" sz="1200" b="0" i="0" u="none" strike="noStrike" cap="none" normalizeH="0" baseline="0" dirty="0" err="1" smtClean="0">
                          <a:ln>
                            <a:noFill/>
                          </a:ln>
                          <a:solidFill>
                            <a:schemeClr val="tx1"/>
                          </a:solidFill>
                          <a:effectLst/>
                          <a:latin typeface="Verdana" pitchFamily="34" charset="0"/>
                        </a:rPr>
                        <a:t>Boring</a:t>
                      </a:r>
                      <a:r>
                        <a:rPr kumimoji="0" lang="cs-CZ" sz="1200" b="0" i="0" u="none" strike="noStrike" cap="none" normalizeH="0" baseline="0" dirty="0" smtClean="0">
                          <a:ln>
                            <a:noFill/>
                          </a:ln>
                          <a:solidFill>
                            <a:schemeClr val="tx1"/>
                          </a:solidFill>
                          <a:effectLst/>
                          <a:latin typeface="Verdana" pitchFamily="34" charset="0"/>
                        </a:rPr>
                        <a:t> in 1942. </a:t>
                      </a:r>
                      <a:r>
                        <a:rPr kumimoji="0" lang="cs-CZ" sz="1200" b="0" i="0" u="none" strike="noStrike" cap="none" normalizeH="0" baseline="0" dirty="0" err="1" smtClean="0">
                          <a:ln>
                            <a:noFill/>
                          </a:ln>
                          <a:solidFill>
                            <a:schemeClr val="tx1"/>
                          </a:solidFill>
                          <a:effectLst/>
                          <a:latin typeface="Verdana" pitchFamily="34" charset="0"/>
                        </a:rPr>
                        <a:t>Boring</a:t>
                      </a:r>
                      <a:r>
                        <a:rPr kumimoji="0" lang="cs-CZ" sz="1200" b="0" i="0" u="none" strike="noStrike" cap="none" normalizeH="0" baseline="0" dirty="0" smtClean="0">
                          <a:ln>
                            <a:noFill/>
                          </a:ln>
                          <a:solidFill>
                            <a:schemeClr val="tx1"/>
                          </a:solidFill>
                          <a:effectLst/>
                          <a:latin typeface="Verdana" pitchFamily="34" charset="0"/>
                        </a:rPr>
                        <a:t>, in </a:t>
                      </a:r>
                      <a:r>
                        <a:rPr kumimoji="0" lang="cs-CZ" sz="1200" b="0" i="0" u="none" strike="noStrike" cap="none" normalizeH="0" baseline="0" dirty="0" err="1" smtClean="0">
                          <a:ln>
                            <a:noFill/>
                          </a:ln>
                          <a:solidFill>
                            <a:schemeClr val="tx1"/>
                          </a:solidFill>
                          <a:effectLst/>
                          <a:latin typeface="Verdana" pitchFamily="34" charset="0"/>
                        </a:rPr>
                        <a:t>addition</a:t>
                      </a:r>
                      <a:r>
                        <a:rPr kumimoji="0" lang="cs-CZ" sz="1200" b="0" i="0" u="none" strike="noStrike" cap="none" normalizeH="0" baseline="0" dirty="0" smtClean="0">
                          <a:ln>
                            <a:noFill/>
                          </a:ln>
                          <a:solidFill>
                            <a:schemeClr val="tx1"/>
                          </a:solidFill>
                          <a:effectLst/>
                          <a:latin typeface="Verdana" pitchFamily="34" charset="0"/>
                        </a:rPr>
                        <a:t> to his </a:t>
                      </a:r>
                      <a:r>
                        <a:rPr kumimoji="0" lang="cs-CZ" sz="1200" b="0" i="0" u="none" strike="noStrike" cap="none" normalizeH="0" baseline="0" dirty="0" err="1" smtClean="0">
                          <a:ln>
                            <a:noFill/>
                          </a:ln>
                          <a:solidFill>
                            <a:schemeClr val="tx1"/>
                          </a:solidFill>
                          <a:effectLst/>
                          <a:latin typeface="Verdana" pitchFamily="34" charset="0"/>
                        </a:rPr>
                        <a:t>own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work</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chronicled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history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sensation</a:t>
                      </a:r>
                      <a:r>
                        <a:rPr kumimoji="0" lang="cs-CZ" sz="1200" b="0" i="0" u="none" strike="noStrike" cap="none" normalizeH="0" baseline="0" dirty="0" smtClean="0">
                          <a:ln>
                            <a:noFill/>
                          </a:ln>
                          <a:solidFill>
                            <a:schemeClr val="tx1"/>
                          </a:solidFill>
                          <a:effectLst/>
                          <a:latin typeface="Verdana" pitchFamily="34" charset="0"/>
                        </a:rPr>
                        <a:t> and </a:t>
                      </a:r>
                      <a:r>
                        <a:rPr kumimoji="0" lang="cs-CZ" sz="1200" b="0" i="0" u="none" strike="noStrike" cap="none" normalizeH="0" baseline="0" dirty="0" err="1" smtClean="0">
                          <a:ln>
                            <a:noFill/>
                          </a:ln>
                          <a:solidFill>
                            <a:schemeClr val="tx1"/>
                          </a:solidFill>
                          <a:effectLst/>
                          <a:latin typeface="Verdana" pitchFamily="34" charset="0"/>
                        </a:rPr>
                        <a:t>perception</a:t>
                      </a:r>
                      <a:r>
                        <a:rPr kumimoji="0" lang="cs-CZ" sz="1200" b="0" i="0" u="none" strike="noStrike" cap="none" normalizeH="0" baseline="0" dirty="0" smtClean="0">
                          <a:ln>
                            <a:noFill/>
                          </a:ln>
                          <a:solidFill>
                            <a:schemeClr val="tx1"/>
                          </a:solidFill>
                          <a:effectLst/>
                          <a:latin typeface="Verdana" pitchFamily="34" charset="0"/>
                        </a:rPr>
                        <a:t>. He </a:t>
                      </a:r>
                      <a:r>
                        <a:rPr kumimoji="0" lang="cs-CZ" sz="1200" b="0" i="0" u="none" strike="noStrike" cap="none" normalizeH="0" baseline="0" dirty="0" err="1" smtClean="0">
                          <a:ln>
                            <a:noFill/>
                          </a:ln>
                          <a:solidFill>
                            <a:schemeClr val="tx1"/>
                          </a:solidFill>
                          <a:effectLst/>
                          <a:latin typeface="Verdana" pitchFamily="34" charset="0"/>
                        </a:rPr>
                        <a:t>described</a:t>
                      </a:r>
                      <a:r>
                        <a:rPr kumimoji="0" lang="cs-CZ" sz="1200" b="0" i="0" u="none" strike="noStrike" cap="none" normalizeH="0" baseline="0" dirty="0" smtClean="0">
                          <a:ln>
                            <a:noFill/>
                          </a:ln>
                          <a:solidFill>
                            <a:schemeClr val="tx1"/>
                          </a:solidFill>
                          <a:effectLst/>
                          <a:latin typeface="Verdana" pitchFamily="34" charset="0"/>
                        </a:rPr>
                        <a:t> a study </a:t>
                      </a:r>
                      <a:r>
                        <a:rPr kumimoji="0" lang="cs-CZ" sz="1200" b="0" i="0" u="none" strike="noStrike" cap="none" normalizeH="0" baseline="0" dirty="0" err="1" smtClean="0">
                          <a:ln>
                            <a:noFill/>
                          </a:ln>
                          <a:solidFill>
                            <a:schemeClr val="tx1"/>
                          </a:solidFill>
                          <a:effectLst/>
                          <a:latin typeface="Verdana" pitchFamily="34" charset="0"/>
                        </a:rPr>
                        <a:t>conducted</a:t>
                      </a:r>
                      <a:r>
                        <a:rPr kumimoji="0" lang="cs-CZ" sz="1200" b="0" i="0" u="none" strike="noStrike" cap="none" normalizeH="0" baseline="0" dirty="0" smtClean="0">
                          <a:ln>
                            <a:noFill/>
                          </a:ln>
                          <a:solidFill>
                            <a:schemeClr val="tx1"/>
                          </a:solidFill>
                          <a:effectLst/>
                          <a:latin typeface="Verdana" pitchFamily="34" charset="0"/>
                        </a:rPr>
                        <a:t> by </a:t>
                      </a:r>
                      <a:r>
                        <a:rPr kumimoji="0" lang="cs-CZ" sz="1200" b="0" i="0" u="none" strike="noStrike" cap="none" normalizeH="0" baseline="0" dirty="0" err="1" smtClean="0">
                          <a:ln>
                            <a:noFill/>
                          </a:ln>
                          <a:solidFill>
                            <a:schemeClr val="tx1"/>
                          </a:solidFill>
                          <a:effectLst/>
                          <a:latin typeface="Verdana" pitchFamily="34" charset="0"/>
                        </a:rPr>
                        <a:t>Hänig</a:t>
                      </a:r>
                      <a:r>
                        <a:rPr kumimoji="0" lang="cs-CZ" sz="1200" b="0" i="0" u="none" strike="noStrike" cap="none" normalizeH="0" baseline="0" dirty="0" smtClean="0">
                          <a:ln>
                            <a:noFill/>
                          </a:ln>
                          <a:solidFill>
                            <a:schemeClr val="tx1"/>
                          </a:solidFill>
                          <a:effectLst/>
                          <a:latin typeface="Verdana" pitchFamily="34" charset="0"/>
                        </a:rPr>
                        <a:t> in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laboratory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Wilhelm </a:t>
                      </a:r>
                      <a:r>
                        <a:rPr kumimoji="0" lang="cs-CZ" sz="1200" b="0" i="0" u="none" strike="noStrike" cap="none" normalizeH="0" baseline="0" dirty="0" err="1" smtClean="0">
                          <a:ln>
                            <a:noFill/>
                          </a:ln>
                          <a:solidFill>
                            <a:schemeClr val="tx1"/>
                          </a:solidFill>
                          <a:effectLst/>
                          <a:latin typeface="Verdana" pitchFamily="34" charset="0"/>
                        </a:rPr>
                        <a:t>Wundt</a:t>
                      </a:r>
                      <a:r>
                        <a:rPr kumimoji="0" lang="cs-CZ" sz="1200" b="0" i="0" u="none" strike="noStrike" cap="none" normalizeH="0" baseline="0" dirty="0" smtClean="0">
                          <a:ln>
                            <a:noFill/>
                          </a:ln>
                          <a:solidFill>
                            <a:schemeClr val="tx1"/>
                          </a:solidFill>
                          <a:effectLst/>
                          <a:latin typeface="Verdana" pitchFamily="34" charset="0"/>
                        </a:rPr>
                        <a:t> in 1901 (</a:t>
                      </a:r>
                      <a:r>
                        <a:rPr kumimoji="0" lang="cs-CZ" sz="1200" b="0" i="0" u="none" strike="noStrike" cap="none" normalizeH="0" baseline="0" dirty="0" err="1" smtClean="0">
                          <a:ln>
                            <a:noFill/>
                          </a:ln>
                          <a:solidFill>
                            <a:schemeClr val="tx1"/>
                          </a:solidFill>
                          <a:effectLst/>
                          <a:latin typeface="Verdana" pitchFamily="34" charset="0"/>
                        </a:rPr>
                        <a:t>Hänig</a:t>
                      </a:r>
                      <a:r>
                        <a:rPr kumimoji="0" lang="cs-CZ" sz="1200" b="0" i="0" u="none" strike="noStrike" cap="none" normalizeH="0" baseline="0" dirty="0" smtClean="0">
                          <a:ln>
                            <a:noFill/>
                          </a:ln>
                          <a:solidFill>
                            <a:schemeClr val="tx1"/>
                          </a:solidFill>
                          <a:effectLst/>
                          <a:latin typeface="Verdana" pitchFamily="34" charset="0"/>
                        </a:rPr>
                        <a:t>, 1901). </a:t>
                      </a:r>
                      <a:r>
                        <a:rPr kumimoji="0" lang="cs-CZ" sz="1200" b="0" i="0" u="none" strike="noStrike" cap="none" normalizeH="0" baseline="0" dirty="0" err="1" smtClean="0">
                          <a:ln>
                            <a:noFill/>
                          </a:ln>
                          <a:solidFill>
                            <a:schemeClr val="tx1"/>
                          </a:solidFill>
                          <a:effectLst/>
                          <a:latin typeface="Verdana" pitchFamily="34" charset="0"/>
                        </a:rPr>
                        <a:t>Hänig</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wanted</a:t>
                      </a:r>
                      <a:r>
                        <a:rPr kumimoji="0" lang="cs-CZ" sz="1200" b="0" i="0" u="none" strike="noStrike" cap="none" normalizeH="0" baseline="0" dirty="0" smtClean="0">
                          <a:ln>
                            <a:noFill/>
                          </a:ln>
                          <a:solidFill>
                            <a:schemeClr val="tx1"/>
                          </a:solidFill>
                          <a:effectLst/>
                          <a:latin typeface="Verdana" pitchFamily="34" charset="0"/>
                        </a:rPr>
                        <a:t> to show </a:t>
                      </a:r>
                      <a:r>
                        <a:rPr kumimoji="0" lang="cs-CZ" sz="1200" b="0" i="0" u="none" strike="noStrike" cap="none" normalizeH="0" baseline="0" dirty="0" err="1" smtClean="0">
                          <a:ln>
                            <a:noFill/>
                          </a:ln>
                          <a:solidFill>
                            <a:schemeClr val="tx1"/>
                          </a:solidFill>
                          <a:effectLst/>
                          <a:latin typeface="Verdana" pitchFamily="34" charset="0"/>
                        </a:rPr>
                        <a:t>that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four</a:t>
                      </a:r>
                      <a:r>
                        <a:rPr kumimoji="0" lang="cs-CZ" sz="1200" b="0" i="0" u="none" strike="noStrike" cap="none" normalizeH="0" baseline="0" dirty="0" smtClean="0">
                          <a:ln>
                            <a:noFill/>
                          </a:ln>
                          <a:solidFill>
                            <a:schemeClr val="tx1"/>
                          </a:solidFill>
                          <a:effectLst/>
                          <a:latin typeface="Verdana" pitchFamily="34" charset="0"/>
                        </a:rPr>
                        <a:t> basic </a:t>
                      </a:r>
                      <a:r>
                        <a:rPr kumimoji="0" lang="cs-CZ" sz="1200" b="0" i="0" u="none" strike="noStrike" cap="none" normalizeH="0" baseline="0" dirty="0" err="1" smtClean="0">
                          <a:ln>
                            <a:noFill/>
                          </a:ln>
                          <a:solidFill>
                            <a:schemeClr val="tx1"/>
                          </a:solidFill>
                          <a:effectLst/>
                          <a:latin typeface="Verdana" pitchFamily="34" charset="0"/>
                        </a:rPr>
                        <a:t>tastes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were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mediated</a:t>
                      </a:r>
                      <a:r>
                        <a:rPr kumimoji="0" lang="cs-CZ" sz="1200" b="0" i="0" u="none" strike="noStrike" cap="none" normalizeH="0" baseline="0" dirty="0" smtClean="0">
                          <a:ln>
                            <a:noFill/>
                          </a:ln>
                          <a:solidFill>
                            <a:schemeClr val="tx1"/>
                          </a:solidFill>
                          <a:effectLst/>
                          <a:latin typeface="Verdana" pitchFamily="34" charset="0"/>
                        </a:rPr>
                        <a:t> by </a:t>
                      </a:r>
                      <a:r>
                        <a:rPr kumimoji="0" lang="cs-CZ" sz="1200" b="0" i="0" u="none" strike="noStrike" cap="none" normalizeH="0" baseline="0" dirty="0" err="1" smtClean="0">
                          <a:ln>
                            <a:noFill/>
                          </a:ln>
                          <a:solidFill>
                            <a:schemeClr val="tx1"/>
                          </a:solidFill>
                          <a:effectLst/>
                          <a:latin typeface="Verdana" pitchFamily="34" charset="0"/>
                        </a:rPr>
                        <a:t>different</a:t>
                      </a:r>
                      <a:r>
                        <a:rPr kumimoji="0" lang="cs-CZ" sz="1200" b="0" i="0" u="none" strike="noStrike" cap="none" normalizeH="0" baseline="0" dirty="0" smtClean="0">
                          <a:ln>
                            <a:noFill/>
                          </a:ln>
                          <a:solidFill>
                            <a:schemeClr val="tx1"/>
                          </a:solidFill>
                          <a:effectLst/>
                          <a:latin typeface="Verdana" pitchFamily="34" charset="0"/>
                        </a:rPr>
                        <a:t> receptor </a:t>
                      </a:r>
                      <a:r>
                        <a:rPr kumimoji="0" lang="cs-CZ" sz="1200" b="0" i="0" u="none" strike="noStrike" cap="none" normalizeH="0" baseline="0" dirty="0" err="1" smtClean="0">
                          <a:ln>
                            <a:noFill/>
                          </a:ln>
                          <a:solidFill>
                            <a:schemeClr val="tx1"/>
                          </a:solidFill>
                          <a:effectLst/>
                          <a:latin typeface="Verdana" pitchFamily="34" charset="0"/>
                        </a:rPr>
                        <a:t>mechanisms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something</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take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for</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granted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today</a:t>
                      </a:r>
                      <a:r>
                        <a:rPr kumimoji="0" lang="cs-CZ" sz="1200" b="0" i="0" u="none" strike="noStrike" cap="none" normalizeH="0" baseline="0" dirty="0" smtClean="0">
                          <a:ln>
                            <a:noFill/>
                          </a:ln>
                          <a:solidFill>
                            <a:schemeClr val="tx1"/>
                          </a:solidFill>
                          <a:effectLst/>
                          <a:latin typeface="Verdana" pitchFamily="34" charset="0"/>
                        </a:rPr>
                        <a:t>). He </a:t>
                      </a:r>
                      <a:r>
                        <a:rPr kumimoji="0" lang="cs-CZ" sz="1200" b="0" i="0" u="none" strike="noStrike" cap="none" normalizeH="0" baseline="0" dirty="0" err="1" smtClean="0">
                          <a:ln>
                            <a:noFill/>
                          </a:ln>
                          <a:solidFill>
                            <a:schemeClr val="tx1"/>
                          </a:solidFill>
                          <a:effectLst/>
                          <a:latin typeface="Verdana" pitchFamily="34" charset="0"/>
                        </a:rPr>
                        <a:t>reasoned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if</a:t>
                      </a:r>
                      <a:r>
                        <a:rPr kumimoji="0" lang="cs-CZ" sz="1200" b="0" i="0" u="none" strike="noStrike" cap="none" normalizeH="0" baseline="0" dirty="0" smtClean="0">
                          <a:ln>
                            <a:noFill/>
                          </a:ln>
                          <a:solidFill>
                            <a:schemeClr val="tx1"/>
                          </a:solidFill>
                          <a:effectLst/>
                          <a:latin typeface="Verdana" pitchFamily="34" charset="0"/>
                        </a:rPr>
                        <a:t> taste </a:t>
                      </a:r>
                      <a:r>
                        <a:rPr kumimoji="0" lang="cs-CZ" sz="1200" b="0" i="0" u="none" strike="noStrike" cap="none" normalizeH="0" baseline="0" dirty="0" err="1" smtClean="0">
                          <a:ln>
                            <a:noFill/>
                          </a:ln>
                          <a:solidFill>
                            <a:schemeClr val="tx1"/>
                          </a:solidFill>
                          <a:effectLst/>
                          <a:latin typeface="Verdana" pitchFamily="34" charset="0"/>
                        </a:rPr>
                        <a:t>thresholds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varied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with</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tongue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locus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one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would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have</a:t>
                      </a:r>
                      <a:r>
                        <a:rPr kumimoji="0" lang="cs-CZ" sz="1200" b="0" i="0" u="none" strike="noStrike" cap="none" normalizeH="0" baseline="0" dirty="0" smtClean="0">
                          <a:ln>
                            <a:noFill/>
                          </a:ln>
                          <a:solidFill>
                            <a:schemeClr val="tx1"/>
                          </a:solidFill>
                          <a:effectLst/>
                          <a:latin typeface="Verdana" pitchFamily="34" charset="0"/>
                        </a:rPr>
                        <a:t> to </a:t>
                      </a:r>
                      <a:r>
                        <a:rPr kumimoji="0" lang="cs-CZ" sz="1200" b="0" i="0" u="none" strike="noStrike" cap="none" normalizeH="0" baseline="0" dirty="0" err="1" smtClean="0">
                          <a:ln>
                            <a:noFill/>
                          </a:ln>
                          <a:solidFill>
                            <a:schemeClr val="tx1"/>
                          </a:solidFill>
                          <a:effectLst/>
                          <a:latin typeface="Verdana" pitchFamily="34" charset="0"/>
                        </a:rPr>
                        <a:t>conclude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receptor </a:t>
                      </a:r>
                      <a:r>
                        <a:rPr kumimoji="0" lang="cs-CZ" sz="1200" b="0" i="0" u="none" strike="noStrike" cap="none" normalizeH="0" baseline="0" dirty="0" err="1" smtClean="0">
                          <a:ln>
                            <a:noFill/>
                          </a:ln>
                          <a:solidFill>
                            <a:schemeClr val="tx1"/>
                          </a:solidFill>
                          <a:effectLst/>
                          <a:latin typeface="Verdana" pitchFamily="34" charset="0"/>
                        </a:rPr>
                        <a:t>mechanisms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varied</a:t>
                      </a:r>
                      <a:r>
                        <a:rPr kumimoji="0" lang="cs-CZ" sz="1200" b="0" i="0" u="none" strike="noStrike" cap="none" normalizeH="0" baseline="0" dirty="0" smtClean="0">
                          <a:ln>
                            <a:noFill/>
                          </a:ln>
                          <a:solidFill>
                            <a:schemeClr val="tx1"/>
                          </a:solidFill>
                          <a:effectLst/>
                          <a:latin typeface="Verdana" pitchFamily="34" charset="0"/>
                        </a:rPr>
                        <a:t> as </a:t>
                      </a:r>
                      <a:r>
                        <a:rPr kumimoji="0" lang="cs-CZ" sz="1200" b="0" i="0" u="none" strike="noStrike" cap="none" normalizeH="0" baseline="0" dirty="0" err="1" smtClean="0">
                          <a:ln>
                            <a:noFill/>
                          </a:ln>
                          <a:solidFill>
                            <a:schemeClr val="tx1"/>
                          </a:solidFill>
                          <a:effectLst/>
                          <a:latin typeface="Verdana" pitchFamily="34" charset="0"/>
                        </a:rPr>
                        <a:t>well</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Hänig</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selected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points</a:t>
                      </a:r>
                      <a:r>
                        <a:rPr kumimoji="0" lang="cs-CZ" sz="1200" b="0" i="0" u="none" strike="noStrike" cap="none" normalizeH="0" baseline="0" dirty="0" smtClean="0">
                          <a:ln>
                            <a:noFill/>
                          </a:ln>
                          <a:solidFill>
                            <a:schemeClr val="tx1"/>
                          </a:solidFill>
                          <a:effectLst/>
                          <a:latin typeface="Verdana" pitchFamily="34" charset="0"/>
                        </a:rPr>
                        <a:t> on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oval </a:t>
                      </a:r>
                      <a:r>
                        <a:rPr kumimoji="0" lang="cs-CZ" sz="1200" b="0" i="0" u="none" strike="noStrike" cap="none" normalizeH="0" baseline="0" dirty="0" err="1" smtClean="0">
                          <a:ln>
                            <a:noFill/>
                          </a:ln>
                          <a:solidFill>
                            <a:schemeClr val="tx1"/>
                          </a:solidFill>
                          <a:effectLst/>
                          <a:latin typeface="Verdana" pitchFamily="34" charset="0"/>
                        </a:rPr>
                        <a:t>distribution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taste </a:t>
                      </a:r>
                      <a:r>
                        <a:rPr kumimoji="0" lang="cs-CZ" sz="1200" b="0" i="0" u="none" strike="noStrike" cap="none" normalizeH="0" baseline="0" dirty="0" err="1" smtClean="0">
                          <a:ln>
                            <a:noFill/>
                          </a:ln>
                          <a:solidFill>
                            <a:schemeClr val="tx1"/>
                          </a:solidFill>
                          <a:effectLst/>
                          <a:latin typeface="Verdana" pitchFamily="34" charset="0"/>
                        </a:rPr>
                        <a:t>buds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around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perimeter</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tongue</a:t>
                      </a:r>
                      <a:r>
                        <a:rPr kumimoji="0" lang="cs-CZ" sz="1200" b="0" i="0" u="none" strike="noStrike" cap="none" normalizeH="0" baseline="0" dirty="0" smtClean="0">
                          <a:ln>
                            <a:noFill/>
                          </a:ln>
                          <a:solidFill>
                            <a:schemeClr val="tx1"/>
                          </a:solidFill>
                          <a:effectLst/>
                          <a:latin typeface="Verdana" pitchFamily="34" charset="0"/>
                        </a:rPr>
                        <a:t> and </a:t>
                      </a:r>
                      <a:r>
                        <a:rPr kumimoji="0" lang="cs-CZ" sz="1200" b="0" i="0" u="none" strike="noStrike" cap="none" normalizeH="0" baseline="0" dirty="0" err="1" smtClean="0">
                          <a:ln>
                            <a:noFill/>
                          </a:ln>
                          <a:solidFill>
                            <a:schemeClr val="tx1"/>
                          </a:solidFill>
                          <a:effectLst/>
                          <a:latin typeface="Verdana" pitchFamily="34" charset="0"/>
                        </a:rPr>
                        <a:t>laboriously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measured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thresholds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for</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substances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representing</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each</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four</a:t>
                      </a:r>
                      <a:r>
                        <a:rPr kumimoji="0" lang="cs-CZ" sz="1200" b="0" i="0" u="none" strike="noStrike" cap="none" normalizeH="0" baseline="0" dirty="0" smtClean="0">
                          <a:ln>
                            <a:noFill/>
                          </a:ln>
                          <a:solidFill>
                            <a:schemeClr val="tx1"/>
                          </a:solidFill>
                          <a:effectLst/>
                          <a:latin typeface="Verdana" pitchFamily="34" charset="0"/>
                        </a:rPr>
                        <a:t> basic </a:t>
                      </a:r>
                      <a:r>
                        <a:rPr kumimoji="0" lang="cs-CZ" sz="1200" b="0" i="0" u="none" strike="noStrike" cap="none" normalizeH="0" baseline="0" dirty="0" err="1" smtClean="0">
                          <a:ln>
                            <a:noFill/>
                          </a:ln>
                          <a:solidFill>
                            <a:schemeClr val="tx1"/>
                          </a:solidFill>
                          <a:effectLst/>
                          <a:latin typeface="Verdana" pitchFamily="34" charset="0"/>
                        </a:rPr>
                        <a:t>tastes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variation</a:t>
                      </a:r>
                      <a:r>
                        <a:rPr kumimoji="0" lang="cs-CZ" sz="1200" b="0" i="0" u="none" strike="noStrike" cap="none" normalizeH="0" baseline="0" dirty="0" smtClean="0">
                          <a:ln>
                            <a:noFill/>
                          </a:ln>
                          <a:solidFill>
                            <a:schemeClr val="tx1"/>
                          </a:solidFill>
                          <a:effectLst/>
                          <a:latin typeface="Verdana" pitchFamily="34" charset="0"/>
                        </a:rPr>
                        <a:t> in </a:t>
                      </a:r>
                      <a:r>
                        <a:rPr kumimoji="0" lang="cs-CZ" sz="1200" b="0" i="0" u="none" strike="noStrike" cap="none" normalizeH="0" baseline="0" dirty="0" err="1" smtClean="0">
                          <a:ln>
                            <a:noFill/>
                          </a:ln>
                          <a:solidFill>
                            <a:schemeClr val="tx1"/>
                          </a:solidFill>
                          <a:effectLst/>
                          <a:latin typeface="Verdana" pitchFamily="34" charset="0"/>
                        </a:rPr>
                        <a:t>thresholds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was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small</a:t>
                      </a:r>
                      <a:r>
                        <a:rPr kumimoji="0" lang="cs-CZ" sz="1200" b="0" i="0" u="none" strike="noStrike" cap="none" normalizeH="0" baseline="0" dirty="0" smtClean="0">
                          <a:ln>
                            <a:noFill/>
                          </a:ln>
                          <a:solidFill>
                            <a:schemeClr val="tx1"/>
                          </a:solidFill>
                          <a:effectLst/>
                          <a:latin typeface="Verdana" pitchFamily="34" charset="0"/>
                        </a:rPr>
                        <a:t> but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patterns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across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four</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tastes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were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different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Hänig</a:t>
                      </a:r>
                      <a:r>
                        <a:rPr kumimoji="0" lang="cs-CZ" sz="1200" b="0" i="0" u="none" strike="noStrike" cap="none" normalizeH="0" baseline="0" dirty="0" smtClean="0">
                          <a:ln>
                            <a:noFill/>
                          </a:ln>
                          <a:solidFill>
                            <a:schemeClr val="tx1"/>
                          </a:solidFill>
                          <a:effectLst/>
                          <a:latin typeface="Verdana" pitchFamily="34" charset="0"/>
                        </a:rPr>
                        <a:t> had made his point. </a:t>
                      </a:r>
                      <a:r>
                        <a:rPr kumimoji="0" lang="cs-CZ" sz="1200" b="0" i="0" u="none" strike="noStrike" cap="none" normalizeH="0" baseline="0" dirty="0" err="1" smtClean="0">
                          <a:ln>
                            <a:noFill/>
                          </a:ln>
                          <a:solidFill>
                            <a:schemeClr val="tx1"/>
                          </a:solidFill>
                          <a:effectLst/>
                          <a:latin typeface="Verdana" pitchFamily="34" charset="0"/>
                        </a:rPr>
                        <a:t>Boring</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apparently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misunderstood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concentration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units</a:t>
                      </a:r>
                      <a:r>
                        <a:rPr kumimoji="0" lang="cs-CZ" sz="1200" b="0" i="0" u="none" strike="noStrike" cap="none" normalizeH="0" baseline="0" dirty="0" smtClean="0">
                          <a:ln>
                            <a:noFill/>
                          </a:ln>
                          <a:solidFill>
                            <a:schemeClr val="tx1"/>
                          </a:solidFill>
                          <a:effectLst/>
                          <a:latin typeface="Verdana" pitchFamily="34" charset="0"/>
                        </a:rPr>
                        <a:t> in </a:t>
                      </a:r>
                      <a:r>
                        <a:rPr kumimoji="0" lang="cs-CZ" sz="1200" b="0" i="0" u="none" strike="noStrike" cap="none" normalizeH="0" baseline="0" dirty="0" err="1" smtClean="0">
                          <a:ln>
                            <a:noFill/>
                          </a:ln>
                          <a:solidFill>
                            <a:schemeClr val="tx1"/>
                          </a:solidFill>
                          <a:effectLst/>
                          <a:latin typeface="Verdana" pitchFamily="34" charset="0"/>
                        </a:rPr>
                        <a:t>Hänig’s</a:t>
                      </a:r>
                      <a:r>
                        <a:rPr kumimoji="0" lang="cs-CZ" sz="1200" b="0" i="0" u="none" strike="noStrike" cap="none" normalizeH="0" baseline="0" dirty="0" smtClean="0">
                          <a:ln>
                            <a:noFill/>
                          </a:ln>
                          <a:solidFill>
                            <a:schemeClr val="tx1"/>
                          </a:solidFill>
                          <a:effectLst/>
                          <a:latin typeface="Verdana" pitchFamily="34" charset="0"/>
                        </a:rPr>
                        <a:t> study and </a:t>
                      </a:r>
                      <a:r>
                        <a:rPr kumimoji="0" lang="cs-CZ" sz="1200" b="0" i="0" u="none" strike="noStrike" cap="none" normalizeH="0" baseline="0" dirty="0" err="1" smtClean="0">
                          <a:ln>
                            <a:noFill/>
                          </a:ln>
                          <a:solidFill>
                            <a:schemeClr val="tx1"/>
                          </a:solidFill>
                          <a:effectLst/>
                          <a:latin typeface="Verdana" pitchFamily="34" charset="0"/>
                        </a:rPr>
                        <a:t>failed</a:t>
                      </a:r>
                      <a:r>
                        <a:rPr kumimoji="0" lang="cs-CZ" sz="1200" b="0" i="0" u="none" strike="noStrike" cap="none" normalizeH="0" baseline="0" dirty="0" smtClean="0">
                          <a:ln>
                            <a:noFill/>
                          </a:ln>
                          <a:solidFill>
                            <a:schemeClr val="tx1"/>
                          </a:solidFill>
                          <a:effectLst/>
                          <a:latin typeface="Verdana" pitchFamily="34" charset="0"/>
                        </a:rPr>
                        <a:t> to </a:t>
                      </a:r>
                      <a:r>
                        <a:rPr kumimoji="0" lang="cs-CZ" sz="1200" b="0" i="0" u="none" strike="noStrike" cap="none" normalizeH="0" baseline="0" dirty="0" err="1" smtClean="0">
                          <a:ln>
                            <a:noFill/>
                          </a:ln>
                          <a:solidFill>
                            <a:schemeClr val="tx1"/>
                          </a:solidFill>
                          <a:effectLst/>
                          <a:latin typeface="Verdana" pitchFamily="34" charset="0"/>
                        </a:rPr>
                        <a:t>appreciate</a:t>
                      </a:r>
                      <a:r>
                        <a:rPr kumimoji="0" lang="cs-CZ" sz="1200" b="0" i="0" u="none" strike="noStrike" cap="none" normalizeH="0" baseline="0" dirty="0" smtClean="0">
                          <a:ln>
                            <a:noFill/>
                          </a:ln>
                          <a:solidFill>
                            <a:schemeClr val="tx1"/>
                          </a:solidFill>
                          <a:effectLst/>
                          <a:latin typeface="Verdana" pitchFamily="34" charset="0"/>
                        </a:rPr>
                        <a:t> just </a:t>
                      </a:r>
                      <a:r>
                        <a:rPr kumimoji="0" lang="cs-CZ" sz="1200" b="0" i="0" u="none" strike="noStrike" cap="none" normalizeH="0" baseline="0" dirty="0" err="1" smtClean="0">
                          <a:ln>
                            <a:noFill/>
                          </a:ln>
                          <a:solidFill>
                            <a:schemeClr val="tx1"/>
                          </a:solidFill>
                          <a:effectLst/>
                          <a:latin typeface="Verdana" pitchFamily="34" charset="0"/>
                        </a:rPr>
                        <a:t>how</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small</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variations</a:t>
                      </a:r>
                      <a:r>
                        <a:rPr kumimoji="0" lang="cs-CZ" sz="1200" b="0" i="0" u="none" strike="noStrike" cap="none" normalizeH="0" baseline="0" dirty="0" smtClean="0">
                          <a:ln>
                            <a:noFill/>
                          </a:ln>
                          <a:solidFill>
                            <a:schemeClr val="tx1"/>
                          </a:solidFill>
                          <a:effectLst/>
                          <a:latin typeface="Verdana" pitchFamily="34" charset="0"/>
                        </a:rPr>
                        <a:t> in </a:t>
                      </a:r>
                      <a:r>
                        <a:rPr kumimoji="0" lang="cs-CZ" sz="1200" b="0" i="0" u="none" strike="noStrike" cap="none" normalizeH="0" baseline="0" dirty="0" err="1" smtClean="0">
                          <a:ln>
                            <a:noFill/>
                          </a:ln>
                          <a:solidFill>
                            <a:schemeClr val="tx1"/>
                          </a:solidFill>
                          <a:effectLst/>
                          <a:latin typeface="Verdana" pitchFamily="34" charset="0"/>
                        </a:rPr>
                        <a:t>thresholds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really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were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Thus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Hänig’s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result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sweet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thresholds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were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slightly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lower</a:t>
                      </a:r>
                      <a:r>
                        <a:rPr kumimoji="0" lang="cs-CZ" sz="1200" b="0" i="0" u="none" strike="noStrike" cap="none" normalizeH="0" baseline="0" dirty="0" smtClean="0">
                          <a:ln>
                            <a:noFill/>
                          </a:ln>
                          <a:solidFill>
                            <a:schemeClr val="tx1"/>
                          </a:solidFill>
                          <a:effectLst/>
                          <a:latin typeface="Verdana" pitchFamily="34" charset="0"/>
                        </a:rPr>
                        <a:t> on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front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tongue</a:t>
                      </a:r>
                      <a:r>
                        <a:rPr kumimoji="0" lang="cs-CZ" sz="1200" b="0" i="0" u="none" strike="noStrike" cap="none" normalizeH="0" baseline="0" dirty="0" smtClean="0">
                          <a:ln>
                            <a:noFill/>
                          </a:ln>
                          <a:solidFill>
                            <a:schemeClr val="tx1"/>
                          </a:solidFill>
                          <a:effectLst/>
                          <a:latin typeface="Verdana" pitchFamily="34" charset="0"/>
                        </a:rPr>
                        <a:t> and bitter </a:t>
                      </a:r>
                      <a:r>
                        <a:rPr kumimoji="0" lang="cs-CZ" sz="1200" b="0" i="0" u="none" strike="noStrike" cap="none" normalizeH="0" baseline="0" dirty="0" err="1" smtClean="0">
                          <a:ln>
                            <a:noFill/>
                          </a:ln>
                          <a:solidFill>
                            <a:schemeClr val="tx1"/>
                          </a:solidFill>
                          <a:effectLst/>
                          <a:latin typeface="Verdana" pitchFamily="34" charset="0"/>
                        </a:rPr>
                        <a:t>thresholds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were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slightly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lower</a:t>
                      </a:r>
                      <a:r>
                        <a:rPr kumimoji="0" lang="cs-CZ" sz="1200" b="0" i="0" u="none" strike="noStrike" cap="none" normalizeH="0" baseline="0" dirty="0" smtClean="0">
                          <a:ln>
                            <a:noFill/>
                          </a:ln>
                          <a:solidFill>
                            <a:schemeClr val="tx1"/>
                          </a:solidFill>
                          <a:effectLst/>
                          <a:latin typeface="Verdana" pitchFamily="34" charset="0"/>
                        </a:rPr>
                        <a:t> on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back</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was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misconstrued</a:t>
                      </a:r>
                      <a:r>
                        <a:rPr kumimoji="0" lang="cs-CZ" sz="1200" b="0" i="0" u="none" strike="noStrike" cap="none" normalizeH="0" baseline="0" dirty="0" smtClean="0">
                          <a:ln>
                            <a:noFill/>
                          </a:ln>
                          <a:solidFill>
                            <a:schemeClr val="tx1"/>
                          </a:solidFill>
                          <a:effectLst/>
                          <a:latin typeface="Verdana" pitchFamily="34" charset="0"/>
                        </a:rPr>
                        <a:t> and </a:t>
                      </a:r>
                      <a:r>
                        <a:rPr kumimoji="0" lang="cs-CZ" sz="1200" b="0" i="0" u="none" strike="noStrike" cap="none" normalizeH="0" baseline="0" dirty="0" err="1" smtClean="0">
                          <a:ln>
                            <a:noFill/>
                          </a:ln>
                          <a:solidFill>
                            <a:schemeClr val="tx1"/>
                          </a:solidFill>
                          <a:effectLst/>
                          <a:latin typeface="Verdana" pitchFamily="34" charset="0"/>
                        </a:rPr>
                        <a:t>turned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into</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notion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we</a:t>
                      </a:r>
                      <a:r>
                        <a:rPr kumimoji="0" lang="cs-CZ" sz="1200" b="0" i="0" u="none" strike="noStrike" cap="none" normalizeH="0" baseline="0" dirty="0" smtClean="0">
                          <a:ln>
                            <a:noFill/>
                          </a:ln>
                          <a:solidFill>
                            <a:schemeClr val="tx1"/>
                          </a:solidFill>
                          <a:effectLst/>
                          <a:latin typeface="Verdana" pitchFamily="34" charset="0"/>
                        </a:rPr>
                        <a:t> taste </a:t>
                      </a:r>
                      <a:r>
                        <a:rPr kumimoji="0" lang="cs-CZ" sz="1200" b="0" i="0" u="none" strike="noStrike" cap="none" normalizeH="0" baseline="0" dirty="0" err="1" smtClean="0">
                          <a:ln>
                            <a:noFill/>
                          </a:ln>
                          <a:solidFill>
                            <a:schemeClr val="tx1"/>
                          </a:solidFill>
                          <a:effectLst/>
                          <a:latin typeface="Verdana" pitchFamily="34" charset="0"/>
                        </a:rPr>
                        <a:t>sweet</a:t>
                      </a:r>
                      <a:r>
                        <a:rPr kumimoji="0" lang="cs-CZ" sz="1200" b="0" i="0" u="none" strike="noStrike" cap="none" normalizeH="0" baseline="0" dirty="0" smtClean="0">
                          <a:ln>
                            <a:noFill/>
                          </a:ln>
                          <a:solidFill>
                            <a:schemeClr val="tx1"/>
                          </a:solidFill>
                          <a:effectLst/>
                          <a:latin typeface="Verdana" pitchFamily="34" charset="0"/>
                        </a:rPr>
                        <a:t> on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front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our</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tongues</a:t>
                      </a:r>
                      <a:r>
                        <a:rPr kumimoji="0" lang="cs-CZ" sz="1200" b="0" i="0" u="none" strike="noStrike" cap="none" normalizeH="0" baseline="0" dirty="0" smtClean="0">
                          <a:ln>
                            <a:noFill/>
                          </a:ln>
                          <a:solidFill>
                            <a:schemeClr val="tx1"/>
                          </a:solidFill>
                          <a:effectLst/>
                          <a:latin typeface="Verdana" pitchFamily="34" charset="0"/>
                        </a:rPr>
                        <a:t>, bitter on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back</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etc</a:t>
                      </a:r>
                      <a:r>
                        <a:rPr kumimoji="0" lang="cs-CZ" sz="1200" b="0" i="0" u="none" strike="noStrike" cap="none" normalizeH="0" baseline="0" dirty="0" smtClean="0">
                          <a:ln>
                            <a:noFill/>
                          </a:ln>
                          <a:solidFill>
                            <a:schemeClr val="tx1"/>
                          </a:solidFill>
                          <a:effectLst/>
                          <a:latin typeface="Verdana"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Verdana" pitchFamily="34" charset="0"/>
                        </a:rPr>
                        <a:t>Since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tongue</a:t>
                      </a:r>
                      <a:r>
                        <a:rPr kumimoji="0" lang="cs-CZ" sz="1200" b="0" i="0" u="none" strike="noStrike" cap="none" normalizeH="0" baseline="0" dirty="0" smtClean="0">
                          <a:ln>
                            <a:noFill/>
                          </a:ln>
                          <a:solidFill>
                            <a:schemeClr val="tx1"/>
                          </a:solidFill>
                          <a:effectLst/>
                          <a:latin typeface="Verdana" pitchFamily="34" charset="0"/>
                        </a:rPr>
                        <a:t> map </a:t>
                      </a:r>
                      <a:r>
                        <a:rPr kumimoji="0" lang="cs-CZ" sz="1200" b="0" i="0" u="none" strike="noStrike" cap="none" normalizeH="0" baseline="0" dirty="0" err="1" smtClean="0">
                          <a:ln>
                            <a:noFill/>
                          </a:ln>
                          <a:solidFill>
                            <a:schemeClr val="tx1"/>
                          </a:solidFill>
                          <a:effectLst/>
                          <a:latin typeface="Verdana" pitchFamily="34" charset="0"/>
                        </a:rPr>
                        <a:t>became</a:t>
                      </a:r>
                      <a:r>
                        <a:rPr kumimoji="0" lang="cs-CZ" sz="1200" b="0" i="0" u="none" strike="noStrike" cap="none" normalizeH="0" baseline="0" dirty="0" smtClean="0">
                          <a:ln>
                            <a:noFill/>
                          </a:ln>
                          <a:solidFill>
                            <a:schemeClr val="tx1"/>
                          </a:solidFill>
                          <a:effectLst/>
                          <a:latin typeface="Verdana" pitchFamily="34" charset="0"/>
                        </a:rPr>
                        <a:t> a </a:t>
                      </a:r>
                      <a:r>
                        <a:rPr kumimoji="0" lang="cs-CZ" sz="1200" b="0" i="0" u="none" strike="noStrike" cap="none" normalizeH="0" baseline="0" dirty="0" err="1" smtClean="0">
                          <a:ln>
                            <a:noFill/>
                          </a:ln>
                          <a:solidFill>
                            <a:schemeClr val="tx1"/>
                          </a:solidFill>
                          <a:effectLst/>
                          <a:latin typeface="Verdana" pitchFamily="34" charset="0"/>
                        </a:rPr>
                        <a:t>common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laboratory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demonstration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generations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students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have</a:t>
                      </a:r>
                      <a:r>
                        <a:rPr kumimoji="0" lang="cs-CZ" sz="1200" b="0" i="0" u="none" strike="noStrike" cap="none" normalizeH="0" baseline="0" dirty="0" smtClean="0">
                          <a:ln>
                            <a:noFill/>
                          </a:ln>
                          <a:solidFill>
                            <a:schemeClr val="tx1"/>
                          </a:solidFill>
                          <a:effectLst/>
                          <a:latin typeface="Verdana" pitchFamily="34" charset="0"/>
                        </a:rPr>
                        <a:t> had </a:t>
                      </a:r>
                      <a:r>
                        <a:rPr kumimoji="0" lang="cs-CZ" sz="1200" b="0" i="0" u="none" strike="noStrike" cap="none" normalizeH="0" baseline="0" dirty="0" err="1" smtClean="0">
                          <a:ln>
                            <a:noFill/>
                          </a:ln>
                          <a:solidFill>
                            <a:schemeClr val="tx1"/>
                          </a:solidFill>
                          <a:effectLst/>
                          <a:latin typeface="Verdana" pitchFamily="34" charset="0"/>
                        </a:rPr>
                        <a:t>reason</a:t>
                      </a:r>
                      <a:r>
                        <a:rPr kumimoji="0" lang="cs-CZ" sz="1200" b="0" i="0" u="none" strike="noStrike" cap="none" normalizeH="0" baseline="0" dirty="0" smtClean="0">
                          <a:ln>
                            <a:noFill/>
                          </a:ln>
                          <a:solidFill>
                            <a:schemeClr val="tx1"/>
                          </a:solidFill>
                          <a:effectLst/>
                          <a:latin typeface="Verdana" pitchFamily="34" charset="0"/>
                        </a:rPr>
                        <a:t> to </a:t>
                      </a:r>
                      <a:r>
                        <a:rPr kumimoji="0" lang="cs-CZ" sz="1200" b="0" i="0" u="none" strike="noStrike" cap="none" normalizeH="0" baseline="0" dirty="0" err="1" smtClean="0">
                          <a:ln>
                            <a:noFill/>
                          </a:ln>
                          <a:solidFill>
                            <a:schemeClr val="tx1"/>
                          </a:solidFill>
                          <a:effectLst/>
                          <a:latin typeface="Verdana" pitchFamily="34" charset="0"/>
                        </a:rPr>
                        <a:t>doubt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map. </a:t>
                      </a:r>
                      <a:r>
                        <a:rPr kumimoji="0" lang="cs-CZ" sz="1200" b="0" i="0" u="none" strike="noStrike" cap="none" normalizeH="0" baseline="0" dirty="0" err="1" smtClean="0">
                          <a:ln>
                            <a:noFill/>
                          </a:ln>
                          <a:solidFill>
                            <a:schemeClr val="tx1"/>
                          </a:solidFill>
                          <a:effectLst/>
                          <a:latin typeface="Verdana" pitchFamily="34" charset="0"/>
                        </a:rPr>
                        <a:t>Asked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why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could</a:t>
                      </a:r>
                      <a:r>
                        <a:rPr kumimoji="0" lang="cs-CZ" sz="1200" b="0" i="0" u="none" strike="noStrike" cap="none" normalizeH="0" baseline="0" dirty="0" smtClean="0">
                          <a:ln>
                            <a:noFill/>
                          </a:ln>
                          <a:solidFill>
                            <a:schemeClr val="tx1"/>
                          </a:solidFill>
                          <a:effectLst/>
                          <a:latin typeface="Verdana" pitchFamily="34" charset="0"/>
                        </a:rPr>
                        <a:t> not </a:t>
                      </a:r>
                      <a:r>
                        <a:rPr kumimoji="0" lang="cs-CZ" sz="1200" b="0" i="0" u="none" strike="noStrike" cap="none" normalizeH="0" baseline="0" dirty="0" err="1" smtClean="0">
                          <a:ln>
                            <a:noFill/>
                          </a:ln>
                          <a:solidFill>
                            <a:schemeClr val="tx1"/>
                          </a:solidFill>
                          <a:effectLst/>
                          <a:latin typeface="Verdana" pitchFamily="34" charset="0"/>
                        </a:rPr>
                        <a:t>observe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one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group</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students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said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they</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must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have</a:t>
                      </a:r>
                      <a:r>
                        <a:rPr kumimoji="0" lang="cs-CZ" sz="1200" b="0" i="0" u="none" strike="noStrike" cap="none" normalizeH="0" baseline="0" dirty="0" smtClean="0">
                          <a:ln>
                            <a:noFill/>
                          </a:ln>
                          <a:solidFill>
                            <a:schemeClr val="tx1"/>
                          </a:solidFill>
                          <a:effectLst/>
                          <a:latin typeface="Verdana" pitchFamily="34" charset="0"/>
                        </a:rPr>
                        <a:t> done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experiment </a:t>
                      </a:r>
                      <a:r>
                        <a:rPr kumimoji="0" lang="cs-CZ" sz="1200" b="0" i="0" u="none" strike="noStrike" cap="none" normalizeH="0" baseline="0" dirty="0" err="1" smtClean="0">
                          <a:ln>
                            <a:noFill/>
                          </a:ln>
                          <a:solidFill>
                            <a:schemeClr val="tx1"/>
                          </a:solidFill>
                          <a:effectLst/>
                          <a:latin typeface="Verdana" pitchFamily="34" charset="0"/>
                        </a:rPr>
                        <a:t>wrong</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is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worth</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remembering</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that</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textbooks</a:t>
                      </a:r>
                      <a:r>
                        <a:rPr kumimoji="0" lang="cs-CZ" sz="1200" b="0" i="0" u="none" strike="noStrike" cap="none" normalizeH="0" baseline="0" dirty="0" smtClean="0">
                          <a:ln>
                            <a:noFill/>
                          </a:ln>
                          <a:solidFill>
                            <a:schemeClr val="tx1"/>
                          </a:solidFill>
                          <a:effectLst/>
                          <a:latin typeface="Verdana" pitchFamily="34" charset="0"/>
                        </a:rPr>
                        <a:t> are not </a:t>
                      </a:r>
                      <a:r>
                        <a:rPr kumimoji="0" lang="cs-CZ" sz="1200" b="0" i="0" u="none" strike="noStrike" cap="none" normalizeH="0" baseline="0" dirty="0" err="1" smtClean="0">
                          <a:ln>
                            <a:noFill/>
                          </a:ln>
                          <a:solidFill>
                            <a:schemeClr val="tx1"/>
                          </a:solidFill>
                          <a:effectLst/>
                          <a:latin typeface="Verdana" pitchFamily="34" charset="0"/>
                        </a:rPr>
                        <a:t>always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correct</a:t>
                      </a:r>
                      <a:r>
                        <a:rPr kumimoji="0" lang="cs-CZ" sz="1200" b="0" i="0" u="none" strike="noStrike" cap="none" normalizeH="0" baseline="0" dirty="0" smtClean="0">
                          <a:ln>
                            <a:noFill/>
                          </a:ln>
                          <a:solidFill>
                            <a:schemeClr val="tx1"/>
                          </a:solidFill>
                          <a:effectLst/>
                          <a:latin typeface="Verdana" pitchFamily="34" charset="0"/>
                        </a:rPr>
                        <a:t>. But </a:t>
                      </a:r>
                      <a:r>
                        <a:rPr kumimoji="0" lang="cs-CZ" sz="1200" b="0" i="0" u="none" strike="noStrike" cap="none" normalizeH="0" baseline="0" dirty="0" err="1" smtClean="0">
                          <a:ln>
                            <a:noFill/>
                          </a:ln>
                          <a:solidFill>
                            <a:schemeClr val="tx1"/>
                          </a:solidFill>
                          <a:effectLst/>
                          <a:latin typeface="Verdana" pitchFamily="34" charset="0"/>
                        </a:rPr>
                        <a:t>you</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can</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believe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us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here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receptors</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for</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all</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four</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of</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basic </a:t>
                      </a:r>
                      <a:r>
                        <a:rPr kumimoji="0" lang="cs-CZ" sz="1200" b="0" i="0" u="none" strike="noStrike" cap="none" normalizeH="0" baseline="0" dirty="0" err="1" smtClean="0">
                          <a:ln>
                            <a:noFill/>
                          </a:ln>
                          <a:solidFill>
                            <a:schemeClr val="tx1"/>
                          </a:solidFill>
                          <a:effectLst/>
                          <a:latin typeface="Verdana" pitchFamily="34" charset="0"/>
                        </a:rPr>
                        <a:t>tastes</a:t>
                      </a:r>
                      <a:r>
                        <a:rPr kumimoji="0" lang="cs-CZ" sz="1200" b="0" i="0" u="none" strike="noStrike" cap="none" normalizeH="0" baseline="0" dirty="0" smtClean="0">
                          <a:ln>
                            <a:noFill/>
                          </a:ln>
                          <a:solidFill>
                            <a:schemeClr val="tx1"/>
                          </a:solidFill>
                          <a:effectLst/>
                          <a:latin typeface="Verdana" pitchFamily="34" charset="0"/>
                        </a:rPr>
                        <a:t> are </a:t>
                      </a:r>
                      <a:r>
                        <a:rPr kumimoji="0" lang="cs-CZ" sz="1200" b="0" i="0" u="none" strike="noStrike" cap="none" normalizeH="0" baseline="0" dirty="0" err="1" smtClean="0">
                          <a:ln>
                            <a:noFill/>
                          </a:ln>
                          <a:solidFill>
                            <a:schemeClr val="tx1"/>
                          </a:solidFill>
                          <a:effectLst/>
                          <a:latin typeface="Verdana" pitchFamily="34" charset="0"/>
                        </a:rPr>
                        <a:t>distributed</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over</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the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entire</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tongue</a:t>
                      </a:r>
                      <a:r>
                        <a:rPr kumimoji="0" lang="cs-CZ" sz="1200" b="0" i="0" u="none" strike="noStrike" cap="none" normalizeH="0" baseline="0" dirty="0" smtClean="0">
                          <a:ln>
                            <a:noFill/>
                          </a:ln>
                          <a:solidFill>
                            <a:schemeClr val="tx1"/>
                          </a:solidFill>
                          <a:effectLst/>
                          <a:latin typeface="Verdana"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1" i="0" u="none" strike="noStrike" cap="none" normalizeH="0" baseline="0" dirty="0" err="1" smtClean="0">
                          <a:ln>
                            <a:noFill/>
                          </a:ln>
                          <a:solidFill>
                            <a:schemeClr val="tx1"/>
                          </a:solidFill>
                          <a:effectLst/>
                          <a:latin typeface="Verdana" pitchFamily="34" charset="0"/>
                        </a:rPr>
                        <a:t>References</a:t>
                      </a:r>
                      <a:endParaRPr kumimoji="0" lang="cs-CZ" sz="1200" b="0" i="0" u="none" strike="noStrike" cap="none" normalizeH="0" baseline="0" dirty="0" smtClean="0">
                        <a:ln>
                          <a:noFill/>
                        </a:ln>
                        <a:solidFill>
                          <a:schemeClr val="tx1"/>
                        </a:solidFill>
                        <a:effectLst/>
                        <a:latin typeface="Verdana"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Verdana" pitchFamily="34" charset="0"/>
                        </a:rPr>
                        <a:t>Boring</a:t>
                      </a:r>
                      <a:r>
                        <a:rPr kumimoji="0" lang="cs-CZ" sz="1200" b="0" i="0" u="none" strike="noStrike" cap="none" normalizeH="0" baseline="0" dirty="0" smtClean="0">
                          <a:ln>
                            <a:noFill/>
                          </a:ln>
                          <a:solidFill>
                            <a:schemeClr val="tx1"/>
                          </a:solidFill>
                          <a:effectLst/>
                          <a:latin typeface="Verdana" pitchFamily="34" charset="0"/>
                        </a:rPr>
                        <a:t>, E. G. (1942). </a:t>
                      </a:r>
                      <a:r>
                        <a:rPr kumimoji="0" lang="cs-CZ" sz="1200" b="0" i="1" u="none" strike="noStrike" cap="none" normalizeH="0" baseline="0" dirty="0" err="1" smtClean="0">
                          <a:ln>
                            <a:noFill/>
                          </a:ln>
                          <a:solidFill>
                            <a:schemeClr val="tx1"/>
                          </a:solidFill>
                          <a:effectLst/>
                          <a:latin typeface="Verdana" pitchFamily="34" charset="0"/>
                        </a:rPr>
                        <a:t>Sensation</a:t>
                      </a:r>
                      <a:r>
                        <a:rPr kumimoji="0" lang="cs-CZ" sz="1200" b="0" i="1" u="none" strike="noStrike" cap="none" normalizeH="0" baseline="0" dirty="0" smtClean="0">
                          <a:ln>
                            <a:noFill/>
                          </a:ln>
                          <a:solidFill>
                            <a:schemeClr val="tx1"/>
                          </a:solidFill>
                          <a:effectLst/>
                          <a:latin typeface="Verdana" pitchFamily="34" charset="0"/>
                        </a:rPr>
                        <a:t> and </a:t>
                      </a:r>
                      <a:r>
                        <a:rPr kumimoji="0" lang="cs-CZ" sz="1200" b="0" i="1" u="none" strike="noStrike" cap="none" normalizeH="0" baseline="0" dirty="0" err="1" smtClean="0">
                          <a:ln>
                            <a:noFill/>
                          </a:ln>
                          <a:solidFill>
                            <a:schemeClr val="tx1"/>
                          </a:solidFill>
                          <a:effectLst/>
                          <a:latin typeface="Verdana" pitchFamily="34" charset="0"/>
                        </a:rPr>
                        <a:t>Perception</a:t>
                      </a:r>
                      <a:r>
                        <a:rPr kumimoji="0" lang="cs-CZ" sz="1200" b="0" i="1" u="none" strike="noStrike" cap="none" normalizeH="0" baseline="0" dirty="0" smtClean="0">
                          <a:ln>
                            <a:noFill/>
                          </a:ln>
                          <a:solidFill>
                            <a:schemeClr val="tx1"/>
                          </a:solidFill>
                          <a:effectLst/>
                          <a:latin typeface="Verdana" pitchFamily="34" charset="0"/>
                        </a:rPr>
                        <a:t> in </a:t>
                      </a:r>
                      <a:r>
                        <a:rPr kumimoji="0" lang="cs-CZ" sz="1200" b="0" i="1" u="none" strike="noStrike" cap="none" normalizeH="0" baseline="0" dirty="0" err="1" smtClean="0">
                          <a:ln>
                            <a:noFill/>
                          </a:ln>
                          <a:solidFill>
                            <a:schemeClr val="tx1"/>
                          </a:solidFill>
                          <a:effectLst/>
                          <a:latin typeface="Verdana" pitchFamily="34" charset="0"/>
                        </a:rPr>
                        <a:t>the</a:t>
                      </a:r>
                      <a:r>
                        <a:rPr kumimoji="0" lang="cs-CZ" sz="1200" b="0" i="1" u="none" strike="noStrike" cap="none" normalizeH="0" baseline="0" dirty="0" smtClean="0">
                          <a:ln>
                            <a:noFill/>
                          </a:ln>
                          <a:solidFill>
                            <a:schemeClr val="tx1"/>
                          </a:solidFill>
                          <a:effectLst/>
                          <a:latin typeface="Verdana" pitchFamily="34" charset="0"/>
                        </a:rPr>
                        <a:t> </a:t>
                      </a:r>
                      <a:r>
                        <a:rPr kumimoji="0" lang="cs-CZ" sz="1200" b="0" i="1" u="none" strike="noStrike" cap="none" normalizeH="0" baseline="0" dirty="0" err="1" smtClean="0">
                          <a:ln>
                            <a:noFill/>
                          </a:ln>
                          <a:solidFill>
                            <a:schemeClr val="tx1"/>
                          </a:solidFill>
                          <a:effectLst/>
                          <a:latin typeface="Verdana" pitchFamily="34" charset="0"/>
                        </a:rPr>
                        <a:t>History</a:t>
                      </a:r>
                      <a:r>
                        <a:rPr kumimoji="0" lang="cs-CZ" sz="1200" b="0" i="1" u="none" strike="noStrike" cap="none" normalizeH="0" baseline="0" dirty="0" smtClean="0">
                          <a:ln>
                            <a:noFill/>
                          </a:ln>
                          <a:solidFill>
                            <a:schemeClr val="tx1"/>
                          </a:solidFill>
                          <a:effectLst/>
                          <a:latin typeface="Verdana" pitchFamily="34" charset="0"/>
                        </a:rPr>
                        <a:t> </a:t>
                      </a:r>
                      <a:r>
                        <a:rPr kumimoji="0" lang="cs-CZ" sz="1200" b="0" i="1" u="none" strike="noStrike" cap="none" normalizeH="0" baseline="0" dirty="0" err="1" smtClean="0">
                          <a:ln>
                            <a:noFill/>
                          </a:ln>
                          <a:solidFill>
                            <a:schemeClr val="tx1"/>
                          </a:solidFill>
                          <a:effectLst/>
                          <a:latin typeface="Verdana" pitchFamily="34" charset="0"/>
                        </a:rPr>
                        <a:t>of</a:t>
                      </a:r>
                      <a:r>
                        <a:rPr kumimoji="0" lang="cs-CZ" sz="1200" b="0" i="1" u="none" strike="noStrike" cap="none" normalizeH="0" baseline="0" dirty="0" smtClean="0">
                          <a:ln>
                            <a:noFill/>
                          </a:ln>
                          <a:solidFill>
                            <a:schemeClr val="tx1"/>
                          </a:solidFill>
                          <a:effectLst/>
                          <a:latin typeface="Verdana" pitchFamily="34" charset="0"/>
                        </a:rPr>
                        <a:t> </a:t>
                      </a:r>
                      <a:r>
                        <a:rPr kumimoji="0" lang="cs-CZ" sz="1200" b="0" i="1" u="none" strike="noStrike" cap="none" normalizeH="0" baseline="0" dirty="0" err="1" smtClean="0">
                          <a:ln>
                            <a:noFill/>
                          </a:ln>
                          <a:solidFill>
                            <a:schemeClr val="tx1"/>
                          </a:solidFill>
                          <a:effectLst/>
                          <a:latin typeface="Verdana" pitchFamily="34" charset="0"/>
                        </a:rPr>
                        <a:t>Experimental</a:t>
                      </a:r>
                      <a:r>
                        <a:rPr kumimoji="0" lang="cs-CZ" sz="1200" b="0" i="1" u="none" strike="noStrike" cap="none" normalizeH="0" baseline="0" dirty="0" smtClean="0">
                          <a:ln>
                            <a:noFill/>
                          </a:ln>
                          <a:solidFill>
                            <a:schemeClr val="tx1"/>
                          </a:solidFill>
                          <a:effectLst/>
                          <a:latin typeface="Verdana" pitchFamily="34" charset="0"/>
                        </a:rPr>
                        <a:t> Psychology.</a:t>
                      </a:r>
                      <a:r>
                        <a:rPr kumimoji="0" lang="cs-CZ" sz="1200" b="0" i="0" u="none" strike="noStrike" cap="none" normalizeH="0" baseline="0" dirty="0" smtClean="0">
                          <a:ln>
                            <a:noFill/>
                          </a:ln>
                          <a:solidFill>
                            <a:schemeClr val="tx1"/>
                          </a:solidFill>
                          <a:effectLst/>
                          <a:latin typeface="Verdana" pitchFamily="34" charset="0"/>
                        </a:rPr>
                        <a:t> New York: </a:t>
                      </a:r>
                      <a:r>
                        <a:rPr kumimoji="0" lang="cs-CZ" sz="1200" b="0" i="0" u="none" strike="noStrike" cap="none" normalizeH="0" baseline="0" dirty="0" err="1" smtClean="0">
                          <a:ln>
                            <a:noFill/>
                          </a:ln>
                          <a:solidFill>
                            <a:schemeClr val="tx1"/>
                          </a:solidFill>
                          <a:effectLst/>
                          <a:latin typeface="Verdana" pitchFamily="34" charset="0"/>
                        </a:rPr>
                        <a:t>Appleton-Century-Crofts</a:t>
                      </a:r>
                      <a:r>
                        <a:rPr kumimoji="0" lang="cs-CZ" sz="1200" b="0" i="0" u="none" strike="noStrike" cap="none" normalizeH="0" baseline="0" dirty="0" smtClean="0">
                          <a:ln>
                            <a:noFill/>
                          </a:ln>
                          <a:solidFill>
                            <a:schemeClr val="tx1"/>
                          </a:solidFill>
                          <a:effectLst/>
                          <a:latin typeface="Verdana"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sz="1200" b="0" i="0" u="none" strike="noStrike" cap="none" normalizeH="0" baseline="0" dirty="0" err="1" smtClean="0">
                          <a:ln>
                            <a:noFill/>
                          </a:ln>
                          <a:solidFill>
                            <a:schemeClr val="tx1"/>
                          </a:solidFill>
                          <a:effectLst/>
                          <a:latin typeface="Verdana" pitchFamily="34" charset="0"/>
                        </a:rPr>
                        <a:t>Hänig</a:t>
                      </a:r>
                      <a:r>
                        <a:rPr kumimoji="0" lang="cs-CZ" sz="1200" b="0" i="0" u="none" strike="noStrike" cap="none" normalizeH="0" baseline="0" dirty="0" smtClean="0">
                          <a:ln>
                            <a:noFill/>
                          </a:ln>
                          <a:solidFill>
                            <a:schemeClr val="tx1"/>
                          </a:solidFill>
                          <a:effectLst/>
                          <a:latin typeface="Verdana" pitchFamily="34" charset="0"/>
                        </a:rPr>
                        <a:t>, D. P. (1901). </a:t>
                      </a:r>
                      <a:r>
                        <a:rPr kumimoji="0" lang="cs-CZ" sz="1200" b="0" i="0" u="none" strike="noStrike" cap="none" normalizeH="0" baseline="0" dirty="0" err="1" smtClean="0">
                          <a:ln>
                            <a:noFill/>
                          </a:ln>
                          <a:solidFill>
                            <a:schemeClr val="tx1"/>
                          </a:solidFill>
                          <a:effectLst/>
                          <a:latin typeface="Verdana" pitchFamily="34" charset="0"/>
                        </a:rPr>
                        <a:t>Zur</a:t>
                      </a:r>
                      <a:r>
                        <a:rPr kumimoji="0" lang="cs-CZ" sz="1200" b="0" i="0" u="none" strike="noStrike" cap="none" normalizeH="0" baseline="0" dirty="0" smtClean="0">
                          <a:ln>
                            <a:noFill/>
                          </a:ln>
                          <a:solidFill>
                            <a:schemeClr val="tx1"/>
                          </a:solidFill>
                          <a:effectLst/>
                          <a:latin typeface="Verdana" pitchFamily="34" charset="0"/>
                        </a:rPr>
                        <a:t> </a:t>
                      </a:r>
                      <a:r>
                        <a:rPr kumimoji="0" lang="cs-CZ" sz="1200" b="0" i="0" u="none" strike="noStrike" cap="none" normalizeH="0" baseline="0" dirty="0" err="1" smtClean="0">
                          <a:ln>
                            <a:noFill/>
                          </a:ln>
                          <a:solidFill>
                            <a:schemeClr val="tx1"/>
                          </a:solidFill>
                          <a:effectLst/>
                          <a:latin typeface="Verdana" pitchFamily="34" charset="0"/>
                        </a:rPr>
                        <a:t>Psychophysik</a:t>
                      </a:r>
                      <a:r>
                        <a:rPr kumimoji="0" lang="cs-CZ" sz="1200" b="0" i="0" u="none" strike="noStrike" cap="none" normalizeH="0" baseline="0" dirty="0" smtClean="0">
                          <a:ln>
                            <a:noFill/>
                          </a:ln>
                          <a:solidFill>
                            <a:schemeClr val="tx1"/>
                          </a:solidFill>
                          <a:effectLst/>
                          <a:latin typeface="Verdana" pitchFamily="34" charset="0"/>
                        </a:rPr>
                        <a:t> des </a:t>
                      </a:r>
                      <a:r>
                        <a:rPr kumimoji="0" lang="cs-CZ" sz="1200" b="0" i="0" u="none" strike="noStrike" cap="none" normalizeH="0" baseline="0" dirty="0" err="1" smtClean="0">
                          <a:ln>
                            <a:noFill/>
                          </a:ln>
                          <a:solidFill>
                            <a:schemeClr val="tx1"/>
                          </a:solidFill>
                          <a:effectLst/>
                          <a:latin typeface="Verdana" pitchFamily="34" charset="0"/>
                        </a:rPr>
                        <a:t>Geschmackssinnes.</a:t>
                      </a:r>
                      <a:r>
                        <a:rPr kumimoji="0" lang="cs-CZ" sz="1200" b="0" i="1" u="none" strike="noStrike" cap="none" normalizeH="0" baseline="0" dirty="0" err="1" smtClean="0">
                          <a:ln>
                            <a:noFill/>
                          </a:ln>
                          <a:solidFill>
                            <a:schemeClr val="tx1"/>
                          </a:solidFill>
                          <a:effectLst/>
                          <a:latin typeface="Verdana" pitchFamily="34" charset="0"/>
                        </a:rPr>
                        <a:t>Philosophische</a:t>
                      </a:r>
                      <a:r>
                        <a:rPr kumimoji="0" lang="cs-CZ" sz="1200" b="0" i="1" u="none" strike="noStrike" cap="none" normalizeH="0" baseline="0" dirty="0" smtClean="0">
                          <a:ln>
                            <a:noFill/>
                          </a:ln>
                          <a:solidFill>
                            <a:schemeClr val="tx1"/>
                          </a:solidFill>
                          <a:effectLst/>
                          <a:latin typeface="Verdana" pitchFamily="34" charset="0"/>
                        </a:rPr>
                        <a:t> </a:t>
                      </a:r>
                      <a:r>
                        <a:rPr kumimoji="0" lang="cs-CZ" sz="1200" b="0" i="1" u="none" strike="noStrike" cap="none" normalizeH="0" baseline="0" dirty="0" err="1" smtClean="0">
                          <a:ln>
                            <a:noFill/>
                          </a:ln>
                          <a:solidFill>
                            <a:schemeClr val="tx1"/>
                          </a:solidFill>
                          <a:effectLst/>
                          <a:latin typeface="Verdana" pitchFamily="34" charset="0"/>
                        </a:rPr>
                        <a:t>Studien</a:t>
                      </a:r>
                      <a:r>
                        <a:rPr kumimoji="0" lang="cs-CZ" sz="1200" b="0" i="0" u="none" strike="noStrike" cap="none" normalizeH="0" baseline="0" dirty="0" smtClean="0">
                          <a:ln>
                            <a:noFill/>
                          </a:ln>
                          <a:solidFill>
                            <a:schemeClr val="tx1"/>
                          </a:solidFill>
                          <a:effectLst/>
                          <a:latin typeface="Verdana" pitchFamily="34" charset="0"/>
                        </a:rPr>
                        <a:t> 17: 576–623.</a:t>
                      </a:r>
                      <a:endParaRPr kumimoji="0" lang="cs-CZ" sz="1200" b="0" i="0" u="none" strike="noStrike" cap="none" normalizeH="0" baseline="0" dirty="0" smtClean="0">
                        <a:ln>
                          <a:noFill/>
                        </a:ln>
                        <a:solidFill>
                          <a:schemeClr val="tx1"/>
                        </a:solidFill>
                        <a:effectLst/>
                        <a:latin typeface="Arial" charset="0"/>
                      </a:endParaRPr>
                    </a:p>
                  </a:txBody>
                  <a:tcPr horzOverflow="overflow">
                    <a:lnL cap="flat">
                      <a:noFill/>
                    </a:lnL>
                    <a:lnR>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sz="1200" b="0" i="0" u="none" strike="noStrike" cap="none" normalizeH="0" baseline="0" dirty="0" smtClean="0">
                          <a:ln>
                            <a:noFill/>
                          </a:ln>
                          <a:solidFill>
                            <a:schemeClr val="tx1"/>
                          </a:solidFill>
                          <a:effectLst/>
                          <a:latin typeface="Verdana" pitchFamily="34" charset="0"/>
                        </a:rPr>
                        <a:t>                                               </a:t>
                      </a:r>
                    </a:p>
                  </a:txBody>
                  <a:tcPr horzOverflow="overflow">
                    <a:lnL>
                      <a:noFill/>
                    </a:lnL>
                    <a:lnR cap="flat">
                      <a:noFill/>
                    </a:lnR>
                    <a:lnT cap="flat">
                      <a:noFill/>
                    </a:lnT>
                    <a:lnB cap="flat">
                      <a:noFill/>
                    </a:lnB>
                    <a:lnTlToBr>
                      <a:noFill/>
                    </a:lnTlToBr>
                    <a:lnBlToTr>
                      <a:noFill/>
                    </a:lnBlToTr>
                    <a:noFill/>
                  </a:tcPr>
                </a:tc>
              </a:tr>
            </a:tbl>
          </a:graphicData>
        </a:graphic>
      </p:graphicFrame>
      <p:pic>
        <p:nvPicPr>
          <p:cNvPr id="92167" name="Picture 7" descr="taste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563" y="4772025"/>
            <a:ext cx="2000250" cy="2085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5" y="6381328"/>
            <a:ext cx="6408712" cy="400110"/>
          </a:xfrm>
          <a:prstGeom prst="rect">
            <a:avLst/>
          </a:prstGeom>
          <a:noFill/>
        </p:spPr>
        <p:txBody>
          <a:bodyPr wrap="square" rtlCol="0">
            <a:spAutoFit/>
          </a:bodyPr>
          <a:lstStyle/>
          <a:p>
            <a:r>
              <a:rPr lang="en-GB" sz="1000" dirty="0" err="1"/>
              <a:t>Chandrashekar</a:t>
            </a:r>
            <a:r>
              <a:rPr lang="en-GB" sz="1000" dirty="0"/>
              <a:t>, J., </a:t>
            </a:r>
            <a:r>
              <a:rPr lang="en-GB" sz="1000" dirty="0" err="1"/>
              <a:t>Hoon</a:t>
            </a:r>
            <a:r>
              <a:rPr lang="en-GB" sz="1000" dirty="0"/>
              <a:t>, M. A., </a:t>
            </a:r>
            <a:r>
              <a:rPr lang="en-GB" sz="1000" dirty="0" err="1"/>
              <a:t>Ryba</a:t>
            </a:r>
            <a:r>
              <a:rPr lang="en-GB" sz="1000" dirty="0"/>
              <a:t>, N. J. P., &amp; </a:t>
            </a:r>
            <a:r>
              <a:rPr lang="en-GB" sz="1000" dirty="0" err="1"/>
              <a:t>Zuker</a:t>
            </a:r>
            <a:r>
              <a:rPr lang="en-GB" sz="1000" dirty="0"/>
              <a:t>, C. S. (2006). </a:t>
            </a:r>
            <a:r>
              <a:rPr lang="en-GB" sz="1000" i="1" dirty="0"/>
              <a:t>The receptors and cells for mammalian taste. Nature, 444(7117), 288–294.</a:t>
            </a:r>
            <a:r>
              <a:rPr lang="en-GB" sz="1000" dirty="0"/>
              <a:t>doi:10.1038/nature05401 </a:t>
            </a:r>
            <a:endParaRPr lang="en-GB" sz="10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receptory jazyka"/>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2711756" y="0"/>
            <a:ext cx="6454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179512" y="249767"/>
            <a:ext cx="27193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solidFill>
                  <a:srgbClr val="FFC000"/>
                </a:solidFill>
                <a:latin typeface="Arial" charset="0"/>
              </a:rPr>
              <a:t>Receptory nejsou neurony, vznikají z epitelu pokožky, sekundární. Opatřené </a:t>
            </a:r>
            <a:r>
              <a:rPr lang="cs-CZ" dirty="0" err="1" smtClean="0">
                <a:solidFill>
                  <a:srgbClr val="FFC000"/>
                </a:solidFill>
                <a:latin typeface="Arial" charset="0"/>
              </a:rPr>
              <a:t>mikrovilli</a:t>
            </a:r>
            <a:r>
              <a:rPr lang="cs-CZ" dirty="0">
                <a:solidFill>
                  <a:srgbClr val="FFC000"/>
                </a:solidFill>
                <a:latin typeface="Arial" charset="0"/>
              </a:rPr>
              <a:t>.</a:t>
            </a:r>
          </a:p>
          <a:p>
            <a:r>
              <a:rPr lang="cs-CZ" dirty="0">
                <a:solidFill>
                  <a:srgbClr val="FFC000"/>
                </a:solidFill>
                <a:latin typeface="Arial" charset="0"/>
              </a:rPr>
              <a:t>Chuťové, podpůrné a bazální . </a:t>
            </a:r>
          </a:p>
          <a:p>
            <a:endParaRPr lang="cs-CZ"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4906"/>
            <a:ext cx="7505700" cy="672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03690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18-7"/>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03688" y="0"/>
            <a:ext cx="5040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231775" y="419100"/>
            <a:ext cx="3332163"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solidFill>
                  <a:srgbClr val="FFC000"/>
                </a:solidFill>
                <a:latin typeface="Arial" charset="0"/>
              </a:rPr>
              <a:t>Selektivita omezená.</a:t>
            </a:r>
          </a:p>
          <a:p>
            <a:endParaRPr lang="cs-CZ" dirty="0">
              <a:solidFill>
                <a:srgbClr val="FFC000"/>
              </a:solidFill>
              <a:latin typeface="Arial" charset="0"/>
            </a:endParaRPr>
          </a:p>
          <a:p>
            <a:r>
              <a:rPr lang="cs-CZ" dirty="0">
                <a:solidFill>
                  <a:srgbClr val="FFC000"/>
                </a:solidFill>
                <a:latin typeface="Arial" charset="0"/>
              </a:rPr>
              <a:t>Člověk může rozlišit asi 100 chuťových kvalit, přičemž jde asi </a:t>
            </a:r>
            <a:r>
              <a:rPr lang="cs-CZ" dirty="0" smtClean="0">
                <a:solidFill>
                  <a:srgbClr val="FFC000"/>
                </a:solidFill>
                <a:latin typeface="Arial" charset="0"/>
              </a:rPr>
              <a:t>o </a:t>
            </a:r>
            <a:r>
              <a:rPr lang="cs-CZ" dirty="0">
                <a:solidFill>
                  <a:srgbClr val="FFC000"/>
                </a:solidFill>
                <a:latin typeface="Arial" charset="0"/>
              </a:rPr>
              <a:t>skládání 5 základních kvalit: sladké, slané, kyselé, hořké a UMAMI. Jedna chuťová buňka může reagovat na všechny čtyři základní chuťové kvality, ale na jeden typ odpovídá maximálním generátorovým potenciálem. Některé jsou více specialisté jiné </a:t>
            </a:r>
            <a:r>
              <a:rPr lang="cs-CZ" dirty="0" err="1">
                <a:solidFill>
                  <a:srgbClr val="FFC000"/>
                </a:solidFill>
                <a:latin typeface="Arial" charset="0"/>
              </a:rPr>
              <a:t>generalisté</a:t>
            </a:r>
            <a:r>
              <a:rPr lang="cs-CZ" dirty="0">
                <a:solidFill>
                  <a:srgbClr val="FFC000"/>
                </a:solidFill>
                <a:latin typeface="Arial" charset="0"/>
              </a:rPr>
              <a:t>.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chut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5605" name="Text Box 5"/>
          <p:cNvSpPr txBox="1">
            <a:spLocks noChangeArrowheads="1"/>
          </p:cNvSpPr>
          <p:nvPr/>
        </p:nvSpPr>
        <p:spPr bwMode="auto">
          <a:xfrm>
            <a:off x="2608263" y="203200"/>
            <a:ext cx="2436812"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solidFill>
                  <a:schemeClr val="bg2"/>
                </a:solidFill>
              </a:rPr>
              <a:t>Transdukční schémata</a:t>
            </a:r>
          </a:p>
          <a:p>
            <a:r>
              <a:rPr lang="cs-CZ">
                <a:solidFill>
                  <a:schemeClr val="bg2"/>
                </a:solidFill>
              </a:rPr>
              <a:t>G-prot – gustducin</a:t>
            </a:r>
          </a:p>
          <a:p>
            <a:endParaRPr lang="cs-CZ">
              <a:solidFill>
                <a:schemeClr val="bg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61" name="Text Box 5"/>
          <p:cNvSpPr txBox="1">
            <a:spLocks noChangeArrowheads="1"/>
          </p:cNvSpPr>
          <p:nvPr/>
        </p:nvSpPr>
        <p:spPr bwMode="auto">
          <a:xfrm>
            <a:off x="250825" y="333375"/>
            <a:ext cx="8937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a:t>E.coli</a:t>
            </a:r>
          </a:p>
        </p:txBody>
      </p:sp>
      <p:pic>
        <p:nvPicPr>
          <p:cNvPr id="45062" name="Picture 6" descr="motor e coli"/>
          <p:cNvPicPr>
            <a:picLocks noChangeAspect="1" noChangeArrowheads="1"/>
          </p:cNvPicPr>
          <p:nvPr/>
        </p:nvPicPr>
        <p:blipFill>
          <a:blip r:embed="rId2">
            <a:lum bright="-30000" contrast="20000"/>
            <a:extLst>
              <a:ext uri="{28A0092B-C50C-407E-A947-70E740481C1C}">
                <a14:useLocalDpi xmlns:a14="http://schemas.microsoft.com/office/drawing/2010/main" val="0"/>
              </a:ext>
            </a:extLst>
          </a:blip>
          <a:srcRect/>
          <a:stretch>
            <a:fillRect/>
          </a:stretch>
        </p:blipFill>
        <p:spPr bwMode="auto">
          <a:xfrm>
            <a:off x="4572000" y="0"/>
            <a:ext cx="4541838"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87313" y="1931988"/>
            <a:ext cx="4413250"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t>Zatímco u obratlovců jde o posuny filament proti sobě, u baktérií jde asi o jediný známý biologický případ rotačního pohybu. Konec bičíku na straně buňky rotuje asi 100x za vteřinu mechanismem poháněným </a:t>
            </a:r>
            <a:r>
              <a:rPr lang="cs-CZ" dirty="0" err="1"/>
              <a:t>transmembránovým</a:t>
            </a:r>
            <a:r>
              <a:rPr lang="cs-CZ" dirty="0"/>
              <a:t> gradientem vodíku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18-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90677" y="27384"/>
            <a:ext cx="51577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179512" y="476250"/>
            <a:ext cx="31686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cs-CZ" altLang="cs-CZ" sz="1800" dirty="0">
                <a:solidFill>
                  <a:srgbClr val="FFC000"/>
                </a:solidFill>
                <a:latin typeface="Arial" charset="0"/>
              </a:rPr>
              <a:t>Transdukční schémata</a:t>
            </a:r>
          </a:p>
          <a:p>
            <a:pPr eaLnBrk="1" hangingPunct="1">
              <a:spcBef>
                <a:spcPct val="0"/>
              </a:spcBef>
              <a:buClrTx/>
              <a:buSzTx/>
              <a:buFontTx/>
              <a:buNone/>
            </a:pPr>
            <a:endParaRPr lang="cs-CZ" altLang="cs-CZ" sz="1800" dirty="0">
              <a:solidFill>
                <a:srgbClr val="FFC000"/>
              </a:solidFill>
              <a:latin typeface="Arial" charset="0"/>
            </a:endParaRPr>
          </a:p>
          <a:p>
            <a:pPr eaLnBrk="1" hangingPunct="1">
              <a:spcBef>
                <a:spcPct val="0"/>
              </a:spcBef>
              <a:buClrTx/>
              <a:buSzTx/>
              <a:buFontTx/>
              <a:buNone/>
            </a:pPr>
            <a:r>
              <a:rPr lang="cs-CZ" altLang="cs-CZ" sz="1800" dirty="0">
                <a:solidFill>
                  <a:srgbClr val="FFC000"/>
                </a:solidFill>
                <a:latin typeface="Arial" charset="0"/>
              </a:rPr>
              <a:t>Kanál vůbec nemusí měnit propustnost – slané</a:t>
            </a:r>
          </a:p>
          <a:p>
            <a:pPr eaLnBrk="1" hangingPunct="1">
              <a:spcBef>
                <a:spcPct val="0"/>
              </a:spcBef>
              <a:buClrTx/>
              <a:buSzTx/>
              <a:buFontTx/>
              <a:buNone/>
            </a:pPr>
            <a:endParaRPr lang="cs-CZ" altLang="cs-CZ" sz="1800" dirty="0">
              <a:solidFill>
                <a:srgbClr val="FFC000"/>
              </a:solidFill>
              <a:latin typeface="Arial" charset="0"/>
            </a:endParaRPr>
          </a:p>
          <a:p>
            <a:pPr eaLnBrk="1" hangingPunct="1">
              <a:spcBef>
                <a:spcPct val="0"/>
              </a:spcBef>
              <a:buClrTx/>
              <a:buSzTx/>
              <a:buFontTx/>
              <a:buNone/>
            </a:pPr>
            <a:r>
              <a:rPr lang="cs-CZ" altLang="cs-CZ" sz="1800" dirty="0">
                <a:solidFill>
                  <a:srgbClr val="FFC000"/>
                </a:solidFill>
                <a:latin typeface="Arial" charset="0"/>
              </a:rPr>
              <a:t>Nebo je citlivý na pH - kyselé</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18-6A"/>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55850" y="0"/>
            <a:ext cx="678815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365" name="Text Box 5"/>
          <p:cNvSpPr txBox="1">
            <a:spLocks noChangeArrowheads="1"/>
          </p:cNvSpPr>
          <p:nvPr/>
        </p:nvSpPr>
        <p:spPr bwMode="auto">
          <a:xfrm>
            <a:off x="2555875" y="1004888"/>
            <a:ext cx="747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600">
                <a:solidFill>
                  <a:schemeClr val="bg2"/>
                </a:solidFill>
                <a:latin typeface="Arial" charset="0"/>
              </a:rPr>
              <a:t>Sweet</a:t>
            </a:r>
          </a:p>
        </p:txBody>
      </p:sp>
      <p:sp>
        <p:nvSpPr>
          <p:cNvPr id="15366" name="Text Box 6"/>
          <p:cNvSpPr txBox="1">
            <a:spLocks noChangeArrowheads="1"/>
          </p:cNvSpPr>
          <p:nvPr/>
        </p:nvSpPr>
        <p:spPr bwMode="auto">
          <a:xfrm>
            <a:off x="0" y="476250"/>
            <a:ext cx="23558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a:solidFill>
                  <a:srgbClr val="FFC000"/>
                </a:solidFill>
                <a:latin typeface="Arial" charset="0"/>
              </a:rPr>
              <a:t>Transdukční </a:t>
            </a:r>
            <a:r>
              <a:rPr lang="cs-CZ" dirty="0" smtClean="0">
                <a:solidFill>
                  <a:srgbClr val="FFC000"/>
                </a:solidFill>
                <a:latin typeface="Arial" charset="0"/>
              </a:rPr>
              <a:t>schémata pro sladké</a:t>
            </a:r>
            <a:endParaRPr lang="cs-CZ" dirty="0">
              <a:solidFill>
                <a:srgbClr val="FFC000"/>
              </a:solidFill>
              <a:latin typeface="Arial" charset="0"/>
            </a:endParaRPr>
          </a:p>
          <a:p>
            <a:r>
              <a:rPr lang="cs-CZ" dirty="0" smtClean="0">
                <a:solidFill>
                  <a:srgbClr val="FFC000"/>
                </a:solidFill>
                <a:latin typeface="Arial" charset="0"/>
              </a:rPr>
              <a:t>Varianta I</a:t>
            </a:r>
          </a:p>
          <a:p>
            <a:endParaRPr lang="cs-CZ" dirty="0">
              <a:solidFill>
                <a:srgbClr val="FFC000"/>
              </a:solidFill>
              <a:latin typeface="Arial" charset="0"/>
            </a:endParaRPr>
          </a:p>
          <a:p>
            <a:r>
              <a:rPr lang="cs-CZ" dirty="0">
                <a:solidFill>
                  <a:srgbClr val="FFC000"/>
                </a:solidFill>
                <a:latin typeface="Arial" charset="0"/>
              </a:rPr>
              <a:t>Uzavření K </a:t>
            </a:r>
            <a:r>
              <a:rPr lang="cs-CZ" dirty="0" smtClean="0">
                <a:solidFill>
                  <a:srgbClr val="FFC000"/>
                </a:solidFill>
                <a:latin typeface="Arial" charset="0"/>
              </a:rPr>
              <a:t>kanálu fosforylací</a:t>
            </a:r>
            <a:endParaRPr lang="cs-CZ" dirty="0">
              <a:solidFill>
                <a:srgbClr val="FFC000"/>
              </a:solidFill>
              <a:latin typeface="Arial"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18-6B"/>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92263" y="0"/>
            <a:ext cx="7551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4" name="Text Box 6"/>
          <p:cNvSpPr txBox="1">
            <a:spLocks noChangeArrowheads="1"/>
          </p:cNvSpPr>
          <p:nvPr/>
        </p:nvSpPr>
        <p:spPr bwMode="auto">
          <a:xfrm>
            <a:off x="1908175" y="404813"/>
            <a:ext cx="917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600">
                <a:solidFill>
                  <a:schemeClr val="bg2"/>
                </a:solidFill>
                <a:latin typeface="Arial" charset="0"/>
              </a:rPr>
              <a:t>Sweet 2</a:t>
            </a:r>
          </a:p>
        </p:txBody>
      </p:sp>
      <p:sp>
        <p:nvSpPr>
          <p:cNvPr id="22535" name="Text Box 7"/>
          <p:cNvSpPr txBox="1">
            <a:spLocks noChangeArrowheads="1"/>
          </p:cNvSpPr>
          <p:nvPr/>
        </p:nvSpPr>
        <p:spPr bwMode="auto">
          <a:xfrm>
            <a:off x="107503" y="1058680"/>
            <a:ext cx="1484759"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a:solidFill>
                  <a:srgbClr val="FFC000"/>
                </a:solidFill>
                <a:latin typeface="Arial" charset="0"/>
              </a:rPr>
              <a:t>Transdukční schémata pro sladké</a:t>
            </a:r>
          </a:p>
          <a:p>
            <a:r>
              <a:rPr lang="cs-CZ" dirty="0">
                <a:solidFill>
                  <a:srgbClr val="FFC000"/>
                </a:solidFill>
                <a:latin typeface="Arial" charset="0"/>
              </a:rPr>
              <a:t>Varianta </a:t>
            </a:r>
            <a:r>
              <a:rPr lang="cs-CZ" dirty="0" smtClean="0">
                <a:solidFill>
                  <a:srgbClr val="FFC000"/>
                </a:solidFill>
                <a:latin typeface="Arial" charset="0"/>
              </a:rPr>
              <a:t>II</a:t>
            </a:r>
            <a:endParaRPr lang="cs-CZ" dirty="0">
              <a:solidFill>
                <a:srgbClr val="FFC000"/>
              </a:solidFill>
              <a:latin typeface="Arial" charset="0"/>
            </a:endParaRPr>
          </a:p>
          <a:p>
            <a:endParaRPr lang="cs-CZ" dirty="0" smtClean="0">
              <a:solidFill>
                <a:srgbClr val="FFC000"/>
              </a:solidFill>
              <a:latin typeface="Arial" charset="0"/>
            </a:endParaRPr>
          </a:p>
          <a:p>
            <a:r>
              <a:rPr lang="cs-CZ" dirty="0" smtClean="0">
                <a:solidFill>
                  <a:srgbClr val="FFC000"/>
                </a:solidFill>
                <a:latin typeface="Arial" charset="0"/>
              </a:rPr>
              <a:t>Neselektivní </a:t>
            </a:r>
            <a:r>
              <a:rPr lang="cs-CZ" dirty="0">
                <a:solidFill>
                  <a:srgbClr val="FFC000"/>
                </a:solidFill>
                <a:latin typeface="Arial" charset="0"/>
              </a:rPr>
              <a:t>kationtový kanál se otevírá</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p:cNvPicPr>
            <a:picLocks noChangeAspect="1" noChangeArrowheads="1"/>
          </p:cNvPicPr>
          <p:nvPr/>
        </p:nvPicPr>
        <p:blipFill>
          <a:blip r:embed="rId2">
            <a:extLst>
              <a:ext uri="{28A0092B-C50C-407E-A947-70E740481C1C}">
                <a14:useLocalDpi xmlns:a14="http://schemas.microsoft.com/office/drawing/2010/main" val="0"/>
              </a:ext>
            </a:extLst>
          </a:blip>
          <a:srcRect l="25000" t="12354" r="13568" b="8540"/>
          <a:stretch>
            <a:fillRect/>
          </a:stretch>
        </p:blipFill>
        <p:spPr bwMode="auto">
          <a:xfrm>
            <a:off x="2879725" y="0"/>
            <a:ext cx="6264275" cy="645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5" name="Text Box 5"/>
          <p:cNvSpPr txBox="1">
            <a:spLocks noChangeArrowheads="1"/>
          </p:cNvSpPr>
          <p:nvPr/>
        </p:nvSpPr>
        <p:spPr bwMode="auto">
          <a:xfrm>
            <a:off x="179512" y="333375"/>
            <a:ext cx="222368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latin typeface="Arial" charset="0"/>
              </a:rPr>
              <a:t>Hořká chuť</a:t>
            </a:r>
          </a:p>
          <a:p>
            <a:endParaRPr lang="cs-CZ" dirty="0">
              <a:latin typeface="Arial" charset="0"/>
            </a:endParaRPr>
          </a:p>
          <a:p>
            <a:r>
              <a:rPr lang="cs-CZ" dirty="0">
                <a:latin typeface="Arial" charset="0"/>
              </a:rPr>
              <a:t>Velká řada </a:t>
            </a:r>
            <a:r>
              <a:rPr lang="cs-CZ" dirty="0" smtClean="0">
                <a:latin typeface="Arial" charset="0"/>
              </a:rPr>
              <a:t>ligandů</a:t>
            </a:r>
          </a:p>
          <a:p>
            <a:r>
              <a:rPr lang="cs-CZ" dirty="0" smtClean="0">
                <a:latin typeface="Arial" charset="0"/>
              </a:rPr>
              <a:t>Různí druzí poslové</a:t>
            </a:r>
          </a:p>
          <a:p>
            <a:endParaRPr lang="cs-CZ" dirty="0">
              <a:latin typeface="Arial"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3" name="Text Box 5"/>
          <p:cNvSpPr txBox="1">
            <a:spLocks noChangeArrowheads="1"/>
          </p:cNvSpPr>
          <p:nvPr/>
        </p:nvSpPr>
        <p:spPr bwMode="auto">
          <a:xfrm>
            <a:off x="87313" y="492125"/>
            <a:ext cx="41973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cs-CZ" dirty="0"/>
          </a:p>
          <a:p>
            <a:r>
              <a:rPr lang="cs-CZ" dirty="0"/>
              <a:t>ATP jako </a:t>
            </a:r>
            <a:r>
              <a:rPr lang="cs-CZ" dirty="0" smtClean="0"/>
              <a:t>mediátor </a:t>
            </a:r>
            <a:r>
              <a:rPr lang="cs-CZ" dirty="0" err="1" smtClean="0"/>
              <a:t>purinergní</a:t>
            </a:r>
            <a:r>
              <a:rPr lang="cs-CZ" dirty="0" smtClean="0"/>
              <a:t> signalizace.</a:t>
            </a:r>
            <a:endParaRPr lang="cs-CZ" dirty="0"/>
          </a:p>
        </p:txBody>
      </p:sp>
      <p:grpSp>
        <p:nvGrpSpPr>
          <p:cNvPr id="2" name="Group 8"/>
          <p:cNvGrpSpPr>
            <a:grpSpLocks noChangeAspect="1"/>
          </p:cNvGrpSpPr>
          <p:nvPr/>
        </p:nvGrpSpPr>
        <p:grpSpPr bwMode="auto">
          <a:xfrm>
            <a:off x="4338638" y="0"/>
            <a:ext cx="4805362" cy="6858000"/>
            <a:chOff x="2733" y="0"/>
            <a:chExt cx="3027" cy="4320"/>
          </a:xfrm>
        </p:grpSpPr>
        <p:sp>
          <p:nvSpPr>
            <p:cNvPr id="3" name="AutoShape 7"/>
            <p:cNvSpPr>
              <a:spLocks noChangeAspect="1" noChangeArrowheads="1" noTextEdit="1"/>
            </p:cNvSpPr>
            <p:nvPr/>
          </p:nvSpPr>
          <p:spPr bwMode="auto">
            <a:xfrm>
              <a:off x="2733" y="0"/>
              <a:ext cx="3027"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890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3" y="0"/>
              <a:ext cx="3032"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Text Box 5"/>
          <p:cNvSpPr txBox="1">
            <a:spLocks noChangeArrowheads="1"/>
          </p:cNvSpPr>
          <p:nvPr/>
        </p:nvSpPr>
        <p:spPr bwMode="auto">
          <a:xfrm>
            <a:off x="0" y="260350"/>
            <a:ext cx="1798638"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a:t>Chuť ve střevě</a:t>
            </a:r>
            <a:r>
              <a:rPr lang="cs-CZ" dirty="0" smtClean="0"/>
              <a:t>?</a:t>
            </a:r>
          </a:p>
          <a:p>
            <a:endParaRPr lang="cs-CZ" dirty="0"/>
          </a:p>
          <a:p>
            <a:r>
              <a:rPr lang="cs-CZ" dirty="0" smtClean="0"/>
              <a:t>Stejné receptory a podobné dráhy řídí reflexní reakce na </a:t>
            </a:r>
            <a:r>
              <a:rPr lang="cs-CZ" dirty="0" smtClean="0"/>
              <a:t>potravu</a:t>
            </a:r>
          </a:p>
          <a:p>
            <a:endParaRPr lang="cs-CZ" dirty="0"/>
          </a:p>
          <a:p>
            <a:r>
              <a:rPr lang="cs-CZ" dirty="0"/>
              <a:t>Zatímco sladká, </a:t>
            </a:r>
            <a:r>
              <a:rPr lang="cs-CZ" dirty="0" err="1"/>
              <a:t>umami</a:t>
            </a:r>
            <a:r>
              <a:rPr lang="cs-CZ" dirty="0"/>
              <a:t>, slaná (a tučná) chuť poskytují příjemné vjemy, hořká a kyselá chrání před příjmem potenciálně toxických látek a silných kyselin.</a:t>
            </a:r>
          </a:p>
          <a:p>
            <a:endParaRPr lang="cs-CZ" dirty="0"/>
          </a:p>
          <a:p>
            <a:endParaRPr lang="cs-CZ" dirty="0"/>
          </a:p>
        </p:txBody>
      </p:sp>
      <p:grpSp>
        <p:nvGrpSpPr>
          <p:cNvPr id="2" name="Group 8"/>
          <p:cNvGrpSpPr>
            <a:grpSpLocks noChangeAspect="1"/>
          </p:cNvGrpSpPr>
          <p:nvPr/>
        </p:nvGrpSpPr>
        <p:grpSpPr bwMode="auto">
          <a:xfrm>
            <a:off x="1798638" y="0"/>
            <a:ext cx="7345362" cy="6865938"/>
            <a:chOff x="1133" y="0"/>
            <a:chExt cx="4627" cy="4325"/>
          </a:xfrm>
        </p:grpSpPr>
        <p:sp>
          <p:nvSpPr>
            <p:cNvPr id="3" name="AutoShape 7"/>
            <p:cNvSpPr>
              <a:spLocks noChangeAspect="1" noChangeArrowheads="1" noTextEdit="1"/>
            </p:cNvSpPr>
            <p:nvPr/>
          </p:nvSpPr>
          <p:spPr bwMode="auto">
            <a:xfrm>
              <a:off x="1133" y="0"/>
              <a:ext cx="4627" cy="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9012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 y="0"/>
              <a:ext cx="4632" cy="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0" name="Picture 4"/>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0" y="0"/>
            <a:ext cx="4662488" cy="568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2" name="Text Box 6"/>
          <p:cNvSpPr txBox="1">
            <a:spLocks noChangeArrowheads="1"/>
          </p:cNvSpPr>
          <p:nvPr/>
        </p:nvSpPr>
        <p:spPr bwMode="auto">
          <a:xfrm>
            <a:off x="303213" y="6035675"/>
            <a:ext cx="3429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t>Nosohltan a trachea – horní </a:t>
            </a:r>
            <a:r>
              <a:rPr lang="cs-CZ" dirty="0" err="1"/>
              <a:t>c.d</a:t>
            </a:r>
            <a:r>
              <a:rPr lang="cs-CZ" dirty="0"/>
              <a:t>.</a:t>
            </a:r>
          </a:p>
        </p:txBody>
      </p:sp>
      <p:sp>
        <p:nvSpPr>
          <p:cNvPr id="91143" name="Text Box 7"/>
          <p:cNvSpPr txBox="1">
            <a:spLocks noChangeArrowheads="1"/>
          </p:cNvSpPr>
          <p:nvPr/>
        </p:nvSpPr>
        <p:spPr bwMode="auto">
          <a:xfrm>
            <a:off x="5076825" y="1052513"/>
            <a:ext cx="18335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t>Plíce – dolní </a:t>
            </a:r>
            <a:r>
              <a:rPr lang="cs-CZ" dirty="0" err="1"/>
              <a:t>c.d</a:t>
            </a:r>
            <a:r>
              <a:rPr lang="cs-CZ" dirty="0"/>
              <a:t>.</a:t>
            </a:r>
          </a:p>
        </p:txBody>
      </p:sp>
      <p:sp>
        <p:nvSpPr>
          <p:cNvPr id="91144" name="Text Box 8"/>
          <p:cNvSpPr txBox="1">
            <a:spLocks noChangeArrowheads="1"/>
          </p:cNvSpPr>
          <p:nvPr/>
        </p:nvSpPr>
        <p:spPr bwMode="auto">
          <a:xfrm>
            <a:off x="4716463" y="188913"/>
            <a:ext cx="462177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a:t>Potenciálně toxické (hořké) substance</a:t>
            </a:r>
          </a:p>
          <a:p>
            <a:r>
              <a:rPr lang="cs-CZ" dirty="0"/>
              <a:t>T2R receptor</a:t>
            </a:r>
          </a:p>
          <a:p>
            <a:r>
              <a:rPr lang="cs-CZ" dirty="0"/>
              <a:t>Kýchání, </a:t>
            </a:r>
            <a:r>
              <a:rPr lang="cs-CZ" dirty="0" smtClean="0"/>
              <a:t>relaxace </a:t>
            </a:r>
            <a:r>
              <a:rPr lang="cs-CZ" dirty="0" err="1" smtClean="0"/>
              <a:t>dých</a:t>
            </a:r>
            <a:r>
              <a:rPr lang="cs-CZ" dirty="0" smtClean="0"/>
              <a:t>. cest, pohyb </a:t>
            </a:r>
            <a:r>
              <a:rPr lang="cs-CZ" dirty="0"/>
              <a:t>řasinek</a:t>
            </a:r>
          </a:p>
        </p:txBody>
      </p:sp>
      <p:grpSp>
        <p:nvGrpSpPr>
          <p:cNvPr id="2" name="Group 11"/>
          <p:cNvGrpSpPr>
            <a:grpSpLocks noChangeAspect="1"/>
          </p:cNvGrpSpPr>
          <p:nvPr/>
        </p:nvGrpSpPr>
        <p:grpSpPr bwMode="auto">
          <a:xfrm>
            <a:off x="4681538" y="1557338"/>
            <a:ext cx="4462462" cy="5300662"/>
            <a:chOff x="2949" y="981"/>
            <a:chExt cx="2811" cy="3339"/>
          </a:xfrm>
        </p:grpSpPr>
        <p:sp>
          <p:nvSpPr>
            <p:cNvPr id="3" name="AutoShape 10"/>
            <p:cNvSpPr>
              <a:spLocks noChangeAspect="1" noChangeArrowheads="1" noTextEdit="1"/>
            </p:cNvSpPr>
            <p:nvPr/>
          </p:nvSpPr>
          <p:spPr bwMode="auto">
            <a:xfrm>
              <a:off x="2949" y="981"/>
              <a:ext cx="2811" cy="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9114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9" y="981"/>
              <a:ext cx="2816" cy="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0" y="0"/>
            <a:ext cx="8229600" cy="89535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pPr>
            <a:r>
              <a:rPr lang="cs-CZ" dirty="0" err="1" smtClean="0">
                <a:solidFill>
                  <a:srgbClr val="FFC000"/>
                </a:solidFill>
              </a:rPr>
              <a:t>Sensing</a:t>
            </a:r>
            <a:r>
              <a:rPr lang="cs-CZ" dirty="0" smtClean="0">
                <a:solidFill>
                  <a:srgbClr val="FFC000"/>
                </a:solidFill>
              </a:rPr>
              <a:t> fat?</a:t>
            </a:r>
            <a:endParaRPr lang="cs-CZ" dirty="0">
              <a:solidFill>
                <a:srgbClr val="FFC000"/>
              </a:solidFill>
            </a:endParaRPr>
          </a:p>
        </p:txBody>
      </p:sp>
      <p:grpSp>
        <p:nvGrpSpPr>
          <p:cNvPr id="3" name="Group 7"/>
          <p:cNvGrpSpPr>
            <a:grpSpLocks noChangeAspect="1"/>
          </p:cNvGrpSpPr>
          <p:nvPr/>
        </p:nvGrpSpPr>
        <p:grpSpPr bwMode="auto">
          <a:xfrm>
            <a:off x="971550" y="993775"/>
            <a:ext cx="8172450" cy="5864225"/>
            <a:chOff x="612" y="626"/>
            <a:chExt cx="5148" cy="3694"/>
          </a:xfrm>
        </p:grpSpPr>
        <p:sp>
          <p:nvSpPr>
            <p:cNvPr id="4" name="AutoShape 6"/>
            <p:cNvSpPr>
              <a:spLocks noChangeAspect="1" noChangeArrowheads="1" noTextEdit="1"/>
            </p:cNvSpPr>
            <p:nvPr/>
          </p:nvSpPr>
          <p:spPr bwMode="auto">
            <a:xfrm>
              <a:off x="612" y="626"/>
              <a:ext cx="5148" cy="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 y="626"/>
              <a:ext cx="5153" cy="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936001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dirty="0" smtClean="0">
                <a:solidFill>
                  <a:srgbClr val="FFC000"/>
                </a:solidFill>
              </a:rPr>
              <a:t>Chuť na tučné</a:t>
            </a:r>
          </a:p>
        </p:txBody>
      </p:sp>
      <p:sp>
        <p:nvSpPr>
          <p:cNvPr id="3" name="Rectangle 3"/>
          <p:cNvSpPr txBox="1">
            <a:spLocks noChangeArrowheads="1"/>
          </p:cNvSpPr>
          <p:nvPr/>
        </p:nvSpPr>
        <p:spPr>
          <a:xfrm>
            <a:off x="914400" y="1783560"/>
            <a:ext cx="7772400" cy="4572000"/>
          </a:xfrm>
          <a:prstGeom prst="rect">
            <a:avLst/>
          </a:prstGeom>
        </p:spPr>
        <p:txBody>
          <a:bodyPr/>
          <a:lst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a:lstStyle>
          <a:p>
            <a:pPr fontAlgn="auto">
              <a:spcAft>
                <a:spcPts val="0"/>
              </a:spcAft>
              <a:defRPr/>
            </a:pPr>
            <a:r>
              <a:rPr lang="cs-CZ" sz="2000" dirty="0" smtClean="0"/>
              <a:t>CD36 – receptor na lipidy (?), </a:t>
            </a:r>
            <a:r>
              <a:rPr lang="cs-CZ" sz="2000" dirty="0" err="1" smtClean="0"/>
              <a:t>scavenger</a:t>
            </a:r>
            <a:r>
              <a:rPr lang="cs-CZ" sz="2000" dirty="0" smtClean="0"/>
              <a:t> receptor, uplatňuje se v metabolismu lipidů, zánětu, hemostáze, ateroskleróze, řízení tlaku, při malárii sekvestrace Ery ve slezině</a:t>
            </a:r>
          </a:p>
          <a:p>
            <a:pPr fontAlgn="auto">
              <a:spcAft>
                <a:spcPts val="0"/>
              </a:spcAft>
              <a:buFont typeface="Wingdings" pitchFamily="2" charset="2"/>
              <a:buNone/>
              <a:defRPr/>
            </a:pPr>
            <a:endParaRPr lang="cs-CZ" sz="2000" dirty="0" smtClean="0"/>
          </a:p>
        </p:txBody>
      </p:sp>
      <p:sp>
        <p:nvSpPr>
          <p:cNvPr id="4" name="Text Box 4"/>
          <p:cNvSpPr txBox="1">
            <a:spLocks noChangeArrowheads="1"/>
          </p:cNvSpPr>
          <p:nvPr/>
        </p:nvSpPr>
        <p:spPr bwMode="auto">
          <a:xfrm>
            <a:off x="827088" y="6237288"/>
            <a:ext cx="751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65000"/>
              <a:buFont typeface="Wingdings" pitchFamily="2" charset="2"/>
              <a:buChar char="n"/>
              <a:defRPr sz="3200">
                <a:solidFill>
                  <a:schemeClr val="tx1"/>
                </a:solidFill>
                <a:latin typeface="Tahoma" pitchFamily="34" charset="0"/>
              </a:defRPr>
            </a:lvl1pPr>
            <a:lvl2pPr marL="742950" indent="-285750" eaLnBrk="0" hangingPunct="0">
              <a:spcBef>
                <a:spcPct val="20000"/>
              </a:spcBef>
              <a:buClr>
                <a:schemeClr val="folHlink"/>
              </a:buClr>
              <a:buSzPct val="65000"/>
              <a:buFont typeface="Wingdings" pitchFamily="2" charset="2"/>
              <a:buChar char="n"/>
              <a:defRPr sz="2800">
                <a:solidFill>
                  <a:schemeClr val="tx1"/>
                </a:solidFill>
                <a:latin typeface="Tahoma" pitchFamily="34" charset="0"/>
              </a:defRPr>
            </a:lvl2pPr>
            <a:lvl3pPr marL="1143000" indent="-228600" eaLnBrk="0" hangingPunct="0">
              <a:spcBef>
                <a:spcPct val="20000"/>
              </a:spcBef>
              <a:buClr>
                <a:schemeClr val="hlink"/>
              </a:buClr>
              <a:buSzPct val="65000"/>
              <a:buFont typeface="Wingdings" pitchFamily="2" charset="2"/>
              <a:buChar char="n"/>
              <a:defRPr sz="2400">
                <a:solidFill>
                  <a:schemeClr val="tx1"/>
                </a:solidFill>
                <a:latin typeface="Tahoma" pitchFamily="34" charset="0"/>
              </a:defRPr>
            </a:lvl3pPr>
            <a:lvl4pPr marL="1600200" indent="-228600" eaLnBrk="0" hangingPunct="0">
              <a:spcBef>
                <a:spcPct val="20000"/>
              </a:spcBef>
              <a:buClr>
                <a:schemeClr val="folHlink"/>
              </a:buClr>
              <a:buSzPct val="65000"/>
              <a:buFont typeface="Wingdings" pitchFamily="2" charset="2"/>
              <a:buChar char="n"/>
              <a:defRPr sz="2000">
                <a:solidFill>
                  <a:schemeClr val="tx1"/>
                </a:solidFill>
                <a:latin typeface="Tahoma" pitchFamily="34" charset="0"/>
              </a:defRPr>
            </a:lvl4pPr>
            <a:lvl5pPr marL="2057400" indent="-228600" eaLnBrk="0" hangingPunct="0">
              <a:spcBef>
                <a:spcPct val="20000"/>
              </a:spcBef>
              <a:buClr>
                <a:schemeClr val="hlink"/>
              </a:buClr>
              <a:buSzPct val="65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5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cs-CZ" altLang="cs-CZ" sz="1800">
                <a:latin typeface="Arial" charset="0"/>
                <a:hlinkClick r:id="rId2"/>
              </a:rPr>
              <a:t>http://www.scientificamerican.com/article.cfm?id=potential-taste-receptor</a:t>
            </a:r>
            <a:endParaRPr lang="cs-CZ" altLang="cs-CZ" sz="1800">
              <a:latin typeface="Arial" charset="0"/>
            </a:endParaRPr>
          </a:p>
        </p:txBody>
      </p:sp>
      <p:pic>
        <p:nvPicPr>
          <p:cNvPr id="5" name="Picture 6" descr="File:CD36-in-membrane.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2924944"/>
            <a:ext cx="2428875"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13004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2856"/>
            <a:ext cx="9144000" cy="488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5" name="Text Box 5"/>
          <p:cNvSpPr txBox="1">
            <a:spLocks noChangeArrowheads="1"/>
          </p:cNvSpPr>
          <p:nvPr/>
        </p:nvSpPr>
        <p:spPr bwMode="auto">
          <a:xfrm>
            <a:off x="519113" y="136525"/>
            <a:ext cx="8624887"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charset="0"/>
              </a:defRPr>
            </a:lvl1pPr>
            <a:lvl2pPr marL="800100" indent="-342900">
              <a:defRPr>
                <a:solidFill>
                  <a:schemeClr val="tx1"/>
                </a:solidFill>
                <a:latin typeface="Arial" charset="0"/>
              </a:defRPr>
            </a:lvl2pPr>
            <a:lvl3pPr marL="1257300" indent="-342900">
              <a:defRPr>
                <a:solidFill>
                  <a:schemeClr val="tx1"/>
                </a:solidFill>
                <a:latin typeface="Arial" charset="0"/>
              </a:defRPr>
            </a:lvl3pPr>
            <a:lvl4pPr marL="1714500" indent="-342900">
              <a:defRPr>
                <a:solidFill>
                  <a:schemeClr val="tx1"/>
                </a:solidFill>
                <a:latin typeface="Arial" charset="0"/>
              </a:defRPr>
            </a:lvl4pPr>
            <a:lvl5pPr marL="2171700" indent="-342900">
              <a:defRPr>
                <a:solidFill>
                  <a:schemeClr val="tx1"/>
                </a:solidFill>
                <a:latin typeface="Arial" charset="0"/>
              </a:defRPr>
            </a:lvl5pPr>
            <a:lvl6pPr marL="2628900" indent="-342900" fontAlgn="base">
              <a:spcBef>
                <a:spcPct val="0"/>
              </a:spcBef>
              <a:spcAft>
                <a:spcPct val="0"/>
              </a:spcAft>
              <a:defRPr>
                <a:solidFill>
                  <a:schemeClr val="tx1"/>
                </a:solidFill>
                <a:latin typeface="Arial" charset="0"/>
              </a:defRPr>
            </a:lvl6pPr>
            <a:lvl7pPr marL="3086100" indent="-342900" fontAlgn="base">
              <a:spcBef>
                <a:spcPct val="0"/>
              </a:spcBef>
              <a:spcAft>
                <a:spcPct val="0"/>
              </a:spcAft>
              <a:defRPr>
                <a:solidFill>
                  <a:schemeClr val="tx1"/>
                </a:solidFill>
                <a:latin typeface="Arial" charset="0"/>
              </a:defRPr>
            </a:lvl7pPr>
            <a:lvl8pPr marL="3543300" indent="-342900" fontAlgn="base">
              <a:spcBef>
                <a:spcPct val="0"/>
              </a:spcBef>
              <a:spcAft>
                <a:spcPct val="0"/>
              </a:spcAft>
              <a:defRPr>
                <a:solidFill>
                  <a:schemeClr val="tx1"/>
                </a:solidFill>
                <a:latin typeface="Arial" charset="0"/>
              </a:defRPr>
            </a:lvl8pPr>
            <a:lvl9pPr marL="4000500" indent="-342900" fontAlgn="base">
              <a:spcBef>
                <a:spcPct val="0"/>
              </a:spcBef>
              <a:spcAft>
                <a:spcPct val="0"/>
              </a:spcAft>
              <a:defRPr>
                <a:solidFill>
                  <a:schemeClr val="tx1"/>
                </a:solidFill>
                <a:latin typeface="Arial" charset="0"/>
              </a:defRPr>
            </a:lvl9pPr>
          </a:lstStyle>
          <a:p>
            <a:pPr marL="0" indent="0" fontAlgn="auto">
              <a:spcAft>
                <a:spcPts val="0"/>
              </a:spcAft>
              <a:defRPr/>
            </a:pPr>
            <a:r>
              <a:rPr lang="cs-CZ" sz="4000" spc="-100" dirty="0">
                <a:solidFill>
                  <a:srgbClr val="FFC000"/>
                </a:solidFill>
                <a:latin typeface="+mj-lt"/>
                <a:ea typeface="+mj-ea"/>
                <a:cs typeface="+mj-cs"/>
              </a:rPr>
              <a:t>2 názory na kódování chutí:</a:t>
            </a:r>
          </a:p>
          <a:p>
            <a:pPr>
              <a:buFontTx/>
              <a:buAutoNum type="alphaUcParenR"/>
            </a:pPr>
            <a:r>
              <a:rPr lang="cs-CZ" dirty="0" err="1"/>
              <a:t>labeled</a:t>
            </a:r>
            <a:r>
              <a:rPr lang="cs-CZ" dirty="0"/>
              <a:t> lines (analogie sluchu) – jeden nerv, jedna nemíchaná chuť, nepřekrývají se ani buňky ani dráhy, nebo:</a:t>
            </a:r>
          </a:p>
          <a:p>
            <a:pPr>
              <a:buFontTx/>
              <a:buAutoNum type="alphaUcParenR"/>
            </a:pPr>
            <a:r>
              <a:rPr lang="cs-CZ" dirty="0"/>
              <a:t> specifické vzorce aktivity (analogie </a:t>
            </a:r>
            <a:r>
              <a:rPr lang="cs-CZ" dirty="0" err="1"/>
              <a:t>b.vidění</a:t>
            </a:r>
            <a:r>
              <a:rPr lang="cs-CZ" dirty="0"/>
              <a:t> nebo čichu – jeden receptor</a:t>
            </a:r>
          </a:p>
          <a:p>
            <a:r>
              <a:rPr lang="cs-CZ" dirty="0"/>
              <a:t>o výsledné kvalitě nic neříká a až směs dvou dává třetí kvalitu)</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noChangeAspect="1"/>
          </p:cNvGrpSpPr>
          <p:nvPr/>
        </p:nvGrpSpPr>
        <p:grpSpPr bwMode="auto">
          <a:xfrm>
            <a:off x="2195513" y="188913"/>
            <a:ext cx="6727825" cy="5030787"/>
            <a:chOff x="1383" y="119"/>
            <a:chExt cx="4238" cy="3169"/>
          </a:xfrm>
        </p:grpSpPr>
        <p:sp>
          <p:nvSpPr>
            <p:cNvPr id="3" name="AutoShape 11"/>
            <p:cNvSpPr>
              <a:spLocks noChangeAspect="1" noChangeArrowheads="1" noTextEdit="1"/>
            </p:cNvSpPr>
            <p:nvPr/>
          </p:nvSpPr>
          <p:spPr bwMode="auto">
            <a:xfrm>
              <a:off x="1383" y="119"/>
              <a:ext cx="4238" cy="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53261"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3" y="119"/>
              <a:ext cx="4242" cy="3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253" name="Text Box 5"/>
          <p:cNvSpPr txBox="1">
            <a:spLocks noChangeArrowheads="1"/>
          </p:cNvSpPr>
          <p:nvPr/>
        </p:nvSpPr>
        <p:spPr bwMode="auto">
          <a:xfrm>
            <a:off x="107950" y="188913"/>
            <a:ext cx="531940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2400" dirty="0">
                <a:solidFill>
                  <a:srgbClr val="FFC000"/>
                </a:solidFill>
              </a:rPr>
              <a:t>Pozoruhodná konvergence </a:t>
            </a:r>
            <a:r>
              <a:rPr lang="cs-CZ" sz="2400" dirty="0" err="1">
                <a:solidFill>
                  <a:srgbClr val="FFC000"/>
                </a:solidFill>
              </a:rPr>
              <a:t>eukaryot</a:t>
            </a:r>
            <a:r>
              <a:rPr lang="cs-CZ" sz="2400" dirty="0">
                <a:solidFill>
                  <a:srgbClr val="FFC000"/>
                </a:solidFill>
              </a:rPr>
              <a:t>:</a:t>
            </a:r>
          </a:p>
          <a:p>
            <a:r>
              <a:rPr lang="cs-CZ" sz="2400" dirty="0">
                <a:solidFill>
                  <a:srgbClr val="FFC000"/>
                </a:solidFill>
              </a:rPr>
              <a:t>Transdukce, organizace čichové dráhy</a:t>
            </a:r>
          </a:p>
          <a:p>
            <a:r>
              <a:rPr lang="cs-CZ" sz="2400" dirty="0">
                <a:solidFill>
                  <a:srgbClr val="FFC000"/>
                </a:solidFill>
              </a:rPr>
              <a:t>2 paralelní čichové systémy</a:t>
            </a:r>
          </a:p>
        </p:txBody>
      </p:sp>
      <p:sp>
        <p:nvSpPr>
          <p:cNvPr id="53254" name="Text Box 6"/>
          <p:cNvSpPr txBox="1">
            <a:spLocks noChangeArrowheads="1"/>
          </p:cNvSpPr>
          <p:nvPr/>
        </p:nvSpPr>
        <p:spPr bwMode="auto">
          <a:xfrm>
            <a:off x="2268538" y="19161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atin typeface="Arial" charset="0"/>
              </a:rPr>
              <a:t>?</a:t>
            </a:r>
          </a:p>
        </p:txBody>
      </p:sp>
      <p:sp>
        <p:nvSpPr>
          <p:cNvPr id="53257" name="Text Box 9"/>
          <p:cNvSpPr txBox="1">
            <a:spLocks noChangeArrowheads="1"/>
          </p:cNvSpPr>
          <p:nvPr/>
        </p:nvSpPr>
        <p:spPr bwMode="auto">
          <a:xfrm>
            <a:off x="4787900" y="836613"/>
            <a:ext cx="31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atin typeface="Arial" charset="0"/>
              </a:rPr>
              <a:t>?</a:t>
            </a:r>
          </a:p>
        </p:txBody>
      </p:sp>
      <p:sp>
        <p:nvSpPr>
          <p:cNvPr id="9" name="Text Box 7"/>
          <p:cNvSpPr txBox="1">
            <a:spLocks noChangeArrowheads="1"/>
          </p:cNvSpPr>
          <p:nvPr/>
        </p:nvSpPr>
        <p:spPr bwMode="auto">
          <a:xfrm>
            <a:off x="467544" y="5517232"/>
            <a:ext cx="648072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err="1" smtClean="0"/>
              <a:t>Vomeronasální</a:t>
            </a:r>
            <a:r>
              <a:rPr lang="cs-CZ" dirty="0" smtClean="0"/>
              <a:t> orgán pro vnitrodruhovou komunikaci a čichový systém pro ostatní pachy. </a:t>
            </a:r>
            <a:endParaRPr lang="cs-CZ"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900113" y="5373216"/>
            <a:ext cx="688975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latin typeface="Arial" charset="0"/>
              </a:rPr>
              <a:t>Vnímání sladkého nebo hořkého odráží aktivaci jen určitých receptorových buněk bez ohledu na vlastnosti receptoru nebo chuťových molekul</a:t>
            </a:r>
          </a:p>
        </p:txBody>
      </p:sp>
      <p:pic>
        <p:nvPicPr>
          <p:cNvPr id="573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476250"/>
            <a:ext cx="5930900" cy="467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350" name="Text Box 6"/>
          <p:cNvSpPr txBox="1">
            <a:spLocks noChangeArrowheads="1"/>
          </p:cNvSpPr>
          <p:nvPr/>
        </p:nvSpPr>
        <p:spPr bwMode="auto">
          <a:xfrm>
            <a:off x="447675" y="496888"/>
            <a:ext cx="217963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dirty="0">
                <a:latin typeface="Arial" charset="0"/>
              </a:rPr>
              <a:t>Transgenní</a:t>
            </a:r>
          </a:p>
          <a:p>
            <a:r>
              <a:rPr lang="cs-CZ" dirty="0">
                <a:latin typeface="Arial" charset="0"/>
              </a:rPr>
              <a:t>myši s přehozenými receptory</a:t>
            </a:r>
          </a:p>
        </p:txBody>
      </p:sp>
      <p:sp>
        <p:nvSpPr>
          <p:cNvPr id="2" name="TextovéPole 1"/>
          <p:cNvSpPr txBox="1"/>
          <p:nvPr/>
        </p:nvSpPr>
        <p:spPr>
          <a:xfrm>
            <a:off x="107504" y="6381328"/>
            <a:ext cx="9001000" cy="430887"/>
          </a:xfrm>
          <a:prstGeom prst="rect">
            <a:avLst/>
          </a:prstGeom>
          <a:noFill/>
        </p:spPr>
        <p:txBody>
          <a:bodyPr wrap="square" rtlCol="0">
            <a:spAutoFit/>
          </a:bodyPr>
          <a:lstStyle/>
          <a:p>
            <a:r>
              <a:rPr lang="cs-CZ" sz="1100" dirty="0" err="1"/>
              <a:t>Jayaram</a:t>
            </a:r>
            <a:r>
              <a:rPr lang="cs-CZ" sz="1100" dirty="0"/>
              <a:t> </a:t>
            </a:r>
            <a:r>
              <a:rPr lang="cs-CZ" sz="1100" dirty="0" err="1"/>
              <a:t>Chandrashekar</a:t>
            </a:r>
            <a:r>
              <a:rPr lang="cs-CZ" sz="1100" dirty="0"/>
              <a:t>, Mark A. </a:t>
            </a:r>
            <a:r>
              <a:rPr lang="cs-CZ" sz="1100" dirty="0" err="1"/>
              <a:t>Hoon</a:t>
            </a:r>
            <a:r>
              <a:rPr lang="cs-CZ" sz="1100" dirty="0"/>
              <a:t>, Nicholas J. P. Ryba &amp; Charles S. </a:t>
            </a:r>
            <a:r>
              <a:rPr lang="cs-CZ" sz="1100" dirty="0" err="1" smtClean="0"/>
              <a:t>Zuker</a:t>
            </a:r>
            <a:r>
              <a:rPr lang="cs-CZ" sz="1100" dirty="0" smtClean="0"/>
              <a:t>. </a:t>
            </a:r>
            <a:r>
              <a:rPr lang="cs-CZ" sz="1100" i="1" dirty="0" err="1" smtClean="0"/>
              <a:t>Nature</a:t>
            </a:r>
            <a:r>
              <a:rPr lang="cs-CZ" sz="1100" i="1" dirty="0"/>
              <a:t> </a:t>
            </a:r>
            <a:r>
              <a:rPr lang="cs-CZ" sz="1100" b="1" dirty="0"/>
              <a:t>444</a:t>
            </a:r>
            <a:r>
              <a:rPr lang="cs-CZ" sz="1100" dirty="0"/>
              <a:t>, 288-294(16 </a:t>
            </a:r>
            <a:r>
              <a:rPr lang="cs-CZ" sz="1100" dirty="0" err="1"/>
              <a:t>November</a:t>
            </a:r>
            <a:r>
              <a:rPr lang="cs-CZ" sz="1100" dirty="0"/>
              <a:t> 2006</a:t>
            </a:r>
            <a:r>
              <a:rPr lang="cs-CZ" sz="1100" dirty="0" smtClean="0"/>
              <a:t>) doi:10.1038/nature05401. </a:t>
            </a:r>
            <a:endParaRPr lang="cs-CZ" sz="11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4461"/>
            <a:ext cx="9144000" cy="488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3" name="Line 5"/>
          <p:cNvSpPr>
            <a:spLocks noChangeShapeType="1"/>
          </p:cNvSpPr>
          <p:nvPr/>
        </p:nvSpPr>
        <p:spPr bwMode="auto">
          <a:xfrm>
            <a:off x="2627313" y="1268561"/>
            <a:ext cx="3024187" cy="518477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8374" name="Line 6"/>
          <p:cNvSpPr>
            <a:spLocks noChangeShapeType="1"/>
          </p:cNvSpPr>
          <p:nvPr/>
        </p:nvSpPr>
        <p:spPr bwMode="auto">
          <a:xfrm flipH="1">
            <a:off x="2484438" y="1124098"/>
            <a:ext cx="3382962" cy="374491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8375" name="Text Box 7"/>
          <p:cNvSpPr txBox="1">
            <a:spLocks noChangeArrowheads="1"/>
          </p:cNvSpPr>
          <p:nvPr/>
        </p:nvSpPr>
        <p:spPr bwMode="auto">
          <a:xfrm>
            <a:off x="1023939" y="280988"/>
            <a:ext cx="812006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smtClean="0">
                <a:latin typeface="Arial" charset="0"/>
              </a:rPr>
              <a:t>Závěr: Každou </a:t>
            </a:r>
            <a:r>
              <a:rPr lang="cs-CZ" dirty="0">
                <a:latin typeface="Arial" charset="0"/>
              </a:rPr>
              <a:t>jednotlivou chuť rozeznáme i ve směsi chutí – ochrana.</a:t>
            </a:r>
          </a:p>
          <a:p>
            <a:r>
              <a:rPr lang="cs-CZ" dirty="0" smtClean="0">
                <a:latin typeface="Arial" charset="0"/>
              </a:rPr>
              <a:t>Mícháním </a:t>
            </a:r>
            <a:r>
              <a:rPr lang="cs-CZ" dirty="0">
                <a:latin typeface="Arial" charset="0"/>
              </a:rPr>
              <a:t>chutí </a:t>
            </a:r>
            <a:r>
              <a:rPr lang="cs-CZ" dirty="0" smtClean="0">
                <a:latin typeface="Arial" charset="0"/>
              </a:rPr>
              <a:t>se tedy nevytváří chuť (kvalita) zcela nová. Chuť je analytickým smyslem.</a:t>
            </a:r>
            <a:endParaRPr lang="cs-CZ" dirty="0">
              <a:latin typeface="Arial" charset="0"/>
            </a:endParaRPr>
          </a:p>
        </p:txBody>
      </p:sp>
      <p:sp>
        <p:nvSpPr>
          <p:cNvPr id="58376" name="Line 8"/>
          <p:cNvSpPr>
            <a:spLocks noChangeShapeType="1"/>
          </p:cNvSpPr>
          <p:nvPr/>
        </p:nvSpPr>
        <p:spPr bwMode="auto">
          <a:xfrm>
            <a:off x="5362575" y="1268561"/>
            <a:ext cx="3024188" cy="5184775"/>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58377" name="Line 9"/>
          <p:cNvSpPr>
            <a:spLocks noChangeShapeType="1"/>
          </p:cNvSpPr>
          <p:nvPr/>
        </p:nvSpPr>
        <p:spPr bwMode="auto">
          <a:xfrm flipH="1">
            <a:off x="5219700" y="1124098"/>
            <a:ext cx="3382963" cy="3744913"/>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18-8"/>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692525" y="0"/>
            <a:ext cx="54514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87" name="Text Box 7"/>
          <p:cNvSpPr txBox="1">
            <a:spLocks noChangeArrowheads="1"/>
          </p:cNvSpPr>
          <p:nvPr/>
        </p:nvSpPr>
        <p:spPr bwMode="auto">
          <a:xfrm>
            <a:off x="65088" y="4191000"/>
            <a:ext cx="11207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1200" i="1">
                <a:latin typeface="Arial" charset="0"/>
              </a:rPr>
              <a:t>Solitární jádro</a:t>
            </a:r>
          </a:p>
        </p:txBody>
      </p:sp>
      <p:grpSp>
        <p:nvGrpSpPr>
          <p:cNvPr id="2" name="Group 10"/>
          <p:cNvGrpSpPr>
            <a:grpSpLocks noChangeAspect="1"/>
          </p:cNvGrpSpPr>
          <p:nvPr/>
        </p:nvGrpSpPr>
        <p:grpSpPr bwMode="auto">
          <a:xfrm>
            <a:off x="179512" y="764704"/>
            <a:ext cx="3303588" cy="5883275"/>
            <a:chOff x="0" y="346"/>
            <a:chExt cx="2081" cy="3706"/>
          </a:xfrm>
        </p:grpSpPr>
        <p:sp>
          <p:nvSpPr>
            <p:cNvPr id="3" name="AutoShape 9"/>
            <p:cNvSpPr>
              <a:spLocks noChangeAspect="1" noChangeArrowheads="1" noTextEdit="1"/>
            </p:cNvSpPr>
            <p:nvPr/>
          </p:nvSpPr>
          <p:spPr bwMode="auto">
            <a:xfrm>
              <a:off x="0" y="346"/>
              <a:ext cx="2081" cy="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2049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6"/>
              <a:ext cx="2085" cy="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 Box 6"/>
          <p:cNvSpPr txBox="1">
            <a:spLocks noChangeArrowheads="1"/>
          </p:cNvSpPr>
          <p:nvPr/>
        </p:nvSpPr>
        <p:spPr bwMode="auto">
          <a:xfrm>
            <a:off x="623312" y="169391"/>
            <a:ext cx="41647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2400" dirty="0" smtClean="0">
                <a:solidFill>
                  <a:srgbClr val="FFC000"/>
                </a:solidFill>
                <a:latin typeface="Arial" charset="0"/>
              </a:rPr>
              <a:t>Chuťová dráha</a:t>
            </a:r>
            <a:endParaRPr lang="cs-CZ" sz="2400" dirty="0">
              <a:solidFill>
                <a:srgbClr val="FFC000"/>
              </a:solidFill>
              <a:latin typeface="Arial"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2" name="Text Box 4"/>
          <p:cNvSpPr txBox="1">
            <a:spLocks noChangeArrowheads="1"/>
          </p:cNvSpPr>
          <p:nvPr/>
        </p:nvSpPr>
        <p:spPr bwMode="auto">
          <a:xfrm>
            <a:off x="395536" y="764704"/>
            <a:ext cx="8085087"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a:t>Axony patří </a:t>
            </a:r>
            <a:r>
              <a:rPr lang="cs-CZ" dirty="0" err="1"/>
              <a:t>pseudounipolárním</a:t>
            </a:r>
            <a:r>
              <a:rPr lang="cs-CZ" dirty="0"/>
              <a:t> neuronům, jejichž těla leží v gangliích VII., IX. a X. hlavového nervu. Přes nižší mozková centra </a:t>
            </a:r>
            <a:r>
              <a:rPr lang="cs-CZ" dirty="0" smtClean="0"/>
              <a:t>(hypotalamus, talamus) můžeme </a:t>
            </a:r>
            <a:r>
              <a:rPr lang="cs-CZ" dirty="0"/>
              <a:t>sledovat cestu chuťové informace ke dvěma korových chuťovým </a:t>
            </a:r>
            <a:r>
              <a:rPr lang="cs-CZ" dirty="0" smtClean="0"/>
              <a:t>oblastem (</a:t>
            </a:r>
            <a:r>
              <a:rPr lang="cs-CZ" dirty="0" err="1" smtClean="0"/>
              <a:t>postcentrální</a:t>
            </a:r>
            <a:r>
              <a:rPr lang="cs-CZ" dirty="0" smtClean="0"/>
              <a:t> závit a </a:t>
            </a:r>
            <a:r>
              <a:rPr lang="cs-CZ" dirty="0" err="1" smtClean="0"/>
              <a:t>insula</a:t>
            </a:r>
            <a:r>
              <a:rPr lang="cs-CZ" dirty="0" smtClean="0"/>
              <a:t>). </a:t>
            </a:r>
          </a:p>
          <a:p>
            <a:endParaRPr lang="cs-CZ" dirty="0"/>
          </a:p>
          <a:p>
            <a:r>
              <a:rPr lang="cs-CZ" dirty="0"/>
              <a:t>První asi hraje roli při vnímání prostorového rozmístění chuťových počitků na jazyku a druhá je zodpovědná za vnímání vlastní kvality chuti. </a:t>
            </a:r>
          </a:p>
          <a:p>
            <a:endParaRPr lang="cs-CZ" dirty="0" smtClean="0"/>
          </a:p>
          <a:p>
            <a:r>
              <a:rPr lang="cs-CZ" dirty="0" smtClean="0"/>
              <a:t>Najdeme </a:t>
            </a:r>
            <a:r>
              <a:rPr lang="cs-CZ" dirty="0"/>
              <a:t>také významnou projekci do limbického systému a hypotalamu. </a:t>
            </a:r>
            <a:endParaRPr lang="cs-CZ" dirty="0" smtClean="0"/>
          </a:p>
          <a:p>
            <a:endParaRPr lang="cs-CZ" dirty="0"/>
          </a:p>
          <a:p>
            <a:r>
              <a:rPr lang="cs-CZ" dirty="0" smtClean="0"/>
              <a:t>Uvedené </a:t>
            </a:r>
            <a:r>
              <a:rPr lang="cs-CZ" dirty="0"/>
              <a:t>spoje jsou morfologickým substrátem významné emocionální komponenty, která vždy doprovází určitý chuťový vjem a pojí se paměťovými stopami – rozlišování vhodné a nevhodné potravy už od mládí. Zřejmě také zprostředkovávají autonomní reflexní reakce při příjmu potravy (sekrece slin, žaludeční šťávy apod.).</a:t>
            </a:r>
          </a:p>
          <a:p>
            <a:endParaRPr lang="cs-CZ" dirty="0"/>
          </a:p>
        </p:txBody>
      </p:sp>
      <p:sp>
        <p:nvSpPr>
          <p:cNvPr id="3" name="Text Box 6"/>
          <p:cNvSpPr txBox="1">
            <a:spLocks noChangeArrowheads="1"/>
          </p:cNvSpPr>
          <p:nvPr/>
        </p:nvSpPr>
        <p:spPr bwMode="auto">
          <a:xfrm>
            <a:off x="623312" y="169391"/>
            <a:ext cx="41647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2400" dirty="0" smtClean="0">
                <a:solidFill>
                  <a:srgbClr val="FFC000"/>
                </a:solidFill>
                <a:latin typeface="Arial" charset="0"/>
              </a:rPr>
              <a:t>Chuťová dráha</a:t>
            </a:r>
            <a:endParaRPr lang="cs-CZ" sz="2400" dirty="0">
              <a:solidFill>
                <a:srgbClr val="FFC000"/>
              </a:solidFill>
              <a:latin typeface="Arial"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18-9"/>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203848" y="0"/>
            <a:ext cx="58594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107504" y="980728"/>
            <a:ext cx="2952328" cy="2031325"/>
          </a:xfrm>
          <a:prstGeom prst="rect">
            <a:avLst/>
          </a:prstGeom>
          <a:noFill/>
        </p:spPr>
        <p:txBody>
          <a:bodyPr wrap="square" rtlCol="0">
            <a:spAutoFit/>
          </a:bodyPr>
          <a:lstStyle/>
          <a:p>
            <a:r>
              <a:rPr lang="cs-CZ" dirty="0" err="1"/>
              <a:t>I</a:t>
            </a:r>
            <a:r>
              <a:rPr lang="cs-CZ" dirty="0" err="1" smtClean="0"/>
              <a:t>nsula</a:t>
            </a:r>
            <a:r>
              <a:rPr lang="cs-CZ" dirty="0" smtClean="0"/>
              <a:t> </a:t>
            </a:r>
            <a:r>
              <a:rPr lang="cs-CZ" dirty="0"/>
              <a:t>– lat. část mozkové kůry ležící v hloubi postranní brázdy mozkové </a:t>
            </a:r>
            <a:r>
              <a:rPr lang="cs-CZ" dirty="0" err="1"/>
              <a:t>sulcus</a:t>
            </a:r>
            <a:r>
              <a:rPr lang="cs-CZ" dirty="0"/>
              <a:t> </a:t>
            </a:r>
            <a:r>
              <a:rPr lang="cs-CZ" dirty="0" err="1"/>
              <a:t>lateralis</a:t>
            </a:r>
            <a:r>
              <a:rPr lang="cs-CZ" dirty="0"/>
              <a:t>, je překrytá čelním, temenním a spánkovým </a:t>
            </a:r>
            <a:r>
              <a:rPr lang="cs-CZ" dirty="0" smtClean="0"/>
              <a:t>lalokem.</a:t>
            </a:r>
          </a:p>
          <a:p>
            <a:r>
              <a:rPr lang="cs-CZ" dirty="0" smtClean="0"/>
              <a:t>lat</a:t>
            </a:r>
            <a:r>
              <a:rPr lang="cs-CZ" dirty="0"/>
              <a:t>. ostrov</a:t>
            </a:r>
          </a:p>
        </p:txBody>
      </p:sp>
      <p:sp>
        <p:nvSpPr>
          <p:cNvPr id="3" name="TextovéPole 2"/>
          <p:cNvSpPr txBox="1"/>
          <p:nvPr/>
        </p:nvSpPr>
        <p:spPr>
          <a:xfrm>
            <a:off x="35496" y="6298375"/>
            <a:ext cx="3096344" cy="523220"/>
          </a:xfrm>
          <a:prstGeom prst="rect">
            <a:avLst/>
          </a:prstGeom>
          <a:noFill/>
        </p:spPr>
        <p:txBody>
          <a:bodyPr wrap="square" rtlCol="0">
            <a:spAutoFit/>
          </a:bodyPr>
          <a:lstStyle/>
          <a:p>
            <a:r>
              <a:rPr lang="cs-CZ" sz="1400" dirty="0"/>
              <a:t>http://lekarske.slovniky.cz/pojem/insula</a:t>
            </a:r>
          </a:p>
        </p:txBody>
      </p:sp>
      <p:sp>
        <p:nvSpPr>
          <p:cNvPr id="5" name="Text Box 6"/>
          <p:cNvSpPr txBox="1">
            <a:spLocks noChangeArrowheads="1"/>
          </p:cNvSpPr>
          <p:nvPr/>
        </p:nvSpPr>
        <p:spPr bwMode="auto">
          <a:xfrm>
            <a:off x="623312" y="169391"/>
            <a:ext cx="41647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sz="2400" dirty="0" smtClean="0">
                <a:solidFill>
                  <a:srgbClr val="FFC000"/>
                </a:solidFill>
                <a:latin typeface="Arial" charset="0"/>
              </a:rPr>
              <a:t>Chuťová kůra</a:t>
            </a:r>
            <a:endParaRPr lang="cs-CZ" sz="2400" dirty="0">
              <a:solidFill>
                <a:srgbClr val="FFC000"/>
              </a:solidFill>
              <a:latin typeface="Arial"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chutě b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482"/>
            <a:ext cx="9144000" cy="3257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p:cNvSpPr txBox="1"/>
          <p:nvPr/>
        </p:nvSpPr>
        <p:spPr>
          <a:xfrm>
            <a:off x="251520" y="4077072"/>
            <a:ext cx="8487668" cy="2031325"/>
          </a:xfrm>
          <a:prstGeom prst="rect">
            <a:avLst/>
          </a:prstGeom>
          <a:noFill/>
        </p:spPr>
        <p:txBody>
          <a:bodyPr wrap="square" rtlCol="0">
            <a:spAutoFit/>
          </a:bodyPr>
          <a:lstStyle/>
          <a:p>
            <a:r>
              <a:rPr lang="cs-CZ" dirty="0">
                <a:latin typeface="Arial" charset="0"/>
              </a:rPr>
              <a:t>Potěšení z chutí - vrozené prospěšné reflexy. Zvýšená chuť na chybějící složku.</a:t>
            </a:r>
          </a:p>
          <a:p>
            <a:endParaRPr lang="cs-CZ" dirty="0" smtClean="0"/>
          </a:p>
          <a:p>
            <a:endParaRPr lang="cs-CZ" dirty="0"/>
          </a:p>
          <a:p>
            <a:r>
              <a:rPr lang="cs-CZ" dirty="0" smtClean="0"/>
              <a:t>Příjemné </a:t>
            </a:r>
            <a:r>
              <a:rPr lang="cs-CZ" dirty="0"/>
              <a:t>tóny sladkého a </a:t>
            </a:r>
            <a:r>
              <a:rPr lang="cs-CZ" dirty="0" err="1"/>
              <a:t>umami</a:t>
            </a:r>
            <a:r>
              <a:rPr lang="cs-CZ" dirty="0"/>
              <a:t> signalizují kalorické stravitelné jídlo. Hořká chuť má nízký práh při vyvolávání dávivého reflexu, jde o varování před obvykle jedovatými látkami. </a:t>
            </a:r>
          </a:p>
          <a:p>
            <a:endParaRPr lang="cs-CZ"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descr="chutě br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9144000" cy="3257550"/>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3270250"/>
            <a:ext cx="4027487" cy="358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7271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576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p:cNvSpPr txBox="1">
            <a:spLocks noChangeArrowheads="1"/>
          </p:cNvSpPr>
          <p:nvPr/>
        </p:nvSpPr>
        <p:spPr bwMode="auto">
          <a:xfrm>
            <a:off x="495135" y="183356"/>
            <a:ext cx="68146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dirty="0" smtClean="0">
                <a:latin typeface="Arial" charset="0"/>
              </a:rPr>
              <a:t>Spolupráce s čichem a dalšími smysly při kontrole příjmu potravy.</a:t>
            </a:r>
            <a:endParaRPr lang="cs-CZ" dirty="0">
              <a:latin typeface="Arial"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noChangeAspect="1"/>
          </p:cNvGrpSpPr>
          <p:nvPr/>
        </p:nvGrpSpPr>
        <p:grpSpPr bwMode="auto">
          <a:xfrm>
            <a:off x="239340" y="1102329"/>
            <a:ext cx="8648865" cy="5627135"/>
            <a:chOff x="0" y="178"/>
            <a:chExt cx="5760" cy="4142"/>
          </a:xfrm>
        </p:grpSpPr>
        <p:sp>
          <p:nvSpPr>
            <p:cNvPr id="5" name="AutoShape 6"/>
            <p:cNvSpPr>
              <a:spLocks noChangeAspect="1" noChangeArrowheads="1" noTextEdit="1"/>
            </p:cNvSpPr>
            <p:nvPr/>
          </p:nvSpPr>
          <p:spPr bwMode="auto">
            <a:xfrm>
              <a:off x="0" y="178"/>
              <a:ext cx="5760" cy="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cs-CZ"/>
            </a:p>
          </p:txBody>
        </p:sp>
        <p:pic>
          <p:nvPicPr>
            <p:cNvPr id="6656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
              <a:ext cx="5765" cy="4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 Box 5"/>
          <p:cNvSpPr txBox="1">
            <a:spLocks noChangeArrowheads="1"/>
          </p:cNvSpPr>
          <p:nvPr/>
        </p:nvSpPr>
        <p:spPr bwMode="auto">
          <a:xfrm>
            <a:off x="495135" y="183356"/>
            <a:ext cx="839734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smtClean="0">
                <a:latin typeface="Arial" charset="0"/>
              </a:rPr>
              <a:t>Spolupráce s čichem a dalšími smysly a emocemi při kontrole příjmu potravy – komplex řídící potravní chování. Chuť úzce navázána na emoce, motivace, žádost. Důležité téma současnosti.</a:t>
            </a:r>
            <a:endParaRPr lang="cs-CZ" dirty="0">
              <a:latin typeface="Arial"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ygrorecept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708824"/>
            <a:ext cx="6356350" cy="6092825"/>
          </a:xfrm>
          <a:prstGeom prst="rect">
            <a:avLst/>
          </a:prstGeom>
          <a:noFill/>
          <a:extLst>
            <a:ext uri="{909E8E84-426E-40DD-AFC4-6F175D3DCCD1}">
              <a14:hiddenFill xmlns:a14="http://schemas.microsoft.com/office/drawing/2010/main">
                <a:solidFill>
                  <a:srgbClr val="FFFFFF"/>
                </a:solidFill>
              </a14:hiddenFill>
            </a:ext>
          </a:extLst>
        </p:spPr>
      </p:pic>
      <p:sp>
        <p:nvSpPr>
          <p:cNvPr id="28677" name="Text Box 5"/>
          <p:cNvSpPr txBox="1">
            <a:spLocks noChangeArrowheads="1"/>
          </p:cNvSpPr>
          <p:nvPr/>
        </p:nvSpPr>
        <p:spPr bwMode="auto">
          <a:xfrm>
            <a:off x="2778115" y="28649"/>
            <a:ext cx="34163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sz="4000" spc="-100" dirty="0" err="1">
                <a:solidFill>
                  <a:srgbClr val="FFC000"/>
                </a:solidFill>
                <a:latin typeface="+mj-lt"/>
                <a:ea typeface="+mj-ea"/>
                <a:cs typeface="+mj-cs"/>
              </a:rPr>
              <a:t>Hygrorecepce</a:t>
            </a:r>
            <a:endParaRPr lang="cs-CZ" sz="4000" spc="-100" dirty="0">
              <a:solidFill>
                <a:srgbClr val="FFC000"/>
              </a:solidFill>
              <a:latin typeface="+mj-lt"/>
              <a:ea typeface="+mj-ea"/>
              <a:cs typeface="+mj-cs"/>
            </a:endParaRPr>
          </a:p>
        </p:txBody>
      </p:sp>
      <p:sp>
        <p:nvSpPr>
          <p:cNvPr id="4" name="Text Box 5"/>
          <p:cNvSpPr txBox="1">
            <a:spLocks noChangeArrowheads="1"/>
          </p:cNvSpPr>
          <p:nvPr/>
        </p:nvSpPr>
        <p:spPr bwMode="auto">
          <a:xfrm>
            <a:off x="93276" y="116632"/>
            <a:ext cx="2376264"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smtClean="0">
                <a:latin typeface="Arial" charset="0"/>
              </a:rPr>
              <a:t>Vnímání vlhkosti u hmyzu. Podstatné pro život.</a:t>
            </a:r>
          </a:p>
          <a:p>
            <a:r>
              <a:rPr lang="cs-CZ" dirty="0" smtClean="0"/>
              <a:t>Mechanismus neznámý: 1) </a:t>
            </a:r>
            <a:r>
              <a:rPr lang="en-US" dirty="0" smtClean="0"/>
              <a:t>mechanical </a:t>
            </a:r>
            <a:r>
              <a:rPr lang="en-US" dirty="0"/>
              <a:t>hygrometers, </a:t>
            </a:r>
            <a:r>
              <a:rPr lang="cs-CZ" dirty="0" smtClean="0"/>
              <a:t>2) </a:t>
            </a:r>
            <a:r>
              <a:rPr lang="en-US" dirty="0" smtClean="0"/>
              <a:t>evaporation </a:t>
            </a:r>
            <a:r>
              <a:rPr lang="en-US" dirty="0"/>
              <a:t>detectors </a:t>
            </a:r>
            <a:r>
              <a:rPr lang="en-US" dirty="0" smtClean="0"/>
              <a:t> </a:t>
            </a:r>
            <a:r>
              <a:rPr lang="cs-CZ" dirty="0" smtClean="0"/>
              <a:t>3) </a:t>
            </a:r>
            <a:r>
              <a:rPr lang="en-US" dirty="0" err="1" smtClean="0"/>
              <a:t>psychrometers</a:t>
            </a:r>
            <a:r>
              <a:rPr lang="en-US" dirty="0"/>
              <a:t>. </a:t>
            </a:r>
            <a:endParaRPr lang="cs-CZ" dirty="0" smtClean="0"/>
          </a:p>
          <a:p>
            <a:endParaRPr lang="cs-CZ" dirty="0"/>
          </a:p>
          <a:p>
            <a:r>
              <a:rPr lang="en-US" dirty="0" smtClean="0"/>
              <a:t>Mechanical </a:t>
            </a:r>
            <a:r>
              <a:rPr lang="en-US" dirty="0"/>
              <a:t>hygrometers are assumed to respond to the relative humidity, evaporation detectors to the saturation deficit and </a:t>
            </a:r>
            <a:r>
              <a:rPr lang="en-US" dirty="0" err="1"/>
              <a:t>psychrometers</a:t>
            </a:r>
            <a:r>
              <a:rPr lang="en-US" dirty="0"/>
              <a:t> to the temperature depression (the difference between wet-bulb and dry-bulb temperatures).</a:t>
            </a:r>
            <a:endParaRPr lang="cs-CZ" dirty="0">
              <a:latin typeface="Arial" charset="0"/>
            </a:endParaRPr>
          </a:p>
        </p:txBody>
      </p:sp>
      <p:sp>
        <p:nvSpPr>
          <p:cNvPr id="3" name="TextovéPole 2">
            <a:hlinkClick r:id="rId3"/>
          </p:cNvPr>
          <p:cNvSpPr txBox="1"/>
          <p:nvPr/>
        </p:nvSpPr>
        <p:spPr>
          <a:xfrm>
            <a:off x="7452321" y="3284984"/>
            <a:ext cx="1512168" cy="1169551"/>
          </a:xfrm>
          <a:prstGeom prst="rect">
            <a:avLst/>
          </a:prstGeom>
          <a:noFill/>
        </p:spPr>
        <p:txBody>
          <a:bodyPr wrap="square" rtlCol="0">
            <a:spAutoFit/>
          </a:bodyPr>
          <a:lstStyle/>
          <a:p>
            <a:r>
              <a:rPr lang="en-GB" sz="1000" dirty="0" err="1">
                <a:solidFill>
                  <a:schemeClr val="bg1"/>
                </a:solidFill>
              </a:rPr>
              <a:t>Tichy</a:t>
            </a:r>
            <a:r>
              <a:rPr lang="en-GB" sz="1000" dirty="0">
                <a:solidFill>
                  <a:schemeClr val="bg1"/>
                </a:solidFill>
              </a:rPr>
              <a:t>, Harald, and Wolfgang </a:t>
            </a:r>
            <a:r>
              <a:rPr lang="en-GB" sz="1000" dirty="0" err="1">
                <a:solidFill>
                  <a:schemeClr val="bg1"/>
                </a:solidFill>
              </a:rPr>
              <a:t>Kallina</a:t>
            </a:r>
            <a:r>
              <a:rPr lang="en-GB" sz="1000" dirty="0">
                <a:solidFill>
                  <a:schemeClr val="bg1"/>
                </a:solidFill>
              </a:rPr>
              <a:t>. "The evaporative function of cockroach </a:t>
            </a:r>
            <a:r>
              <a:rPr lang="en-GB" sz="1000" dirty="0" err="1">
                <a:solidFill>
                  <a:schemeClr val="bg1"/>
                </a:solidFill>
              </a:rPr>
              <a:t>hygroreceptors</a:t>
            </a:r>
            <a:r>
              <a:rPr lang="en-GB" sz="1000" dirty="0">
                <a:solidFill>
                  <a:schemeClr val="bg1"/>
                </a:solidFill>
              </a:rPr>
              <a:t>." </a:t>
            </a:r>
            <a:r>
              <a:rPr lang="en-GB" sz="1000" i="1" dirty="0" err="1">
                <a:solidFill>
                  <a:schemeClr val="bg1"/>
                </a:solidFill>
              </a:rPr>
              <a:t>PLoS</a:t>
            </a:r>
            <a:r>
              <a:rPr lang="en-GB" sz="1000" i="1" dirty="0">
                <a:solidFill>
                  <a:schemeClr val="bg1"/>
                </a:solidFill>
              </a:rPr>
              <a:t> One</a:t>
            </a:r>
            <a:r>
              <a:rPr lang="en-GB" sz="1000" dirty="0">
                <a:solidFill>
                  <a:schemeClr val="bg1"/>
                </a:solidFill>
              </a:rPr>
              <a:t> 8.1 (2013): e53998.</a:t>
            </a:r>
            <a:endParaRPr lang="en-GB" sz="1000" dirty="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323528" y="764704"/>
            <a:ext cx="8496944" cy="923330"/>
          </a:xfrm>
          <a:prstGeom prst="rect">
            <a:avLst/>
          </a:prstGeom>
          <a:noFill/>
        </p:spPr>
        <p:txBody>
          <a:bodyPr wrap="square" rtlCol="0">
            <a:spAutoFit/>
          </a:bodyPr>
          <a:lstStyle/>
          <a:p>
            <a:r>
              <a:rPr lang="cs-CZ" dirty="0" err="1" smtClean="0"/>
              <a:t>Neuroanatom</a:t>
            </a:r>
            <a:r>
              <a:rPr lang="cs-CZ" dirty="0" smtClean="0"/>
              <a:t> 19. století Paul </a:t>
            </a:r>
            <a:r>
              <a:rPr lang="cs-CZ" dirty="0" err="1" smtClean="0"/>
              <a:t>Broca</a:t>
            </a:r>
            <a:r>
              <a:rPr lang="cs-CZ" dirty="0" smtClean="0"/>
              <a:t> označil lidi jako </a:t>
            </a:r>
            <a:r>
              <a:rPr lang="cs-CZ" dirty="0" err="1" smtClean="0"/>
              <a:t>anosmické</a:t>
            </a:r>
            <a:r>
              <a:rPr lang="cs-CZ" dirty="0" smtClean="0"/>
              <a:t>, protože věřil, že rozvoj čelních laloků </a:t>
            </a:r>
            <a:r>
              <a:rPr lang="cs-CZ" dirty="0" err="1" smtClean="0"/>
              <a:t>telencefala</a:t>
            </a:r>
            <a:r>
              <a:rPr lang="cs-CZ" dirty="0" smtClean="0"/>
              <a:t> spojený s uvažováním a osobností na úkor čichových laloků, vedl ke ztrátě důležitosti čichu.</a:t>
            </a:r>
            <a:endParaRPr lang="en-GB" dirty="0"/>
          </a:p>
        </p:txBody>
      </p:sp>
      <p:pic>
        <p:nvPicPr>
          <p:cNvPr id="1026" name="Picture 2" descr="VÃ½sledek obrÃ¡zku pro olfactory bulbs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820247"/>
            <a:ext cx="4032448" cy="386443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835696" y="6597352"/>
            <a:ext cx="3147015" cy="261610"/>
          </a:xfrm>
          <a:prstGeom prst="rect">
            <a:avLst/>
          </a:prstGeom>
          <a:noFill/>
        </p:spPr>
        <p:txBody>
          <a:bodyPr wrap="none" rtlCol="0">
            <a:spAutoFit/>
          </a:bodyPr>
          <a:lstStyle/>
          <a:p>
            <a:r>
              <a:rPr lang="en-GB" sz="1100" dirty="0" err="1"/>
              <a:t>McGann</a:t>
            </a:r>
            <a:r>
              <a:rPr lang="en-GB" sz="1100" dirty="0"/>
              <a:t>, Science 356, 597 (2017) 12 May 2017</a:t>
            </a:r>
          </a:p>
        </p:txBody>
      </p:sp>
    </p:spTree>
    <p:extLst>
      <p:ext uri="{BB962C8B-B14F-4D97-AF65-F5344CB8AC3E}">
        <p14:creationId xmlns:p14="http://schemas.microsoft.com/office/powerpoint/2010/main" val="40091875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_Fyh8cloAIbY/THnx7LRt0QI/AAAAAAAAAVw/P8NrJ_ZA-7A/s1600/4071-004-0593713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196752"/>
            <a:ext cx="4362450" cy="35242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usatoday.net/communitymanager/_photos/science-fair/2010/03/14/snakevisionx-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645024"/>
            <a:ext cx="3898118" cy="29196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p:cNvSpPr txBox="1">
            <a:spLocks noChangeArrowheads="1"/>
          </p:cNvSpPr>
          <p:nvPr/>
        </p:nvSpPr>
        <p:spPr bwMode="auto">
          <a:xfrm>
            <a:off x="3132138" y="138113"/>
            <a:ext cx="34163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cs-CZ"/>
            </a:defPPr>
            <a:lvl1pPr>
              <a:defRPr sz="4000" spc="-100">
                <a:solidFill>
                  <a:srgbClr val="FFC000"/>
                </a:solidFill>
                <a:latin typeface="+mj-lt"/>
                <a:ea typeface="+mj-ea"/>
                <a:cs typeface="+mj-cs"/>
              </a:defRPr>
            </a:lvl1pPr>
          </a:lstStyle>
          <a:p>
            <a:r>
              <a:rPr lang="cs-CZ" dirty="0" err="1"/>
              <a:t>Termorecepce</a:t>
            </a:r>
            <a:endParaRPr lang="cs-CZ" dirty="0"/>
          </a:p>
        </p:txBody>
      </p:sp>
      <p:sp>
        <p:nvSpPr>
          <p:cNvPr id="5" name="Text Box 5"/>
          <p:cNvSpPr txBox="1">
            <a:spLocks noChangeArrowheads="1"/>
          </p:cNvSpPr>
          <p:nvPr/>
        </p:nvSpPr>
        <p:spPr bwMode="auto">
          <a:xfrm>
            <a:off x="251520" y="1268760"/>
            <a:ext cx="237626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cs-CZ" dirty="0" smtClean="0">
              <a:latin typeface="Arial" charset="0"/>
            </a:endParaRPr>
          </a:p>
          <a:p>
            <a:endParaRPr lang="cs-CZ" dirty="0">
              <a:latin typeface="Arial" charset="0"/>
            </a:endParaRPr>
          </a:p>
          <a:p>
            <a:r>
              <a:rPr lang="cs-CZ" dirty="0" smtClean="0">
                <a:latin typeface="Arial" charset="0"/>
              </a:rPr>
              <a:t>U některých zvířat spíše Infračervená recepce – elektromagnetické vlny.</a:t>
            </a:r>
          </a:p>
          <a:p>
            <a:endParaRPr lang="cs-CZ" dirty="0" smtClean="0"/>
          </a:p>
          <a:p>
            <a:endParaRPr lang="cs-CZ" dirty="0">
              <a:latin typeface="Arial" charset="0"/>
            </a:endParaRPr>
          </a:p>
        </p:txBody>
      </p:sp>
    </p:spTree>
    <p:extLst>
      <p:ext uri="{BB962C8B-B14F-4D97-AF65-F5344CB8AC3E}">
        <p14:creationId xmlns:p14="http://schemas.microsoft.com/office/powerpoint/2010/main" val="349377487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880279"/>
            <a:ext cx="6022975" cy="588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5" name="Text Box 5"/>
          <p:cNvSpPr txBox="1">
            <a:spLocks noChangeArrowheads="1"/>
          </p:cNvSpPr>
          <p:nvPr/>
        </p:nvSpPr>
        <p:spPr bwMode="auto">
          <a:xfrm>
            <a:off x="3132138" y="138113"/>
            <a:ext cx="34163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cs-CZ"/>
            </a:defPPr>
            <a:lvl1pPr>
              <a:defRPr sz="4000" spc="-100">
                <a:solidFill>
                  <a:srgbClr val="FFC000"/>
                </a:solidFill>
                <a:latin typeface="+mj-lt"/>
                <a:ea typeface="+mj-ea"/>
                <a:cs typeface="+mj-cs"/>
              </a:defRPr>
            </a:lvl1pPr>
          </a:lstStyle>
          <a:p>
            <a:r>
              <a:rPr lang="cs-CZ" dirty="0" err="1"/>
              <a:t>Termorecepce</a:t>
            </a:r>
            <a:endParaRPr lang="cs-CZ" dirty="0"/>
          </a:p>
        </p:txBody>
      </p:sp>
      <p:sp>
        <p:nvSpPr>
          <p:cNvPr id="4" name="Text Box 5"/>
          <p:cNvSpPr txBox="1">
            <a:spLocks noChangeArrowheads="1"/>
          </p:cNvSpPr>
          <p:nvPr/>
        </p:nvSpPr>
        <p:spPr bwMode="auto">
          <a:xfrm>
            <a:off x="251520" y="1268760"/>
            <a:ext cx="2376264"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cs-CZ" dirty="0" smtClean="0">
              <a:latin typeface="Arial" charset="0"/>
            </a:endParaRPr>
          </a:p>
          <a:p>
            <a:endParaRPr lang="cs-CZ" dirty="0">
              <a:latin typeface="Arial" charset="0"/>
            </a:endParaRPr>
          </a:p>
          <a:p>
            <a:r>
              <a:rPr lang="cs-CZ" dirty="0" smtClean="0">
                <a:latin typeface="Arial" charset="0"/>
              </a:rPr>
              <a:t>U některých zvířat spíše Infračervená recepce – elektromagnetické vlny.</a:t>
            </a:r>
          </a:p>
          <a:p>
            <a:endParaRPr lang="cs-CZ" dirty="0">
              <a:latin typeface="Arial" charset="0"/>
            </a:endParaRPr>
          </a:p>
          <a:p>
            <a:r>
              <a:rPr lang="cs-CZ" dirty="0" smtClean="0">
                <a:latin typeface="Arial" charset="0"/>
              </a:rPr>
              <a:t>Mechanismus transdukce ale není příbuzný zraku (fotochemická reakce). Jde o citlivou </a:t>
            </a:r>
            <a:r>
              <a:rPr lang="cs-CZ" dirty="0" err="1" smtClean="0">
                <a:latin typeface="Arial" charset="0"/>
              </a:rPr>
              <a:t>termorecepci</a:t>
            </a:r>
            <a:r>
              <a:rPr lang="cs-CZ" dirty="0" smtClean="0">
                <a:latin typeface="Arial" charset="0"/>
              </a:rPr>
              <a:t> – změna teploty otevírá kanál. Extrémně </a:t>
            </a:r>
            <a:r>
              <a:rPr lang="cs-CZ" dirty="0" smtClean="0">
                <a:latin typeface="Arial" charset="0"/>
              </a:rPr>
              <a:t>citlivé </a:t>
            </a:r>
            <a:r>
              <a:rPr lang="cs-CZ" dirty="0" smtClean="0">
                <a:latin typeface="Arial" charset="0"/>
              </a:rPr>
              <a:t>(0.001°C)</a:t>
            </a:r>
          </a:p>
          <a:p>
            <a:r>
              <a:rPr lang="cs-CZ" dirty="0">
                <a:latin typeface="Arial" charset="0"/>
              </a:rPr>
              <a:t>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734592"/>
            <a:ext cx="6375505" cy="4221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5"/>
          <p:cNvSpPr txBox="1">
            <a:spLocks noChangeArrowheads="1"/>
          </p:cNvSpPr>
          <p:nvPr/>
        </p:nvSpPr>
        <p:spPr bwMode="auto">
          <a:xfrm>
            <a:off x="3132138" y="138113"/>
            <a:ext cx="34163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cs-CZ"/>
            </a:defPPr>
            <a:lvl1pPr>
              <a:defRPr sz="4000" spc="-100">
                <a:solidFill>
                  <a:srgbClr val="FFC000"/>
                </a:solidFill>
                <a:latin typeface="+mj-lt"/>
                <a:ea typeface="+mj-ea"/>
                <a:cs typeface="+mj-cs"/>
              </a:defRPr>
            </a:lvl1pPr>
          </a:lstStyle>
          <a:p>
            <a:r>
              <a:rPr lang="cs-CZ" dirty="0" err="1"/>
              <a:t>Termorecepce</a:t>
            </a:r>
            <a:endParaRPr lang="cs-CZ" dirty="0"/>
          </a:p>
        </p:txBody>
      </p:sp>
      <p:sp>
        <p:nvSpPr>
          <p:cNvPr id="5" name="Text Box 5"/>
          <p:cNvSpPr txBox="1">
            <a:spLocks noChangeArrowheads="1"/>
          </p:cNvSpPr>
          <p:nvPr/>
        </p:nvSpPr>
        <p:spPr bwMode="auto">
          <a:xfrm>
            <a:off x="251520" y="1268760"/>
            <a:ext cx="237626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cs-CZ" dirty="0" smtClean="0">
              <a:latin typeface="Arial" charset="0"/>
            </a:endParaRPr>
          </a:p>
          <a:p>
            <a:r>
              <a:rPr lang="cs-CZ" dirty="0" smtClean="0">
                <a:latin typeface="Arial" charset="0"/>
              </a:rPr>
              <a:t>Kožní </a:t>
            </a:r>
            <a:r>
              <a:rPr lang="cs-CZ" dirty="0" err="1" smtClean="0">
                <a:latin typeface="Arial" charset="0"/>
              </a:rPr>
              <a:t>termorecepce</a:t>
            </a:r>
            <a:r>
              <a:rPr lang="cs-CZ" dirty="0" smtClean="0">
                <a:latin typeface="Arial" charset="0"/>
              </a:rPr>
              <a:t>. Chladově a na horko specializované receptory v kůži.</a:t>
            </a:r>
          </a:p>
          <a:p>
            <a:r>
              <a:rPr lang="cs-CZ" dirty="0">
                <a:latin typeface="Arial" charset="0"/>
              </a:rPr>
              <a:t>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484784"/>
            <a:ext cx="6640653" cy="52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p:cNvSpPr txBox="1">
            <a:spLocks noChangeArrowheads="1"/>
          </p:cNvSpPr>
          <p:nvPr/>
        </p:nvSpPr>
        <p:spPr bwMode="auto">
          <a:xfrm>
            <a:off x="467544" y="112044"/>
            <a:ext cx="763284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cs-CZ"/>
            </a:defPPr>
            <a:lvl1pPr>
              <a:defRPr sz="4000" spc="-100">
                <a:solidFill>
                  <a:srgbClr val="FFC000"/>
                </a:solidFill>
                <a:latin typeface="+mj-lt"/>
                <a:ea typeface="+mj-ea"/>
                <a:cs typeface="+mj-cs"/>
              </a:defRPr>
            </a:lvl1pPr>
          </a:lstStyle>
          <a:p>
            <a:r>
              <a:rPr lang="cs-CZ" dirty="0" err="1" smtClean="0"/>
              <a:t>Termorecepce</a:t>
            </a:r>
            <a:r>
              <a:rPr lang="cs-CZ" dirty="0" smtClean="0"/>
              <a:t> a </a:t>
            </a:r>
            <a:r>
              <a:rPr lang="cs-CZ" dirty="0" err="1" smtClean="0"/>
              <a:t>nocicepce</a:t>
            </a:r>
            <a:r>
              <a:rPr lang="cs-CZ" dirty="0" smtClean="0"/>
              <a:t> v kůži spolupracují</a:t>
            </a:r>
            <a:endParaRPr lang="cs-CZ" dirty="0"/>
          </a:p>
        </p:txBody>
      </p:sp>
      <p:sp>
        <p:nvSpPr>
          <p:cNvPr id="4" name="Text Box 5"/>
          <p:cNvSpPr txBox="1">
            <a:spLocks noChangeArrowheads="1"/>
          </p:cNvSpPr>
          <p:nvPr/>
        </p:nvSpPr>
        <p:spPr bwMode="auto">
          <a:xfrm>
            <a:off x="107504" y="1988840"/>
            <a:ext cx="216024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cs-CZ" dirty="0" smtClean="0">
                <a:latin typeface="Arial" charset="0"/>
              </a:rPr>
              <a:t>TRPV (</a:t>
            </a:r>
            <a:r>
              <a:rPr lang="cs-CZ" dirty="0" err="1" smtClean="0">
                <a:latin typeface="Arial" charset="0"/>
              </a:rPr>
              <a:t>transient</a:t>
            </a:r>
            <a:r>
              <a:rPr lang="cs-CZ" dirty="0" smtClean="0">
                <a:latin typeface="Arial" charset="0"/>
              </a:rPr>
              <a:t> receptor </a:t>
            </a:r>
            <a:r>
              <a:rPr lang="cs-CZ" dirty="0" err="1" smtClean="0">
                <a:latin typeface="Arial" charset="0"/>
              </a:rPr>
              <a:t>potential</a:t>
            </a:r>
            <a:r>
              <a:rPr lang="cs-CZ" dirty="0" smtClean="0">
                <a:latin typeface="Arial" charset="0"/>
              </a:rPr>
              <a:t>) kanály jsou univerzálními sensory.</a:t>
            </a:r>
          </a:p>
          <a:p>
            <a:r>
              <a:rPr lang="cs-CZ" dirty="0">
                <a:latin typeface="Arial" charset="0"/>
              </a:rPr>
              <a:t> </a:t>
            </a:r>
          </a:p>
        </p:txBody>
      </p:sp>
    </p:spTree>
    <p:extLst>
      <p:ext uri="{BB962C8B-B14F-4D97-AF65-F5344CB8AC3E}">
        <p14:creationId xmlns:p14="http://schemas.microsoft.com/office/powerpoint/2010/main" val="92200709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14400" y="512064"/>
            <a:ext cx="7772400" cy="914400"/>
          </a:xfrm>
          <a:prstGeom prst="rect">
            <a:avLst/>
          </a:prstGeom>
        </p:spPr>
        <p:txBody>
          <a:bodyPr/>
          <a:lst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a:lstStyle>
          <a:p>
            <a:pPr fontAlgn="auto">
              <a:spcAft>
                <a:spcPts val="0"/>
              </a:spcAft>
              <a:defRPr/>
            </a:pPr>
            <a:r>
              <a:rPr lang="cs-CZ" smtClean="0"/>
              <a:t>Nocicepce – vnímání bolesti</a:t>
            </a:r>
            <a:endParaRPr lang="cs-CZ" smtClean="0"/>
          </a:p>
        </p:txBody>
      </p:sp>
      <p:pic>
        <p:nvPicPr>
          <p:cNvPr id="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060575"/>
            <a:ext cx="8545513"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83133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158750" y="352425"/>
            <a:ext cx="8805863" cy="421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dirty="0"/>
              <a:t>V případě zraku nebo čichu potřebují primární neurony jediný druh stimulu. </a:t>
            </a:r>
            <a:r>
              <a:rPr lang="cs-CZ" b="0" dirty="0" err="1"/>
              <a:t>Nocicepce</a:t>
            </a:r>
            <a:r>
              <a:rPr lang="cs-CZ" b="0" dirty="0"/>
              <a:t> je jiná v tom, že primární neurony dráhy bolesti mají schopnost detekovat širokou škálu modalit včetně chemické a fyzikální povahy. Musí být tedy vybavena rozmanitým repertoárem transdukčních zařízení.</a:t>
            </a:r>
          </a:p>
          <a:p>
            <a:pPr eaLnBrk="1" hangingPunct="1"/>
            <a:endParaRPr lang="cs-CZ" b="0" dirty="0"/>
          </a:p>
          <a:p>
            <a:pPr eaLnBrk="1" hangingPunct="1"/>
            <a:r>
              <a:rPr lang="cs-CZ" b="0" dirty="0"/>
              <a:t> Na rozdíl od zraku chuti nebo čichu nejsou nervová zakončení pro bolest lokalizována v nějaké anatomické struktuře, ale jsou rozptýlena po celém těle, v kůži, svalech, kloubech vnitřních orgánech. </a:t>
            </a:r>
          </a:p>
          <a:p>
            <a:pPr eaLnBrk="1" hangingPunct="1"/>
            <a:endParaRPr lang="cs-CZ" b="0" dirty="0"/>
          </a:p>
          <a:p>
            <a:pPr eaLnBrk="1" hangingPunct="1"/>
            <a:r>
              <a:rPr lang="cs-CZ" b="0" dirty="0"/>
              <a:t>Jsou různé typy vláken, o kterých se předpokládá, že vedou různou rychlostí a zprostředkovávají akutní, ostrou prudkou bolest a jiná difúzní, pozdní bolest tupou.</a:t>
            </a:r>
          </a:p>
          <a:p>
            <a:pPr eaLnBrk="1" hangingPunct="1"/>
            <a:endParaRPr lang="cs-CZ" b="0" dirty="0"/>
          </a:p>
          <a:p>
            <a:pPr eaLnBrk="1" hangingPunct="1"/>
            <a:r>
              <a:rPr lang="cs-CZ" b="0" dirty="0"/>
              <a:t>Receptory jsou obvykle </a:t>
            </a:r>
            <a:r>
              <a:rPr lang="cs-CZ" b="0" dirty="0" err="1"/>
              <a:t>polymodální</a:t>
            </a:r>
            <a:r>
              <a:rPr lang="cs-CZ" b="0" dirty="0"/>
              <a:t>, odpovídající jak na teplotu, tak na mechanické </a:t>
            </a:r>
            <a:r>
              <a:rPr lang="cs-CZ" b="0" dirty="0" smtClean="0"/>
              <a:t>a chemické stimuly a </a:t>
            </a:r>
            <a:r>
              <a:rPr lang="cs-CZ" b="0" dirty="0"/>
              <a:t>na poranění tkáně. Odpověď na horko je jednou z </a:t>
            </a:r>
            <a:r>
              <a:rPr lang="cs-CZ" b="0" dirty="0" smtClean="0"/>
              <a:t>nejprostudovanějších </a:t>
            </a:r>
            <a:r>
              <a:rPr lang="cs-CZ" b="0" dirty="0"/>
              <a:t>bolestivých odpovědí.</a:t>
            </a:r>
            <a:r>
              <a:rPr lang="cs-CZ" dirty="0"/>
              <a:t> </a:t>
            </a:r>
          </a:p>
        </p:txBody>
      </p:sp>
    </p:spTree>
    <p:extLst>
      <p:ext uri="{BB962C8B-B14F-4D97-AF65-F5344CB8AC3E}">
        <p14:creationId xmlns:p14="http://schemas.microsoft.com/office/powerpoint/2010/main" val="310370113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2">
            <a:extLst>
              <a:ext uri="{28A0092B-C50C-407E-A947-70E740481C1C}">
                <a14:useLocalDpi xmlns:a14="http://schemas.microsoft.com/office/drawing/2010/main" val="0"/>
              </a:ext>
            </a:extLst>
          </a:blip>
          <a:srcRect l="3905" t="15755" r="1518" b="23730"/>
          <a:stretch>
            <a:fillRect/>
          </a:stretch>
        </p:blipFill>
        <p:spPr bwMode="auto">
          <a:xfrm>
            <a:off x="0" y="1700213"/>
            <a:ext cx="9144000" cy="487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39" name="Text Box 5"/>
          <p:cNvSpPr txBox="1">
            <a:spLocks noChangeArrowheads="1"/>
          </p:cNvSpPr>
          <p:nvPr/>
        </p:nvSpPr>
        <p:spPr bwMode="auto">
          <a:xfrm>
            <a:off x="73025" y="352425"/>
            <a:ext cx="90360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a:t>Na rozdíl od čichu nebo fotorecepce polymodalita nociceptorů – chemické, fyzikální i teplotní stimuly</a:t>
            </a:r>
          </a:p>
          <a:p>
            <a:pPr eaLnBrk="1" hangingPunct="1"/>
            <a:r>
              <a:rPr lang="cs-CZ" b="0"/>
              <a:t>Receptory jsou rozptýleny</a:t>
            </a:r>
            <a:r>
              <a:rPr lang="cs-CZ"/>
              <a:t> </a:t>
            </a:r>
            <a:r>
              <a:rPr lang="cs-CZ" b="0"/>
              <a:t>po celém těle</a:t>
            </a:r>
          </a:p>
        </p:txBody>
      </p:sp>
    </p:spTree>
    <p:extLst>
      <p:ext uri="{BB962C8B-B14F-4D97-AF65-F5344CB8AC3E}">
        <p14:creationId xmlns:p14="http://schemas.microsoft.com/office/powerpoint/2010/main" val="3465869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71438" y="693738"/>
            <a:ext cx="88931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cs-CZ" b="0" dirty="0"/>
              <a:t>Jste </a:t>
            </a:r>
            <a:r>
              <a:rPr lang="cs-CZ" b="0" dirty="0" err="1"/>
              <a:t>li</a:t>
            </a:r>
            <a:r>
              <a:rPr lang="cs-CZ" b="0" dirty="0"/>
              <a:t> u zubaře a necháte-li si aplikovat </a:t>
            </a:r>
            <a:r>
              <a:rPr lang="cs-CZ" b="0" dirty="0" err="1"/>
              <a:t>anestezi</a:t>
            </a:r>
            <a:r>
              <a:rPr lang="cs-CZ" b="0" dirty="0"/>
              <a:t>, anestetika blokují všechny napěťově řízené sodíkové kanály. To zablokuje jakékoliv čití a i motorické funkce. Nyní však byly objeveny sodíkové kanály, které jsou pouze v neuronech vnímajících bolest. To je výzva pro farmaceutické laboratoře, aby našly „kouzelnou kulku“ selektivně na ně. </a:t>
            </a:r>
            <a:endParaRPr lang="cs-CZ" b="0" dirty="0" smtClean="0"/>
          </a:p>
          <a:p>
            <a:pPr eaLnBrk="1" hangingPunct="1"/>
            <a:endParaRPr lang="cs-CZ" b="0" dirty="0"/>
          </a:p>
          <a:p>
            <a:pPr eaLnBrk="1" hangingPunct="1"/>
            <a:r>
              <a:rPr lang="cs-CZ" b="0" dirty="0" smtClean="0"/>
              <a:t>TRPV1 kanál, </a:t>
            </a:r>
            <a:r>
              <a:rPr lang="cs-CZ" b="0" dirty="0"/>
              <a:t>který je otevírán kapsaicinem, nebo teplotami nad </a:t>
            </a:r>
            <a:r>
              <a:rPr lang="cs-CZ" b="0" dirty="0" smtClean="0"/>
              <a:t>42°C se </a:t>
            </a:r>
            <a:r>
              <a:rPr lang="cs-CZ" b="0" dirty="0"/>
              <a:t>vyskytuje pouze na </a:t>
            </a:r>
            <a:r>
              <a:rPr lang="cs-CZ" b="0" dirty="0" err="1" smtClean="0"/>
              <a:t>nociceptorech</a:t>
            </a:r>
            <a:r>
              <a:rPr lang="cs-CZ" b="0" dirty="0" smtClean="0"/>
              <a:t>! </a:t>
            </a:r>
            <a:r>
              <a:rPr lang="cs-CZ" b="0" dirty="0"/>
              <a:t>Takže jeho blokáda způsobí anestezii bez paralýzy. </a:t>
            </a:r>
          </a:p>
        </p:txBody>
      </p:sp>
    </p:spTree>
    <p:extLst>
      <p:ext uri="{BB962C8B-B14F-4D97-AF65-F5344CB8AC3E}">
        <p14:creationId xmlns:p14="http://schemas.microsoft.com/office/powerpoint/2010/main" val="189892623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4"/>
          <p:cNvPicPr>
            <a:picLocks noChangeAspect="1" noChangeArrowheads="1"/>
          </p:cNvPicPr>
          <p:nvPr/>
        </p:nvPicPr>
        <p:blipFill>
          <a:blip r:embed="rId2">
            <a:extLst>
              <a:ext uri="{28A0092B-C50C-407E-A947-70E740481C1C}">
                <a14:useLocalDpi xmlns:a14="http://schemas.microsoft.com/office/drawing/2010/main" val="0"/>
              </a:ext>
            </a:extLst>
          </a:blip>
          <a:srcRect l="2708" t="26172" r="2708" b="17188"/>
          <a:stretch>
            <a:fillRect/>
          </a:stretch>
        </p:blipFill>
        <p:spPr bwMode="auto">
          <a:xfrm>
            <a:off x="0" y="1144588"/>
            <a:ext cx="9144000" cy="437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313656"/>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cs-CZ"/>
              <a:t>Shepherd, Smell…</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tiv1 Marti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Motiv1 Martin</Template>
  <TotalTime>3905</TotalTime>
  <Words>3525</Words>
  <Application>Microsoft Office PowerPoint</Application>
  <PresentationFormat>Předvádění na obrazovce (4:3)</PresentationFormat>
  <Paragraphs>368</Paragraphs>
  <Slides>99</Slides>
  <Notes>0</Notes>
  <HiddenSlides>4</HiddenSlides>
  <MMClips>0</MMClips>
  <ScaleCrop>false</ScaleCrop>
  <HeadingPairs>
    <vt:vector size="4" baseType="variant">
      <vt:variant>
        <vt:lpstr>Motiv</vt:lpstr>
      </vt:variant>
      <vt:variant>
        <vt:i4>1</vt:i4>
      </vt:variant>
      <vt:variant>
        <vt:lpstr>Nadpisy snímků</vt:lpstr>
      </vt:variant>
      <vt:variant>
        <vt:i4>99</vt:i4>
      </vt:variant>
    </vt:vector>
  </HeadingPairs>
  <TitlesOfParts>
    <vt:vector size="100" baseType="lpstr">
      <vt:lpstr>Motiv1 Martin</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Shepherd, Smell…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Martin</dc:creator>
  <cp:lastModifiedBy>vacha</cp:lastModifiedBy>
  <cp:revision>135</cp:revision>
  <dcterms:created xsi:type="dcterms:W3CDTF">2005-03-17T16:48:58Z</dcterms:created>
  <dcterms:modified xsi:type="dcterms:W3CDTF">2019-05-06T11:25:09Z</dcterms:modified>
</cp:coreProperties>
</file>