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85" r:id="rId2"/>
    <p:sldId id="286" r:id="rId3"/>
    <p:sldId id="353" r:id="rId4"/>
    <p:sldId id="297" r:id="rId5"/>
    <p:sldId id="354" r:id="rId6"/>
    <p:sldId id="298" r:id="rId7"/>
    <p:sldId id="299" r:id="rId8"/>
    <p:sldId id="306" r:id="rId9"/>
    <p:sldId id="355" r:id="rId10"/>
    <p:sldId id="360" r:id="rId11"/>
    <p:sldId id="259" r:id="rId12"/>
    <p:sldId id="257" r:id="rId13"/>
    <p:sldId id="356" r:id="rId14"/>
    <p:sldId id="293" r:id="rId15"/>
    <p:sldId id="274" r:id="rId16"/>
    <p:sldId id="342" r:id="rId17"/>
    <p:sldId id="344" r:id="rId18"/>
    <p:sldId id="368" r:id="rId19"/>
    <p:sldId id="369" r:id="rId20"/>
    <p:sldId id="309" r:id="rId21"/>
    <p:sldId id="268" r:id="rId22"/>
    <p:sldId id="261" r:id="rId23"/>
    <p:sldId id="287" r:id="rId24"/>
    <p:sldId id="284" r:id="rId25"/>
    <p:sldId id="345" r:id="rId26"/>
    <p:sldId id="278" r:id="rId27"/>
    <p:sldId id="280" r:id="rId28"/>
    <p:sldId id="365" r:id="rId29"/>
    <p:sldId id="366" r:id="rId30"/>
    <p:sldId id="367" r:id="rId31"/>
    <p:sldId id="362" r:id="rId32"/>
    <p:sldId id="265" r:id="rId33"/>
    <p:sldId id="308" r:id="rId34"/>
    <p:sldId id="370" r:id="rId35"/>
    <p:sldId id="279" r:id="rId36"/>
    <p:sldId id="301" r:id="rId37"/>
    <p:sldId id="310" r:id="rId38"/>
    <p:sldId id="307" r:id="rId39"/>
    <p:sldId id="300" r:id="rId40"/>
    <p:sldId id="346" r:id="rId41"/>
    <p:sldId id="291" r:id="rId42"/>
    <p:sldId id="296" r:id="rId43"/>
    <p:sldId id="303" r:id="rId44"/>
    <p:sldId id="352" r:id="rId45"/>
    <p:sldId id="276" r:id="rId46"/>
    <p:sldId id="275" r:id="rId47"/>
    <p:sldId id="267" r:id="rId48"/>
    <p:sldId id="361" r:id="rId49"/>
    <p:sldId id="294" r:id="rId50"/>
    <p:sldId id="357" r:id="rId51"/>
    <p:sldId id="348" r:id="rId52"/>
    <p:sldId id="270" r:id="rId53"/>
    <p:sldId id="337" r:id="rId54"/>
    <p:sldId id="269" r:id="rId55"/>
    <p:sldId id="295" r:id="rId56"/>
    <p:sldId id="282" r:id="rId57"/>
    <p:sldId id="331" r:id="rId58"/>
    <p:sldId id="347" r:id="rId59"/>
    <p:sldId id="333" r:id="rId60"/>
    <p:sldId id="272" r:id="rId61"/>
    <p:sldId id="358" r:id="rId62"/>
    <p:sldId id="332" r:id="rId63"/>
    <p:sldId id="271" r:id="rId64"/>
    <p:sldId id="359" r:id="rId65"/>
    <p:sldId id="351" r:id="rId66"/>
    <p:sldId id="334" r:id="rId67"/>
    <p:sldId id="262" r:id="rId68"/>
    <p:sldId id="338" r:id="rId69"/>
    <p:sldId id="335" r:id="rId70"/>
    <p:sldId id="266" r:id="rId71"/>
    <p:sldId id="350" r:id="rId72"/>
    <p:sldId id="336" r:id="rId73"/>
    <p:sldId id="339" r:id="rId74"/>
    <p:sldId id="363" r:id="rId75"/>
    <p:sldId id="364" r:id="rId76"/>
    <p:sldId id="319" r:id="rId77"/>
    <p:sldId id="320" r:id="rId78"/>
    <p:sldId id="321" r:id="rId79"/>
    <p:sldId id="340" r:id="rId80"/>
    <p:sldId id="318" r:id="rId81"/>
    <p:sldId id="322" r:id="rId82"/>
    <p:sldId id="323" r:id="rId83"/>
    <p:sldId id="330" r:id="rId84"/>
    <p:sldId id="341" r:id="rId85"/>
    <p:sldId id="311" r:id="rId86"/>
    <p:sldId id="312" r:id="rId87"/>
    <p:sldId id="313" r:id="rId88"/>
    <p:sldId id="314" r:id="rId89"/>
    <p:sldId id="316" r:id="rId90"/>
    <p:sldId id="317" r:id="rId91"/>
    <p:sldId id="264" r:id="rId92"/>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00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65" autoAdjust="0"/>
    <p:restoredTop sz="94660"/>
  </p:normalViewPr>
  <p:slideViewPr>
    <p:cSldViewPr showGuides="1">
      <p:cViewPr>
        <p:scale>
          <a:sx n="75" d="100"/>
          <a:sy n="75" d="100"/>
        </p:scale>
        <p:origin x="-1188" y="-1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DBC4B47A-0DD8-45F3-B73E-028F4AE84B90}" type="slidenum">
              <a:rPr lang="cs-CZ" smtClean="0"/>
              <a:pPr>
                <a:defRPr/>
              </a:pPr>
              <a:t>‹#›</a:t>
            </a:fld>
            <a:endParaRPr lang="cs-CZ"/>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cs-CZ" smtClean="0"/>
              <a:t>Kliknutím lze upravit styl.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160319A2-5944-4008-8983-9E38BE8EF49B}" type="slidenum">
              <a:rPr lang="cs-CZ" smtClean="0"/>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1CB58D8F-F9A1-4CD6-8DFB-CFD5A4D43023}" type="slidenum">
              <a:rPr lang="cs-CZ" smtClean="0"/>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cs-CZ" smtClean="0"/>
              <a:t>Kliknutím lze upravit styl.</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ABB618B0-8446-4053-AD5D-7B529BBA18DB}" type="slidenum">
              <a:rPr lang="cs-CZ" smtClean="0"/>
              <a:pPr>
                <a:defRPr/>
              </a:pPr>
              <a:t>‹#›</a:t>
            </a:fld>
            <a:endParaRPr lang="cs-CZ"/>
          </a:p>
        </p:txBody>
      </p:sp>
      <p:sp>
        <p:nvSpPr>
          <p:cNvPr id="8" name="Content Placeholder 7"/>
          <p:cNvSpPr>
            <a:spLocks noGrp="1"/>
          </p:cNvSpPr>
          <p:nvPr>
            <p:ph sz="quarter" idx="13"/>
          </p:nvPr>
        </p:nvSpPr>
        <p:spPr>
          <a:xfrm>
            <a:off x="609600" y="1600200"/>
            <a:ext cx="79248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cs-CZ" smtClean="0"/>
              <a:t>Kliknutím lze upravit styl.</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8FE01373-B887-4DDF-94D4-2EF115700DD1}" type="slidenum">
              <a:rPr lang="cs-CZ" smtClean="0"/>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2" name="Title 1"/>
          <p:cNvSpPr>
            <a:spLocks noGrp="1"/>
          </p:cNvSpPr>
          <p:nvPr>
            <p:ph type="title"/>
          </p:nvPr>
        </p:nvSpPr>
        <p:spPr>
          <a:xfrm>
            <a:off x="609600" y="274638"/>
            <a:ext cx="7924800" cy="1143000"/>
          </a:xfrm>
        </p:spPr>
        <p:txBody>
          <a:bodyPr/>
          <a:lstStyle/>
          <a:p>
            <a:r>
              <a:rPr lang="cs-CZ" smtClean="0"/>
              <a:t>Kliknutím lze upravit styl.</a:t>
            </a:r>
            <a:endParaRPr lang="en-US" dirty="0"/>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FE2E8977-9576-4049-A870-83BB0809B0C0}" type="slidenum">
              <a:rPr lang="cs-CZ" smtClean="0"/>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7" name="Date Placeholder 6"/>
          <p:cNvSpPr>
            <a:spLocks noGrp="1"/>
          </p:cNvSpPr>
          <p:nvPr>
            <p:ph type="dt" sz="half" idx="10"/>
          </p:nvPr>
        </p:nvSpPr>
        <p:spPr/>
        <p:txBody>
          <a:bodyPr/>
          <a:lstStyle/>
          <a:p>
            <a:pPr>
              <a:defRPr/>
            </a:pPr>
            <a:endParaRPr lang="cs-CZ"/>
          </a:p>
        </p:txBody>
      </p:sp>
      <p:sp>
        <p:nvSpPr>
          <p:cNvPr id="8" name="Footer Placeholder 7"/>
          <p:cNvSpPr>
            <a:spLocks noGrp="1"/>
          </p:cNvSpPr>
          <p:nvPr>
            <p:ph type="ftr" sz="quarter" idx="11"/>
          </p:nvPr>
        </p:nvSpPr>
        <p:spPr/>
        <p:txBody>
          <a:bodyPr/>
          <a:lstStyle/>
          <a:p>
            <a:pPr>
              <a:defRPr/>
            </a:pPr>
            <a:endParaRPr lang="cs-CZ"/>
          </a:p>
        </p:txBody>
      </p:sp>
      <p:sp>
        <p:nvSpPr>
          <p:cNvPr id="9" name="Slide Number Placeholder 8"/>
          <p:cNvSpPr>
            <a:spLocks noGrp="1"/>
          </p:cNvSpPr>
          <p:nvPr>
            <p:ph type="sldNum" sz="quarter" idx="12"/>
          </p:nvPr>
        </p:nvSpPr>
        <p:spPr/>
        <p:txBody>
          <a:bodyPr/>
          <a:lstStyle/>
          <a:p>
            <a:pPr>
              <a:defRPr/>
            </a:pPr>
            <a:fld id="{59AB5A52-8ABD-4DB5-9F55-1E5E26D6243E}" type="slidenum">
              <a:rPr lang="cs-CZ" smtClean="0"/>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pPr>
              <a:defRPr/>
            </a:pPr>
            <a:endParaRPr lang="cs-CZ"/>
          </a:p>
        </p:txBody>
      </p:sp>
      <p:sp>
        <p:nvSpPr>
          <p:cNvPr id="4" name="Footer Placeholder 3"/>
          <p:cNvSpPr>
            <a:spLocks noGrp="1"/>
          </p:cNvSpPr>
          <p:nvPr>
            <p:ph type="ftr" sz="quarter" idx="11"/>
          </p:nvPr>
        </p:nvSpPr>
        <p:spPr/>
        <p:txBody>
          <a:bodyPr/>
          <a:lstStyle/>
          <a:p>
            <a:pPr>
              <a:defRPr/>
            </a:pPr>
            <a:endParaRPr lang="cs-CZ"/>
          </a:p>
        </p:txBody>
      </p:sp>
      <p:sp>
        <p:nvSpPr>
          <p:cNvPr id="5" name="Slide Number Placeholder 4"/>
          <p:cNvSpPr>
            <a:spLocks noGrp="1"/>
          </p:cNvSpPr>
          <p:nvPr>
            <p:ph type="sldNum" sz="quarter" idx="12"/>
          </p:nvPr>
        </p:nvSpPr>
        <p:spPr/>
        <p:txBody>
          <a:bodyPr/>
          <a:lstStyle/>
          <a:p>
            <a:pPr>
              <a:defRPr/>
            </a:pPr>
            <a:fld id="{96C3987E-3BAF-46FD-8B32-A67FEE17E58D}" type="slidenum">
              <a:rPr lang="cs-CZ" smtClean="0"/>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cs-CZ"/>
          </a:p>
        </p:txBody>
      </p:sp>
      <p:sp>
        <p:nvSpPr>
          <p:cNvPr id="3" name="Footer Placeholder 2"/>
          <p:cNvSpPr>
            <a:spLocks noGrp="1"/>
          </p:cNvSpPr>
          <p:nvPr>
            <p:ph type="ftr" sz="quarter" idx="11"/>
          </p:nvPr>
        </p:nvSpPr>
        <p:spPr/>
        <p:txBody>
          <a:bodyPr/>
          <a:lstStyle/>
          <a:p>
            <a:pPr>
              <a:defRPr/>
            </a:pPr>
            <a:endParaRPr lang="cs-CZ"/>
          </a:p>
        </p:txBody>
      </p:sp>
      <p:sp>
        <p:nvSpPr>
          <p:cNvPr id="4" name="Slide Number Placeholder 3"/>
          <p:cNvSpPr>
            <a:spLocks noGrp="1"/>
          </p:cNvSpPr>
          <p:nvPr>
            <p:ph type="sldNum" sz="quarter" idx="12"/>
          </p:nvPr>
        </p:nvSpPr>
        <p:spPr/>
        <p:txBody>
          <a:bodyPr/>
          <a:lstStyle/>
          <a:p>
            <a:pPr>
              <a:defRPr/>
            </a:pPr>
            <a:fld id="{0473407D-9C87-42F8-98DD-268934EC3F77}" type="slidenum">
              <a:rPr lang="cs-CZ" smtClean="0"/>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cs-CZ" smtClean="0"/>
              <a:t>Kliknutím lze upravit styl.</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10523502-E560-4CE5-A2C3-B661FE650384}" type="slidenum">
              <a:rPr lang="cs-CZ" smtClean="0"/>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cs-CZ" smtClean="0"/>
              <a:t>Kliknutím lze upravit styl.</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E4931F57-C981-4AE6-9272-001DFB73B924}" type="slidenum">
              <a:rPr lang="cs-CZ" smtClean="0"/>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cs-CZ" smtClean="0"/>
              <a:t>Kliknutím lze upravit styl.</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a:defRPr/>
            </a:pPr>
            <a:endParaRPr lang="cs-CZ"/>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a:defRPr/>
            </a:pPr>
            <a:endParaRPr lang="cs-CZ"/>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a:defRPr/>
            </a:pPr>
            <a:fld id="{61405502-EF5B-4033-A89D-9D3A6302B050}" type="slidenum">
              <a:rPr lang="cs-CZ" smtClean="0"/>
              <a:pPr>
                <a:defRPr/>
              </a:pPr>
              <a:t>‹#›</a:t>
            </a:fld>
            <a:endParaRPr lang="cs-CZ"/>
          </a:p>
        </p:txBody>
      </p:sp>
    </p:spTree>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Videa/vl&#225;skov&#233;%20bu&#328;ky%20transdukce.swf"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Kapitoly%20z%20Neurofyziologie/Videa/ear.swf"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hyperlink" Target="../Kapitoly%20z%20Neurofyziologie/Videa/shearing%20tectorial%20membrane.avi" TargetMode="External"/><Relationship Id="rId5" Type="http://schemas.openxmlformats.org/officeDocument/2006/relationships/hyperlink" Target="Videa/bio_e.swf" TargetMode="External"/><Relationship Id="rId4" Type="http://schemas.openxmlformats.org/officeDocument/2006/relationships/hyperlink" Target="Animace/ucho.sw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the-scientist.com/?articles.view/articleNo/43884/title/Hearing-Explained/"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ites.sinauer.com/wolfe3e/chap9/equalloudF.htm" TargetMode="External"/><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hyperlink" Target="http://newt.phys.unsw.edu.au/jw/hearing.html" TargetMode="External"/><Relationship Id="rId4" Type="http://schemas.openxmlformats.org/officeDocument/2006/relationships/hyperlink" Target="https://oup-arc.com/access/content/sensation-and-perception-5e-student-resources/sensation-and-perception-5e-activity-9-3?previousFilter=tag_chapter-09"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Videa/delay%20center.avi" TargetMode="External"/><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hyperlink" Target="https://oup-arc.com/access/content/sensation-and-perception-5e-student-resources/sensation-and-perception-5e-activity-10-1?previousFilter=tag_chapter-10" TargetMode="External"/><Relationship Id="rId4" Type="http://schemas.openxmlformats.org/officeDocument/2006/relationships/hyperlink" Target="Videa/delay%20offset.avi"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essay-10-1?previousFilter=tag_chapter-10" TargetMode="External"/><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10-3?previousFilter=tag_chapter-10" TargetMode="External"/><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hyperlink" Target="http://www.sinauer.com/wolfe/chap9/fourierF.htm"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10-2?previousFilter=tag_chapter-10" TargetMode="External"/><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oup-arc.com/access/content/sensation-and-perception-5e-student-resources/sensation-and-perception-5e-activity-11-2?previousFilter=tag_chapter-11" TargetMode="External"/><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ites.sinauer.com/wolfe3e/chap10/restorationF.htm" TargetMode="External"/><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hyperlink" Target="https://oup-arc.com/access/content/sensation-and-perception-5e-student-resources/sensation-and-perception-5e-activity-10-5?previousFilter=tag_chapter-10"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hyperlink" Target="https://oup-arc.com/access/content/sensation-and-perception-5e-student-resources/sensation-and-perception-5e-activity-10-4?previousFilter=tag_chapter-10" TargetMode="External"/><Relationship Id="rId5" Type="http://schemas.openxmlformats.org/officeDocument/2006/relationships/hyperlink" Target="http://sites.sinauer.com/wolfe3e/chap10/audstreamsegF.htm" TargetMode="External"/><Relationship Id="rId4" Type="http://schemas.openxmlformats.org/officeDocument/2006/relationships/hyperlink" Target="http://www.sinauer.com/wolfe/chap10/audstreamsegF.htm"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21196" y="1412776"/>
            <a:ext cx="8229600" cy="1143000"/>
          </a:xfrm>
        </p:spPr>
        <p:txBody>
          <a:bodyPr/>
          <a:lstStyle/>
          <a:p>
            <a:pPr eaLnBrk="1" hangingPunct="1">
              <a:defRPr/>
            </a:pPr>
            <a:r>
              <a:rPr lang="cs-CZ" sz="5400" dirty="0" smtClean="0"/>
              <a:t>Sluch a rovnováha</a:t>
            </a:r>
          </a:p>
        </p:txBody>
      </p:sp>
      <p:pic>
        <p:nvPicPr>
          <p:cNvPr id="1026" name="Picture 2" descr="http://ama-cdn.com/sites/default/files/imagecache/superphoto/12126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780928"/>
            <a:ext cx="2664296" cy="37522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620688"/>
            <a:ext cx="4842470" cy="5704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453336"/>
            <a:ext cx="41433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3"/>
          <p:cNvSpPr txBox="1">
            <a:spLocks noChangeArrowheads="1"/>
          </p:cNvSpPr>
          <p:nvPr/>
        </p:nvSpPr>
        <p:spPr bwMode="auto">
          <a:xfrm>
            <a:off x="87312" y="639762"/>
            <a:ext cx="311653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smtClean="0">
                <a:latin typeface="Arial" charset="0"/>
              </a:rPr>
              <a:t>Tip link je variantou mezibuněčného spoje zajišťovaného </a:t>
            </a:r>
            <a:r>
              <a:rPr lang="cs-CZ" dirty="0" err="1" smtClean="0">
                <a:latin typeface="Arial" charset="0"/>
              </a:rPr>
              <a:t>Cadherinem</a:t>
            </a:r>
            <a:endParaRPr lang="cs-CZ" dirty="0">
              <a:latin typeface="Arial" charset="0"/>
            </a:endParaRPr>
          </a:p>
        </p:txBody>
      </p:sp>
    </p:spTree>
    <p:extLst>
      <p:ext uri="{BB962C8B-B14F-4D97-AF65-F5344CB8AC3E}">
        <p14:creationId xmlns:p14="http://schemas.microsoft.com/office/powerpoint/2010/main" val="4266264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5" descr="vlásková buňka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0" y="908050"/>
            <a:ext cx="9144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rovnovaha"/>
          <p:cNvPicPr>
            <a:picLocks noChangeAspect="1" noChangeArrowheads="1"/>
          </p:cNvPicPr>
          <p:nvPr/>
        </p:nvPicPr>
        <p:blipFill>
          <a:blip r:embed="rId2">
            <a:extLst>
              <a:ext uri="{28A0092B-C50C-407E-A947-70E740481C1C}">
                <a14:useLocalDpi xmlns:a14="http://schemas.microsoft.com/office/drawing/2010/main" val="0"/>
              </a:ext>
            </a:extLst>
          </a:blip>
          <a:srcRect r="3505" b="12195"/>
          <a:stretch>
            <a:fillRect/>
          </a:stretch>
        </p:blipFill>
        <p:spPr bwMode="auto">
          <a:xfrm>
            <a:off x="0" y="1638300"/>
            <a:ext cx="63722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descr="45"/>
          <p:cNvPicPr>
            <a:picLocks noChangeAspect="1" noChangeArrowheads="1"/>
          </p:cNvPicPr>
          <p:nvPr/>
        </p:nvPicPr>
        <p:blipFill>
          <a:blip r:embed="rId3">
            <a:extLst>
              <a:ext uri="{28A0092B-C50C-407E-A947-70E740481C1C}">
                <a14:useLocalDpi xmlns:a14="http://schemas.microsoft.com/office/drawing/2010/main" val="0"/>
              </a:ext>
            </a:extLst>
          </a:blip>
          <a:srcRect l="14458" r="14127"/>
          <a:stretch>
            <a:fillRect/>
          </a:stretch>
        </p:blipFill>
        <p:spPr bwMode="auto">
          <a:xfrm>
            <a:off x="5364163" y="0"/>
            <a:ext cx="37798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7"/>
          <p:cNvSpPr txBox="1">
            <a:spLocks noChangeArrowheads="1"/>
          </p:cNvSpPr>
          <p:nvPr/>
        </p:nvSpPr>
        <p:spPr bwMode="auto">
          <a:xfrm>
            <a:off x="376238" y="280988"/>
            <a:ext cx="43140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err="1">
                <a:latin typeface="Arial" charset="0"/>
              </a:rPr>
              <a:t>Statokinetické</a:t>
            </a:r>
            <a:r>
              <a:rPr lang="cs-CZ" dirty="0">
                <a:latin typeface="Arial" charset="0"/>
              </a:rPr>
              <a:t> čidlo – vestibulární aparát</a:t>
            </a:r>
          </a:p>
          <a:p>
            <a:pPr eaLnBrk="1" hangingPunct="1"/>
            <a:r>
              <a:rPr lang="cs-CZ" dirty="0">
                <a:latin typeface="Arial" charset="0"/>
              </a:rPr>
              <a:t>Obratlovci: evolučně staré</a:t>
            </a:r>
          </a:p>
          <a:p>
            <a:pPr eaLnBrk="1" hangingPunct="1"/>
            <a:r>
              <a:rPr lang="cs-CZ" dirty="0">
                <a:latin typeface="Arial" charset="0"/>
              </a:rPr>
              <a:t>2 typy </a:t>
            </a:r>
            <a:r>
              <a:rPr lang="cs-CZ" dirty="0" smtClean="0">
                <a:latin typeface="Arial" charset="0"/>
              </a:rPr>
              <a:t>informací (gravitace a zrychlení)</a:t>
            </a:r>
          </a:p>
          <a:p>
            <a:pPr eaLnBrk="1" hangingPunct="1"/>
            <a:r>
              <a:rPr lang="cs-CZ" dirty="0" smtClean="0">
                <a:latin typeface="Arial" charset="0"/>
              </a:rPr>
              <a:t>2 </a:t>
            </a:r>
            <a:r>
              <a:rPr lang="cs-CZ" dirty="0">
                <a:latin typeface="Arial" charset="0"/>
              </a:rPr>
              <a:t>principy detekce</a:t>
            </a:r>
          </a:p>
        </p:txBody>
      </p:sp>
      <p:sp>
        <p:nvSpPr>
          <p:cNvPr id="5" name="Text Box 7"/>
          <p:cNvSpPr txBox="1">
            <a:spLocks noChangeArrowheads="1"/>
          </p:cNvSpPr>
          <p:nvPr/>
        </p:nvSpPr>
        <p:spPr bwMode="auto">
          <a:xfrm>
            <a:off x="6588225" y="3861048"/>
            <a:ext cx="223224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smtClean="0">
                <a:latin typeface="Arial" charset="0"/>
              </a:rPr>
              <a:t>Analogické statocystě bezobratlých </a:t>
            </a:r>
            <a:endParaRPr lang="cs-CZ" dirty="0">
              <a:latin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692696"/>
            <a:ext cx="8496944" cy="2031325"/>
          </a:xfrm>
          <a:prstGeom prst="rect">
            <a:avLst/>
          </a:prstGeom>
          <a:noFill/>
        </p:spPr>
        <p:txBody>
          <a:bodyPr wrap="square" rtlCol="0">
            <a:spAutoFit/>
          </a:bodyPr>
          <a:lstStyle/>
          <a:p>
            <a:r>
              <a:rPr lang="cs-CZ" dirty="0"/>
              <a:t>V</a:t>
            </a:r>
            <a:r>
              <a:rPr lang="cs-CZ" dirty="0" smtClean="0"/>
              <a:t>ětšina </a:t>
            </a:r>
            <a:r>
              <a:rPr lang="cs-CZ" dirty="0"/>
              <a:t>zvířat má vyvinutý smyslový orgán – vestibulární aparát, který je specializovaným smyslem pro rovnováhu. Detekuje polohu a pohyb hlavy v prostoru. Za běžných okolností si signály z VS neuvědomujeme – jejich význam je v následujících funkcích: 1) reflexní reakce udržující hlavu a trup ve vzpřímené a vyvážené poloze, 2) </a:t>
            </a:r>
            <a:r>
              <a:rPr lang="cs-CZ" dirty="0" err="1"/>
              <a:t>vestibulookulomotorický</a:t>
            </a:r>
            <a:r>
              <a:rPr lang="cs-CZ" dirty="0"/>
              <a:t> reflex umožňuje udržet oči fixované na nazíraný objekt při změnách polohy hlavy.</a:t>
            </a:r>
          </a:p>
          <a:p>
            <a:endParaRPr lang="cs-CZ" dirty="0"/>
          </a:p>
        </p:txBody>
      </p:sp>
      <p:pic>
        <p:nvPicPr>
          <p:cNvPr id="3" name="Picture 3" descr="silbernagl statokinet"/>
          <p:cNvPicPr>
            <a:picLocks noChangeAspect="1" noChangeArrowheads="1"/>
          </p:cNvPicPr>
          <p:nvPr/>
        </p:nvPicPr>
        <p:blipFill>
          <a:blip r:embed="rId2">
            <a:lum bright="-40000" contrast="50000"/>
            <a:extLst>
              <a:ext uri="{28A0092B-C50C-407E-A947-70E740481C1C}">
                <a14:useLocalDpi xmlns:a14="http://schemas.microsoft.com/office/drawing/2010/main" val="0"/>
              </a:ext>
            </a:extLst>
          </a:blip>
          <a:srcRect t="42657"/>
          <a:stretch>
            <a:fillRect/>
          </a:stretch>
        </p:blipFill>
        <p:spPr bwMode="auto">
          <a:xfrm>
            <a:off x="3995936" y="2553672"/>
            <a:ext cx="5040560" cy="430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052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postranní čára"/>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563938" y="0"/>
            <a:ext cx="5246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5"/>
          <p:cNvSpPr txBox="1">
            <a:spLocks noChangeArrowheads="1"/>
          </p:cNvSpPr>
          <p:nvPr/>
        </p:nvSpPr>
        <p:spPr bwMode="auto">
          <a:xfrm>
            <a:off x="0" y="639763"/>
            <a:ext cx="3492500"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Orgán postranní čáry</a:t>
            </a:r>
          </a:p>
          <a:p>
            <a:pPr eaLnBrk="1" hangingPunct="1"/>
            <a:endParaRPr lang="cs-CZ" dirty="0">
              <a:latin typeface="Arial" charset="0"/>
            </a:endParaRPr>
          </a:p>
          <a:p>
            <a:pPr eaLnBrk="1" hangingPunct="1"/>
            <a:r>
              <a:rPr lang="cs-CZ" dirty="0"/>
              <a:t>Smyslem tohoto systému je detekovat vibrace okolní vody, což umožňuje detekci kořisti, predátora nebo i objektů v okolí, což má blízko k echolokaci. Něco jako hmat na dálku. Receptory jsou vláskové b. zvané </a:t>
            </a:r>
            <a:r>
              <a:rPr lang="cs-CZ" dirty="0" err="1"/>
              <a:t>neuromasty</a:t>
            </a:r>
            <a:r>
              <a:rPr lang="cs-CZ" dirty="0"/>
              <a:t> obklopené epiteliálními </a:t>
            </a:r>
            <a:r>
              <a:rPr lang="cs-CZ" dirty="0" err="1"/>
              <a:t>bb</a:t>
            </a:r>
            <a:r>
              <a:rPr lang="cs-CZ" dirty="0"/>
              <a:t>. a opatřené želatinózní čepičkou. Z kanálků se </a:t>
            </a:r>
            <a:r>
              <a:rPr lang="cs-CZ" dirty="0" smtClean="0"/>
              <a:t>asi vyvinulo </a:t>
            </a:r>
            <a:r>
              <a:rPr lang="cs-CZ" dirty="0"/>
              <a:t>jak savčí ucho, tak </a:t>
            </a:r>
            <a:r>
              <a:rPr lang="cs-CZ" dirty="0" err="1"/>
              <a:t>elektroreceptory</a:t>
            </a:r>
            <a:r>
              <a:rPr lang="cs-CZ" dirty="0"/>
              <a:t>. Naproti tomu se už nikdy znovu neobjevil u savců, kteří se do vody vrátili sekundárně.</a:t>
            </a:r>
          </a:p>
        </p:txBody>
      </p:sp>
      <p:sp>
        <p:nvSpPr>
          <p:cNvPr id="10244" name="Text Box 6"/>
          <p:cNvSpPr txBox="1">
            <a:spLocks noChangeArrowheads="1"/>
          </p:cNvSpPr>
          <p:nvPr/>
        </p:nvSpPr>
        <p:spPr bwMode="auto">
          <a:xfrm>
            <a:off x="1979613" y="6092825"/>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hlinkClick r:id="rId3" action="ppaction://hlinkfile"/>
              </a:rPr>
              <a:t>Video</a:t>
            </a:r>
            <a:endParaRPr lang="cs-CZ">
              <a:latin typeface="Arial"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1238"/>
            <a:ext cx="914400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5"/>
          <p:cNvSpPr txBox="1">
            <a:spLocks noChangeArrowheads="1"/>
          </p:cNvSpPr>
          <p:nvPr/>
        </p:nvSpPr>
        <p:spPr bwMode="auto">
          <a:xfrm>
            <a:off x="2103438" y="7127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cs-CZ">
              <a:latin typeface="Arial" charset="0"/>
            </a:endParaRPr>
          </a:p>
        </p:txBody>
      </p:sp>
      <p:sp>
        <p:nvSpPr>
          <p:cNvPr id="11268" name="Text Box 6"/>
          <p:cNvSpPr txBox="1">
            <a:spLocks noChangeArrowheads="1"/>
          </p:cNvSpPr>
          <p:nvPr/>
        </p:nvSpPr>
        <p:spPr bwMode="auto">
          <a:xfrm>
            <a:off x="539750" y="188913"/>
            <a:ext cx="52260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Primárně </a:t>
            </a:r>
            <a:r>
              <a:rPr lang="cs-CZ" dirty="0" err="1">
                <a:latin typeface="Arial" charset="0"/>
              </a:rPr>
              <a:t>statokinetické</a:t>
            </a:r>
            <a:r>
              <a:rPr lang="cs-CZ" dirty="0">
                <a:latin typeface="Arial" charset="0"/>
              </a:rPr>
              <a:t> čidlo – vestibulární aparát</a:t>
            </a:r>
          </a:p>
          <a:p>
            <a:pPr eaLnBrk="1" hangingPunct="1"/>
            <a:r>
              <a:rPr lang="cs-CZ" dirty="0">
                <a:latin typeface="Arial" charset="0"/>
              </a:rPr>
              <a:t>Sekundárně </a:t>
            </a:r>
            <a:r>
              <a:rPr lang="cs-CZ" dirty="0" err="1">
                <a:latin typeface="Arial" charset="0"/>
              </a:rPr>
              <a:t>lagena</a:t>
            </a:r>
            <a:r>
              <a:rPr lang="cs-CZ" dirty="0">
                <a:latin typeface="Arial" charset="0"/>
              </a:rPr>
              <a:t> se sluchovou funkcí</a:t>
            </a:r>
          </a:p>
          <a:p>
            <a:pPr eaLnBrk="1" hangingPunct="1"/>
            <a:endParaRPr lang="cs-CZ" dirty="0">
              <a:solidFill>
                <a:schemeClr val="folHlink"/>
              </a:solidFill>
              <a:latin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1181" t="16660" r="25003" b="3815"/>
          <a:stretch>
            <a:fillRect/>
          </a:stretch>
        </p:blipFill>
        <p:spPr bwMode="auto">
          <a:xfrm>
            <a:off x="1588" y="908050"/>
            <a:ext cx="9142412" cy="554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5"/>
          <p:cNvSpPr txBox="1">
            <a:spLocks noChangeArrowheads="1"/>
          </p:cNvSpPr>
          <p:nvPr/>
        </p:nvSpPr>
        <p:spPr bwMode="auto">
          <a:xfrm>
            <a:off x="1311275" y="276225"/>
            <a:ext cx="71453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i="1" dirty="0"/>
              <a:t>Gravitace a lineární zrychlení </a:t>
            </a:r>
            <a:r>
              <a:rPr lang="cs-CZ" dirty="0"/>
              <a:t>způsobí pohyb kupuly </a:t>
            </a:r>
            <a:r>
              <a:rPr lang="cs-CZ" dirty="0" err="1"/>
              <a:t>utrikulu</a:t>
            </a:r>
            <a:r>
              <a:rPr lang="cs-CZ" dirty="0"/>
              <a:t> a </a:t>
            </a:r>
            <a:r>
              <a:rPr lang="cs-CZ" dirty="0" err="1"/>
              <a:t>sakulu</a:t>
            </a:r>
            <a:r>
              <a:rPr lang="cs-CZ" dirty="0"/>
              <a:t> </a:t>
            </a:r>
          </a:p>
          <a:p>
            <a:pPr eaLnBrk="1" hangingPunct="1"/>
            <a:endParaRPr lang="cs-CZ"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0"/>
            <a:ext cx="448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107950" y="692150"/>
            <a:ext cx="39592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i="1" dirty="0"/>
              <a:t>Rotační zrychlení </a:t>
            </a:r>
            <a:r>
              <a:rPr lang="cs-CZ" dirty="0"/>
              <a:t>způsobí ohyb kupuly v </a:t>
            </a:r>
            <a:r>
              <a:rPr lang="cs-CZ" dirty="0" err="1"/>
              <a:t>ampulách</a:t>
            </a:r>
            <a:r>
              <a:rPr lang="cs-CZ" dirty="0"/>
              <a:t> polokruhovitých chodeb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p:cNvSpPr txBox="1">
            <a:spLocks noChangeArrowheads="1"/>
          </p:cNvSpPr>
          <p:nvPr/>
        </p:nvSpPr>
        <p:spPr bwMode="auto">
          <a:xfrm>
            <a:off x="3367088" y="0"/>
            <a:ext cx="5776912"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800" dirty="0">
                <a:latin typeface="Arial" charset="0"/>
              </a:rPr>
              <a:t>Rovnováha Vedení a zpracování signálu</a:t>
            </a:r>
          </a:p>
          <a:p>
            <a:pPr eaLnBrk="1" hangingPunct="1"/>
            <a:r>
              <a:rPr lang="cs-CZ" dirty="0" err="1">
                <a:latin typeface="Arial" charset="0"/>
              </a:rPr>
              <a:t>Nervus</a:t>
            </a:r>
            <a:r>
              <a:rPr lang="cs-CZ" dirty="0">
                <a:latin typeface="Arial" charset="0"/>
              </a:rPr>
              <a:t> </a:t>
            </a:r>
            <a:r>
              <a:rPr lang="cs-CZ" dirty="0" err="1">
                <a:latin typeface="Arial" charset="0"/>
              </a:rPr>
              <a:t>vestibulocochlearis</a:t>
            </a:r>
            <a:r>
              <a:rPr lang="cs-CZ" dirty="0">
                <a:latin typeface="Arial" charset="0"/>
              </a:rPr>
              <a:t> – VIII. hlavový </a:t>
            </a:r>
            <a:r>
              <a:rPr lang="cs-CZ" dirty="0" smtClean="0">
                <a:latin typeface="Arial" charset="0"/>
              </a:rPr>
              <a:t>nerv. </a:t>
            </a:r>
            <a:r>
              <a:rPr lang="cs-CZ" dirty="0" smtClean="0"/>
              <a:t>Oba </a:t>
            </a:r>
            <a:r>
              <a:rPr lang="cs-CZ" dirty="0"/>
              <a:t>nervové provazce společně vstupují jako sluchově rovnovážný nerv mezi most a mozeček  </a:t>
            </a:r>
          </a:p>
        </p:txBody>
      </p:sp>
      <p:pic>
        <p:nvPicPr>
          <p:cNvPr id="51203" name="Picture 5" descr="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02013"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descr="silbernagl statokinet"/>
          <p:cNvPicPr>
            <a:picLocks noChangeAspect="1" noChangeArrowheads="1"/>
          </p:cNvPicPr>
          <p:nvPr/>
        </p:nvPicPr>
        <p:blipFill>
          <a:blip r:embed="rId3">
            <a:lum bright="-40000" contrast="50000"/>
            <a:extLst>
              <a:ext uri="{28A0092B-C50C-407E-A947-70E740481C1C}">
                <a14:useLocalDpi xmlns:a14="http://schemas.microsoft.com/office/drawing/2010/main" val="0"/>
              </a:ext>
            </a:extLst>
          </a:blip>
          <a:srcRect t="42657"/>
          <a:stretch>
            <a:fillRect/>
          </a:stretch>
        </p:blipFill>
        <p:spPr bwMode="auto">
          <a:xfrm>
            <a:off x="3203848" y="1785477"/>
            <a:ext cx="5940152" cy="507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361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0" y="0"/>
            <a:ext cx="9056688"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Za významné se považují tyto projekce: </a:t>
            </a:r>
          </a:p>
          <a:p>
            <a:pPr eaLnBrk="1" hangingPunct="1"/>
            <a:endParaRPr lang="cs-CZ" dirty="0"/>
          </a:p>
          <a:p>
            <a:pPr eaLnBrk="1" hangingPunct="1"/>
            <a:r>
              <a:rPr lang="cs-CZ" dirty="0"/>
              <a:t>1- k míšním somatickým </a:t>
            </a:r>
            <a:r>
              <a:rPr lang="cs-CZ" dirty="0" err="1"/>
              <a:t>motoneuronům</a:t>
            </a:r>
            <a:r>
              <a:rPr lang="cs-CZ" dirty="0"/>
              <a:t> – zabezpečují reflexní udržování vzpřímeného postoje</a:t>
            </a:r>
          </a:p>
          <a:p>
            <a:pPr eaLnBrk="1" hangingPunct="1"/>
            <a:endParaRPr lang="cs-CZ" dirty="0"/>
          </a:p>
          <a:p>
            <a:pPr eaLnBrk="1" hangingPunct="1"/>
            <a:r>
              <a:rPr lang="cs-CZ" dirty="0"/>
              <a:t>2- do kůry vestibulárního mozečku a z něho – pro mozečkovou kontrolu vzpřímené polohy těla</a:t>
            </a:r>
          </a:p>
          <a:p>
            <a:pPr eaLnBrk="1" hangingPunct="1"/>
            <a:endParaRPr lang="cs-CZ" dirty="0"/>
          </a:p>
          <a:p>
            <a:pPr eaLnBrk="1" hangingPunct="1"/>
            <a:r>
              <a:rPr lang="cs-CZ" dirty="0"/>
              <a:t>3- k motorickým jádrům očnicových svalů – </a:t>
            </a:r>
            <a:r>
              <a:rPr lang="cs-CZ" dirty="0" err="1"/>
              <a:t>vestibulookulomotorický</a:t>
            </a:r>
            <a:r>
              <a:rPr lang="cs-CZ" dirty="0"/>
              <a:t> reflex. Jeho význam se projeví u rotujících obrazů prostředí, kdy se detaily </a:t>
            </a:r>
            <a:r>
              <a:rPr lang="cs-CZ" dirty="0" smtClean="0"/>
              <a:t>jinak velmi </a:t>
            </a:r>
            <a:r>
              <a:rPr lang="cs-CZ" dirty="0"/>
              <a:t>rychle ztratí. </a:t>
            </a:r>
          </a:p>
          <a:p>
            <a:pPr eaLnBrk="1" hangingPunct="1"/>
            <a:endParaRPr lang="cs-CZ" dirty="0"/>
          </a:p>
          <a:p>
            <a:pPr eaLnBrk="1" hangingPunct="1"/>
            <a:r>
              <a:rPr lang="cs-CZ" dirty="0"/>
              <a:t>4- spoje se zrakovou kůrou a s proprioreceptory ve svalech – integrace informací o orientaci a pohybu </a:t>
            </a:r>
          </a:p>
          <a:p>
            <a:pPr eaLnBrk="1" hangingPunct="1"/>
            <a:endParaRPr lang="cs-CZ" dirty="0"/>
          </a:p>
          <a:p>
            <a:pPr eaLnBrk="1" hangingPunct="1"/>
            <a:r>
              <a:rPr lang="cs-CZ" dirty="0"/>
              <a:t>5 - přes talamus do mozkové kůry – zřejmě umožňující vědomé rozeznávání polohy hlavy v prostoru </a:t>
            </a:r>
          </a:p>
        </p:txBody>
      </p:sp>
    </p:spTree>
    <p:extLst>
      <p:ext uri="{BB962C8B-B14F-4D97-AF65-F5344CB8AC3E}">
        <p14:creationId xmlns:p14="http://schemas.microsoft.com/office/powerpoint/2010/main" val="36957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vlásková buň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8" y="188913"/>
            <a:ext cx="6278562"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5"/>
          <p:cNvSpPr txBox="1">
            <a:spLocks noChangeArrowheads="1"/>
          </p:cNvSpPr>
          <p:nvPr/>
        </p:nvSpPr>
        <p:spPr bwMode="auto">
          <a:xfrm>
            <a:off x="35496" y="436697"/>
            <a:ext cx="2829942" cy="2954655"/>
          </a:xfrm>
          <a:prstGeom prst="rect">
            <a:avLst/>
          </a:prstGeom>
          <a:noFill/>
          <a:ln>
            <a:noFill/>
          </a:ln>
          <a:effectLs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latin typeface="Arial" charset="0"/>
              </a:rPr>
              <a:t>Vlásková buňka:</a:t>
            </a:r>
          </a:p>
          <a:p>
            <a:pPr eaLnBrk="1" hangingPunct="1"/>
            <a:endParaRPr lang="cs-CZ" dirty="0" smtClean="0">
              <a:latin typeface="Arial" charset="0"/>
            </a:endParaRPr>
          </a:p>
          <a:p>
            <a:pPr eaLnBrk="1" hangingPunct="1"/>
            <a:r>
              <a:rPr lang="cs-CZ" dirty="0" smtClean="0">
                <a:latin typeface="Arial" charset="0"/>
              </a:rPr>
              <a:t>Mimořádný </a:t>
            </a:r>
            <a:r>
              <a:rPr lang="cs-CZ" dirty="0" err="1">
                <a:latin typeface="Arial" charset="0"/>
              </a:rPr>
              <a:t>mechanoreceptor</a:t>
            </a:r>
            <a:endParaRPr lang="cs-CZ" dirty="0">
              <a:latin typeface="Arial" charset="0"/>
            </a:endParaRPr>
          </a:p>
          <a:p>
            <a:pPr eaLnBrk="1" hangingPunct="1"/>
            <a:r>
              <a:rPr lang="cs-CZ" dirty="0">
                <a:latin typeface="Arial" charset="0"/>
              </a:rPr>
              <a:t>obratlovců </a:t>
            </a:r>
            <a:endParaRPr lang="cs-CZ" dirty="0" smtClean="0">
              <a:latin typeface="Arial" charset="0"/>
            </a:endParaRPr>
          </a:p>
          <a:p>
            <a:pPr eaLnBrk="1" hangingPunct="1"/>
            <a:r>
              <a:rPr lang="cs-CZ" dirty="0" smtClean="0">
                <a:latin typeface="Arial" charset="0"/>
              </a:rPr>
              <a:t>(10</a:t>
            </a:r>
            <a:r>
              <a:rPr lang="cs-CZ" baseline="30000" dirty="0" smtClean="0">
                <a:latin typeface="Arial" charset="0"/>
              </a:rPr>
              <a:t>-10</a:t>
            </a:r>
            <a:r>
              <a:rPr lang="cs-CZ" dirty="0" smtClean="0">
                <a:latin typeface="Arial" charset="0"/>
              </a:rPr>
              <a:t>m</a:t>
            </a:r>
            <a:r>
              <a:rPr lang="cs-CZ" dirty="0">
                <a:latin typeface="Arial" charset="0"/>
              </a:rPr>
              <a:t>)</a:t>
            </a:r>
          </a:p>
          <a:p>
            <a:pPr eaLnBrk="1" hangingPunct="1"/>
            <a:endParaRPr lang="cs-CZ" dirty="0">
              <a:latin typeface="Arial" charset="0"/>
            </a:endParaRPr>
          </a:p>
          <a:p>
            <a:pPr eaLnBrk="1" hangingPunct="1"/>
            <a:r>
              <a:rPr lang="cs-CZ" dirty="0">
                <a:latin typeface="Arial" charset="0"/>
              </a:rPr>
              <a:t>postranní čára</a:t>
            </a:r>
          </a:p>
          <a:p>
            <a:pPr eaLnBrk="1" hangingPunct="1"/>
            <a:r>
              <a:rPr lang="cs-CZ" dirty="0">
                <a:latin typeface="Arial" charset="0"/>
              </a:rPr>
              <a:t>vestibulární aparát</a:t>
            </a:r>
          </a:p>
          <a:p>
            <a:pPr eaLnBrk="1" hangingPunct="1"/>
            <a:r>
              <a:rPr lang="cs-CZ" dirty="0">
                <a:latin typeface="Arial" charset="0"/>
              </a:rPr>
              <a:t>Cortiho orgán</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labyrynty obratlovců"/>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0" y="1196975"/>
            <a:ext cx="91440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7019925" y="51577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solidFill>
                  <a:schemeClr val="bg2"/>
                </a:solidFill>
                <a:latin typeface="Arial" charset="0"/>
              </a:rPr>
              <a:t>lagena</a:t>
            </a:r>
          </a:p>
        </p:txBody>
      </p:sp>
      <p:sp>
        <p:nvSpPr>
          <p:cNvPr id="14340" name="Text Box 4"/>
          <p:cNvSpPr txBox="1">
            <a:spLocks noChangeArrowheads="1"/>
          </p:cNvSpPr>
          <p:nvPr/>
        </p:nvSpPr>
        <p:spPr bwMode="auto">
          <a:xfrm>
            <a:off x="539750" y="188913"/>
            <a:ext cx="52260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Primárně </a:t>
            </a:r>
            <a:r>
              <a:rPr lang="cs-CZ" dirty="0" err="1">
                <a:latin typeface="Arial" charset="0"/>
              </a:rPr>
              <a:t>statokinetické</a:t>
            </a:r>
            <a:r>
              <a:rPr lang="cs-CZ" dirty="0">
                <a:latin typeface="Arial" charset="0"/>
              </a:rPr>
              <a:t> čidlo – vestibulární aparát</a:t>
            </a:r>
          </a:p>
          <a:p>
            <a:pPr eaLnBrk="1" hangingPunct="1"/>
            <a:r>
              <a:rPr lang="cs-CZ" dirty="0">
                <a:latin typeface="Arial" charset="0"/>
              </a:rPr>
              <a:t>Sekundárně </a:t>
            </a:r>
            <a:r>
              <a:rPr lang="cs-CZ" dirty="0" err="1">
                <a:latin typeface="Arial" charset="0"/>
              </a:rPr>
              <a:t>lagena</a:t>
            </a:r>
            <a:r>
              <a:rPr lang="cs-CZ" dirty="0">
                <a:latin typeface="Arial" charset="0"/>
              </a:rPr>
              <a:t> se sluchovou funkcí</a:t>
            </a:r>
          </a:p>
          <a:p>
            <a:pPr eaLnBrk="1" hangingPunct="1"/>
            <a:endParaRPr lang="cs-CZ" dirty="0">
              <a:solidFill>
                <a:schemeClr val="folHlink"/>
              </a:solidFill>
              <a:latin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kapří uc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0"/>
            <a:ext cx="72009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0" y="692150"/>
            <a:ext cx="197961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000" dirty="0">
                <a:latin typeface="Arial" charset="0"/>
              </a:rPr>
              <a:t>Sluch</a:t>
            </a:r>
          </a:p>
          <a:p>
            <a:pPr eaLnBrk="1" hangingPunct="1"/>
            <a:r>
              <a:rPr lang="cs-CZ" sz="2000" dirty="0">
                <a:latin typeface="Arial" charset="0"/>
              </a:rPr>
              <a:t>kaprovitých ryb</a:t>
            </a:r>
          </a:p>
          <a:p>
            <a:pPr eaLnBrk="1" hangingPunct="1"/>
            <a:endParaRPr lang="cs-CZ" dirty="0" smtClean="0">
              <a:latin typeface="Arial" charset="0"/>
            </a:endParaRPr>
          </a:p>
          <a:p>
            <a:pPr eaLnBrk="1" hangingPunct="1"/>
            <a:r>
              <a:rPr lang="cs-CZ" dirty="0" smtClean="0">
                <a:latin typeface="Arial" charset="0"/>
              </a:rPr>
              <a:t>Jak </a:t>
            </a:r>
            <a:r>
              <a:rPr lang="cs-CZ" dirty="0">
                <a:latin typeface="Arial" charset="0"/>
              </a:rPr>
              <a:t>přenést vibrace </a:t>
            </a:r>
            <a:r>
              <a:rPr lang="cs-CZ" dirty="0" smtClean="0">
                <a:latin typeface="Arial" charset="0"/>
              </a:rPr>
              <a:t>plynového měchýře na endolymfu?</a:t>
            </a:r>
            <a:endParaRPr lang="cs-CZ" dirty="0">
              <a:latin typeface="Arial" charset="0"/>
            </a:endParaRPr>
          </a:p>
          <a:p>
            <a:pPr eaLnBrk="1" hangingPunct="1"/>
            <a:r>
              <a:rPr lang="cs-CZ" dirty="0">
                <a:latin typeface="Arial" charset="0"/>
              </a:rPr>
              <a:t>Ještě bez </a:t>
            </a:r>
            <a:r>
              <a:rPr lang="cs-CZ" dirty="0" err="1">
                <a:latin typeface="Arial" charset="0"/>
              </a:rPr>
              <a:t>lageny</a:t>
            </a:r>
            <a:r>
              <a:rPr lang="cs-CZ" dirty="0" smtClean="0">
                <a:latin typeface="Arial" charset="0"/>
              </a:rPr>
              <a:t>.</a:t>
            </a:r>
          </a:p>
          <a:p>
            <a:pPr eaLnBrk="1" hangingPunct="1"/>
            <a:r>
              <a:rPr lang="cs-CZ" dirty="0" smtClean="0">
                <a:latin typeface="Arial" charset="0"/>
              </a:rPr>
              <a:t>Weberovy kůstky odvozené od obratlů.</a:t>
            </a:r>
            <a:endParaRPr lang="cs-CZ" dirty="0">
              <a:latin typeface="Arial"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luch1"/>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29373"/>
          <a:stretch>
            <a:fillRect/>
          </a:stretch>
        </p:blipFill>
        <p:spPr bwMode="auto">
          <a:xfrm>
            <a:off x="2987675" y="-1588"/>
            <a:ext cx="6011863" cy="667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8"/>
          <p:cNvSpPr txBox="1">
            <a:spLocks noChangeArrowheads="1"/>
          </p:cNvSpPr>
          <p:nvPr/>
        </p:nvSpPr>
        <p:spPr bwMode="auto">
          <a:xfrm>
            <a:off x="1588" y="765175"/>
            <a:ext cx="2941831"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latin typeface="Arial" charset="0"/>
              </a:rPr>
              <a:t>Sluch</a:t>
            </a:r>
          </a:p>
          <a:p>
            <a:pPr eaLnBrk="1" hangingPunct="1"/>
            <a:r>
              <a:rPr lang="cs-CZ" sz="2400" dirty="0">
                <a:latin typeface="Arial" charset="0"/>
              </a:rPr>
              <a:t>ptáků a savců</a:t>
            </a:r>
          </a:p>
          <a:p>
            <a:pPr eaLnBrk="1" hangingPunct="1"/>
            <a:endParaRPr lang="cs-CZ" dirty="0">
              <a:latin typeface="Arial" charset="0"/>
            </a:endParaRPr>
          </a:p>
          <a:p>
            <a:pPr eaLnBrk="1" hangingPunct="1"/>
            <a:r>
              <a:rPr lang="cs-CZ" dirty="0">
                <a:latin typeface="Arial" charset="0"/>
              </a:rPr>
              <a:t>Kůstky: převod ze vzduchu</a:t>
            </a:r>
          </a:p>
          <a:p>
            <a:pPr eaLnBrk="1" hangingPunct="1"/>
            <a:r>
              <a:rPr lang="cs-CZ" dirty="0">
                <a:latin typeface="Arial" charset="0"/>
              </a:rPr>
              <a:t>do kapaliny. 22x silnější</a:t>
            </a:r>
          </a:p>
          <a:p>
            <a:pPr eaLnBrk="1" hangingPunct="1"/>
            <a:r>
              <a:rPr lang="cs-CZ" dirty="0">
                <a:latin typeface="Arial" charset="0"/>
              </a:rPr>
              <a:t>Svaly: </a:t>
            </a:r>
            <a:r>
              <a:rPr lang="cs-CZ" dirty="0" err="1">
                <a:latin typeface="Arial" charset="0"/>
              </a:rPr>
              <a:t>m.tensor</a:t>
            </a:r>
            <a:r>
              <a:rPr lang="cs-CZ" dirty="0">
                <a:latin typeface="Arial" charset="0"/>
              </a:rPr>
              <a:t> </a:t>
            </a:r>
            <a:r>
              <a:rPr lang="cs-CZ" dirty="0" err="1">
                <a:latin typeface="Arial" charset="0"/>
              </a:rPr>
              <a:t>tympani</a:t>
            </a:r>
            <a:endParaRPr lang="cs-CZ" dirty="0">
              <a:latin typeface="Arial" charset="0"/>
            </a:endParaRPr>
          </a:p>
          <a:p>
            <a:pPr eaLnBrk="1" hangingPunct="1"/>
            <a:r>
              <a:rPr lang="cs-CZ" dirty="0">
                <a:latin typeface="Arial" charset="0"/>
              </a:rPr>
              <a:t> a </a:t>
            </a:r>
            <a:r>
              <a:rPr lang="cs-CZ" dirty="0" err="1">
                <a:latin typeface="Arial" charset="0"/>
              </a:rPr>
              <a:t>m.stapedius</a:t>
            </a:r>
            <a:endParaRPr lang="cs-CZ" dirty="0">
              <a:latin typeface="Arial" charset="0"/>
            </a:endParaRPr>
          </a:p>
        </p:txBody>
      </p:sp>
      <p:pic>
        <p:nvPicPr>
          <p:cNvPr id="16388" name="Picture 10" descr="hearing_a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997200"/>
            <a:ext cx="2500313"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5196" t="11739" r="9477" b="9265"/>
          <a:stretch>
            <a:fillRect/>
          </a:stretch>
        </p:blipFill>
        <p:spPr bwMode="auto">
          <a:xfrm>
            <a:off x="-1588" y="1588"/>
            <a:ext cx="9145588" cy="677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17-1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700338" y="0"/>
            <a:ext cx="521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323528" y="692150"/>
            <a:ext cx="20842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latin typeface="Arial" charset="0"/>
              </a:rPr>
              <a:t>Sluch</a:t>
            </a:r>
          </a:p>
          <a:p>
            <a:pPr eaLnBrk="1" hangingPunct="1"/>
            <a:r>
              <a:rPr lang="cs-CZ" sz="2400" dirty="0">
                <a:latin typeface="Arial" charset="0"/>
              </a:rPr>
              <a:t>ptáků a savců</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rtiho orgán"/>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779838" y="0"/>
            <a:ext cx="500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50825" y="765175"/>
            <a:ext cx="32527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latin typeface="Arial" charset="0"/>
              </a:rPr>
              <a:t>Sluchový aparát savců</a:t>
            </a:r>
          </a:p>
          <a:p>
            <a:pPr eaLnBrk="1" hangingPunct="1"/>
            <a:r>
              <a:rPr lang="cs-CZ" sz="2400" dirty="0">
                <a:latin typeface="Arial" charset="0"/>
              </a:rPr>
              <a:t>Vnitřní ucho</a:t>
            </a:r>
          </a:p>
        </p:txBody>
      </p:sp>
      <p:sp>
        <p:nvSpPr>
          <p:cNvPr id="20484" name="Text Box 4"/>
          <p:cNvSpPr txBox="1">
            <a:spLocks noChangeArrowheads="1"/>
          </p:cNvSpPr>
          <p:nvPr/>
        </p:nvSpPr>
        <p:spPr bwMode="auto">
          <a:xfrm>
            <a:off x="827088" y="2781300"/>
            <a:ext cx="1806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latin typeface="Times New Roman" pitchFamily="18" charset="0"/>
                <a:hlinkClick r:id="rId3" action="ppaction://hlinkfile"/>
              </a:rPr>
              <a:t>Animace </a:t>
            </a:r>
            <a:r>
              <a:rPr lang="cs-CZ" sz="2400" dirty="0" err="1">
                <a:latin typeface="Times New Roman" pitchFamily="18" charset="0"/>
                <a:hlinkClick r:id="rId3" action="ppaction://hlinkfile"/>
              </a:rPr>
              <a:t>ear</a:t>
            </a:r>
            <a:r>
              <a:rPr lang="cs-CZ" sz="2400" dirty="0">
                <a:latin typeface="Times New Roman" pitchFamily="18" charset="0"/>
              </a:rPr>
              <a:t>.</a:t>
            </a:r>
          </a:p>
        </p:txBody>
      </p:sp>
      <p:sp>
        <p:nvSpPr>
          <p:cNvPr id="20485" name="Text Box 5">
            <a:hlinkClick r:id="rId4" action="ppaction://hlinkfile"/>
          </p:cNvPr>
          <p:cNvSpPr txBox="1">
            <a:spLocks noChangeArrowheads="1"/>
          </p:cNvSpPr>
          <p:nvPr/>
        </p:nvSpPr>
        <p:spPr bwMode="auto">
          <a:xfrm>
            <a:off x="297304" y="3881437"/>
            <a:ext cx="28289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smtClean="0">
                <a:latin typeface="Arial" charset="0"/>
                <a:hlinkClick r:id="rId5" action="ppaction://hlinkfile"/>
              </a:rPr>
              <a:t>http://highered.mcgraw-hill.com/olc/dl/120108/bio_e.swf</a:t>
            </a:r>
            <a:endParaRPr lang="cs-CZ" dirty="0">
              <a:latin typeface="Arial" charset="0"/>
            </a:endParaRPr>
          </a:p>
        </p:txBody>
      </p:sp>
      <p:sp>
        <p:nvSpPr>
          <p:cNvPr id="20486" name="Text Box 6">
            <a:hlinkClick r:id="rId6" action="ppaction://hlinkfile"/>
          </p:cNvPr>
          <p:cNvSpPr txBox="1">
            <a:spLocks noChangeArrowheads="1"/>
          </p:cNvSpPr>
          <p:nvPr/>
        </p:nvSpPr>
        <p:spPr bwMode="auto">
          <a:xfrm>
            <a:off x="735013" y="5032375"/>
            <a:ext cx="240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Tektoriální membrána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sluch2"/>
          <p:cNvPicPr>
            <a:picLocks noChangeAspect="1" noChangeArrowheads="1"/>
          </p:cNvPicPr>
          <p:nvPr/>
        </p:nvPicPr>
        <p:blipFill rotWithShape="1">
          <a:blip r:embed="rId2">
            <a:lum bright="-20000" contrast="20000"/>
            <a:extLst>
              <a:ext uri="{28A0092B-C50C-407E-A947-70E740481C1C}">
                <a14:useLocalDpi xmlns:a14="http://schemas.microsoft.com/office/drawing/2010/main" val="0"/>
              </a:ext>
            </a:extLst>
          </a:blip>
          <a:srcRect l="5260" t="56482" r="4545" b="1180"/>
          <a:stretch/>
        </p:blipFill>
        <p:spPr bwMode="auto">
          <a:xfrm>
            <a:off x="2195736" y="491067"/>
            <a:ext cx="6721108" cy="503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323850" y="594995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Pohyb anim.</a:t>
            </a:r>
          </a:p>
        </p:txBody>
      </p:sp>
      <p:sp>
        <p:nvSpPr>
          <p:cNvPr id="19460" name="Text Box 6"/>
          <p:cNvSpPr txBox="1">
            <a:spLocks noChangeArrowheads="1"/>
          </p:cNvSpPr>
          <p:nvPr/>
        </p:nvSpPr>
        <p:spPr bwMode="auto">
          <a:xfrm>
            <a:off x="0" y="692150"/>
            <a:ext cx="20842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latin typeface="Arial" charset="0"/>
              </a:rPr>
              <a:t>Sluch</a:t>
            </a:r>
          </a:p>
          <a:p>
            <a:pPr eaLnBrk="1" hangingPunct="1"/>
            <a:r>
              <a:rPr lang="cs-CZ" sz="2400" dirty="0">
                <a:latin typeface="Arial" charset="0"/>
              </a:rPr>
              <a:t>ptáků a savců</a:t>
            </a:r>
          </a:p>
        </p:txBody>
      </p:sp>
      <p:sp>
        <p:nvSpPr>
          <p:cNvPr id="2" name="TextovéPole 1"/>
          <p:cNvSpPr txBox="1"/>
          <p:nvPr/>
        </p:nvSpPr>
        <p:spPr>
          <a:xfrm>
            <a:off x="323850" y="6317972"/>
            <a:ext cx="8894358" cy="369332"/>
          </a:xfrm>
          <a:prstGeom prst="rect">
            <a:avLst/>
          </a:prstGeom>
          <a:noFill/>
        </p:spPr>
        <p:txBody>
          <a:bodyPr wrap="none" rtlCol="0">
            <a:spAutoFit/>
          </a:bodyPr>
          <a:lstStyle/>
          <a:p>
            <a:r>
              <a:rPr lang="cs-CZ" dirty="0">
                <a:hlinkClick r:id="rId3"/>
              </a:rPr>
              <a:t>http://www.the-scientist.com//?articles.view/articleNo/43884/title/Hearing-Explained/</a:t>
            </a:r>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17-7"/>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878263" y="0"/>
            <a:ext cx="5265737"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8"/>
          <p:cNvSpPr txBox="1">
            <a:spLocks noChangeArrowheads="1"/>
          </p:cNvSpPr>
          <p:nvPr/>
        </p:nvSpPr>
        <p:spPr bwMode="auto">
          <a:xfrm>
            <a:off x="292213" y="692150"/>
            <a:ext cx="341569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latin typeface="Arial" charset="0"/>
              </a:rPr>
              <a:t>Zobrazení frekvence</a:t>
            </a:r>
          </a:p>
          <a:p>
            <a:pPr eaLnBrk="1" hangingPunct="1"/>
            <a:endParaRPr lang="cs-CZ" dirty="0">
              <a:latin typeface="Arial" charset="0"/>
            </a:endParaRPr>
          </a:p>
          <a:p>
            <a:pPr eaLnBrk="1" hangingPunct="1"/>
            <a:r>
              <a:rPr lang="cs-CZ" dirty="0">
                <a:latin typeface="Arial" charset="0"/>
              </a:rPr>
              <a:t>Problém: </a:t>
            </a:r>
            <a:r>
              <a:rPr lang="cs-CZ" dirty="0" err="1">
                <a:latin typeface="Arial" charset="0"/>
              </a:rPr>
              <a:t>max</a:t>
            </a:r>
            <a:r>
              <a:rPr lang="cs-CZ" dirty="0">
                <a:latin typeface="Arial" charset="0"/>
              </a:rPr>
              <a:t> frekvence AP je</a:t>
            </a:r>
          </a:p>
          <a:p>
            <a:pPr eaLnBrk="1" hangingPunct="1"/>
            <a:r>
              <a:rPr lang="cs-CZ" dirty="0">
                <a:latin typeface="Arial" charset="0"/>
              </a:rPr>
              <a:t>mnohem nižší než </a:t>
            </a:r>
          </a:p>
          <a:p>
            <a:pPr eaLnBrk="1" hangingPunct="1"/>
            <a:r>
              <a:rPr lang="cs-CZ" dirty="0">
                <a:latin typeface="Arial" charset="0"/>
              </a:rPr>
              <a:t>max. frekvence zvuku</a:t>
            </a:r>
          </a:p>
          <a:p>
            <a:pPr eaLnBrk="1" hangingPunct="1"/>
            <a:endParaRPr lang="cs-CZ" dirty="0">
              <a:latin typeface="Arial" charset="0"/>
            </a:endParaRPr>
          </a:p>
          <a:p>
            <a:pPr eaLnBrk="1" hangingPunct="1"/>
            <a:r>
              <a:rPr lang="cs-CZ" dirty="0">
                <a:latin typeface="Arial" charset="0"/>
              </a:rPr>
              <a:t>Člověk rozliší 1000Hz</a:t>
            </a:r>
          </a:p>
          <a:p>
            <a:pPr eaLnBrk="1" hangingPunct="1"/>
            <a:r>
              <a:rPr lang="cs-CZ" dirty="0">
                <a:latin typeface="Arial" charset="0"/>
              </a:rPr>
              <a:t>Od </a:t>
            </a:r>
            <a:r>
              <a:rPr lang="cs-CZ" dirty="0" smtClean="0">
                <a:latin typeface="Arial" charset="0"/>
              </a:rPr>
              <a:t>1003Hz – mimořádná rozlišovací schopnost!</a:t>
            </a:r>
            <a:endParaRPr lang="cs-CZ" dirty="0">
              <a:latin typeface="Arial" charset="0"/>
            </a:endParaRPr>
          </a:p>
        </p:txBody>
      </p:sp>
      <p:pic>
        <p:nvPicPr>
          <p:cNvPr id="23558" name="Picture 9" descr="sluch2"/>
          <p:cNvPicPr>
            <a:picLocks noChangeAspect="1" noChangeArrowheads="1"/>
          </p:cNvPicPr>
          <p:nvPr/>
        </p:nvPicPr>
        <p:blipFill>
          <a:blip r:embed="rId3">
            <a:extLst>
              <a:ext uri="{28A0092B-C50C-407E-A947-70E740481C1C}">
                <a14:useLocalDpi xmlns:a14="http://schemas.microsoft.com/office/drawing/2010/main" val="0"/>
              </a:ext>
            </a:extLst>
          </a:blip>
          <a:srcRect l="2443" t="26274" r="2577" b="48535"/>
          <a:stretch>
            <a:fillRect/>
          </a:stretch>
        </p:blipFill>
        <p:spPr bwMode="auto">
          <a:xfrm>
            <a:off x="0" y="4481513"/>
            <a:ext cx="56165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2">
            <a:extLst>
              <a:ext uri="{28A0092B-C50C-407E-A947-70E740481C1C}">
                <a14:useLocalDpi xmlns:a14="http://schemas.microsoft.com/office/drawing/2010/main" val="0"/>
              </a:ext>
            </a:extLst>
          </a:blip>
          <a:srcRect l="3728" t="18056" r="2686" b="12109"/>
          <a:stretch>
            <a:fillRect/>
          </a:stretch>
        </p:blipFill>
        <p:spPr bwMode="auto">
          <a:xfrm>
            <a:off x="0" y="1341438"/>
            <a:ext cx="9085263"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ext Box 4"/>
          <p:cNvSpPr txBox="1">
            <a:spLocks noChangeArrowheads="1"/>
          </p:cNvSpPr>
          <p:nvPr/>
        </p:nvSpPr>
        <p:spPr bwMode="auto">
          <a:xfrm>
            <a:off x="611188" y="333375"/>
            <a:ext cx="7108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000"/>
              <a:t>Výška tónu se promítá do prostorově lokalizovaného maxima.</a:t>
            </a:r>
          </a:p>
        </p:txBody>
      </p:sp>
    </p:spTree>
    <p:extLst>
      <p:ext uri="{BB962C8B-B14F-4D97-AF65-F5344CB8AC3E}">
        <p14:creationId xmlns:p14="http://schemas.microsoft.com/office/powerpoint/2010/main" val="3043219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lum bright="-10000" contrast="20000"/>
            <a:extLst>
              <a:ext uri="{28A0092B-C50C-407E-A947-70E740481C1C}">
                <a14:useLocalDpi xmlns:a14="http://schemas.microsoft.com/office/drawing/2010/main" val="0"/>
              </a:ext>
            </a:extLst>
          </a:blip>
          <a:srcRect l="52500"/>
          <a:stretch/>
        </p:blipFill>
        <p:spPr bwMode="auto">
          <a:xfrm>
            <a:off x="4644008" y="0"/>
            <a:ext cx="4343400"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3"/>
          <p:cNvSpPr txBox="1">
            <a:spLocks noChangeArrowheads="1"/>
          </p:cNvSpPr>
          <p:nvPr/>
        </p:nvSpPr>
        <p:spPr bwMode="auto">
          <a:xfrm>
            <a:off x="107504" y="404664"/>
            <a:ext cx="433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000" dirty="0"/>
              <a:t>Vyostření maxima – laterální inhibice</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28" t="18056" r="50539" b="12109"/>
          <a:stretch/>
        </p:blipFill>
        <p:spPr bwMode="auto">
          <a:xfrm>
            <a:off x="107505" y="1328212"/>
            <a:ext cx="4097788" cy="469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59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6479" y="1340768"/>
            <a:ext cx="8568952" cy="2308324"/>
          </a:xfrm>
          <a:prstGeom prst="rect">
            <a:avLst/>
          </a:prstGeom>
          <a:noFill/>
        </p:spPr>
        <p:txBody>
          <a:bodyPr wrap="square" rtlCol="0">
            <a:spAutoFit/>
          </a:bodyPr>
          <a:lstStyle/>
          <a:p>
            <a:r>
              <a:rPr lang="cs-CZ" dirty="0" smtClean="0"/>
              <a:t>Ze </a:t>
            </a:r>
            <a:r>
              <a:rPr lang="cs-CZ" dirty="0"/>
              <a:t>všech </a:t>
            </a:r>
            <a:r>
              <a:rPr lang="cs-CZ" dirty="0" err="1"/>
              <a:t>mechanoreceptorů</a:t>
            </a:r>
            <a:r>
              <a:rPr lang="cs-CZ" dirty="0"/>
              <a:t> je patrně </a:t>
            </a:r>
            <a:r>
              <a:rPr lang="cs-CZ" dirty="0" smtClean="0"/>
              <a:t>nejpodivuhodnější </a:t>
            </a:r>
            <a:r>
              <a:rPr lang="cs-CZ" dirty="0"/>
              <a:t>vlásková buňka. </a:t>
            </a:r>
            <a:r>
              <a:rPr lang="cs-CZ" dirty="0" smtClean="0"/>
              <a:t>V</a:t>
            </a:r>
            <a:r>
              <a:rPr lang="cs-CZ" dirty="0"/>
              <a:t> lidském uchu </a:t>
            </a:r>
            <a:r>
              <a:rPr lang="cs-CZ" dirty="0" err="1"/>
              <a:t>vl.b</a:t>
            </a:r>
            <a:r>
              <a:rPr lang="cs-CZ" dirty="0"/>
              <a:t>. zachytí pohyb jen desetiny </a:t>
            </a:r>
            <a:r>
              <a:rPr lang="cs-CZ" dirty="0" err="1" smtClean="0"/>
              <a:t>nm</a:t>
            </a:r>
            <a:r>
              <a:rPr lang="cs-CZ" dirty="0" smtClean="0"/>
              <a:t> – velikost iontů. </a:t>
            </a:r>
          </a:p>
          <a:p>
            <a:endParaRPr lang="cs-CZ" dirty="0"/>
          </a:p>
          <a:p>
            <a:r>
              <a:rPr lang="cs-CZ" dirty="0" smtClean="0"/>
              <a:t>Podivuhodný </a:t>
            </a:r>
            <a:r>
              <a:rPr lang="cs-CZ" dirty="0"/>
              <a:t>a </a:t>
            </a:r>
            <a:r>
              <a:rPr lang="cs-CZ" dirty="0" smtClean="0"/>
              <a:t>propracovaný mechanismus </a:t>
            </a:r>
            <a:r>
              <a:rPr lang="cs-CZ" dirty="0"/>
              <a:t>transdukce a </a:t>
            </a:r>
            <a:r>
              <a:rPr lang="cs-CZ" dirty="0" smtClean="0"/>
              <a:t>význam </a:t>
            </a:r>
            <a:r>
              <a:rPr lang="cs-CZ" dirty="0"/>
              <a:t>pro smysly rovnováhy a sluchu. </a:t>
            </a:r>
            <a:r>
              <a:rPr lang="cs-CZ" dirty="0" smtClean="0"/>
              <a:t>Vlásková </a:t>
            </a:r>
            <a:r>
              <a:rPr lang="cs-CZ" dirty="0"/>
              <a:t>buňka, exkluzivně obratlovčí, kterou nalezneme na třech místech: v orgánu postranní čáry ryb, ve vestibulárním aparátu vnitřního ucha, kde detekuje pohyb a polohu a konečně v kochlei, orgánu sluchu.</a:t>
            </a:r>
          </a:p>
          <a:p>
            <a:endParaRPr lang="cs-CZ" dirty="0"/>
          </a:p>
        </p:txBody>
      </p:sp>
      <p:sp>
        <p:nvSpPr>
          <p:cNvPr id="3" name="Text Box 3"/>
          <p:cNvSpPr txBox="1">
            <a:spLocks noChangeArrowheads="1"/>
          </p:cNvSpPr>
          <p:nvPr/>
        </p:nvSpPr>
        <p:spPr bwMode="auto">
          <a:xfrm>
            <a:off x="1095375" y="203200"/>
            <a:ext cx="23599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latin typeface="Arial" charset="0"/>
              </a:rPr>
              <a:t>Vlásková buňka</a:t>
            </a:r>
          </a:p>
        </p:txBody>
      </p:sp>
    </p:spTree>
    <p:extLst>
      <p:ext uri="{BB962C8B-B14F-4D97-AF65-F5344CB8AC3E}">
        <p14:creationId xmlns:p14="http://schemas.microsoft.com/office/powerpoint/2010/main" val="2884541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27" t="18056" r="57101" b="12109"/>
          <a:stretch/>
        </p:blipFill>
        <p:spPr bwMode="auto">
          <a:xfrm rot="5400000">
            <a:off x="620997" y="1087285"/>
            <a:ext cx="3421260" cy="457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3"/>
          <p:cNvSpPr txBox="1">
            <a:spLocks noChangeArrowheads="1"/>
          </p:cNvSpPr>
          <p:nvPr/>
        </p:nvSpPr>
        <p:spPr bwMode="auto">
          <a:xfrm>
            <a:off x="107504" y="404664"/>
            <a:ext cx="433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000" dirty="0"/>
              <a:t>Vyostření maxima – laterální inhibice</a:t>
            </a:r>
          </a:p>
        </p:txBody>
      </p:sp>
      <p:pic>
        <p:nvPicPr>
          <p:cNvPr id="6" name="Picture 2"/>
          <p:cNvPicPr>
            <a:picLocks noChangeAspect="1" noChangeArrowheads="1"/>
          </p:cNvPicPr>
          <p:nvPr/>
        </p:nvPicPr>
        <p:blipFill rotWithShape="1">
          <a:blip r:embed="rId3">
            <a:lum bright="-10000" contrast="20000"/>
            <a:extLst>
              <a:ext uri="{28A0092B-C50C-407E-A947-70E740481C1C}">
                <a14:useLocalDpi xmlns:a14="http://schemas.microsoft.com/office/drawing/2010/main" val="0"/>
              </a:ext>
            </a:extLst>
          </a:blip>
          <a:srcRect l="52500"/>
          <a:stretch/>
        </p:blipFill>
        <p:spPr bwMode="auto">
          <a:xfrm>
            <a:off x="4644008" y="0"/>
            <a:ext cx="4343400"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5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4.72004E-7 L 0.51319 0.22767 " pathEditMode="relative" rAng="0" ptsTypes="AA">
                                      <p:cBhvr>
                                        <p:cTn id="6" dur="2000" fill="hold"/>
                                        <p:tgtEl>
                                          <p:spTgt spid="5"/>
                                        </p:tgtEl>
                                        <p:attrNameLst>
                                          <p:attrName>ppt_x</p:attrName>
                                          <p:attrName>ppt_y</p:attrName>
                                        </p:attrNameLst>
                                      </p:cBhvr>
                                      <p:rCtr x="25660" y="113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292213" y="692150"/>
            <a:ext cx="3415691"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latin typeface="Arial" charset="0"/>
              </a:rPr>
              <a:t>Zobrazení frekvence</a:t>
            </a:r>
          </a:p>
          <a:p>
            <a:pPr eaLnBrk="1" hangingPunct="1"/>
            <a:endParaRPr lang="cs-CZ" dirty="0">
              <a:latin typeface="Arial" charset="0"/>
            </a:endParaRPr>
          </a:p>
          <a:p>
            <a:pPr eaLnBrk="1" hangingPunct="1"/>
            <a:r>
              <a:rPr lang="cs-CZ" dirty="0" smtClean="0">
                <a:latin typeface="Arial" charset="0"/>
              </a:rPr>
              <a:t>Laterální inhibice pomáhá „najít“ vrchol</a:t>
            </a:r>
            <a:endParaRPr lang="cs-CZ" dirty="0">
              <a:latin typeface="Arial" charset="0"/>
            </a:endParaRPr>
          </a:p>
        </p:txBody>
      </p:sp>
      <p:pic>
        <p:nvPicPr>
          <p:cNvPr id="1026"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14590"/>
            <a:ext cx="5506227" cy="16702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32856"/>
            <a:ext cx="5215657" cy="39134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descr="Výsledek obrázku pro lateral inhibition hea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581128"/>
            <a:ext cx="3562350" cy="215265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3"/>
          <p:cNvSpPr>
            <a:spLocks noChangeAspect="1" noChangeArrowheads="1" noTextEdit="1"/>
          </p:cNvSpPr>
          <p:nvPr/>
        </p:nvSpPr>
        <p:spPr bwMode="auto">
          <a:xfrm>
            <a:off x="3203848" y="2348880"/>
            <a:ext cx="91440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8"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r="4472" b="19167"/>
          <a:stretch/>
        </p:blipFill>
        <p:spPr bwMode="auto">
          <a:xfrm>
            <a:off x="28872" y="2060848"/>
            <a:ext cx="5400639"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5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vláskové buňky ucha"/>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7"/>
          <p:cNvSpPr txBox="1">
            <a:spLocks noChangeArrowheads="1"/>
          </p:cNvSpPr>
          <p:nvPr/>
        </p:nvSpPr>
        <p:spPr bwMode="auto">
          <a:xfrm>
            <a:off x="1547813" y="6015038"/>
            <a:ext cx="58785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Cortiho orgán: 25.000 vláskových buněk ve dvou řadách</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vláskové buňky"/>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763713" y="0"/>
            <a:ext cx="63373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1547813" y="6165850"/>
            <a:ext cx="58785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Cortiho orgán: 25.000 vláskových buněk ve dvou řadách</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the-scientist.com/assets/articleNo/64672/iImg/28154/uploads/ohcs%20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965" y="0"/>
            <a:ext cx="5511035" cy="6841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55575" y="6320938"/>
            <a:ext cx="5038559" cy="369332"/>
          </a:xfrm>
          <a:prstGeom prst="rect">
            <a:avLst/>
          </a:prstGeom>
          <a:noFill/>
        </p:spPr>
        <p:txBody>
          <a:bodyPr wrap="none" rtlCol="0">
            <a:spAutoFit/>
          </a:bodyPr>
          <a:lstStyle/>
          <a:p>
            <a:r>
              <a:rPr lang="cs-CZ" b="1" dirty="0"/>
              <a:t>doi:10.1016/j.neuron.2018.07.033, 2018.</a:t>
            </a:r>
            <a:endParaRPr lang="cs-CZ" dirty="0"/>
          </a:p>
        </p:txBody>
      </p:sp>
    </p:spTree>
    <p:extLst>
      <p:ext uri="{BB962C8B-B14F-4D97-AF65-F5344CB8AC3E}">
        <p14:creationId xmlns:p14="http://schemas.microsoft.com/office/powerpoint/2010/main" val="16924864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vláskové buňky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630738" y="1052513"/>
            <a:ext cx="4478337"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
          <p:cNvSpPr txBox="1">
            <a:spLocks noChangeArrowheads="1"/>
          </p:cNvSpPr>
          <p:nvPr/>
        </p:nvSpPr>
        <p:spPr bwMode="auto">
          <a:xfrm>
            <a:off x="7778750" y="47625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VNĚJŠÍ</a:t>
            </a:r>
          </a:p>
        </p:txBody>
      </p:sp>
      <p:sp>
        <p:nvSpPr>
          <p:cNvPr id="24580" name="Text Box 6"/>
          <p:cNvSpPr txBox="1">
            <a:spLocks noChangeArrowheads="1"/>
          </p:cNvSpPr>
          <p:nvPr/>
        </p:nvSpPr>
        <p:spPr bwMode="auto">
          <a:xfrm>
            <a:off x="5330825" y="47625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VNITŘNÍ</a:t>
            </a:r>
          </a:p>
        </p:txBody>
      </p:sp>
      <p:pic>
        <p:nvPicPr>
          <p:cNvPr id="24581" name="Picture 7" descr="vláskové buňky srovnání"/>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r="64006" b="21619"/>
          <a:stretch>
            <a:fillRect/>
          </a:stretch>
        </p:blipFill>
        <p:spPr bwMode="auto">
          <a:xfrm>
            <a:off x="755650" y="1196975"/>
            <a:ext cx="3030538"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8"/>
          <p:cNvSpPr txBox="1">
            <a:spLocks noChangeArrowheads="1"/>
          </p:cNvSpPr>
          <p:nvPr/>
        </p:nvSpPr>
        <p:spPr bwMode="auto">
          <a:xfrm>
            <a:off x="2484438" y="549275"/>
            <a:ext cx="172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VNĚJŠÍ</a:t>
            </a:r>
          </a:p>
          <a:p>
            <a:pPr eaLnBrk="1" hangingPunct="1"/>
            <a:r>
              <a:rPr lang="cs-CZ" dirty="0">
                <a:latin typeface="Arial" charset="0"/>
              </a:rPr>
              <a:t>„mlčící většina“</a:t>
            </a:r>
          </a:p>
        </p:txBody>
      </p:sp>
      <p:sp>
        <p:nvSpPr>
          <p:cNvPr id="24583" name="Text Box 9"/>
          <p:cNvSpPr txBox="1">
            <a:spLocks noChangeArrowheads="1"/>
          </p:cNvSpPr>
          <p:nvPr/>
        </p:nvSpPr>
        <p:spPr bwMode="auto">
          <a:xfrm>
            <a:off x="995363" y="5492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VNITŘNÍ</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sluch3"/>
          <p:cNvPicPr>
            <a:picLocks noChangeAspect="1" noChangeArrowheads="1"/>
          </p:cNvPicPr>
          <p:nvPr/>
        </p:nvPicPr>
        <p:blipFill>
          <a:blip r:embed="rId2">
            <a:extLst>
              <a:ext uri="{28A0092B-C50C-407E-A947-70E740481C1C}">
                <a14:useLocalDpi xmlns:a14="http://schemas.microsoft.com/office/drawing/2010/main" val="0"/>
              </a:ext>
            </a:extLst>
          </a:blip>
          <a:srcRect t="61551" r="50000"/>
          <a:stretch>
            <a:fillRect/>
          </a:stretch>
        </p:blipFill>
        <p:spPr bwMode="auto">
          <a:xfrm>
            <a:off x="4229100" y="1052513"/>
            <a:ext cx="49149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17-12"/>
          <p:cNvPicPr>
            <a:picLocks noChangeAspect="1" noChangeArrowheads="1"/>
          </p:cNvPicPr>
          <p:nvPr/>
        </p:nvPicPr>
        <p:blipFill>
          <a:blip r:embed="rId3">
            <a:extLst>
              <a:ext uri="{28A0092B-C50C-407E-A947-70E740481C1C}">
                <a14:useLocalDpi xmlns:a14="http://schemas.microsoft.com/office/drawing/2010/main" val="0"/>
              </a:ext>
            </a:extLst>
          </a:blip>
          <a:srcRect t="55232" r="16425" b="9465"/>
          <a:stretch>
            <a:fillRect/>
          </a:stretch>
        </p:blipFill>
        <p:spPr bwMode="auto">
          <a:xfrm>
            <a:off x="0" y="0"/>
            <a:ext cx="4357688" cy="24209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604" name="Text Box 6"/>
          <p:cNvSpPr txBox="1">
            <a:spLocks noChangeArrowheads="1"/>
          </p:cNvSpPr>
          <p:nvPr/>
        </p:nvSpPr>
        <p:spPr bwMode="auto">
          <a:xfrm>
            <a:off x="0" y="3357563"/>
            <a:ext cx="3892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Potenciál v kochlei</a:t>
            </a:r>
          </a:p>
          <a:p>
            <a:pPr eaLnBrk="1" hangingPunct="1"/>
            <a:r>
              <a:rPr lang="cs-CZ" dirty="0">
                <a:latin typeface="Arial" charset="0"/>
              </a:rPr>
              <a:t>Zvláštní složení endolymfy (K+).</a:t>
            </a:r>
          </a:p>
          <a:p>
            <a:pPr eaLnBrk="1" hangingPunct="1"/>
            <a:r>
              <a:rPr lang="cs-CZ" dirty="0">
                <a:latin typeface="Arial" charset="0"/>
              </a:rPr>
              <a:t>Velká hnací síla 140mV pro kationty </a:t>
            </a:r>
          </a:p>
          <a:p>
            <a:pPr eaLnBrk="1" hangingPunct="1"/>
            <a:r>
              <a:rPr lang="cs-CZ" dirty="0">
                <a:latin typeface="Arial" charset="0"/>
              </a:rPr>
              <a:t>– snadný vznik receptorové odezvy</a:t>
            </a:r>
          </a:p>
        </p:txBody>
      </p:sp>
      <p:sp>
        <p:nvSpPr>
          <p:cNvPr id="25605" name="Rectangle 7"/>
          <p:cNvSpPr>
            <a:spLocks noChangeArrowheads="1"/>
          </p:cNvSpPr>
          <p:nvPr/>
        </p:nvSpPr>
        <p:spPr bwMode="auto">
          <a:xfrm>
            <a:off x="5940425" y="2892425"/>
            <a:ext cx="719138" cy="3206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606" name="Line 8"/>
          <p:cNvSpPr>
            <a:spLocks noChangeShapeType="1"/>
          </p:cNvSpPr>
          <p:nvPr/>
        </p:nvSpPr>
        <p:spPr bwMode="auto">
          <a:xfrm>
            <a:off x="4356100" y="2420938"/>
            <a:ext cx="1655763" cy="503237"/>
          </a:xfrm>
          <a:prstGeom prst="line">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áďátko mechanorec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91440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1311275" y="207963"/>
            <a:ext cx="60277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Nemáme mutantní linie vláskových buněk jako u háďátka.</a:t>
            </a:r>
          </a:p>
        </p:txBody>
      </p:sp>
      <p:sp>
        <p:nvSpPr>
          <p:cNvPr id="26628" name="Text Box 5"/>
          <p:cNvSpPr txBox="1">
            <a:spLocks noChangeArrowheads="1"/>
          </p:cNvSpPr>
          <p:nvPr/>
        </p:nvSpPr>
        <p:spPr bwMode="auto">
          <a:xfrm>
            <a:off x="539750" y="6092825"/>
            <a:ext cx="805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Analýza vrozených vad dokázala příbuznost proteinů </a:t>
            </a:r>
            <a:r>
              <a:rPr lang="cs-CZ" dirty="0" err="1">
                <a:latin typeface="Arial" charset="0"/>
              </a:rPr>
              <a:t>vl</a:t>
            </a:r>
            <a:r>
              <a:rPr lang="cs-CZ" dirty="0">
                <a:latin typeface="Arial" charset="0"/>
              </a:rPr>
              <a:t>. buněk a bezobratlých</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l="5208" t="11719" r="9479" b="9245"/>
          <a:stretch>
            <a:fillRect/>
          </a:stretch>
        </p:blipFill>
        <p:spPr bwMode="auto">
          <a:xfrm>
            <a:off x="0" y="0"/>
            <a:ext cx="9144000" cy="677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ext Box 3"/>
          <p:cNvSpPr txBox="1">
            <a:spLocks noChangeArrowheads="1"/>
          </p:cNvSpPr>
          <p:nvPr/>
        </p:nvSpPr>
        <p:spPr bwMode="auto">
          <a:xfrm>
            <a:off x="395288" y="4437063"/>
            <a:ext cx="269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solidFill>
                  <a:schemeClr val="bg2"/>
                </a:solidFill>
                <a:latin typeface="Arial" charset="0"/>
              </a:rPr>
              <a:t>Obecný molekulární </a:t>
            </a:r>
          </a:p>
          <a:p>
            <a:pPr eaLnBrk="1" hangingPunct="1"/>
            <a:r>
              <a:rPr lang="cs-CZ">
                <a:solidFill>
                  <a:schemeClr val="bg2"/>
                </a:solidFill>
                <a:latin typeface="Arial" charset="0"/>
              </a:rPr>
              <a:t>Princip mechanorecepce</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eaLnBrk="1" hangingPunct="1">
              <a:defRPr/>
            </a:pPr>
            <a:r>
              <a:rPr lang="cs-CZ" sz="2400" dirty="0" smtClean="0"/>
              <a:t>Obrovská adaptabilita a citlivost - pohyby v kochlei</a:t>
            </a:r>
          </a:p>
        </p:txBody>
      </p:sp>
      <p:sp>
        <p:nvSpPr>
          <p:cNvPr id="49155" name="Rectangle 3"/>
          <p:cNvSpPr>
            <a:spLocks noGrp="1" noChangeArrowheads="1"/>
          </p:cNvSpPr>
          <p:nvPr>
            <p:ph sz="quarter" idx="13"/>
          </p:nvPr>
        </p:nvSpPr>
        <p:spPr/>
        <p:txBody>
          <a:bodyPr/>
          <a:lstStyle/>
          <a:p>
            <a:pPr eaLnBrk="1" hangingPunct="1">
              <a:defRPr/>
            </a:pPr>
            <a:r>
              <a:rPr lang="cs-CZ" sz="2400" dirty="0" smtClean="0"/>
              <a:t>Dva druhy adaptace modifikující mechanické vlastnosti</a:t>
            </a:r>
          </a:p>
          <a:p>
            <a:pPr eaLnBrk="1" hangingPunct="1">
              <a:defRPr/>
            </a:pPr>
            <a:r>
              <a:rPr lang="cs-CZ" sz="2400" dirty="0" smtClean="0"/>
              <a:t>Kochleární zesilovač – vnější buňky savců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lásková buňka 5"/>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68313" y="908050"/>
            <a:ext cx="8675687"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095375" y="203200"/>
            <a:ext cx="35076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latin typeface="Arial" charset="0"/>
              </a:rPr>
              <a:t>Anatomie a terminologie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620688"/>
            <a:ext cx="9144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effectLst>
                  <a:outerShdw blurRad="38100" dist="38100" dir="2700000" algn="tl">
                    <a:srgbClr val="000000"/>
                  </a:outerShdw>
                </a:effectLst>
                <a:latin typeface="+mn-lt"/>
              </a:rPr>
              <a:t>Dva druhy adaptace: rychlá a pomalá, obě stojí na intracelulárních změnách Ca, různé mechanismy.</a:t>
            </a:r>
          </a:p>
          <a:p>
            <a:pPr eaLnBrk="1" hangingPunct="1"/>
            <a:endParaRPr lang="cs-CZ" sz="2400" dirty="0">
              <a:effectLst>
                <a:outerShdw blurRad="38100" dist="38100" dir="2700000" algn="tl">
                  <a:srgbClr val="000000"/>
                </a:outerShdw>
              </a:effectLst>
              <a:latin typeface="+mn-lt"/>
            </a:endParaRPr>
          </a:p>
          <a:p>
            <a:pPr eaLnBrk="1" hangingPunct="1"/>
            <a:r>
              <a:rPr lang="cs-CZ" sz="2400" dirty="0">
                <a:effectLst>
                  <a:outerShdw blurRad="38100" dist="38100" dir="2700000" algn="tl">
                    <a:srgbClr val="000000"/>
                  </a:outerShdw>
                </a:effectLst>
                <a:latin typeface="+mn-lt"/>
              </a:rPr>
              <a:t>Rychlá: během milisekundy, </a:t>
            </a:r>
            <a:r>
              <a:rPr lang="cs-CZ" sz="2400" dirty="0" smtClean="0">
                <a:effectLst>
                  <a:outerShdw blurRad="38100" dist="38100" dir="2700000" algn="tl">
                    <a:srgbClr val="000000"/>
                  </a:outerShdw>
                </a:effectLst>
                <a:latin typeface="+mn-lt"/>
              </a:rPr>
              <a:t>konstantní </a:t>
            </a:r>
            <a:r>
              <a:rPr lang="cs-CZ" sz="2400" dirty="0">
                <a:effectLst>
                  <a:outerShdw blurRad="38100" dist="38100" dir="2700000" algn="tl">
                    <a:srgbClr val="000000"/>
                  </a:outerShdw>
                </a:effectLst>
                <a:latin typeface="+mn-lt"/>
              </a:rPr>
              <a:t>síla vede k rychlému poklesu proudu. Ten je svázán s rychlým pohybem svazku v opačném směru směrem ke klidové poloze svazku. Při otevření vnější silou Ca proudí do buňky, </a:t>
            </a:r>
            <a:r>
              <a:rPr lang="cs-CZ" sz="2400" dirty="0" smtClean="0">
                <a:effectLst>
                  <a:outerShdw blurRad="38100" dist="38100" dir="2700000" algn="tl">
                    <a:srgbClr val="000000"/>
                  </a:outerShdw>
                </a:effectLst>
                <a:latin typeface="+mn-lt"/>
              </a:rPr>
              <a:t>ten </a:t>
            </a:r>
            <a:r>
              <a:rPr lang="cs-CZ" sz="2400" dirty="0">
                <a:effectLst>
                  <a:outerShdw blurRad="38100" dist="38100" dir="2700000" algn="tl">
                    <a:srgbClr val="000000"/>
                  </a:outerShdw>
                </a:effectLst>
                <a:latin typeface="+mn-lt"/>
              </a:rPr>
              <a:t>zavře část kanálů, proud klesne. Má to mechanickou korelaci: svazek se pohne zpět od </a:t>
            </a:r>
            <a:r>
              <a:rPr lang="cs-CZ" sz="2400" dirty="0" err="1">
                <a:effectLst>
                  <a:outerShdw blurRad="38100" dist="38100" dir="2700000" algn="tl">
                    <a:srgbClr val="000000"/>
                  </a:outerShdw>
                </a:effectLst>
                <a:latin typeface="+mn-lt"/>
              </a:rPr>
              <a:t>kinocilie</a:t>
            </a:r>
            <a:r>
              <a:rPr lang="cs-CZ" sz="2400" dirty="0">
                <a:effectLst>
                  <a:outerShdw blurRad="38100" dist="38100" dir="2700000" algn="tl">
                    <a:srgbClr val="000000"/>
                  </a:outerShdw>
                </a:effectLst>
                <a:latin typeface="+mn-lt"/>
              </a:rPr>
              <a:t>.</a:t>
            </a:r>
          </a:p>
          <a:p>
            <a:pPr eaLnBrk="1" hangingPunct="1"/>
            <a:endParaRPr lang="cs-CZ" sz="2400" dirty="0">
              <a:effectLst>
                <a:outerShdw blurRad="38100" dist="38100" dir="2700000" algn="tl">
                  <a:srgbClr val="000000"/>
                </a:outerShdw>
              </a:effectLst>
              <a:latin typeface="+mn-lt"/>
            </a:endParaRPr>
          </a:p>
          <a:p>
            <a:pPr eaLnBrk="1" hangingPunct="1"/>
            <a:r>
              <a:rPr lang="cs-CZ" sz="2400" dirty="0">
                <a:effectLst>
                  <a:outerShdw blurRad="38100" dist="38100" dir="2700000" algn="tl">
                    <a:srgbClr val="000000"/>
                  </a:outerShdw>
                </a:effectLst>
                <a:latin typeface="+mn-lt"/>
              </a:rPr>
              <a:t>Pomalá: Pomalé uvolnění tenze </a:t>
            </a:r>
            <a:r>
              <a:rPr lang="cs-CZ" sz="2400" dirty="0" err="1">
                <a:effectLst>
                  <a:outerShdw blurRad="38100" dist="38100" dir="2700000" algn="tl">
                    <a:srgbClr val="000000"/>
                  </a:outerShdw>
                </a:effectLst>
                <a:latin typeface="+mn-lt"/>
              </a:rPr>
              <a:t>vrátkovacích</a:t>
            </a:r>
            <a:r>
              <a:rPr lang="cs-CZ" sz="2400" dirty="0">
                <a:effectLst>
                  <a:outerShdw blurRad="38100" dist="38100" dir="2700000" algn="tl">
                    <a:srgbClr val="000000"/>
                  </a:outerShdw>
                </a:effectLst>
                <a:latin typeface="+mn-lt"/>
              </a:rPr>
              <a:t> spojů. </a:t>
            </a:r>
            <a:r>
              <a:rPr lang="cs-CZ" sz="2400" dirty="0" err="1">
                <a:effectLst>
                  <a:outerShdw blurRad="38100" dist="38100" dir="2700000" algn="tl">
                    <a:srgbClr val="000000"/>
                  </a:outerShdw>
                </a:effectLst>
                <a:latin typeface="+mn-lt"/>
              </a:rPr>
              <a:t>Stereocilie</a:t>
            </a:r>
            <a:r>
              <a:rPr lang="cs-CZ" sz="2400" dirty="0">
                <a:effectLst>
                  <a:outerShdw blurRad="38100" dist="38100" dir="2700000" algn="tl">
                    <a:srgbClr val="000000"/>
                  </a:outerShdw>
                </a:effectLst>
                <a:latin typeface="+mn-lt"/>
              </a:rPr>
              <a:t> obsahují nejen </a:t>
            </a:r>
            <a:r>
              <a:rPr lang="cs-CZ" sz="2400" dirty="0" smtClean="0">
                <a:effectLst>
                  <a:outerShdw blurRad="38100" dist="38100" dir="2700000" algn="tl">
                    <a:srgbClr val="000000"/>
                  </a:outerShdw>
                </a:effectLst>
                <a:latin typeface="+mn-lt"/>
              </a:rPr>
              <a:t>aktin, ale </a:t>
            </a:r>
            <a:r>
              <a:rPr lang="cs-CZ" sz="2400" dirty="0">
                <a:effectLst>
                  <a:outerShdw blurRad="38100" dist="38100" dir="2700000" algn="tl">
                    <a:srgbClr val="000000"/>
                  </a:outerShdw>
                </a:effectLst>
                <a:latin typeface="+mn-lt"/>
              </a:rPr>
              <a:t>i </a:t>
            </a:r>
            <a:r>
              <a:rPr lang="cs-CZ" sz="2400" dirty="0" err="1">
                <a:effectLst>
                  <a:outerShdw blurRad="38100" dist="38100" dir="2700000" algn="tl">
                    <a:srgbClr val="000000"/>
                  </a:outerShdw>
                </a:effectLst>
                <a:latin typeface="+mn-lt"/>
              </a:rPr>
              <a:t>myosin</a:t>
            </a:r>
            <a:r>
              <a:rPr lang="cs-CZ" sz="2400" dirty="0">
                <a:effectLst>
                  <a:outerShdw blurRad="38100" dist="38100" dir="2700000" algn="tl">
                    <a:srgbClr val="000000"/>
                  </a:outerShdw>
                </a:effectLst>
                <a:latin typeface="+mn-lt"/>
              </a:rPr>
              <a:t> – adjustace tenze. Celý operační rozsah buňky se přesune, takže transdukce bude nejcitlivější v této nové oblasti.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vlásková buňka 7"/>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059113" y="476250"/>
            <a:ext cx="3927475"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5"/>
          <p:cNvSpPr txBox="1">
            <a:spLocks noChangeArrowheads="1"/>
          </p:cNvSpPr>
          <p:nvPr/>
        </p:nvSpPr>
        <p:spPr bwMode="auto">
          <a:xfrm>
            <a:off x="381769" y="759164"/>
            <a:ext cx="191452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Rychlá adaptace:</a:t>
            </a:r>
          </a:p>
          <a:p>
            <a:pPr eaLnBrk="1" hangingPunct="1"/>
            <a:endParaRPr lang="cs-CZ" dirty="0">
              <a:latin typeface="Arial" charset="0"/>
            </a:endParaRPr>
          </a:p>
          <a:p>
            <a:pPr eaLnBrk="1" hangingPunct="1"/>
            <a:r>
              <a:rPr lang="cs-CZ" dirty="0">
                <a:latin typeface="Arial" charset="0"/>
              </a:rPr>
              <a:t>Testy tuhosti</a:t>
            </a:r>
          </a:p>
          <a:p>
            <a:pPr eaLnBrk="1" hangingPunct="1"/>
            <a:r>
              <a:rPr lang="cs-CZ" dirty="0">
                <a:latin typeface="Arial" charset="0"/>
              </a:rPr>
              <a:t>a měření pohybu</a:t>
            </a:r>
          </a:p>
          <a:p>
            <a:pPr eaLnBrk="1" hangingPunct="1"/>
            <a:r>
              <a:rPr lang="cs-CZ" dirty="0">
                <a:latin typeface="Arial" charset="0"/>
              </a:rPr>
              <a:t>vlásků</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rychlá adapt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908050"/>
            <a:ext cx="6119812"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107950" y="981075"/>
            <a:ext cx="305724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Rychlá adaptace:</a:t>
            </a:r>
          </a:p>
          <a:p>
            <a:pPr eaLnBrk="1" hangingPunct="1"/>
            <a:r>
              <a:rPr lang="cs-CZ" dirty="0">
                <a:latin typeface="Arial" charset="0"/>
              </a:rPr>
              <a:t>Protipohyb uzavírající</a:t>
            </a:r>
          </a:p>
          <a:p>
            <a:pPr eaLnBrk="1" hangingPunct="1"/>
            <a:r>
              <a:rPr lang="cs-CZ" dirty="0">
                <a:latin typeface="Arial" charset="0"/>
              </a:rPr>
              <a:t>kanály a tlačící svazek zpět.</a:t>
            </a:r>
          </a:p>
        </p:txBody>
      </p:sp>
      <p:sp>
        <p:nvSpPr>
          <p:cNvPr id="2" name="Ovál 1"/>
          <p:cNvSpPr/>
          <p:nvPr/>
        </p:nvSpPr>
        <p:spPr>
          <a:xfrm>
            <a:off x="5004048" y="1772816"/>
            <a:ext cx="504056" cy="180144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p:cNvSpPr/>
          <p:nvPr/>
        </p:nvSpPr>
        <p:spPr>
          <a:xfrm>
            <a:off x="4904420" y="3574256"/>
            <a:ext cx="504056" cy="180144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1772" t="10547" r="8855" b="67202"/>
          <a:stretch/>
        </p:blipFill>
        <p:spPr bwMode="auto">
          <a:xfrm>
            <a:off x="2524636" y="0"/>
            <a:ext cx="6629540"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5"/>
          <p:cNvSpPr txBox="1">
            <a:spLocks noChangeArrowheads="1"/>
          </p:cNvSpPr>
          <p:nvPr/>
        </p:nvSpPr>
        <p:spPr bwMode="auto">
          <a:xfrm>
            <a:off x="107950" y="620713"/>
            <a:ext cx="2482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Rychlá – Ca do buňky,</a:t>
            </a:r>
          </a:p>
          <a:p>
            <a:pPr eaLnBrk="1" hangingPunct="1"/>
            <a:r>
              <a:rPr lang="cs-CZ" dirty="0">
                <a:latin typeface="Arial" charset="0"/>
              </a:rPr>
              <a:t>Část kanálů se zavře,</a:t>
            </a:r>
          </a:p>
          <a:p>
            <a:pPr eaLnBrk="1" hangingPunct="1"/>
            <a:r>
              <a:rPr lang="cs-CZ" dirty="0">
                <a:latin typeface="Arial" charset="0"/>
              </a:rPr>
              <a:t>Svazek se pohne zpět</a:t>
            </a:r>
          </a:p>
          <a:p>
            <a:pPr eaLnBrk="1" hangingPunct="1"/>
            <a:r>
              <a:rPr lang="cs-CZ" dirty="0">
                <a:latin typeface="Arial" charset="0"/>
              </a:rPr>
              <a:t>Od </a:t>
            </a:r>
            <a:r>
              <a:rPr lang="cs-CZ" dirty="0" err="1">
                <a:latin typeface="Arial" charset="0"/>
              </a:rPr>
              <a:t>kinocilie</a:t>
            </a:r>
            <a:endParaRPr lang="cs-CZ" dirty="0">
              <a:latin typeface="Arial"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1772" t="32798" r="8855" b="5208"/>
          <a:stretch/>
        </p:blipFill>
        <p:spPr bwMode="auto">
          <a:xfrm>
            <a:off x="2843212" y="55148"/>
            <a:ext cx="5401195" cy="680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
          <p:cNvSpPr txBox="1">
            <a:spLocks noChangeArrowheads="1"/>
          </p:cNvSpPr>
          <p:nvPr/>
        </p:nvSpPr>
        <p:spPr bwMode="auto">
          <a:xfrm>
            <a:off x="179388" y="2997200"/>
            <a:ext cx="26987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Pomalá – uvolnění tenze</a:t>
            </a:r>
          </a:p>
          <a:p>
            <a:pPr eaLnBrk="1" hangingPunct="1"/>
            <a:r>
              <a:rPr lang="cs-CZ" dirty="0" err="1">
                <a:latin typeface="Arial" charset="0"/>
              </a:rPr>
              <a:t>vrátkovacích</a:t>
            </a:r>
            <a:r>
              <a:rPr lang="cs-CZ" dirty="0">
                <a:latin typeface="Arial" charset="0"/>
              </a:rPr>
              <a:t> spojů</a:t>
            </a:r>
          </a:p>
          <a:p>
            <a:pPr eaLnBrk="1" hangingPunct="1"/>
            <a:endParaRPr lang="cs-CZ" dirty="0">
              <a:latin typeface="Arial" charset="0"/>
            </a:endParaRPr>
          </a:p>
          <a:p>
            <a:pPr eaLnBrk="1" hangingPunct="1"/>
            <a:endParaRPr lang="cs-CZ" dirty="0">
              <a:latin typeface="Arial" charset="0"/>
            </a:endParaRPr>
          </a:p>
          <a:p>
            <a:pPr eaLnBrk="1" hangingPunct="1"/>
            <a:r>
              <a:rPr lang="cs-CZ" dirty="0">
                <a:latin typeface="Arial" charset="0"/>
              </a:rPr>
              <a:t>Obě závislé na Ca</a:t>
            </a:r>
            <a:r>
              <a:rPr lang="cs-CZ" baseline="30000" dirty="0">
                <a:latin typeface="Arial" charset="0"/>
              </a:rPr>
              <a:t>2+</a:t>
            </a:r>
          </a:p>
        </p:txBody>
      </p:sp>
    </p:spTree>
    <p:extLst>
      <p:ext uri="{BB962C8B-B14F-4D97-AF65-F5344CB8AC3E}">
        <p14:creationId xmlns:p14="http://schemas.microsoft.com/office/powerpoint/2010/main" val="22373905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vlásková buňka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0"/>
            <a:ext cx="4554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5"/>
          <p:cNvSpPr txBox="1">
            <a:spLocks noChangeArrowheads="1"/>
          </p:cNvSpPr>
          <p:nvPr/>
        </p:nvSpPr>
        <p:spPr bwMode="auto">
          <a:xfrm>
            <a:off x="376238" y="1000125"/>
            <a:ext cx="196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Pomalá adaptace</a:t>
            </a:r>
          </a:p>
          <a:p>
            <a:pPr eaLnBrk="1" hangingPunct="1"/>
            <a:r>
              <a:rPr lang="cs-CZ" dirty="0">
                <a:latin typeface="Arial" charset="0"/>
              </a:rPr>
              <a:t>Řízená Ca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vlásková buňka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5"/>
          <p:cNvSpPr txBox="1">
            <a:spLocks noChangeArrowheads="1"/>
          </p:cNvSpPr>
          <p:nvPr/>
        </p:nvSpPr>
        <p:spPr bwMode="auto">
          <a:xfrm>
            <a:off x="179388" y="4868863"/>
            <a:ext cx="896461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Pomalá – uvolnění tenze</a:t>
            </a:r>
          </a:p>
          <a:p>
            <a:pPr eaLnBrk="1" hangingPunct="1"/>
            <a:r>
              <a:rPr lang="cs-CZ" dirty="0" err="1"/>
              <a:t>vrátkovacích</a:t>
            </a:r>
            <a:r>
              <a:rPr lang="cs-CZ" dirty="0"/>
              <a:t> spojů</a:t>
            </a:r>
          </a:p>
          <a:p>
            <a:pPr eaLnBrk="1" hangingPunct="1"/>
            <a:endParaRPr lang="cs-CZ" dirty="0">
              <a:solidFill>
                <a:schemeClr val="folHlink"/>
              </a:solidFill>
              <a:latin typeface="Arial"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4" descr="adaptace vláskové buň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8532812"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04838" y="188640"/>
            <a:ext cx="7924800" cy="724942"/>
          </a:xfrm>
        </p:spPr>
        <p:txBody>
          <a:bodyPr/>
          <a:lstStyle/>
          <a:p>
            <a:pPr eaLnBrk="1" hangingPunct="1">
              <a:defRPr/>
            </a:pPr>
            <a:r>
              <a:rPr lang="cs-CZ" dirty="0" err="1" smtClean="0"/>
              <a:t>Otoakustické</a:t>
            </a:r>
            <a:r>
              <a:rPr lang="cs-CZ" dirty="0" smtClean="0"/>
              <a:t> emise, 2008</a:t>
            </a:r>
          </a:p>
        </p:txBody>
      </p:sp>
      <p:grpSp>
        <p:nvGrpSpPr>
          <p:cNvPr id="2" name="Group 4"/>
          <p:cNvGrpSpPr>
            <a:grpSpLocks noChangeAspect="1"/>
          </p:cNvGrpSpPr>
          <p:nvPr/>
        </p:nvGrpSpPr>
        <p:grpSpPr bwMode="auto">
          <a:xfrm>
            <a:off x="1116013" y="1700213"/>
            <a:ext cx="6902450" cy="4994275"/>
            <a:chOff x="703" y="1071"/>
            <a:chExt cx="4348" cy="3146"/>
          </a:xfrm>
        </p:grpSpPr>
        <p:sp>
          <p:nvSpPr>
            <p:cNvPr id="3" name="AutoShape 3"/>
            <p:cNvSpPr>
              <a:spLocks noChangeAspect="1" noChangeArrowheads="1" noTextEdit="1"/>
            </p:cNvSpPr>
            <p:nvPr/>
          </p:nvSpPr>
          <p:spPr bwMode="auto">
            <a:xfrm>
              <a:off x="703" y="1071"/>
              <a:ext cx="4348" cy="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 y="1071"/>
              <a:ext cx="4354" cy="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ovéPole 3"/>
          <p:cNvSpPr txBox="1"/>
          <p:nvPr/>
        </p:nvSpPr>
        <p:spPr>
          <a:xfrm>
            <a:off x="683568" y="1268760"/>
            <a:ext cx="7509043" cy="369332"/>
          </a:xfrm>
          <a:prstGeom prst="rect">
            <a:avLst/>
          </a:prstGeom>
          <a:noFill/>
        </p:spPr>
        <p:txBody>
          <a:bodyPr wrap="none" rtlCol="0">
            <a:spAutoFit/>
          </a:bodyPr>
          <a:lstStyle/>
          <a:p>
            <a:r>
              <a:rPr lang="cs-CZ" dirty="0" smtClean="0"/>
              <a:t>Měření „ozvěny“ z ucha pomohlo odhalit, že se v něm aktivně něco děje.</a:t>
            </a:r>
            <a:endParaRPr lang="cs-CZ" dirty="0"/>
          </a:p>
        </p:txBody>
      </p:sp>
    </p:spTree>
    <p:extLst>
      <p:ext uri="{BB962C8B-B14F-4D97-AF65-F5344CB8AC3E}">
        <p14:creationId xmlns:p14="http://schemas.microsoft.com/office/powerpoint/2010/main" val="9067290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179388" y="1268413"/>
            <a:ext cx="38544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2 teorie:</a:t>
            </a:r>
          </a:p>
          <a:p>
            <a:pPr eaLnBrk="1" hangingPunct="1"/>
            <a:endParaRPr lang="cs-CZ" dirty="0">
              <a:latin typeface="Arial" charset="0"/>
            </a:endParaRPr>
          </a:p>
          <a:p>
            <a:pPr eaLnBrk="1" hangingPunct="1"/>
            <a:r>
              <a:rPr lang="cs-CZ" dirty="0">
                <a:latin typeface="Arial" charset="0"/>
              </a:rPr>
              <a:t>A) Pohyb svazků </a:t>
            </a:r>
            <a:r>
              <a:rPr lang="cs-CZ" dirty="0" err="1">
                <a:latin typeface="Arial" charset="0"/>
              </a:rPr>
              <a:t>stereocílií</a:t>
            </a:r>
            <a:endParaRPr lang="cs-CZ" dirty="0">
              <a:latin typeface="Arial" charset="0"/>
            </a:endParaRPr>
          </a:p>
          <a:p>
            <a:pPr eaLnBrk="1" hangingPunct="1"/>
            <a:r>
              <a:rPr lang="cs-CZ" dirty="0">
                <a:latin typeface="Arial" charset="0"/>
              </a:rPr>
              <a:t> díky mechanismu „rychlé adaptace“</a:t>
            </a:r>
          </a:p>
          <a:p>
            <a:pPr eaLnBrk="1" hangingPunct="1"/>
            <a:endParaRPr lang="cs-CZ" dirty="0">
              <a:latin typeface="Arial" charset="0"/>
            </a:endParaRPr>
          </a:p>
        </p:txBody>
      </p:sp>
      <p:sp>
        <p:nvSpPr>
          <p:cNvPr id="37891" name="Text Box 6"/>
          <p:cNvSpPr txBox="1">
            <a:spLocks noChangeArrowheads="1"/>
          </p:cNvSpPr>
          <p:nvPr/>
        </p:nvSpPr>
        <p:spPr bwMode="auto">
          <a:xfrm>
            <a:off x="447675" y="471488"/>
            <a:ext cx="42783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000" dirty="0">
                <a:latin typeface="Arial" charset="0"/>
              </a:rPr>
              <a:t>Kochleární zesilovač vnějších buněk</a:t>
            </a:r>
          </a:p>
          <a:p>
            <a:pPr eaLnBrk="1" hangingPunct="1"/>
            <a:r>
              <a:rPr lang="cs-CZ" sz="2000" dirty="0">
                <a:latin typeface="Arial" charset="0"/>
              </a:rPr>
              <a:t>Kempovy </a:t>
            </a:r>
            <a:r>
              <a:rPr lang="cs-CZ" sz="2000" dirty="0" err="1">
                <a:latin typeface="Arial" charset="0"/>
              </a:rPr>
              <a:t>otoakustické</a:t>
            </a:r>
            <a:r>
              <a:rPr lang="cs-CZ" sz="2000" dirty="0">
                <a:latin typeface="Arial" charset="0"/>
              </a:rPr>
              <a:t> emise</a:t>
            </a:r>
          </a:p>
        </p:txBody>
      </p:sp>
      <p:pic>
        <p:nvPicPr>
          <p:cNvPr id="37892" name="Picture 9"/>
          <p:cNvPicPr>
            <a:picLocks noChangeAspect="1" noChangeArrowheads="1"/>
          </p:cNvPicPr>
          <p:nvPr/>
        </p:nvPicPr>
        <p:blipFill>
          <a:blip r:embed="rId2">
            <a:extLst>
              <a:ext uri="{28A0092B-C50C-407E-A947-70E740481C1C}">
                <a14:useLocalDpi xmlns:a14="http://schemas.microsoft.com/office/drawing/2010/main" val="0"/>
              </a:ext>
            </a:extLst>
          </a:blip>
          <a:srcRect l="51772" t="10547" r="8855" b="68567"/>
          <a:stretch>
            <a:fillRect/>
          </a:stretch>
        </p:blipFill>
        <p:spPr bwMode="auto">
          <a:xfrm>
            <a:off x="250825" y="2781300"/>
            <a:ext cx="8675688"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548680"/>
            <a:ext cx="8280920" cy="4801314"/>
          </a:xfrm>
          <a:prstGeom prst="rect">
            <a:avLst/>
          </a:prstGeom>
          <a:noFill/>
        </p:spPr>
        <p:txBody>
          <a:bodyPr wrap="square" rtlCol="0">
            <a:spAutoFit/>
          </a:bodyPr>
          <a:lstStyle/>
          <a:p>
            <a:endParaRPr lang="cs-CZ" dirty="0" smtClean="0"/>
          </a:p>
          <a:p>
            <a:r>
              <a:rPr lang="cs-CZ" dirty="0" smtClean="0"/>
              <a:t>Anatomie </a:t>
            </a:r>
            <a:r>
              <a:rPr lang="cs-CZ" dirty="0"/>
              <a:t>a fyziologie </a:t>
            </a:r>
            <a:r>
              <a:rPr lang="cs-CZ" dirty="0" err="1"/>
              <a:t>v.b</a:t>
            </a:r>
            <a:r>
              <a:rPr lang="cs-CZ" dirty="0"/>
              <a:t>.: Z kutikulárního plátu na distální straně raší skupina až 60 vlásků. Jsou 2 </a:t>
            </a:r>
            <a:r>
              <a:rPr lang="cs-CZ" dirty="0" smtClean="0"/>
              <a:t>typů. </a:t>
            </a:r>
            <a:r>
              <a:rPr lang="cs-CZ" dirty="0" err="1"/>
              <a:t>Stereocilie</a:t>
            </a:r>
            <a:r>
              <a:rPr lang="cs-CZ" dirty="0"/>
              <a:t> a jediné </a:t>
            </a:r>
            <a:r>
              <a:rPr lang="cs-CZ" dirty="0" err="1"/>
              <a:t>kinocilium</a:t>
            </a:r>
            <a:r>
              <a:rPr lang="cs-CZ" dirty="0"/>
              <a:t>. 50 nebo 60 </a:t>
            </a:r>
            <a:r>
              <a:rPr lang="cs-CZ" dirty="0" err="1"/>
              <a:t>stereocilií</a:t>
            </a:r>
            <a:r>
              <a:rPr lang="cs-CZ" dirty="0"/>
              <a:t> jsou svazky aktinových mikrofilament obalených membránou, zatímco jediné vysoké </a:t>
            </a:r>
            <a:r>
              <a:rPr lang="cs-CZ" dirty="0" err="1"/>
              <a:t>kinocilium</a:t>
            </a:r>
            <a:r>
              <a:rPr lang="cs-CZ" dirty="0"/>
              <a:t> je pravá imobilní brva. Na </a:t>
            </a:r>
            <a:r>
              <a:rPr lang="cs-CZ" dirty="0" err="1"/>
              <a:t>elektronmikroskopických</a:t>
            </a:r>
            <a:r>
              <a:rPr lang="cs-CZ" dirty="0"/>
              <a:t> snímcích je patrné, že špičky </a:t>
            </a:r>
            <a:r>
              <a:rPr lang="cs-CZ" dirty="0" err="1"/>
              <a:t>stereocilií</a:t>
            </a:r>
            <a:r>
              <a:rPr lang="cs-CZ" dirty="0"/>
              <a:t> jsou spojeny dohromady jemnými polypeptidovými vlákny</a:t>
            </a:r>
            <a:r>
              <a:rPr lang="cs-CZ" dirty="0" smtClean="0"/>
              <a:t>.</a:t>
            </a:r>
          </a:p>
          <a:p>
            <a:endParaRPr lang="cs-CZ" dirty="0"/>
          </a:p>
          <a:p>
            <a:r>
              <a:rPr lang="cs-CZ" dirty="0" err="1"/>
              <a:t>Stereocilie</a:t>
            </a:r>
            <a:r>
              <a:rPr lang="cs-CZ" dirty="0"/>
              <a:t> je nešťastný název. Jsou to </a:t>
            </a:r>
            <a:r>
              <a:rPr lang="cs-CZ" dirty="0" err="1"/>
              <a:t>mikrovili</a:t>
            </a:r>
            <a:r>
              <a:rPr lang="cs-CZ" dirty="0"/>
              <a:t>, které nemají atributy </a:t>
            </a:r>
            <a:r>
              <a:rPr lang="cs-CZ" dirty="0" err="1"/>
              <a:t>cilií</a:t>
            </a:r>
            <a:r>
              <a:rPr lang="cs-CZ" dirty="0"/>
              <a:t>. U savců </a:t>
            </a:r>
            <a:r>
              <a:rPr lang="cs-CZ" dirty="0" err="1"/>
              <a:t>kinocilium</a:t>
            </a:r>
            <a:r>
              <a:rPr lang="cs-CZ" dirty="0"/>
              <a:t> atrofuje během vývoje a u zralé buňky není.</a:t>
            </a:r>
          </a:p>
          <a:p>
            <a:r>
              <a:rPr lang="cs-CZ" dirty="0" err="1"/>
              <a:t>Stereocilie</a:t>
            </a:r>
            <a:r>
              <a:rPr lang="cs-CZ" dirty="0"/>
              <a:t> jsou tuhé a sklápí se jako závory v pantu v bodě uchycení. </a:t>
            </a:r>
          </a:p>
          <a:p>
            <a:endParaRPr lang="cs-CZ" dirty="0" smtClean="0"/>
          </a:p>
          <a:p>
            <a:endParaRPr lang="cs-CZ" dirty="0"/>
          </a:p>
          <a:p>
            <a:endParaRPr lang="cs-CZ" dirty="0"/>
          </a:p>
          <a:p>
            <a:r>
              <a:rPr lang="cs-CZ" dirty="0"/>
              <a:t>Vláskové buňky jsou sekundární receptory, glutamát nejčastěji jako mediátor.</a:t>
            </a:r>
          </a:p>
          <a:p>
            <a:endParaRPr lang="cs-CZ" dirty="0"/>
          </a:p>
          <a:p>
            <a:endParaRPr lang="cs-CZ" dirty="0"/>
          </a:p>
        </p:txBody>
      </p:sp>
    </p:spTree>
    <p:extLst>
      <p:ext uri="{BB962C8B-B14F-4D97-AF65-F5344CB8AC3E}">
        <p14:creationId xmlns:p14="http://schemas.microsoft.com/office/powerpoint/2010/main" val="7975341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vlásková buňka pohyb"/>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644008" y="-26988"/>
            <a:ext cx="37782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p:cNvSpPr txBox="1">
            <a:spLocks noChangeArrowheads="1"/>
          </p:cNvSpPr>
          <p:nvPr/>
        </p:nvSpPr>
        <p:spPr bwMode="auto">
          <a:xfrm>
            <a:off x="376238" y="1000125"/>
            <a:ext cx="437812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cs-CZ" dirty="0">
              <a:solidFill>
                <a:schemeClr val="folHlink"/>
              </a:solidFill>
              <a:latin typeface="Arial" charset="0"/>
            </a:endParaRPr>
          </a:p>
          <a:p>
            <a:pPr eaLnBrk="1" hangingPunct="1"/>
            <a:r>
              <a:rPr lang="cs-CZ" dirty="0">
                <a:latin typeface="Arial" charset="0"/>
              </a:rPr>
              <a:t>Otevření kanálů</a:t>
            </a:r>
          </a:p>
          <a:p>
            <a:pPr eaLnBrk="1" hangingPunct="1"/>
            <a:r>
              <a:rPr lang="cs-CZ" dirty="0">
                <a:latin typeface="Arial" charset="0"/>
              </a:rPr>
              <a:t>vyvolá pohyb celého svazku</a:t>
            </a:r>
          </a:p>
          <a:p>
            <a:pPr eaLnBrk="1" hangingPunct="1"/>
            <a:r>
              <a:rPr lang="cs-CZ" dirty="0">
                <a:latin typeface="Arial" charset="0"/>
              </a:rPr>
              <a:t>a </a:t>
            </a:r>
            <a:r>
              <a:rPr lang="cs-CZ" dirty="0" err="1">
                <a:latin typeface="Arial" charset="0"/>
              </a:rPr>
              <a:t>influx</a:t>
            </a:r>
            <a:r>
              <a:rPr lang="cs-CZ" dirty="0">
                <a:latin typeface="Arial" charset="0"/>
              </a:rPr>
              <a:t> kationtů. </a:t>
            </a:r>
            <a:r>
              <a:rPr lang="cs-CZ" dirty="0" smtClean="0">
                <a:latin typeface="Arial" charset="0"/>
              </a:rPr>
              <a:t>Nastává depolarizace</a:t>
            </a:r>
            <a:r>
              <a:rPr lang="cs-CZ" dirty="0">
                <a:latin typeface="Arial" charset="0"/>
              </a:rPr>
              <a:t>. </a:t>
            </a:r>
          </a:p>
          <a:p>
            <a:pPr eaLnBrk="1" hangingPunct="1"/>
            <a:r>
              <a:rPr lang="cs-CZ" dirty="0">
                <a:latin typeface="Arial" charset="0"/>
              </a:rPr>
              <a:t>Ca pak kanály </a:t>
            </a:r>
            <a:r>
              <a:rPr lang="cs-CZ" dirty="0" smtClean="0">
                <a:latin typeface="Arial" charset="0"/>
              </a:rPr>
              <a:t>inhibuje a pohne vláskem.</a:t>
            </a:r>
            <a:endParaRPr lang="cs-CZ" dirty="0">
              <a:latin typeface="Arial" charset="0"/>
            </a:endParaRPr>
          </a:p>
          <a:p>
            <a:pPr eaLnBrk="1" hangingPunct="1"/>
            <a:endParaRPr lang="cs-CZ" dirty="0">
              <a:latin typeface="Arial" charset="0"/>
            </a:endParaRPr>
          </a:p>
          <a:p>
            <a:pPr eaLnBrk="1" hangingPunct="1"/>
            <a:r>
              <a:rPr lang="cs-CZ" dirty="0">
                <a:latin typeface="Arial" charset="0"/>
              </a:rPr>
              <a:t>Platí i obráceně: depolarizace</a:t>
            </a:r>
          </a:p>
          <a:p>
            <a:pPr eaLnBrk="1" hangingPunct="1"/>
            <a:r>
              <a:rPr lang="cs-CZ" dirty="0">
                <a:latin typeface="Arial" charset="0"/>
              </a:rPr>
              <a:t>vede k pohybu vlásků – základ</a:t>
            </a:r>
          </a:p>
          <a:p>
            <a:pPr eaLnBrk="1" hangingPunct="1"/>
            <a:r>
              <a:rPr lang="cs-CZ" dirty="0">
                <a:latin typeface="Arial" charset="0"/>
              </a:rPr>
              <a:t>pro aktivní pohyby svazku.</a:t>
            </a:r>
          </a:p>
          <a:p>
            <a:pPr eaLnBrk="1" hangingPunct="1"/>
            <a:endParaRPr lang="cs-CZ" dirty="0">
              <a:latin typeface="Arial" charset="0"/>
            </a:endParaRPr>
          </a:p>
          <a:p>
            <a:pPr eaLnBrk="1" hangingPunct="1"/>
            <a:r>
              <a:rPr lang="cs-CZ" dirty="0">
                <a:latin typeface="Arial" charset="0"/>
              </a:rPr>
              <a:t>Důkaz elektro-mechanického</a:t>
            </a:r>
          </a:p>
          <a:p>
            <a:pPr eaLnBrk="1" hangingPunct="1"/>
            <a:r>
              <a:rPr lang="cs-CZ" dirty="0">
                <a:latin typeface="Arial" charset="0"/>
              </a:rPr>
              <a:t>spřažení</a:t>
            </a:r>
          </a:p>
        </p:txBody>
      </p:sp>
    </p:spTree>
    <p:extLst>
      <p:ext uri="{BB962C8B-B14F-4D97-AF65-F5344CB8AC3E}">
        <p14:creationId xmlns:p14="http://schemas.microsoft.com/office/powerpoint/2010/main" val="293808052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vlásková buňka pohyb 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673600" y="765175"/>
            <a:ext cx="44704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5"/>
          <p:cNvSpPr txBox="1">
            <a:spLocks noChangeArrowheads="1"/>
          </p:cNvSpPr>
          <p:nvPr/>
        </p:nvSpPr>
        <p:spPr bwMode="auto">
          <a:xfrm>
            <a:off x="179388" y="1268413"/>
            <a:ext cx="435131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2 teorie:</a:t>
            </a:r>
          </a:p>
          <a:p>
            <a:pPr eaLnBrk="1" hangingPunct="1"/>
            <a:endParaRPr lang="cs-CZ" dirty="0">
              <a:latin typeface="Arial" charset="0"/>
            </a:endParaRPr>
          </a:p>
          <a:p>
            <a:pPr eaLnBrk="1" hangingPunct="1"/>
            <a:endParaRPr lang="cs-CZ" dirty="0">
              <a:latin typeface="Arial" charset="0"/>
            </a:endParaRPr>
          </a:p>
          <a:p>
            <a:pPr eaLnBrk="1" hangingPunct="1"/>
            <a:endParaRPr lang="cs-CZ" dirty="0">
              <a:latin typeface="Arial" charset="0"/>
            </a:endParaRPr>
          </a:p>
          <a:p>
            <a:pPr eaLnBrk="1" hangingPunct="1"/>
            <a:r>
              <a:rPr lang="cs-CZ" dirty="0"/>
              <a:t>B) Membrána s </a:t>
            </a:r>
            <a:r>
              <a:rPr lang="cs-CZ" dirty="0" smtClean="0"/>
              <a:t>proteinem </a:t>
            </a:r>
            <a:r>
              <a:rPr lang="cs-CZ" b="1" dirty="0" err="1" smtClean="0"/>
              <a:t>prestinem</a:t>
            </a:r>
            <a:r>
              <a:rPr lang="cs-CZ" dirty="0" smtClean="0"/>
              <a:t> </a:t>
            </a:r>
            <a:r>
              <a:rPr lang="cs-CZ" dirty="0"/>
              <a:t>– </a:t>
            </a:r>
          </a:p>
          <a:p>
            <a:pPr eaLnBrk="1" hangingPunct="1"/>
            <a:r>
              <a:rPr lang="cs-CZ" dirty="0"/>
              <a:t>pohyb celých buněk</a:t>
            </a:r>
          </a:p>
          <a:p>
            <a:pPr eaLnBrk="1" hangingPunct="1"/>
            <a:endParaRPr lang="cs-CZ" dirty="0">
              <a:solidFill>
                <a:schemeClr val="folHlink"/>
              </a:solidFill>
              <a:latin typeface="Arial" charset="0"/>
            </a:endParaRPr>
          </a:p>
        </p:txBody>
      </p:sp>
      <p:sp>
        <p:nvSpPr>
          <p:cNvPr id="38916" name="Text Box 6"/>
          <p:cNvSpPr txBox="1">
            <a:spLocks noChangeArrowheads="1"/>
          </p:cNvSpPr>
          <p:nvPr/>
        </p:nvSpPr>
        <p:spPr bwMode="auto">
          <a:xfrm>
            <a:off x="447675" y="471488"/>
            <a:ext cx="43188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000" dirty="0">
                <a:latin typeface="Arial" charset="0"/>
              </a:rPr>
              <a:t>Kochleární zesilovač vnějších </a:t>
            </a:r>
            <a:r>
              <a:rPr lang="cs-CZ" sz="2000" dirty="0" smtClean="0">
                <a:latin typeface="Arial" charset="0"/>
              </a:rPr>
              <a:t>buněk</a:t>
            </a:r>
            <a:endParaRPr lang="cs-CZ" sz="2000" dirty="0">
              <a:latin typeface="Arial" charset="0"/>
            </a:endParaRPr>
          </a:p>
        </p:txBody>
      </p:sp>
      <p:sp>
        <p:nvSpPr>
          <p:cNvPr id="38917" name="Text Box 7"/>
          <p:cNvSpPr txBox="1">
            <a:spLocks noChangeArrowheads="1"/>
          </p:cNvSpPr>
          <p:nvPr/>
        </p:nvSpPr>
        <p:spPr bwMode="auto">
          <a:xfrm>
            <a:off x="5580063" y="6491288"/>
            <a:ext cx="24082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solidFill>
                  <a:schemeClr val="folHlink"/>
                </a:solidFill>
              </a:rPr>
              <a:t>„Tancující“ membrána</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pohyb vláskových buně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0"/>
            <a:ext cx="815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5"/>
          <p:cNvSpPr txBox="1">
            <a:spLocks noChangeArrowheads="1"/>
          </p:cNvSpPr>
          <p:nvPr/>
        </p:nvSpPr>
        <p:spPr bwMode="auto">
          <a:xfrm>
            <a:off x="4211638" y="6021388"/>
            <a:ext cx="1822450" cy="6413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Vnitřní „měří“</a:t>
            </a:r>
          </a:p>
          <a:p>
            <a:pPr eaLnBrk="1" hangingPunct="1"/>
            <a:r>
              <a:rPr lang="cs-CZ" dirty="0">
                <a:latin typeface="Arial" charset="0"/>
              </a:rPr>
              <a:t>Vnější pomáhají</a:t>
            </a:r>
          </a:p>
        </p:txBody>
      </p:sp>
      <p:sp>
        <p:nvSpPr>
          <p:cNvPr id="39940" name="Text Box 7"/>
          <p:cNvSpPr txBox="1">
            <a:spLocks noChangeArrowheads="1"/>
          </p:cNvSpPr>
          <p:nvPr/>
        </p:nvSpPr>
        <p:spPr bwMode="auto">
          <a:xfrm>
            <a:off x="7216775" y="3524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VNITŘNÍ</a:t>
            </a:r>
          </a:p>
        </p:txBody>
      </p:sp>
      <p:sp>
        <p:nvSpPr>
          <p:cNvPr id="39941" name="Text Box 8"/>
          <p:cNvSpPr txBox="1">
            <a:spLocks noChangeArrowheads="1"/>
          </p:cNvSpPr>
          <p:nvPr/>
        </p:nvSpPr>
        <p:spPr bwMode="auto">
          <a:xfrm>
            <a:off x="0" y="1268413"/>
            <a:ext cx="2190750" cy="6413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Elektro-mechanické</a:t>
            </a:r>
          </a:p>
          <a:p>
            <a:pPr eaLnBrk="1" hangingPunct="1"/>
            <a:r>
              <a:rPr lang="cs-CZ" dirty="0">
                <a:latin typeface="Arial" charset="0"/>
              </a:rPr>
              <a:t>spřažení</a:t>
            </a:r>
          </a:p>
        </p:txBody>
      </p:sp>
      <p:sp>
        <p:nvSpPr>
          <p:cNvPr id="39942" name="Text Box 12"/>
          <p:cNvSpPr txBox="1">
            <a:spLocks noChangeArrowheads="1"/>
          </p:cNvSpPr>
          <p:nvPr/>
        </p:nvSpPr>
        <p:spPr bwMode="auto">
          <a:xfrm>
            <a:off x="0" y="260350"/>
            <a:ext cx="3217863" cy="6413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B) Membrána s </a:t>
            </a:r>
            <a:r>
              <a:rPr lang="cs-CZ" b="1" dirty="0" err="1"/>
              <a:t>prestinem</a:t>
            </a:r>
            <a:r>
              <a:rPr lang="cs-CZ" dirty="0"/>
              <a:t> – </a:t>
            </a:r>
          </a:p>
          <a:p>
            <a:pPr eaLnBrk="1" hangingPunct="1"/>
            <a:r>
              <a:rPr lang="cs-CZ" dirty="0"/>
              <a:t>pohyb celých buněk“</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7-10"/>
          <p:cNvPicPr>
            <a:picLocks noChangeAspect="1" noChangeArrowheads="1"/>
          </p:cNvPicPr>
          <p:nvPr/>
        </p:nvPicPr>
        <p:blipFill>
          <a:blip r:embed="rId2">
            <a:lum bright="-1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360363"/>
            <a:ext cx="91440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5" descr="vláskové buňky srovnání"/>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150938" y="0"/>
            <a:ext cx="7993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6"/>
          <p:cNvSpPr txBox="1">
            <a:spLocks noChangeArrowheads="1"/>
          </p:cNvSpPr>
          <p:nvPr/>
        </p:nvSpPr>
        <p:spPr bwMode="auto">
          <a:xfrm>
            <a:off x="0" y="2924175"/>
            <a:ext cx="1822450" cy="6413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Vnitřní „měří“</a:t>
            </a:r>
          </a:p>
          <a:p>
            <a:pPr eaLnBrk="1" hangingPunct="1"/>
            <a:r>
              <a:rPr lang="cs-CZ" dirty="0">
                <a:latin typeface="Arial" charset="0"/>
              </a:rPr>
              <a:t>Vnější pomáhají</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vlásková buňka pohyb 3"/>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065463" y="0"/>
            <a:ext cx="6078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5"/>
          <p:cNvSpPr txBox="1">
            <a:spLocks noChangeArrowheads="1"/>
          </p:cNvSpPr>
          <p:nvPr/>
        </p:nvSpPr>
        <p:spPr bwMode="auto">
          <a:xfrm>
            <a:off x="303213" y="928688"/>
            <a:ext cx="282641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Elektrická rezonance</a:t>
            </a:r>
          </a:p>
          <a:p>
            <a:pPr eaLnBrk="1" hangingPunct="1"/>
            <a:r>
              <a:rPr lang="cs-CZ" dirty="0">
                <a:latin typeface="Arial" charset="0"/>
              </a:rPr>
              <a:t>bez nutnosti mechanické</a:t>
            </a:r>
          </a:p>
          <a:p>
            <a:pPr eaLnBrk="1" hangingPunct="1"/>
            <a:r>
              <a:rPr lang="cs-CZ" dirty="0" smtClean="0">
                <a:latin typeface="Arial" charset="0"/>
              </a:rPr>
              <a:t>Nalezena ale mimo </a:t>
            </a:r>
            <a:r>
              <a:rPr lang="cs-CZ" dirty="0">
                <a:latin typeface="Arial" charset="0"/>
              </a:rPr>
              <a:t>savce</a:t>
            </a:r>
          </a:p>
        </p:txBody>
      </p:sp>
      <p:sp>
        <p:nvSpPr>
          <p:cNvPr id="43012" name="Text Box 6"/>
          <p:cNvSpPr txBox="1">
            <a:spLocks noChangeArrowheads="1"/>
          </p:cNvSpPr>
          <p:nvPr/>
        </p:nvSpPr>
        <p:spPr bwMode="auto">
          <a:xfrm>
            <a:off x="303213" y="2008188"/>
            <a:ext cx="2533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Vlastnosti kanálů určují</a:t>
            </a:r>
          </a:p>
          <a:p>
            <a:pPr eaLnBrk="1" hangingPunct="1"/>
            <a:r>
              <a:rPr lang="cs-CZ" dirty="0">
                <a:latin typeface="Arial" charset="0"/>
              </a:rPr>
              <a:t>rezonanční frekvenci</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4" descr="1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0"/>
            <a:ext cx="7345362"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p:cNvSpPr txBox="1">
            <a:spLocks noChangeArrowheads="1"/>
          </p:cNvSpPr>
          <p:nvPr/>
        </p:nvSpPr>
        <p:spPr bwMode="auto">
          <a:xfrm>
            <a:off x="87313" y="492125"/>
            <a:ext cx="2679700" cy="641350"/>
          </a:xfrm>
          <a:prstGeom prst="rect">
            <a:avLst/>
          </a:prstGeom>
          <a:solidFill>
            <a:srgbClr val="FFC000"/>
          </a:solidFill>
          <a:ln>
            <a:noFill/>
          </a:ln>
          <a:effectLs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Elektrická rezonance</a:t>
            </a:r>
          </a:p>
          <a:p>
            <a:pPr eaLnBrk="1" hangingPunct="1"/>
            <a:r>
              <a:rPr lang="cs-CZ" dirty="0"/>
              <a:t>Bez nutnosti mechanické</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harakteristické frekvenc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787900" y="0"/>
            <a:ext cx="2509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592138" y="568325"/>
            <a:ext cx="38163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Hraniční spektrální citlivost pro </a:t>
            </a:r>
          </a:p>
          <a:p>
            <a:pPr eaLnBrk="1" hangingPunct="1"/>
            <a:r>
              <a:rPr lang="cs-CZ" dirty="0">
                <a:latin typeface="Arial" charset="0"/>
              </a:rPr>
              <a:t>různá vlákna sluchového nervu</a:t>
            </a:r>
          </a:p>
          <a:p>
            <a:pPr eaLnBrk="1" hangingPunct="1"/>
            <a:r>
              <a:rPr lang="cs-CZ" dirty="0">
                <a:latin typeface="Arial" charset="0"/>
              </a:rPr>
              <a:t>- Každý má své frekvenční optimum</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0" y="332656"/>
            <a:ext cx="9144000"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Před dvaceti lety se zdálo, že je to jasné: elektrická stimulace vnějších buněk způsobila protažení a zkrácení. Podstata je taková, že proudy vznikající ohybem vlásků způsobí elektromechanickým spřažením aktivní rezonanci vlastní buňky ve stejné frekvenci jakou má dopadající zvuk. Strategická pozice vnějších buněk by zesílila lokální vibrace Cortiho orgánu a přes přenos kapalinou i vnitřní buňky. </a:t>
            </a:r>
          </a:p>
          <a:p>
            <a:pPr eaLnBrk="1" hangingPunct="1"/>
            <a:r>
              <a:rPr lang="cs-CZ" dirty="0"/>
              <a:t>Na molekulární úrovni se předpokládalo, že je tento mechanismus založen na motorovém proteinu zvaném </a:t>
            </a:r>
            <a:r>
              <a:rPr lang="cs-CZ" dirty="0" err="1"/>
              <a:t>prestin</a:t>
            </a:r>
            <a:r>
              <a:rPr lang="cs-CZ" dirty="0"/>
              <a:t>. </a:t>
            </a:r>
            <a:r>
              <a:rPr lang="cs-CZ" dirty="0" err="1"/>
              <a:t>Basolaterální</a:t>
            </a:r>
            <a:r>
              <a:rPr lang="cs-CZ" dirty="0"/>
              <a:t> strana vnějších </a:t>
            </a:r>
            <a:r>
              <a:rPr lang="cs-CZ" dirty="0" err="1" smtClean="0"/>
              <a:t>v.b</a:t>
            </a:r>
            <a:r>
              <a:rPr lang="cs-CZ" dirty="0" smtClean="0"/>
              <a:t>. </a:t>
            </a:r>
            <a:r>
              <a:rPr lang="cs-CZ" dirty="0"/>
              <a:t>je na něj bohatá. Může měnit tvar tak rychle jak se může měnit napětí na membráně – až do stovek kHz. Jenže to je jen </a:t>
            </a:r>
            <a:r>
              <a:rPr lang="cs-CZ" i="1" dirty="0"/>
              <a:t>in vitro</a:t>
            </a:r>
            <a:r>
              <a:rPr lang="cs-CZ" dirty="0"/>
              <a:t>. </a:t>
            </a:r>
          </a:p>
          <a:p>
            <a:pPr eaLnBrk="1" hangingPunct="1"/>
            <a:endParaRPr lang="cs-CZ" dirty="0"/>
          </a:p>
          <a:p>
            <a:pPr eaLnBrk="1" hangingPunct="1"/>
            <a:r>
              <a:rPr lang="cs-CZ" b="1" dirty="0"/>
              <a:t>Hlavní komponentou kochleárního zesilovače jsou tedy asi svazky vlásků spíše než buňka </a:t>
            </a:r>
            <a:r>
              <a:rPr lang="cs-CZ" b="1" dirty="0" smtClean="0"/>
              <a:t>samotná a </a:t>
            </a:r>
            <a:r>
              <a:rPr lang="cs-CZ" b="1" dirty="0" err="1" smtClean="0"/>
              <a:t>prestin</a:t>
            </a:r>
            <a:r>
              <a:rPr lang="cs-CZ" b="1" dirty="0" smtClean="0"/>
              <a:t> v membráně.</a:t>
            </a:r>
            <a:endParaRPr lang="cs-CZ" b="1" dirty="0"/>
          </a:p>
          <a:p>
            <a:pPr eaLnBrk="1" hangingPunct="1"/>
            <a:endParaRPr lang="cs-CZ" b="1" dirty="0"/>
          </a:p>
          <a:p>
            <a:pPr eaLnBrk="1" hangingPunct="1"/>
            <a:r>
              <a:rPr lang="cs-CZ" dirty="0"/>
              <a:t>Tato síla je produktem otevírání a zavírání iontových kanálů. Jde o podobný děj, jakým se iontové proudy přizpůsobují trvalému ohybu vlásků. Tato Ca dependentní adaptace je v savčích vnějších vláskových buňkách nesmírně rychlá a pomáhá jim nejlépe odpovídat na zvukové frekvence příslušející jejich poloze v kochlei.</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kodovani frekvenc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763713" y="1989138"/>
            <a:ext cx="6626225"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519113" y="712788"/>
            <a:ext cx="608371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Kromě lokalizace </a:t>
            </a:r>
            <a:r>
              <a:rPr lang="cs-CZ" dirty="0" smtClean="0">
                <a:latin typeface="Arial" charset="0"/>
              </a:rPr>
              <a:t>v </a:t>
            </a:r>
            <a:r>
              <a:rPr lang="cs-CZ" dirty="0">
                <a:latin typeface="Arial" charset="0"/>
              </a:rPr>
              <a:t>kochlei </a:t>
            </a:r>
            <a:r>
              <a:rPr lang="cs-CZ" dirty="0" smtClean="0">
                <a:latin typeface="Arial" charset="0"/>
              </a:rPr>
              <a:t>přeje jen existuje </a:t>
            </a:r>
            <a:r>
              <a:rPr lang="cs-CZ" dirty="0">
                <a:latin typeface="Arial" charset="0"/>
              </a:rPr>
              <a:t>i Časový kód</a:t>
            </a:r>
          </a:p>
          <a:p>
            <a:pPr eaLnBrk="1" hangingPunct="1"/>
            <a:r>
              <a:rPr lang="cs-CZ" dirty="0">
                <a:latin typeface="Arial" charset="0"/>
              </a:rPr>
              <a:t>Neuron může „poznat“ fázi nízkých frekvencí – </a:t>
            </a:r>
          </a:p>
          <a:p>
            <a:pPr eaLnBrk="1" hangingPunct="1"/>
            <a:r>
              <a:rPr lang="cs-CZ" dirty="0">
                <a:latin typeface="Arial" charset="0"/>
              </a:rPr>
              <a:t>Omezeno ale refrakterní periodou</a:t>
            </a:r>
          </a:p>
          <a:p>
            <a:pPr eaLnBrk="1" hangingPunct="1"/>
            <a:r>
              <a:rPr lang="cs-CZ" dirty="0" smtClean="0">
                <a:latin typeface="Arial" charset="0"/>
              </a:rPr>
              <a:t>Pouze zvuky pod </a:t>
            </a:r>
            <a:r>
              <a:rPr lang="cs-CZ" dirty="0">
                <a:latin typeface="Arial" charset="0"/>
              </a:rPr>
              <a:t>1 kHz</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ilie"/>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b="23581"/>
          <a:stretch>
            <a:fillRect/>
          </a:stretch>
        </p:blipFill>
        <p:spPr bwMode="auto">
          <a:xfrm>
            <a:off x="3282950" y="0"/>
            <a:ext cx="586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cilie"/>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78703"/>
          <a:stretch>
            <a:fillRect/>
          </a:stretch>
        </p:blipFill>
        <p:spPr bwMode="auto">
          <a:xfrm>
            <a:off x="0" y="5397500"/>
            <a:ext cx="4478338"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Sensory hair ce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557338"/>
            <a:ext cx="22288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592138" y="417513"/>
            <a:ext cx="1360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a:t>Mikrovily</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7-13"/>
          <p:cNvPicPr>
            <a:picLocks noChangeAspect="1" noChangeArrowheads="1"/>
          </p:cNvPicPr>
          <p:nvPr/>
        </p:nvPicPr>
        <p:blipFill>
          <a:blip r:embed="rId2">
            <a:extLst>
              <a:ext uri="{28A0092B-C50C-407E-A947-70E740481C1C}">
                <a14:useLocalDpi xmlns:a14="http://schemas.microsoft.com/office/drawing/2010/main" val="0"/>
              </a:ext>
            </a:extLst>
          </a:blip>
          <a:srcRect b="8009"/>
          <a:stretch>
            <a:fillRect/>
          </a:stretch>
        </p:blipFill>
        <p:spPr bwMode="auto">
          <a:xfrm>
            <a:off x="1476375" y="0"/>
            <a:ext cx="6151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5"/>
          <p:cNvSpPr txBox="1">
            <a:spLocks noChangeArrowheads="1"/>
          </p:cNvSpPr>
          <p:nvPr/>
        </p:nvSpPr>
        <p:spPr bwMode="auto">
          <a:xfrm>
            <a:off x="376238" y="423863"/>
            <a:ext cx="1809750" cy="11906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Sluchová dráha</a:t>
            </a:r>
          </a:p>
          <a:p>
            <a:pPr eaLnBrk="1" hangingPunct="1"/>
            <a:endParaRPr lang="cs-CZ" dirty="0">
              <a:latin typeface="Arial" charset="0"/>
            </a:endParaRPr>
          </a:p>
          <a:p>
            <a:pPr eaLnBrk="1" hangingPunct="1"/>
            <a:r>
              <a:rPr lang="cs-CZ" dirty="0">
                <a:latin typeface="Arial" charset="0"/>
              </a:rPr>
              <a:t>90% z vnitřních </a:t>
            </a:r>
          </a:p>
          <a:p>
            <a:pPr eaLnBrk="1" hangingPunct="1"/>
            <a:r>
              <a:rPr lang="cs-CZ" dirty="0" err="1">
                <a:latin typeface="Arial" charset="0"/>
              </a:rPr>
              <a:t>v.b</a:t>
            </a:r>
            <a:r>
              <a:rPr lang="cs-CZ" dirty="0">
                <a:latin typeface="Arial" charset="0"/>
              </a:rPr>
              <a:t>.</a:t>
            </a:r>
          </a:p>
        </p:txBody>
      </p:sp>
      <p:sp>
        <p:nvSpPr>
          <p:cNvPr id="53252" name="Text Box 6"/>
          <p:cNvSpPr txBox="1">
            <a:spLocks noChangeArrowheads="1"/>
          </p:cNvSpPr>
          <p:nvPr/>
        </p:nvSpPr>
        <p:spPr bwMode="auto">
          <a:xfrm>
            <a:off x="7648575" y="5222875"/>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Pons Varoli</a:t>
            </a:r>
          </a:p>
        </p:txBody>
      </p:sp>
      <p:sp>
        <p:nvSpPr>
          <p:cNvPr id="53253" name="Text Box 7"/>
          <p:cNvSpPr txBox="1">
            <a:spLocks noChangeArrowheads="1"/>
          </p:cNvSpPr>
          <p:nvPr/>
        </p:nvSpPr>
        <p:spPr bwMode="auto">
          <a:xfrm>
            <a:off x="7072313" y="2655888"/>
            <a:ext cx="946150" cy="36671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Tektum</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f15-22a_cerebellum_mids_c"/>
          <p:cNvPicPr>
            <a:picLocks noChangeAspect="1" noChangeArrowheads="1"/>
          </p:cNvPicPr>
          <p:nvPr/>
        </p:nvPicPr>
        <p:blipFill>
          <a:blip r:embed="rId2">
            <a:extLst>
              <a:ext uri="{28A0092B-C50C-407E-A947-70E740481C1C}">
                <a14:useLocalDpi xmlns:a14="http://schemas.microsoft.com/office/drawing/2010/main" val="0"/>
              </a:ext>
            </a:extLst>
          </a:blip>
          <a:srcRect l="453" t="5182" r="15149" b="41809"/>
          <a:stretch>
            <a:fillRect/>
          </a:stretch>
        </p:blipFill>
        <p:spPr bwMode="auto">
          <a:xfrm>
            <a:off x="3371850" y="449263"/>
            <a:ext cx="5757863" cy="43926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27" name="Text Box 6"/>
          <p:cNvSpPr txBox="1">
            <a:spLocks noChangeArrowheads="1"/>
          </p:cNvSpPr>
          <p:nvPr/>
        </p:nvSpPr>
        <p:spPr bwMode="auto">
          <a:xfrm>
            <a:off x="179512" y="-27384"/>
            <a:ext cx="3648756" cy="710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cs-CZ" sz="2800" dirty="0" err="1">
                <a:latin typeface="Tahoma" pitchFamily="34" charset="0"/>
              </a:rPr>
              <a:t>Mezencefalon</a:t>
            </a:r>
            <a:r>
              <a:rPr lang="cs-CZ" sz="2800" dirty="0">
                <a:latin typeface="Tahoma" pitchFamily="34" charset="0"/>
              </a:rPr>
              <a:t> -</a:t>
            </a:r>
          </a:p>
          <a:p>
            <a:pPr eaLnBrk="1" hangingPunct="1"/>
            <a:r>
              <a:rPr lang="cs-CZ" sz="2800" dirty="0">
                <a:latin typeface="Tahoma" pitchFamily="34" charset="0"/>
              </a:rPr>
              <a:t>Střední mozek:</a:t>
            </a:r>
          </a:p>
          <a:p>
            <a:pPr eaLnBrk="1" hangingPunct="1"/>
            <a:r>
              <a:rPr lang="cs-CZ" sz="2000" dirty="0"/>
              <a:t>Původně </a:t>
            </a:r>
            <a:r>
              <a:rPr lang="cs-CZ" sz="2000" dirty="0" err="1"/>
              <a:t>sensorické,asociační</a:t>
            </a:r>
            <a:endParaRPr lang="cs-CZ" sz="2000" dirty="0"/>
          </a:p>
          <a:p>
            <a:pPr eaLnBrk="1" hangingPunct="1"/>
            <a:r>
              <a:rPr lang="cs-CZ" sz="2000" dirty="0"/>
              <a:t>a motorické centrum</a:t>
            </a:r>
          </a:p>
          <a:p>
            <a:pPr eaLnBrk="1" hangingPunct="1"/>
            <a:endParaRPr lang="cs-CZ" sz="2000" dirty="0"/>
          </a:p>
          <a:p>
            <a:pPr eaLnBrk="1" hangingPunct="1"/>
            <a:r>
              <a:rPr lang="cs-CZ" sz="2000" dirty="0"/>
              <a:t>Savci: </a:t>
            </a:r>
            <a:r>
              <a:rPr lang="cs-CZ" sz="2000" dirty="0" err="1"/>
              <a:t>Tegmentum</a:t>
            </a:r>
            <a:r>
              <a:rPr lang="cs-CZ" sz="2000" dirty="0"/>
              <a:t>, </a:t>
            </a:r>
            <a:r>
              <a:rPr lang="cs-CZ" sz="2000" dirty="0" err="1"/>
              <a:t>Tectum</a:t>
            </a:r>
            <a:r>
              <a:rPr lang="cs-CZ" sz="2000" dirty="0"/>
              <a:t> </a:t>
            </a:r>
          </a:p>
          <a:p>
            <a:pPr eaLnBrk="1" hangingPunct="1"/>
            <a:r>
              <a:rPr lang="cs-CZ" sz="2000" dirty="0"/>
              <a:t>(čtverohrbolí)</a:t>
            </a:r>
          </a:p>
          <a:p>
            <a:pPr eaLnBrk="1" hangingPunct="1"/>
            <a:endParaRPr lang="cs-CZ" sz="2000" dirty="0"/>
          </a:p>
          <a:p>
            <a:pPr eaLnBrk="1" hangingPunct="1"/>
            <a:r>
              <a:rPr lang="cs-CZ" sz="2000" dirty="0" err="1"/>
              <a:t>Tegmentum</a:t>
            </a:r>
            <a:r>
              <a:rPr lang="cs-CZ" sz="2000" dirty="0"/>
              <a:t>:</a:t>
            </a:r>
          </a:p>
          <a:p>
            <a:pPr eaLnBrk="1" hangingPunct="1"/>
            <a:r>
              <a:rPr lang="cs-CZ" sz="2000" dirty="0" err="1"/>
              <a:t>Substantia</a:t>
            </a:r>
            <a:r>
              <a:rPr lang="cs-CZ" sz="2000" dirty="0"/>
              <a:t> </a:t>
            </a:r>
            <a:r>
              <a:rPr lang="cs-CZ" sz="2000" dirty="0" err="1"/>
              <a:t>nigra</a:t>
            </a:r>
            <a:endParaRPr lang="cs-CZ" sz="2000" dirty="0"/>
          </a:p>
          <a:p>
            <a:pPr eaLnBrk="1" hangingPunct="1"/>
            <a:endParaRPr lang="cs-CZ" sz="2000" dirty="0"/>
          </a:p>
          <a:p>
            <a:pPr eaLnBrk="1" hangingPunct="1"/>
            <a:r>
              <a:rPr lang="cs-CZ" sz="2000" dirty="0" err="1" smtClean="0"/>
              <a:t>Tectum</a:t>
            </a:r>
            <a:r>
              <a:rPr lang="cs-CZ" sz="2000" dirty="0"/>
              <a:t>:</a:t>
            </a:r>
          </a:p>
          <a:p>
            <a:pPr eaLnBrk="1" hangingPunct="1"/>
            <a:r>
              <a:rPr lang="cs-CZ" sz="2000" dirty="0"/>
              <a:t>Superior </a:t>
            </a:r>
            <a:r>
              <a:rPr lang="cs-CZ" sz="2000" dirty="0" err="1"/>
              <a:t>colliculus</a:t>
            </a:r>
            <a:r>
              <a:rPr lang="cs-CZ" sz="2000" dirty="0"/>
              <a:t> -</a:t>
            </a:r>
          </a:p>
          <a:p>
            <a:pPr eaLnBrk="1" hangingPunct="1"/>
            <a:r>
              <a:rPr lang="cs-CZ" sz="2000" dirty="0"/>
              <a:t>dříve zrakový nerv, pak</a:t>
            </a:r>
          </a:p>
          <a:p>
            <a:pPr eaLnBrk="1" hangingPunct="1"/>
            <a:r>
              <a:rPr lang="cs-CZ" sz="2000" dirty="0"/>
              <a:t>zrakové prostorové reflexy</a:t>
            </a:r>
          </a:p>
          <a:p>
            <a:pPr eaLnBrk="1" hangingPunct="1"/>
            <a:endParaRPr lang="cs-CZ" sz="2000" dirty="0"/>
          </a:p>
          <a:p>
            <a:pPr eaLnBrk="1" hangingPunct="1"/>
            <a:r>
              <a:rPr lang="cs-CZ" sz="2000" dirty="0" err="1"/>
              <a:t>Inferior</a:t>
            </a:r>
            <a:r>
              <a:rPr lang="cs-CZ" sz="2000" dirty="0"/>
              <a:t> </a:t>
            </a:r>
            <a:r>
              <a:rPr lang="cs-CZ" sz="2000" dirty="0" err="1"/>
              <a:t>colliculus</a:t>
            </a:r>
            <a:r>
              <a:rPr lang="cs-CZ" sz="2000" dirty="0"/>
              <a:t> –</a:t>
            </a:r>
          </a:p>
          <a:p>
            <a:pPr eaLnBrk="1" hangingPunct="1"/>
            <a:r>
              <a:rPr lang="cs-CZ" sz="2000" dirty="0"/>
              <a:t>sluchové reflexy</a:t>
            </a:r>
          </a:p>
          <a:p>
            <a:pPr eaLnBrk="1" hangingPunct="1"/>
            <a:endParaRPr lang="cs-CZ" sz="2000" dirty="0"/>
          </a:p>
          <a:p>
            <a:pPr eaLnBrk="1" hangingPunct="1"/>
            <a:r>
              <a:rPr lang="cs-CZ" sz="2000" dirty="0" err="1"/>
              <a:t>n.okohybný</a:t>
            </a:r>
            <a:endParaRPr lang="cs-CZ" sz="2000" dirty="0"/>
          </a:p>
          <a:p>
            <a:pPr eaLnBrk="1" hangingPunct="1"/>
            <a:r>
              <a:rPr lang="cs-CZ" sz="2000" dirty="0" err="1"/>
              <a:t>n.kladkový</a:t>
            </a:r>
            <a:endParaRPr lang="cs-CZ" sz="2000" dirty="0"/>
          </a:p>
          <a:p>
            <a:pPr eaLnBrk="1" hangingPunct="1"/>
            <a:endParaRPr lang="cs-CZ" sz="2000" dirty="0">
              <a:latin typeface="Tahoma" pitchFamily="34" charset="0"/>
            </a:endParaRPr>
          </a:p>
        </p:txBody>
      </p:sp>
      <p:sp>
        <p:nvSpPr>
          <p:cNvPr id="26628" name="Rectangle 7"/>
          <p:cNvSpPr>
            <a:spLocks noChangeArrowheads="1"/>
          </p:cNvSpPr>
          <p:nvPr/>
        </p:nvSpPr>
        <p:spPr bwMode="auto">
          <a:xfrm rot="-1673869">
            <a:off x="5373688" y="1963738"/>
            <a:ext cx="2087562" cy="95408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9042844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luchova draha"/>
          <p:cNvPicPr>
            <a:picLocks noChangeAspect="1" noChangeArrowheads="1"/>
          </p:cNvPicPr>
          <p:nvPr/>
        </p:nvPicPr>
        <p:blipFill rotWithShape="1">
          <a:blip r:embed="rId2">
            <a:lum bright="-26000" contrast="26000"/>
            <a:extLst>
              <a:ext uri="{28A0092B-C50C-407E-A947-70E740481C1C}">
                <a14:useLocalDpi xmlns:a14="http://schemas.microsoft.com/office/drawing/2010/main" val="0"/>
              </a:ext>
            </a:extLst>
          </a:blip>
          <a:srcRect l="18200"/>
          <a:stretch/>
        </p:blipFill>
        <p:spPr bwMode="auto">
          <a:xfrm>
            <a:off x="4699000" y="0"/>
            <a:ext cx="444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p:cNvSpPr txBox="1">
            <a:spLocks noChangeArrowheads="1"/>
          </p:cNvSpPr>
          <p:nvPr/>
        </p:nvSpPr>
        <p:spPr bwMode="auto">
          <a:xfrm>
            <a:off x="0" y="1052513"/>
            <a:ext cx="4634602"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800" dirty="0"/>
              <a:t>Sluchová dráha</a:t>
            </a:r>
          </a:p>
          <a:p>
            <a:pPr eaLnBrk="1" hangingPunct="1"/>
            <a:r>
              <a:rPr lang="cs-CZ" dirty="0">
                <a:latin typeface="Arial" charset="0"/>
              </a:rPr>
              <a:t>1.Kochleární </a:t>
            </a:r>
            <a:r>
              <a:rPr lang="cs-CZ" dirty="0" smtClean="0">
                <a:latin typeface="Arial" charset="0"/>
              </a:rPr>
              <a:t>jádra prodloužené míchy</a:t>
            </a:r>
            <a:endParaRPr lang="cs-CZ" dirty="0">
              <a:latin typeface="Arial" charset="0"/>
            </a:endParaRPr>
          </a:p>
          <a:p>
            <a:pPr eaLnBrk="1" hangingPunct="1"/>
            <a:r>
              <a:rPr lang="cs-CZ" dirty="0">
                <a:latin typeface="Arial" charset="0"/>
              </a:rPr>
              <a:t>Některé neurony citlivé na výšku, nástup,</a:t>
            </a:r>
          </a:p>
          <a:p>
            <a:pPr eaLnBrk="1" hangingPunct="1"/>
            <a:r>
              <a:rPr lang="cs-CZ" dirty="0">
                <a:latin typeface="Arial" charset="0"/>
              </a:rPr>
              <a:t>jiné na série. Laterální inhibice. Šum/signál.</a:t>
            </a:r>
          </a:p>
          <a:p>
            <a:pPr eaLnBrk="1" hangingPunct="1"/>
            <a:r>
              <a:rPr lang="cs-CZ" dirty="0">
                <a:latin typeface="Arial" charset="0"/>
              </a:rPr>
              <a:t>2. Horní oliva – křížení nutné pro</a:t>
            </a:r>
          </a:p>
          <a:p>
            <a:pPr eaLnBrk="1" hangingPunct="1"/>
            <a:r>
              <a:rPr lang="cs-CZ" dirty="0">
                <a:latin typeface="Arial" charset="0"/>
              </a:rPr>
              <a:t>Lokalizaci. Analýza </a:t>
            </a:r>
            <a:r>
              <a:rPr lang="cs-CZ" dirty="0"/>
              <a:t>koincidence</a:t>
            </a:r>
            <a:endParaRPr lang="cs-CZ" dirty="0">
              <a:latin typeface="Arial" charset="0"/>
            </a:endParaRPr>
          </a:p>
          <a:p>
            <a:pPr eaLnBrk="1" hangingPunct="1"/>
            <a:r>
              <a:rPr lang="cs-CZ" dirty="0">
                <a:latin typeface="Arial" charset="0"/>
              </a:rPr>
              <a:t>3. </a:t>
            </a:r>
            <a:r>
              <a:rPr lang="cs-CZ" dirty="0" err="1">
                <a:latin typeface="Arial" charset="0"/>
              </a:rPr>
              <a:t>Inf</a:t>
            </a:r>
            <a:r>
              <a:rPr lang="cs-CZ" dirty="0">
                <a:latin typeface="Arial" charset="0"/>
              </a:rPr>
              <a:t>. </a:t>
            </a:r>
            <a:r>
              <a:rPr lang="cs-CZ" dirty="0" err="1">
                <a:latin typeface="Arial" charset="0"/>
              </a:rPr>
              <a:t>coll</a:t>
            </a:r>
            <a:r>
              <a:rPr lang="cs-CZ" dirty="0">
                <a:latin typeface="Arial" charset="0"/>
              </a:rPr>
              <a:t>. – spodní hrbolek </a:t>
            </a:r>
            <a:r>
              <a:rPr lang="cs-CZ" dirty="0" err="1">
                <a:latin typeface="Arial" charset="0"/>
              </a:rPr>
              <a:t>Tekta</a:t>
            </a:r>
            <a:endParaRPr lang="cs-CZ" dirty="0">
              <a:latin typeface="Arial" charset="0"/>
            </a:endParaRPr>
          </a:p>
          <a:p>
            <a:pPr eaLnBrk="1" hangingPunct="1"/>
            <a:r>
              <a:rPr lang="cs-CZ" dirty="0">
                <a:latin typeface="Arial" charset="0"/>
              </a:rPr>
              <a:t>4. </a:t>
            </a:r>
            <a:r>
              <a:rPr lang="cs-CZ" dirty="0" err="1">
                <a:latin typeface="Arial" charset="0"/>
              </a:rPr>
              <a:t>Geniculate</a:t>
            </a:r>
            <a:r>
              <a:rPr lang="cs-CZ" dirty="0">
                <a:latin typeface="Arial" charset="0"/>
              </a:rPr>
              <a:t> komplex – poslední</a:t>
            </a:r>
          </a:p>
          <a:p>
            <a:pPr eaLnBrk="1" hangingPunct="1"/>
            <a:r>
              <a:rPr lang="cs-CZ" dirty="0">
                <a:latin typeface="Arial" charset="0"/>
              </a:rPr>
              <a:t>před kůrou. Mnoho eferentních vláken.</a:t>
            </a:r>
          </a:p>
          <a:p>
            <a:pPr eaLnBrk="1" hangingPunct="1"/>
            <a:r>
              <a:rPr lang="cs-CZ" dirty="0">
                <a:latin typeface="Arial" charset="0"/>
              </a:rPr>
              <a:t>5. Prim a sec. Kůra</a:t>
            </a:r>
          </a:p>
          <a:p>
            <a:pPr eaLnBrk="1" hangingPunct="1"/>
            <a:endParaRPr lang="cs-CZ" dirty="0">
              <a:latin typeface="Arial" charset="0"/>
            </a:endParaRPr>
          </a:p>
          <a:p>
            <a:pPr eaLnBrk="1" hangingPunct="1"/>
            <a:endParaRPr lang="cs-CZ" dirty="0">
              <a:latin typeface="Arial" charset="0"/>
            </a:endParaRPr>
          </a:p>
          <a:p>
            <a:pPr eaLnBrk="1" hangingPunct="1"/>
            <a:endParaRPr lang="cs-CZ" dirty="0">
              <a:latin typeface="Arial" charset="0"/>
            </a:endParaRPr>
          </a:p>
          <a:p>
            <a:pPr eaLnBrk="1" hangingPunct="1"/>
            <a:endParaRPr lang="cs-CZ" dirty="0">
              <a:latin typeface="Arial" charset="0"/>
            </a:endParaRPr>
          </a:p>
          <a:p>
            <a:pPr eaLnBrk="1" hangingPunct="1"/>
            <a:r>
              <a:rPr lang="cs-CZ" dirty="0">
                <a:latin typeface="Arial" charset="0"/>
              </a:rPr>
              <a:t>Ve srovnání se zrakem mnoho práce</a:t>
            </a:r>
          </a:p>
          <a:p>
            <a:pPr eaLnBrk="1" hangingPunct="1"/>
            <a:r>
              <a:rPr lang="cs-CZ" dirty="0">
                <a:latin typeface="Arial" charset="0"/>
              </a:rPr>
              <a:t>ještě před kůrou ve kmeni – </a:t>
            </a:r>
          </a:p>
          <a:p>
            <a:pPr eaLnBrk="1" hangingPunct="1"/>
            <a:r>
              <a:rPr lang="cs-CZ" dirty="0">
                <a:latin typeface="Arial" charset="0"/>
              </a:rPr>
              <a:t>Savci nejprve pouze </a:t>
            </a:r>
            <a:r>
              <a:rPr lang="cs-CZ" dirty="0"/>
              <a:t>noční </a:t>
            </a:r>
            <a:r>
              <a:rPr lang="cs-CZ" dirty="0">
                <a:latin typeface="Arial" charset="0"/>
              </a:rPr>
              <a:t>.</a:t>
            </a:r>
          </a:p>
          <a:p>
            <a:pPr eaLnBrk="1" hangingPunct="1"/>
            <a:r>
              <a:rPr lang="cs-CZ" dirty="0">
                <a:latin typeface="Arial" charset="0"/>
              </a:rPr>
              <a:t>Až řeč lokalizována do kůry. </a:t>
            </a:r>
          </a:p>
        </p:txBody>
      </p:sp>
      <p:sp>
        <p:nvSpPr>
          <p:cNvPr id="54276" name="Text Box 4"/>
          <p:cNvSpPr txBox="1">
            <a:spLocks noChangeArrowheads="1"/>
          </p:cNvSpPr>
          <p:nvPr/>
        </p:nvSpPr>
        <p:spPr bwMode="auto">
          <a:xfrm>
            <a:off x="5292725" y="3206750"/>
            <a:ext cx="946150" cy="3667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Tektum</a:t>
            </a:r>
          </a:p>
        </p:txBody>
      </p:sp>
      <p:sp>
        <p:nvSpPr>
          <p:cNvPr id="54277" name="Text Box 5"/>
          <p:cNvSpPr txBox="1">
            <a:spLocks noChangeArrowheads="1"/>
          </p:cNvSpPr>
          <p:nvPr/>
        </p:nvSpPr>
        <p:spPr bwMode="auto">
          <a:xfrm>
            <a:off x="5292725" y="2198688"/>
            <a:ext cx="1060450" cy="36671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Talamus</a:t>
            </a:r>
          </a:p>
        </p:txBody>
      </p:sp>
      <p:sp>
        <p:nvSpPr>
          <p:cNvPr id="54278" name="Text Box 6"/>
          <p:cNvSpPr txBox="1">
            <a:spLocks noChangeArrowheads="1"/>
          </p:cNvSpPr>
          <p:nvPr/>
        </p:nvSpPr>
        <p:spPr bwMode="auto">
          <a:xfrm>
            <a:off x="4356100" y="5084763"/>
            <a:ext cx="13525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Pons </a:t>
            </a:r>
            <a:r>
              <a:rPr lang="cs-CZ" dirty="0" err="1">
                <a:latin typeface="Arial" charset="0"/>
              </a:rPr>
              <a:t>Varoli</a:t>
            </a:r>
            <a:endParaRPr lang="cs-CZ" dirty="0">
              <a:latin typeface="Arial" charset="0"/>
            </a:endParaRPr>
          </a:p>
        </p:txBody>
      </p:sp>
      <p:sp>
        <p:nvSpPr>
          <p:cNvPr id="7" name="Text Box 6"/>
          <p:cNvSpPr txBox="1">
            <a:spLocks noChangeArrowheads="1"/>
          </p:cNvSpPr>
          <p:nvPr/>
        </p:nvSpPr>
        <p:spPr bwMode="auto">
          <a:xfrm>
            <a:off x="4335140" y="6101359"/>
            <a:ext cx="99257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err="1" smtClean="0">
                <a:latin typeface="Arial" charset="0"/>
              </a:rPr>
              <a:t>Medulla</a:t>
            </a:r>
            <a:endParaRPr lang="cs-CZ" dirty="0">
              <a:latin typeface="Arial"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17-14"/>
          <p:cNvPicPr>
            <a:picLocks noChangeAspect="1" noChangeArrowheads="1"/>
          </p:cNvPicPr>
          <p:nvPr/>
        </p:nvPicPr>
        <p:blipFill>
          <a:blip r:embed="rId2">
            <a:extLst>
              <a:ext uri="{28A0092B-C50C-407E-A947-70E740481C1C}">
                <a14:useLocalDpi xmlns:a14="http://schemas.microsoft.com/office/drawing/2010/main" val="0"/>
              </a:ext>
            </a:extLst>
          </a:blip>
          <a:srcRect b="6667"/>
          <a:stretch>
            <a:fillRect/>
          </a:stretch>
        </p:blipFill>
        <p:spPr bwMode="auto">
          <a:xfrm>
            <a:off x="3787775" y="0"/>
            <a:ext cx="535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5"/>
          <p:cNvSpPr txBox="1">
            <a:spLocks noChangeArrowheads="1"/>
          </p:cNvSpPr>
          <p:nvPr/>
        </p:nvSpPr>
        <p:spPr bwMode="auto">
          <a:xfrm>
            <a:off x="0" y="0"/>
            <a:ext cx="3578225" cy="6186309"/>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err="1">
                <a:latin typeface="Arial" charset="0"/>
              </a:rPr>
              <a:t>Tonotopická</a:t>
            </a:r>
            <a:r>
              <a:rPr lang="cs-CZ" dirty="0">
                <a:latin typeface="Arial" charset="0"/>
              </a:rPr>
              <a:t> a bilaterální</a:t>
            </a:r>
          </a:p>
          <a:p>
            <a:pPr eaLnBrk="1" hangingPunct="1"/>
            <a:r>
              <a:rPr lang="cs-CZ" dirty="0">
                <a:latin typeface="Arial" charset="0"/>
              </a:rPr>
              <a:t>organizace primární </a:t>
            </a:r>
            <a:r>
              <a:rPr lang="cs-CZ" dirty="0" smtClean="0">
                <a:latin typeface="Arial" charset="0"/>
              </a:rPr>
              <a:t>sluchové kůry</a:t>
            </a:r>
            <a:endParaRPr lang="cs-CZ" dirty="0">
              <a:latin typeface="Arial" charset="0"/>
            </a:endParaRPr>
          </a:p>
          <a:p>
            <a:pPr eaLnBrk="1" hangingPunct="1"/>
            <a:r>
              <a:rPr lang="cs-CZ" dirty="0">
                <a:latin typeface="Arial" charset="0"/>
              </a:rPr>
              <a:t>Neurony citlivé na modulované</a:t>
            </a:r>
          </a:p>
          <a:p>
            <a:pPr eaLnBrk="1" hangingPunct="1"/>
            <a:r>
              <a:rPr lang="cs-CZ" dirty="0">
                <a:latin typeface="Arial" charset="0"/>
              </a:rPr>
              <a:t>frekvence nebo volání</a:t>
            </a:r>
          </a:p>
          <a:p>
            <a:pPr eaLnBrk="1" hangingPunct="1"/>
            <a:endParaRPr lang="cs-CZ" dirty="0">
              <a:solidFill>
                <a:schemeClr val="folHlink"/>
              </a:solidFill>
              <a:latin typeface="Arial" charset="0"/>
            </a:endParaRPr>
          </a:p>
          <a:p>
            <a:pPr eaLnBrk="1" hangingPunct="1"/>
            <a:r>
              <a:rPr lang="cs-CZ" dirty="0"/>
              <a:t>Některé sloupce sumují aktivitu z obou uší, jiné reagují na vstup jen z jednoho ucha a umlkají, přicházejí-li vstupy z obou. </a:t>
            </a:r>
            <a:endParaRPr lang="cs-CZ" dirty="0" smtClean="0"/>
          </a:p>
          <a:p>
            <a:pPr eaLnBrk="1" hangingPunct="1"/>
            <a:r>
              <a:rPr lang="cs-CZ" dirty="0" smtClean="0"/>
              <a:t>Jsou </a:t>
            </a:r>
            <a:r>
              <a:rPr lang="cs-CZ" dirty="0"/>
              <a:t>zde </a:t>
            </a:r>
            <a:r>
              <a:rPr lang="cs-CZ" dirty="0" err="1"/>
              <a:t>bb</a:t>
            </a:r>
            <a:r>
              <a:rPr lang="cs-CZ" dirty="0"/>
              <a:t>, které nereagují jen na určité čisté tóny ale jsou naladěny na specificky modulované frekvence stoupavé nebo klesavé. Podobně jako to uvidíme u zrakové kůry, jsou tu buňky aktivované zcela specifickými druhy volání – v primární kůře makaků. Dokonce voláními individuálních jedinců.</a:t>
            </a:r>
            <a:endParaRPr lang="cs-CZ" dirty="0">
              <a:solidFill>
                <a:schemeClr val="folHlink"/>
              </a:solidFill>
              <a:latin typeface="Arial" charset="0"/>
            </a:endParaRPr>
          </a:p>
          <a:p>
            <a:pPr eaLnBrk="1" hangingPunct="1"/>
            <a:endParaRPr lang="cs-CZ" dirty="0">
              <a:solidFill>
                <a:schemeClr val="folHlink"/>
              </a:solidFill>
              <a:latin typeface="Arial"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e/ec/Auditory_Cortex_Frequency_Mapping.svg/800px-Auditory_Cortex_Frequency_Mapping.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7620000" cy="4762500"/>
          </a:xfrm>
          <a:prstGeom prst="rect">
            <a:avLst/>
          </a:prstGeom>
          <a:solidFill>
            <a:srgbClr val="FFC000"/>
          </a:solidFill>
          <a:extLst/>
        </p:spPr>
      </p:pic>
      <p:sp>
        <p:nvSpPr>
          <p:cNvPr id="2" name="TextovéPole 1"/>
          <p:cNvSpPr txBox="1"/>
          <p:nvPr/>
        </p:nvSpPr>
        <p:spPr>
          <a:xfrm>
            <a:off x="827584" y="332656"/>
            <a:ext cx="7692008" cy="646331"/>
          </a:xfrm>
          <a:prstGeom prst="rect">
            <a:avLst/>
          </a:prstGeom>
          <a:noFill/>
        </p:spPr>
        <p:txBody>
          <a:bodyPr wrap="square" rtlCol="0">
            <a:spAutoFit/>
          </a:bodyPr>
          <a:lstStyle/>
          <a:p>
            <a:r>
              <a:rPr lang="cs-CZ" dirty="0" smtClean="0"/>
              <a:t>Uložení primární a sekundární sluchové kůry ve spánkovém laloku.</a:t>
            </a:r>
          </a:p>
          <a:p>
            <a:r>
              <a:rPr lang="cs-CZ" dirty="0" smtClean="0"/>
              <a:t>Primární má </a:t>
            </a:r>
            <a:r>
              <a:rPr lang="cs-CZ" dirty="0" err="1" smtClean="0"/>
              <a:t>tonotopickou</a:t>
            </a:r>
            <a:r>
              <a:rPr lang="cs-CZ" dirty="0" smtClean="0"/>
              <a:t> organizaci.</a:t>
            </a:r>
            <a:endParaRPr lang="cs-CZ" dirty="0"/>
          </a:p>
        </p:txBody>
      </p:sp>
    </p:spTree>
    <p:extLst>
      <p:ext uri="{BB962C8B-B14F-4D97-AF65-F5344CB8AC3E}">
        <p14:creationId xmlns:p14="http://schemas.microsoft.com/office/powerpoint/2010/main" val="22921858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0" y="0"/>
            <a:ext cx="9144000"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800" dirty="0"/>
              <a:t>Primární a sekundární sluchová kůra:</a:t>
            </a:r>
          </a:p>
          <a:p>
            <a:pPr eaLnBrk="1" hangingPunct="1"/>
            <a:endParaRPr lang="cs-CZ" dirty="0"/>
          </a:p>
          <a:p>
            <a:pPr eaLnBrk="1" hangingPunct="1"/>
            <a:r>
              <a:rPr lang="cs-CZ" dirty="0"/>
              <a:t>Ví se, že: odstranění </a:t>
            </a:r>
            <a:r>
              <a:rPr lang="cs-CZ" b="1" dirty="0"/>
              <a:t>primární sluchové kůry</a:t>
            </a:r>
            <a:r>
              <a:rPr lang="cs-CZ" dirty="0"/>
              <a:t> nevede ani k hluchotě ani k oslabení sluchu. Také není porušeno vnímání ani diskriminace jednoduchých tónů. </a:t>
            </a:r>
            <a:endParaRPr lang="cs-CZ" dirty="0" smtClean="0"/>
          </a:p>
          <a:p>
            <a:pPr eaLnBrk="1" hangingPunct="1"/>
            <a:r>
              <a:rPr lang="cs-CZ" dirty="0" smtClean="0"/>
              <a:t>Vymizí </a:t>
            </a:r>
            <a:r>
              <a:rPr lang="cs-CZ" dirty="0"/>
              <a:t>ale schopnost detekovat krátce trvající zvuk. Zdravý postřehne už 40ms, postižená osoba potřebuje prodloužení až na 95ms. Je tu neschopnost rozlišit dva krátce po sobě navazující zvuky a neschopnost rozlišit časové pořadí několika zvuků. Objevují se také poruchy v rozlišení složitějších zvukových vzorců. Postižený člověk např. nedokáže detekovat drobnou změnu ve dvou rychle zahraných sekvencích několika tónů nebo není schopen rozlišit podobné hlásky jako ba-</a:t>
            </a:r>
            <a:r>
              <a:rPr lang="cs-CZ" dirty="0" err="1"/>
              <a:t>pa</a:t>
            </a:r>
            <a:r>
              <a:rPr lang="cs-CZ" dirty="0"/>
              <a:t>, da-ta, </a:t>
            </a:r>
            <a:r>
              <a:rPr lang="cs-CZ" dirty="0" err="1"/>
              <a:t>sa</a:t>
            </a:r>
            <a:r>
              <a:rPr lang="cs-CZ" dirty="0"/>
              <a:t>-za apod.</a:t>
            </a:r>
          </a:p>
          <a:p>
            <a:pPr eaLnBrk="1" hangingPunct="1"/>
            <a:endParaRPr lang="cs-CZ" dirty="0"/>
          </a:p>
          <a:p>
            <a:pPr eaLnBrk="1" hangingPunct="1"/>
            <a:r>
              <a:rPr lang="cs-CZ" dirty="0"/>
              <a:t>Poškození </a:t>
            </a:r>
            <a:r>
              <a:rPr lang="cs-CZ" b="1" dirty="0"/>
              <a:t>sekundární sluchové kůry </a:t>
            </a:r>
            <a:r>
              <a:rPr lang="cs-CZ" dirty="0"/>
              <a:t>způsobuje sluchovou agnózii. Jde o neschopnost porozumět slyšenému. </a:t>
            </a:r>
          </a:p>
          <a:p>
            <a:pPr eaLnBrk="1" hangingPunct="1"/>
            <a:endParaRPr lang="cs-CZ" dirty="0"/>
          </a:p>
          <a:p>
            <a:pPr eaLnBrk="1" hangingPunct="1"/>
            <a:r>
              <a:rPr lang="cs-CZ" dirty="0"/>
              <a:t>Primární sluchová kůra se tedy zřejmě uplatňuje v analýze místa zdroje zvuku a složitějších zvukových vzorců jako jsou fonémy (významotvorné hlásky v jazyce) nebo zvukové komunikační signály u zvířat. Sekundární sluchová kůra má tedy vztah k porozumění slyšeného, především řeči a ke sluchové paměti.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izofony"/>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484438" y="1628775"/>
            <a:ext cx="6397625"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p:cNvSpPr txBox="1">
            <a:spLocks noChangeArrowheads="1"/>
          </p:cNvSpPr>
          <p:nvPr/>
        </p:nvSpPr>
        <p:spPr bwMode="auto">
          <a:xfrm>
            <a:off x="250825" y="404813"/>
            <a:ext cx="5981125"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800" dirty="0" err="1"/>
              <a:t>Psychoakustika</a:t>
            </a:r>
            <a:r>
              <a:rPr lang="cs-CZ" dirty="0">
                <a:latin typeface="Arial" charset="0"/>
              </a:rPr>
              <a:t>:</a:t>
            </a:r>
          </a:p>
          <a:p>
            <a:pPr eaLnBrk="1" hangingPunct="1"/>
            <a:r>
              <a:rPr lang="cs-CZ" dirty="0">
                <a:latin typeface="Arial" charset="0"/>
              </a:rPr>
              <a:t>Hlasitost není totéž co intenzita</a:t>
            </a:r>
          </a:p>
          <a:p>
            <a:pPr eaLnBrk="1" hangingPunct="1"/>
            <a:r>
              <a:rPr lang="cs-CZ" dirty="0">
                <a:latin typeface="Arial" charset="0"/>
              </a:rPr>
              <a:t>a frekvence není totéž co výška tónu (</a:t>
            </a:r>
            <a:r>
              <a:rPr lang="cs-CZ" dirty="0" err="1">
                <a:latin typeface="Arial" charset="0"/>
              </a:rPr>
              <a:t>nestoupe</a:t>
            </a:r>
            <a:r>
              <a:rPr lang="cs-CZ" dirty="0">
                <a:latin typeface="Arial" charset="0"/>
              </a:rPr>
              <a:t> lineárně)</a:t>
            </a:r>
          </a:p>
          <a:p>
            <a:pPr eaLnBrk="1" hangingPunct="1"/>
            <a:r>
              <a:rPr lang="cs-CZ" dirty="0">
                <a:latin typeface="Arial" charset="0"/>
              </a:rPr>
              <a:t>Izofony</a:t>
            </a:r>
          </a:p>
        </p:txBody>
      </p:sp>
      <p:sp>
        <p:nvSpPr>
          <p:cNvPr id="57348" name="Text Box 4">
            <a:hlinkClick r:id="rId3"/>
          </p:cNvPr>
          <p:cNvSpPr txBox="1">
            <a:spLocks noChangeArrowheads="1"/>
          </p:cNvSpPr>
          <p:nvPr/>
        </p:nvSpPr>
        <p:spPr bwMode="auto">
          <a:xfrm>
            <a:off x="231775" y="6251574"/>
            <a:ext cx="88047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https://</a:t>
            </a:r>
            <a:r>
              <a:rPr lang="cs-CZ" dirty="0">
                <a:hlinkClick r:id="rId4"/>
              </a:rPr>
              <a:t>oup-arc.com/access/content/sensation-and-perception-5e-student-resources/sensation-and-perception-5e-activity-9-3?previousFilter=tag_chapter-09</a:t>
            </a:r>
            <a:endParaRPr lang="cs-CZ" dirty="0"/>
          </a:p>
        </p:txBody>
      </p:sp>
      <p:sp>
        <p:nvSpPr>
          <p:cNvPr id="2" name="TextovéPole 1"/>
          <p:cNvSpPr txBox="1"/>
          <p:nvPr/>
        </p:nvSpPr>
        <p:spPr>
          <a:xfrm>
            <a:off x="323529" y="2708920"/>
            <a:ext cx="2016224" cy="923330"/>
          </a:xfrm>
          <a:prstGeom prst="rect">
            <a:avLst/>
          </a:prstGeom>
          <a:noFill/>
        </p:spPr>
        <p:txBody>
          <a:bodyPr wrap="square" rtlCol="0">
            <a:spAutoFit/>
          </a:bodyPr>
          <a:lstStyle/>
          <a:p>
            <a:r>
              <a:rPr lang="cs-CZ" dirty="0">
                <a:hlinkClick r:id="rId5"/>
              </a:rPr>
              <a:t>http://newt.phys.unsw.edu.au/jw/hearing.html</a:t>
            </a:r>
            <a:endParaRPr lang="cs-CZ"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luch3"/>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b="71988"/>
          <a:stretch>
            <a:fillRect/>
          </a:stretch>
        </p:blipFill>
        <p:spPr bwMode="auto">
          <a:xfrm>
            <a:off x="0" y="1268413"/>
            <a:ext cx="5256213"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p:cNvSpPr txBox="1">
            <a:spLocks noChangeArrowheads="1"/>
          </p:cNvSpPr>
          <p:nvPr/>
        </p:nvSpPr>
        <p:spPr bwMode="auto">
          <a:xfrm>
            <a:off x="314384" y="469699"/>
            <a:ext cx="37231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800" dirty="0"/>
              <a:t>Určení hlasitosti zvuku</a:t>
            </a:r>
          </a:p>
        </p:txBody>
      </p:sp>
      <p:pic>
        <p:nvPicPr>
          <p:cNvPr id="58372" name="Picture 4" descr="křivky hlasitosti"/>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5219700" y="0"/>
            <a:ext cx="39243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určení hlasitosti"/>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5219700" y="3429000"/>
            <a:ext cx="3924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6"/>
          <p:cNvSpPr txBox="1">
            <a:spLocks noChangeArrowheads="1"/>
          </p:cNvSpPr>
          <p:nvPr/>
        </p:nvSpPr>
        <p:spPr bwMode="auto">
          <a:xfrm>
            <a:off x="1" y="3933056"/>
            <a:ext cx="514806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Poznáme 1dB ze 100dB</a:t>
            </a:r>
          </a:p>
          <a:p>
            <a:pPr eaLnBrk="1" hangingPunct="1"/>
            <a:r>
              <a:rPr lang="cs-CZ" dirty="0" smtClean="0"/>
              <a:t>Důležitý parametr, ze kterého se odhaduje směr zvuku.</a:t>
            </a:r>
            <a:endParaRPr lang="cs-CZ" dirty="0"/>
          </a:p>
          <a:p>
            <a:pPr eaLnBrk="1" hangingPunct="1"/>
            <a:r>
              <a:rPr lang="cs-CZ" dirty="0"/>
              <a:t>Čím </a:t>
            </a:r>
            <a:r>
              <a:rPr lang="cs-CZ" dirty="0" smtClean="0"/>
              <a:t>hlasitější tón, </a:t>
            </a:r>
            <a:r>
              <a:rPr lang="cs-CZ" dirty="0"/>
              <a:t>tím větší rozsah </a:t>
            </a:r>
            <a:r>
              <a:rPr lang="cs-CZ" dirty="0" smtClean="0"/>
              <a:t>v kochlei zabere</a:t>
            </a:r>
            <a:r>
              <a:rPr lang="cs-CZ" dirty="0"/>
              <a:t>.</a:t>
            </a:r>
          </a:p>
          <a:p>
            <a:pPr eaLnBrk="1" hangingPunct="1"/>
            <a:r>
              <a:rPr lang="cs-CZ" dirty="0"/>
              <a:t>Vlákna sl. nervu specializovaná na určitou </a:t>
            </a:r>
          </a:p>
          <a:p>
            <a:pPr eaLnBrk="1" hangingPunct="1"/>
            <a:r>
              <a:rPr lang="cs-CZ" dirty="0"/>
              <a:t>hlasitost.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4"/>
          <p:cNvSpPr txBox="1">
            <a:spLocks noChangeArrowheads="1"/>
          </p:cNvSpPr>
          <p:nvPr/>
        </p:nvSpPr>
        <p:spPr bwMode="auto">
          <a:xfrm>
            <a:off x="2195736" y="38101"/>
            <a:ext cx="51022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800" dirty="0"/>
              <a:t>Určení směru zvuku – dva klíče</a:t>
            </a:r>
          </a:p>
        </p:txBody>
      </p:sp>
      <p:pic>
        <p:nvPicPr>
          <p:cNvPr id="59395" name="Picture 6" descr="sluch3"/>
          <p:cNvPicPr>
            <a:picLocks noChangeAspect="1" noChangeArrowheads="1"/>
          </p:cNvPicPr>
          <p:nvPr/>
        </p:nvPicPr>
        <p:blipFill rotWithShape="1">
          <a:blip r:embed="rId2">
            <a:lum bright="-20000" contrast="20000"/>
            <a:extLst>
              <a:ext uri="{28A0092B-C50C-407E-A947-70E740481C1C}">
                <a14:useLocalDpi xmlns:a14="http://schemas.microsoft.com/office/drawing/2010/main" val="0"/>
              </a:ext>
            </a:extLst>
          </a:blip>
          <a:srcRect t="28767" b="40747"/>
          <a:stretch/>
        </p:blipFill>
        <p:spPr bwMode="auto">
          <a:xfrm>
            <a:off x="6483" y="692696"/>
            <a:ext cx="9144000" cy="4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7"/>
          <p:cNvSpPr txBox="1">
            <a:spLocks noChangeArrowheads="1"/>
          </p:cNvSpPr>
          <p:nvPr/>
        </p:nvSpPr>
        <p:spPr bwMode="auto">
          <a:xfrm>
            <a:off x="-36513" y="5056184"/>
            <a:ext cx="918051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Za optimálních podmínek dokáže člověk lokalizovat v horizontální rovině zvukový zdroj s přesností na 4°, což odpovídá asi 10us . Ve směru vertikálním je tato detekce méně přesná. </a:t>
            </a:r>
          </a:p>
          <a:p>
            <a:pPr eaLnBrk="1" hangingPunct="1"/>
            <a:r>
              <a:rPr lang="cs-CZ" dirty="0"/>
              <a:t>Časový klíč spočívá v tom, že určitá fáze akustické vlny dorazí k jednomu uchu dřív než je druhému. Používá se pro lokalizaci nižších frekvencí zvuku, zhruba do 2kHz, kdežto intenzitní je nezbytný pro lokalizaci zvuků o vyšších frekvencích.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rostorove slyseni"/>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403350" y="1163638"/>
            <a:ext cx="738822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592138" y="712788"/>
            <a:ext cx="343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Prostorové slyšení – časový klíč</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ůst memb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916238" y="2600325"/>
            <a:ext cx="6227762"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tubul"/>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0"/>
            <a:ext cx="47879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6227763" y="1052513"/>
            <a:ext cx="1874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a:t>Cilie, řasinky</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koincidenčná detekto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859338" y="0"/>
            <a:ext cx="3233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6"/>
          <p:cNvSpPr txBox="1">
            <a:spLocks noChangeArrowheads="1"/>
          </p:cNvSpPr>
          <p:nvPr/>
        </p:nvSpPr>
        <p:spPr bwMode="auto">
          <a:xfrm>
            <a:off x="592138" y="1144588"/>
            <a:ext cx="238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Koincidenční detektor</a:t>
            </a:r>
          </a:p>
        </p:txBody>
      </p:sp>
      <p:sp>
        <p:nvSpPr>
          <p:cNvPr id="61444" name="Text Box 7"/>
          <p:cNvSpPr txBox="1">
            <a:spLocks noChangeArrowheads="1"/>
          </p:cNvSpPr>
          <p:nvPr/>
        </p:nvSpPr>
        <p:spPr bwMode="auto">
          <a:xfrm>
            <a:off x="1095375" y="2224088"/>
            <a:ext cx="132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hlinkClick r:id="rId3" action="ppaction://hlinkfile"/>
              </a:rPr>
              <a:t>Simultánně</a:t>
            </a:r>
            <a:endParaRPr lang="cs-CZ">
              <a:latin typeface="Arial" charset="0"/>
            </a:endParaRPr>
          </a:p>
          <a:p>
            <a:pPr eaLnBrk="1" hangingPunct="1"/>
            <a:r>
              <a:rPr lang="cs-CZ">
                <a:latin typeface="Arial" charset="0"/>
                <a:hlinkClick r:id="rId4" action="ppaction://hlinkfile"/>
              </a:rPr>
              <a:t>Offset</a:t>
            </a:r>
            <a:endParaRPr lang="cs-CZ">
              <a:latin typeface="Arial" charset="0"/>
            </a:endParaRPr>
          </a:p>
        </p:txBody>
      </p:sp>
      <p:sp>
        <p:nvSpPr>
          <p:cNvPr id="2" name="TextovéPole 1"/>
          <p:cNvSpPr txBox="1"/>
          <p:nvPr/>
        </p:nvSpPr>
        <p:spPr>
          <a:xfrm>
            <a:off x="173383" y="3653910"/>
            <a:ext cx="4614641" cy="1477328"/>
          </a:xfrm>
          <a:prstGeom prst="rect">
            <a:avLst/>
          </a:prstGeom>
          <a:noFill/>
        </p:spPr>
        <p:txBody>
          <a:bodyPr wrap="square" rtlCol="0">
            <a:spAutoFit/>
          </a:bodyPr>
          <a:lstStyle/>
          <a:p>
            <a:r>
              <a:rPr lang="cs-CZ" dirty="0">
                <a:hlinkClick r:id="rId5"/>
              </a:rPr>
              <a:t>https://oup-arc.com/access/content/sensation-and-perception-5e-student-resources/sensation-and-perception-5e-activity-10-1?previousFilter=tag_chapter-10</a:t>
            </a:r>
            <a:endParaRPr lang="cs-CZ"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66849" y="908720"/>
            <a:ext cx="9056687"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Ve středním mozku jsou skupiny neuronů fungující jako koincidenční detektory. Jsou aktivovány jen tehdy, dorazí-li signály z obou uší přibližně ve stejnou dobu. Soví koincidenční detektor je schopen zjistit rozdíly 10mikros. Jiná buňka bude tedy aktivní při poloze zvuku 10° jiná při 20°. Tvoří tak vlastně mapy zvukového prostoru. Má se za to, že informace z této zvukové mapy je porovnávána s mapou zrakovou. Obě dráhy (časová i intenzitní) se slévají dohromady.</a:t>
            </a:r>
          </a:p>
          <a:p>
            <a:pPr eaLnBrk="1" hangingPunct="1"/>
            <a:endParaRPr lang="cs-CZ" dirty="0"/>
          </a:p>
          <a:p>
            <a:pPr eaLnBrk="1" hangingPunct="1"/>
            <a:r>
              <a:rPr lang="cs-CZ" dirty="0"/>
              <a:t> Mají ale ještě významnou větev do optického </a:t>
            </a:r>
            <a:r>
              <a:rPr lang="cs-CZ" dirty="0" err="1"/>
              <a:t>tekta</a:t>
            </a:r>
            <a:r>
              <a:rPr lang="cs-CZ" dirty="0"/>
              <a:t>, odkud řídí pohyby hlavy a oči při upřeném pohledu na kořist. Na vyšší úrovni v koncovém mozku se ale mapový, uspořádaný charakter ztrácí. Koncový mozek a sluchová kůra mají asi na práci komplexnější úkoly jako je identifikace zdroje, výběr jednoho zvuku na pozadí dalších, určení upření pozornosti při dalších stimulech jiných modalit, vybavení zvuků a jejich významů z minulosti atd. </a:t>
            </a:r>
          </a:p>
          <a:p>
            <a:pPr eaLnBrk="1" hangingPunct="1"/>
            <a:endParaRPr lang="cs-CZ" dirty="0">
              <a:solidFill>
                <a:schemeClr val="folHlink"/>
              </a:solidFill>
            </a:endParaRPr>
          </a:p>
          <a:p>
            <a:pPr eaLnBrk="1" hangingPunct="1"/>
            <a:r>
              <a:rPr lang="cs-CZ" dirty="0"/>
              <a:t>Specifické buňky reagují na nástup zvuku, výšku, klesání a stoupání, intenzitu polohu v prostoru, pohyb určitým směrem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prostorove slyseni 2"/>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2636838"/>
            <a:ext cx="9144000"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1085321" y="6046258"/>
            <a:ext cx="4972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err="1">
                <a:latin typeface="Arial" charset="0"/>
              </a:rPr>
              <a:t>Medial</a:t>
            </a:r>
            <a:r>
              <a:rPr lang="cs-CZ" dirty="0">
                <a:latin typeface="Arial" charset="0"/>
              </a:rPr>
              <a:t> Superior </a:t>
            </a:r>
            <a:r>
              <a:rPr lang="cs-CZ" dirty="0" err="1">
                <a:latin typeface="Arial" charset="0"/>
              </a:rPr>
              <a:t>Olives</a:t>
            </a:r>
            <a:r>
              <a:rPr lang="cs-CZ" dirty="0">
                <a:latin typeface="Arial" charset="0"/>
              </a:rPr>
              <a:t> (MSO) – časový rozdíl</a:t>
            </a:r>
          </a:p>
          <a:p>
            <a:pPr eaLnBrk="1" hangingPunct="1"/>
            <a:r>
              <a:rPr lang="cs-CZ" dirty="0" err="1">
                <a:latin typeface="Arial" charset="0"/>
              </a:rPr>
              <a:t>Lateral</a:t>
            </a:r>
            <a:r>
              <a:rPr lang="cs-CZ" dirty="0">
                <a:latin typeface="Arial" charset="0"/>
              </a:rPr>
              <a:t> Superior </a:t>
            </a:r>
            <a:r>
              <a:rPr lang="cs-CZ" dirty="0" err="1">
                <a:latin typeface="Arial" charset="0"/>
              </a:rPr>
              <a:t>Olives</a:t>
            </a:r>
            <a:r>
              <a:rPr lang="cs-CZ" dirty="0">
                <a:latin typeface="Arial" charset="0"/>
              </a:rPr>
              <a:t> (LSO) – intenzitní rozdíl</a:t>
            </a:r>
          </a:p>
        </p:txBody>
      </p:sp>
      <p:sp>
        <p:nvSpPr>
          <p:cNvPr id="63492" name="Text Box 4"/>
          <p:cNvSpPr txBox="1">
            <a:spLocks noChangeArrowheads="1"/>
          </p:cNvSpPr>
          <p:nvPr/>
        </p:nvSpPr>
        <p:spPr bwMode="auto">
          <a:xfrm>
            <a:off x="735013" y="1500188"/>
            <a:ext cx="74373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Po jediné synapsi se už </a:t>
            </a:r>
            <a:r>
              <a:rPr lang="cs-CZ" dirty="0" smtClean="0"/>
              <a:t>ve Varolově mostu dráhy </a:t>
            </a:r>
            <a:r>
              <a:rPr lang="cs-CZ" dirty="0"/>
              <a:t>kříží – na rozdíl od zraku. Synapse zdržují.</a:t>
            </a:r>
          </a:p>
        </p:txBody>
      </p:sp>
      <p:pic>
        <p:nvPicPr>
          <p:cNvPr id="5" name="Picture 2" descr="sluchova draha"/>
          <p:cNvPicPr>
            <a:picLocks noChangeAspect="1" noChangeArrowheads="1"/>
          </p:cNvPicPr>
          <p:nvPr/>
        </p:nvPicPr>
        <p:blipFill rotWithShape="1">
          <a:blip r:embed="rId3">
            <a:lum bright="-26000" contrast="26000"/>
            <a:extLst>
              <a:ext uri="{28A0092B-C50C-407E-A947-70E740481C1C}">
                <a14:useLocalDpi xmlns:a14="http://schemas.microsoft.com/office/drawing/2010/main" val="0"/>
              </a:ext>
            </a:extLst>
          </a:blip>
          <a:srcRect l="18200"/>
          <a:stretch/>
        </p:blipFill>
        <p:spPr bwMode="auto">
          <a:xfrm>
            <a:off x="4699000" y="0"/>
            <a:ext cx="444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5292725" y="3206750"/>
            <a:ext cx="946150" cy="3667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Tektum</a:t>
            </a:r>
          </a:p>
        </p:txBody>
      </p:sp>
      <p:sp>
        <p:nvSpPr>
          <p:cNvPr id="7" name="Text Box 5"/>
          <p:cNvSpPr txBox="1">
            <a:spLocks noChangeArrowheads="1"/>
          </p:cNvSpPr>
          <p:nvPr/>
        </p:nvSpPr>
        <p:spPr bwMode="auto">
          <a:xfrm>
            <a:off x="5292725" y="2198688"/>
            <a:ext cx="1060450" cy="36671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Talamus</a:t>
            </a:r>
          </a:p>
        </p:txBody>
      </p:sp>
      <p:sp>
        <p:nvSpPr>
          <p:cNvPr id="8" name="Text Box 6"/>
          <p:cNvSpPr txBox="1">
            <a:spLocks noChangeArrowheads="1"/>
          </p:cNvSpPr>
          <p:nvPr/>
        </p:nvSpPr>
        <p:spPr bwMode="auto">
          <a:xfrm>
            <a:off x="4356100" y="5084763"/>
            <a:ext cx="13525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Pons </a:t>
            </a:r>
            <a:r>
              <a:rPr lang="cs-CZ" dirty="0" err="1">
                <a:latin typeface="Arial" charset="0"/>
              </a:rPr>
              <a:t>Varoli</a:t>
            </a:r>
            <a:endParaRPr lang="cs-CZ" dirty="0">
              <a:latin typeface="Arial" charset="0"/>
            </a:endParaRPr>
          </a:p>
        </p:txBody>
      </p:sp>
      <p:sp>
        <p:nvSpPr>
          <p:cNvPr id="9" name="Text Box 6"/>
          <p:cNvSpPr txBox="1">
            <a:spLocks noChangeArrowheads="1"/>
          </p:cNvSpPr>
          <p:nvPr/>
        </p:nvSpPr>
        <p:spPr bwMode="auto">
          <a:xfrm>
            <a:off x="4335140" y="6101359"/>
            <a:ext cx="99257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err="1" smtClean="0">
                <a:latin typeface="Arial" charset="0"/>
              </a:rPr>
              <a:t>Medulla</a:t>
            </a:r>
            <a:endParaRPr lang="cs-CZ"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7"/>
                                        </p:tgtEl>
                                      </p:cBhvr>
                                    </p:animEffect>
                                    <p:anim calcmode="lin" valueType="num">
                                      <p:cBhvr>
                                        <p:cTn id="17" dur="1000"/>
                                        <p:tgtEl>
                                          <p:spTgt spid="7"/>
                                        </p:tgtEl>
                                        <p:attrNameLst>
                                          <p:attrName>ppt_x</p:attrName>
                                        </p:attrNameLst>
                                      </p:cBhvr>
                                      <p:tavLst>
                                        <p:tav tm="0">
                                          <p:val>
                                            <p:strVal val="ppt_x"/>
                                          </p:val>
                                        </p:tav>
                                        <p:tav tm="100000">
                                          <p:val>
                                            <p:strVal val="ppt_x"/>
                                          </p:val>
                                        </p:tav>
                                      </p:tavLst>
                                    </p:anim>
                                    <p:anim calcmode="lin" valueType="num">
                                      <p:cBhvr>
                                        <p:cTn id="18" dur="1000"/>
                                        <p:tgtEl>
                                          <p:spTgt spid="7"/>
                                        </p:tgtEl>
                                        <p:attrNameLst>
                                          <p:attrName>ppt_y</p:attrName>
                                        </p:attrNameLst>
                                      </p:cBhvr>
                                      <p:tavLst>
                                        <p:tav tm="0">
                                          <p:val>
                                            <p:strVal val="ppt_y"/>
                                          </p:val>
                                        </p:tav>
                                        <p:tav tm="100000">
                                          <p:val>
                                            <p:strVal val="ppt_y+.1"/>
                                          </p:val>
                                        </p:tav>
                                      </p:tavLst>
                                    </p:anim>
                                    <p:set>
                                      <p:cBhvr>
                                        <p:cTn id="19" dur="1" fill="hold">
                                          <p:stCondLst>
                                            <p:cond delay="999"/>
                                          </p:stCondLst>
                                        </p:cTn>
                                        <p:tgtEl>
                                          <p:spTgt spid="7"/>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8"/>
                                        </p:tgtEl>
                                      </p:cBhvr>
                                    </p:animEffect>
                                    <p:anim calcmode="lin" valueType="num">
                                      <p:cBhvr>
                                        <p:cTn id="22" dur="1000"/>
                                        <p:tgtEl>
                                          <p:spTgt spid="8"/>
                                        </p:tgtEl>
                                        <p:attrNameLst>
                                          <p:attrName>ppt_x</p:attrName>
                                        </p:attrNameLst>
                                      </p:cBhvr>
                                      <p:tavLst>
                                        <p:tav tm="0">
                                          <p:val>
                                            <p:strVal val="ppt_x"/>
                                          </p:val>
                                        </p:tav>
                                        <p:tav tm="100000">
                                          <p:val>
                                            <p:strVal val="ppt_x"/>
                                          </p:val>
                                        </p:tav>
                                      </p:tavLst>
                                    </p:anim>
                                    <p:anim calcmode="lin" valueType="num">
                                      <p:cBhvr>
                                        <p:cTn id="23" dur="1000"/>
                                        <p:tgtEl>
                                          <p:spTgt spid="8"/>
                                        </p:tgtEl>
                                        <p:attrNameLst>
                                          <p:attrName>ppt_y</p:attrName>
                                        </p:attrNameLst>
                                      </p:cBhvr>
                                      <p:tavLst>
                                        <p:tav tm="0">
                                          <p:val>
                                            <p:strVal val="ppt_y"/>
                                          </p:val>
                                        </p:tav>
                                        <p:tav tm="100000">
                                          <p:val>
                                            <p:strVal val="ppt_y+.1"/>
                                          </p:val>
                                        </p:tav>
                                      </p:tavLst>
                                    </p:anim>
                                    <p:set>
                                      <p:cBhvr>
                                        <p:cTn id="24" dur="1" fill="hold">
                                          <p:stCondLst>
                                            <p:cond delay="999"/>
                                          </p:stCondLst>
                                        </p:cTn>
                                        <p:tgtEl>
                                          <p:spTgt spid="8"/>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9"/>
                                        </p:tgtEl>
                                      </p:cBhvr>
                                    </p:animEffect>
                                    <p:anim calcmode="lin" valueType="num">
                                      <p:cBhvr>
                                        <p:cTn id="27" dur="1000"/>
                                        <p:tgtEl>
                                          <p:spTgt spid="9"/>
                                        </p:tgtEl>
                                        <p:attrNameLst>
                                          <p:attrName>ppt_x</p:attrName>
                                        </p:attrNameLst>
                                      </p:cBhvr>
                                      <p:tavLst>
                                        <p:tav tm="0">
                                          <p:val>
                                            <p:strVal val="ppt_x"/>
                                          </p:val>
                                        </p:tav>
                                        <p:tav tm="100000">
                                          <p:val>
                                            <p:strVal val="ppt_x"/>
                                          </p:val>
                                        </p:tav>
                                      </p:tavLst>
                                    </p:anim>
                                    <p:anim calcmode="lin" valueType="num">
                                      <p:cBhvr>
                                        <p:cTn id="28" dur="1000"/>
                                        <p:tgtEl>
                                          <p:spTgt spid="9"/>
                                        </p:tgtEl>
                                        <p:attrNameLst>
                                          <p:attrName>ppt_y</p:attrName>
                                        </p:attrNameLst>
                                      </p:cBhvr>
                                      <p:tavLst>
                                        <p:tav tm="0">
                                          <p:val>
                                            <p:strVal val="ppt_y"/>
                                          </p:val>
                                        </p:tav>
                                        <p:tav tm="100000">
                                          <p:val>
                                            <p:strVal val="ppt_y+.1"/>
                                          </p:val>
                                        </p:tav>
                                      </p:tavLst>
                                    </p:anim>
                                    <p:set>
                                      <p:cBhvr>
                                        <p:cTn id="2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735013" y="1500188"/>
            <a:ext cx="530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t>Vzdálenost zdroje – 	hlasitost</a:t>
            </a:r>
          </a:p>
          <a:p>
            <a:pPr eaLnBrk="1" hangingPunct="1"/>
            <a:r>
              <a:rPr lang="cs-CZ"/>
              <a:t>			spektrální složení zvuku</a:t>
            </a:r>
          </a:p>
        </p:txBody>
      </p:sp>
      <p:pic>
        <p:nvPicPr>
          <p:cNvPr id="64515" name="Picture 5" descr="vzdálenost zvuku"/>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68313" y="2182813"/>
            <a:ext cx="7848600"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11560" y="548680"/>
            <a:ext cx="1584088" cy="369332"/>
          </a:xfrm>
          <a:prstGeom prst="rect">
            <a:avLst/>
          </a:prstGeom>
          <a:noFill/>
        </p:spPr>
        <p:txBody>
          <a:bodyPr wrap="none" rtlCol="0">
            <a:spAutoFit/>
          </a:bodyPr>
          <a:lstStyle/>
          <a:p>
            <a:r>
              <a:rPr lang="cs-CZ" dirty="0" smtClean="0">
                <a:hlinkClick r:id="rId3"/>
              </a:rPr>
              <a:t>Akustika sálů,</a:t>
            </a:r>
            <a:endParaRPr lang="cs-CZ"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76872"/>
            <a:ext cx="4762500" cy="2400301"/>
          </a:xfrm>
          <a:prstGeom prst="rect">
            <a:avLst/>
          </a:prstGeom>
          <a:solidFill>
            <a:schemeClr val="tx1"/>
          </a:solidFill>
          <a:ln>
            <a:noFill/>
          </a:ln>
        </p:spPr>
      </p:pic>
      <p:sp>
        <p:nvSpPr>
          <p:cNvPr id="4" name="Text Box 4"/>
          <p:cNvSpPr txBox="1">
            <a:spLocks noChangeArrowheads="1"/>
          </p:cNvSpPr>
          <p:nvPr/>
        </p:nvSpPr>
        <p:spPr bwMode="auto">
          <a:xfrm>
            <a:off x="447675" y="712788"/>
            <a:ext cx="142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Barvy zvuku</a:t>
            </a:r>
          </a:p>
        </p:txBody>
      </p:sp>
    </p:spTree>
    <p:extLst>
      <p:ext uri="{BB962C8B-B14F-4D97-AF65-F5344CB8AC3E}">
        <p14:creationId xmlns:p14="http://schemas.microsoft.com/office/powerpoint/2010/main" val="42276585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76872"/>
            <a:ext cx="4762500" cy="2400301"/>
          </a:xfrm>
          <a:prstGeom prst="rect">
            <a:avLst/>
          </a:prstGeom>
          <a:solidFill>
            <a:schemeClr val="tx1"/>
          </a:solidFill>
          <a:ln>
            <a:noFill/>
          </a:ln>
        </p:spPr>
      </p:pic>
      <p:pic>
        <p:nvPicPr>
          <p:cNvPr id="2052" name="Picture 4" descr="Související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88" y="2276872"/>
            <a:ext cx="4762500" cy="2400301"/>
          </a:xfrm>
          <a:prstGeom prst="rect">
            <a:avLst/>
          </a:prstGeom>
          <a:solidFill>
            <a:schemeClr val="tx1"/>
          </a:solidFill>
        </p:spPr>
      </p:pic>
      <p:sp>
        <p:nvSpPr>
          <p:cNvPr id="4" name="Text Box 4"/>
          <p:cNvSpPr txBox="1">
            <a:spLocks noChangeArrowheads="1"/>
          </p:cNvSpPr>
          <p:nvPr/>
        </p:nvSpPr>
        <p:spPr bwMode="auto">
          <a:xfrm>
            <a:off x="447675" y="712788"/>
            <a:ext cx="142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Barvy zvuku</a:t>
            </a:r>
          </a:p>
        </p:txBody>
      </p:sp>
    </p:spTree>
    <p:extLst>
      <p:ext uri="{BB962C8B-B14F-4D97-AF65-F5344CB8AC3E}">
        <p14:creationId xmlns:p14="http://schemas.microsoft.com/office/powerpoint/2010/main" val="24309627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447675" y="712788"/>
            <a:ext cx="142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Barvy zvuku</a:t>
            </a:r>
          </a:p>
        </p:txBody>
      </p:sp>
      <p:pic>
        <p:nvPicPr>
          <p:cNvPr id="65539" name="Picture 5" descr="barvy zvuku"/>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708400" y="476250"/>
            <a:ext cx="505460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6"/>
          <p:cNvSpPr txBox="1">
            <a:spLocks noChangeArrowheads="1"/>
          </p:cNvSpPr>
          <p:nvPr/>
        </p:nvSpPr>
        <p:spPr bwMode="auto">
          <a:xfrm>
            <a:off x="331788" y="4437063"/>
            <a:ext cx="35925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hlinkClick r:id="rId3"/>
              </a:rPr>
              <a:t>Barvu tónů určuje spektrum</a:t>
            </a:r>
            <a:endParaRPr lang="cs-CZ" dirty="0"/>
          </a:p>
        </p:txBody>
      </p:sp>
      <p:sp>
        <p:nvSpPr>
          <p:cNvPr id="65541" name="Text Box 7">
            <a:hlinkClick r:id="rId4"/>
          </p:cNvPr>
          <p:cNvSpPr txBox="1">
            <a:spLocks noChangeArrowheads="1"/>
          </p:cNvSpPr>
          <p:nvPr/>
        </p:nvSpPr>
        <p:spPr bwMode="auto">
          <a:xfrm>
            <a:off x="323850" y="3573463"/>
            <a:ext cx="27352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t>Komplexní tóny a </a:t>
            </a:r>
          </a:p>
          <a:p>
            <a:pPr eaLnBrk="1" hangingPunct="1"/>
            <a:r>
              <a:rPr lang="cs-CZ"/>
              <a:t>Fourierova analýza zvuku</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harmonick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132138" y="1052513"/>
            <a:ext cx="5616575"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5"/>
          <p:cNvSpPr txBox="1">
            <a:spLocks noChangeArrowheads="1"/>
          </p:cNvSpPr>
          <p:nvPr/>
        </p:nvSpPr>
        <p:spPr bwMode="auto">
          <a:xfrm>
            <a:off x="592138" y="1000125"/>
            <a:ext cx="245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solidFill>
                  <a:schemeClr val="folHlink"/>
                </a:solidFill>
                <a:latin typeface="Arial" charset="0"/>
              </a:rPr>
              <a:t>Harmonické frekvence</a:t>
            </a:r>
          </a:p>
        </p:txBody>
      </p:sp>
      <p:sp>
        <p:nvSpPr>
          <p:cNvPr id="66564" name="Text Box 6"/>
          <p:cNvSpPr txBox="1">
            <a:spLocks noChangeArrowheads="1"/>
          </p:cNvSpPr>
          <p:nvPr/>
        </p:nvSpPr>
        <p:spPr bwMode="auto">
          <a:xfrm>
            <a:off x="2195736" y="6165304"/>
            <a:ext cx="431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Většina zvuků má harmonické frekvence.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txBox="1">
            <a:spLocks noChangeArrowheads="1"/>
          </p:cNvSpPr>
          <p:nvPr/>
        </p:nvSpPr>
        <p:spPr bwMode="auto">
          <a:xfrm>
            <a:off x="539750" y="188913"/>
            <a:ext cx="7664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Harmonické frekvence</a:t>
            </a:r>
          </a:p>
          <a:p>
            <a:pPr eaLnBrk="1" hangingPunct="1"/>
            <a:r>
              <a:rPr lang="cs-CZ">
                <a:latin typeface="Arial" charset="0"/>
              </a:rPr>
              <a:t>Výška tónu zůstane beze změny i když hlavní frekvence chybí!</a:t>
            </a:r>
          </a:p>
          <a:p>
            <a:pPr eaLnBrk="1" hangingPunct="1"/>
            <a:r>
              <a:rPr lang="cs-CZ">
                <a:latin typeface="Arial" charset="0"/>
              </a:rPr>
              <a:t>Důležitější je vztah mezi harmonickými.</a:t>
            </a:r>
          </a:p>
          <a:p>
            <a:pPr eaLnBrk="1" hangingPunct="1"/>
            <a:r>
              <a:rPr lang="cs-CZ">
                <a:latin typeface="Arial" charset="0"/>
              </a:rPr>
              <a:t>Základní slyšená frekvence je nejmenší společný dělitel všech komponent</a:t>
            </a:r>
          </a:p>
        </p:txBody>
      </p:sp>
      <p:pic>
        <p:nvPicPr>
          <p:cNvPr id="67587" name="Picture 5" descr="harmonicke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276600" y="1700213"/>
            <a:ext cx="54546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23528" y="6119812"/>
            <a:ext cx="8568952" cy="923330"/>
          </a:xfrm>
          <a:prstGeom prst="rect">
            <a:avLst/>
          </a:prstGeom>
          <a:noFill/>
        </p:spPr>
        <p:txBody>
          <a:bodyPr wrap="square" rtlCol="0">
            <a:spAutoFit/>
          </a:bodyPr>
          <a:lstStyle/>
          <a:p>
            <a:r>
              <a:rPr lang="cs-CZ" dirty="0">
                <a:hlinkClick r:id="rId3"/>
              </a:rPr>
              <a:t>https://oup-arc.com/access/content/sensation-and-perception-5e-student-resources/sensation-and-perception-5e-activity-10-2?previousFilter=tag_chapter-10</a:t>
            </a:r>
            <a:endParaRPr lang="cs-CZ"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4" descr="chybí 1"/>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4643438" y="0"/>
            <a:ext cx="3627437"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5"/>
          <p:cNvSpPr txBox="1">
            <a:spLocks noChangeArrowheads="1"/>
          </p:cNvSpPr>
          <p:nvPr/>
        </p:nvSpPr>
        <p:spPr bwMode="auto">
          <a:xfrm>
            <a:off x="539750" y="188913"/>
            <a:ext cx="33845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Harmonické frekvence</a:t>
            </a:r>
          </a:p>
          <a:p>
            <a:pPr eaLnBrk="1" hangingPunct="1"/>
            <a:r>
              <a:rPr lang="cs-CZ">
                <a:latin typeface="Arial" charset="0"/>
              </a:rPr>
              <a:t>Výška tónu zůstane beze změny i když hlavní frekvence chybí!</a:t>
            </a:r>
          </a:p>
          <a:p>
            <a:pPr eaLnBrk="1" hangingPunct="1"/>
            <a:endParaRPr lang="cs-CZ">
              <a:latin typeface="Arial" charset="0"/>
            </a:endParaRPr>
          </a:p>
          <a:p>
            <a:pPr eaLnBrk="1" hangingPunct="1"/>
            <a:r>
              <a:rPr lang="cs-CZ">
                <a:latin typeface="Arial" charset="0"/>
              </a:rPr>
              <a:t>Po součtu se hlavní frekvence objeví.</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lásková buňka 6"/>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051050" y="0"/>
            <a:ext cx="659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87313" y="639763"/>
            <a:ext cx="18923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latin typeface="Arial" charset="0"/>
              </a:rPr>
              <a:t>Kde jsou kanály?</a:t>
            </a:r>
          </a:p>
          <a:p>
            <a:pPr eaLnBrk="1" hangingPunct="1"/>
            <a:r>
              <a:rPr lang="cs-CZ" dirty="0">
                <a:latin typeface="Arial" charset="0"/>
              </a:rPr>
              <a:t>Na bázi?</a:t>
            </a:r>
          </a:p>
          <a:p>
            <a:pPr eaLnBrk="1" hangingPunct="1"/>
            <a:r>
              <a:rPr lang="cs-CZ" dirty="0">
                <a:latin typeface="Arial" charset="0"/>
              </a:rPr>
              <a:t>Ne, Tip </a:t>
            </a:r>
            <a:r>
              <a:rPr lang="cs-CZ" dirty="0" err="1">
                <a:latin typeface="Arial" charset="0"/>
              </a:rPr>
              <a:t>links</a:t>
            </a:r>
            <a:endParaRPr lang="cs-CZ" dirty="0">
              <a:latin typeface="Arial" charset="0"/>
            </a:endParaRPr>
          </a:p>
          <a:p>
            <a:pPr eaLnBrk="1" hangingPunct="1"/>
            <a:r>
              <a:rPr lang="cs-CZ" dirty="0">
                <a:latin typeface="Arial" charset="0"/>
              </a:rPr>
              <a:t>Ca na vrcholcích</a:t>
            </a:r>
          </a:p>
        </p:txBody>
      </p:sp>
      <p:sp>
        <p:nvSpPr>
          <p:cNvPr id="7172" name="Text Box 4"/>
          <p:cNvSpPr txBox="1">
            <a:spLocks noChangeArrowheads="1"/>
          </p:cNvSpPr>
          <p:nvPr/>
        </p:nvSpPr>
        <p:spPr bwMode="auto">
          <a:xfrm>
            <a:off x="0" y="3284538"/>
            <a:ext cx="20780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t>Zpoždění </a:t>
            </a:r>
            <a:r>
              <a:rPr lang="en-US" dirty="0"/>
              <a:t>&lt;</a:t>
            </a:r>
            <a:r>
              <a:rPr lang="cs-CZ" dirty="0"/>
              <a:t> 40us –</a:t>
            </a:r>
          </a:p>
          <a:p>
            <a:pPr eaLnBrk="1" hangingPunct="1"/>
            <a:r>
              <a:rPr lang="cs-CZ" dirty="0"/>
              <a:t> </a:t>
            </a:r>
            <a:r>
              <a:rPr lang="cs-CZ" dirty="0" err="1"/>
              <a:t>ionotropní</a:t>
            </a:r>
            <a:endParaRPr lang="cs-CZ"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nástup zvuku"/>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708400" y="188913"/>
            <a:ext cx="5435600"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6"/>
          <p:cNvSpPr txBox="1">
            <a:spLocks noChangeArrowheads="1"/>
          </p:cNvSpPr>
          <p:nvPr/>
        </p:nvSpPr>
        <p:spPr bwMode="auto">
          <a:xfrm>
            <a:off x="0" y="836613"/>
            <a:ext cx="3435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Proud (stream) zvuku</a:t>
            </a:r>
          </a:p>
          <a:p>
            <a:pPr eaLnBrk="1" hangingPunct="1"/>
            <a:r>
              <a:rPr lang="cs-CZ">
                <a:latin typeface="Arial" charset="0"/>
              </a:rPr>
              <a:t>Nástup a konec zvuku rozhodují</a:t>
            </a:r>
          </a:p>
          <a:p>
            <a:pPr eaLnBrk="1" hangingPunct="1"/>
            <a:r>
              <a:rPr lang="cs-CZ">
                <a:latin typeface="Arial" charset="0"/>
              </a:rPr>
              <a:t>o vjemu. Jsou velmi důležité pro</a:t>
            </a:r>
          </a:p>
          <a:p>
            <a:pPr eaLnBrk="1" hangingPunct="1"/>
            <a:r>
              <a:rPr lang="cs-CZ">
                <a:latin typeface="Arial" charset="0"/>
              </a:rPr>
              <a:t>rozlišení hlásek ( bill x will ). </a:t>
            </a:r>
          </a:p>
        </p:txBody>
      </p:sp>
      <p:sp>
        <p:nvSpPr>
          <p:cNvPr id="2" name="TextovéPole 1"/>
          <p:cNvSpPr txBox="1"/>
          <p:nvPr/>
        </p:nvSpPr>
        <p:spPr>
          <a:xfrm>
            <a:off x="179512" y="4221088"/>
            <a:ext cx="3255838" cy="2031325"/>
          </a:xfrm>
          <a:prstGeom prst="rect">
            <a:avLst/>
          </a:prstGeom>
          <a:noFill/>
        </p:spPr>
        <p:txBody>
          <a:bodyPr wrap="square" rtlCol="0">
            <a:spAutoFit/>
          </a:bodyPr>
          <a:lstStyle/>
          <a:p>
            <a:r>
              <a:rPr lang="cs-CZ" dirty="0">
                <a:hlinkClick r:id="rId3"/>
              </a:rPr>
              <a:t>https://oup-arc.com/access/content/sensation-and-perception-5e-student-resources/sensation-and-perception-5e-activity-11-2?previousFilter=tag_chapter-11</a:t>
            </a:r>
            <a:endParaRPr lang="cs-CZ"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přerušení zvuku"/>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908175" y="2852738"/>
            <a:ext cx="677545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5"/>
          <p:cNvSpPr txBox="1">
            <a:spLocks noChangeArrowheads="1"/>
          </p:cNvSpPr>
          <p:nvPr/>
        </p:nvSpPr>
        <p:spPr bwMode="auto">
          <a:xfrm>
            <a:off x="735013" y="496888"/>
            <a:ext cx="5949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V reálném světě se objekty překrývají.</a:t>
            </a:r>
          </a:p>
          <a:p>
            <a:pPr eaLnBrk="1" hangingPunct="1"/>
            <a:r>
              <a:rPr lang="cs-CZ">
                <a:latin typeface="Arial" charset="0"/>
              </a:rPr>
              <a:t>Interpolací dosahujeme efekt doplnění – kontinuita zvuku</a:t>
            </a:r>
          </a:p>
          <a:p>
            <a:pPr eaLnBrk="1" hangingPunct="1"/>
            <a:endParaRPr lang="cs-CZ">
              <a:latin typeface="Arial"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přerušená vě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052513"/>
            <a:ext cx="56673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5"/>
          <p:cNvSpPr txBox="1">
            <a:spLocks noChangeArrowheads="1"/>
          </p:cNvSpPr>
          <p:nvPr/>
        </p:nvSpPr>
        <p:spPr bwMode="auto">
          <a:xfrm>
            <a:off x="735013" y="496888"/>
            <a:ext cx="786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Přerušení věty – šum vadí porozumění méně než ticho. Ticho zvuk „roztrhá“</a:t>
            </a:r>
          </a:p>
        </p:txBody>
      </p:sp>
      <p:sp>
        <p:nvSpPr>
          <p:cNvPr id="71684" name="Text Box 6"/>
          <p:cNvSpPr txBox="1">
            <a:spLocks noChangeArrowheads="1"/>
          </p:cNvSpPr>
          <p:nvPr/>
        </p:nvSpPr>
        <p:spPr bwMode="auto">
          <a:xfrm>
            <a:off x="3203575" y="1052513"/>
            <a:ext cx="465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„The    mail        man      brought  a      letter“</a:t>
            </a:r>
          </a:p>
        </p:txBody>
      </p:sp>
      <p:sp>
        <p:nvSpPr>
          <p:cNvPr id="71685" name="Text Box 8">
            <a:hlinkClick r:id="rId3"/>
          </p:cNvPr>
          <p:cNvSpPr txBox="1">
            <a:spLocks noChangeArrowheads="1"/>
          </p:cNvSpPr>
          <p:nvPr/>
        </p:nvSpPr>
        <p:spPr bwMode="auto">
          <a:xfrm>
            <a:off x="107505" y="6092825"/>
            <a:ext cx="88569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hlinkClick r:id="rId4"/>
              </a:rPr>
              <a:t>https://oup-arc.com/access/content/sensation-and-perception-5e-student-resources/sensation-and-perception-5e-activity-10-5?previousFilter=tag_chapter-10</a:t>
            </a:r>
            <a:endParaRPr lang="cs-CZ"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rozlišení drojů zvuku"/>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232400" y="404813"/>
            <a:ext cx="33718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5" descr="rozlišení dvou melodi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141663"/>
            <a:ext cx="409575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6">
            <a:hlinkClick r:id="rId4"/>
          </p:cNvPr>
          <p:cNvSpPr txBox="1">
            <a:spLocks noChangeArrowheads="1"/>
          </p:cNvSpPr>
          <p:nvPr/>
        </p:nvSpPr>
        <p:spPr bwMode="auto">
          <a:xfrm>
            <a:off x="271463" y="3003550"/>
            <a:ext cx="405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Dvě samostané „linky“ – </a:t>
            </a:r>
          </a:p>
          <a:p>
            <a:pPr eaLnBrk="1" hangingPunct="1"/>
            <a:r>
              <a:rPr lang="cs-CZ">
                <a:latin typeface="Arial" charset="0"/>
              </a:rPr>
              <a:t>dva samostatné zdroje (proudy) zvuku</a:t>
            </a:r>
          </a:p>
        </p:txBody>
      </p:sp>
      <p:sp>
        <p:nvSpPr>
          <p:cNvPr id="72709" name="Text Box 7"/>
          <p:cNvSpPr txBox="1">
            <a:spLocks noChangeArrowheads="1"/>
          </p:cNvSpPr>
          <p:nvPr/>
        </p:nvSpPr>
        <p:spPr bwMode="auto">
          <a:xfrm>
            <a:off x="1187450" y="4365625"/>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Dvě samostatné melodie</a:t>
            </a:r>
          </a:p>
        </p:txBody>
      </p:sp>
      <p:sp>
        <p:nvSpPr>
          <p:cNvPr id="72710" name="Text Box 8"/>
          <p:cNvSpPr txBox="1">
            <a:spLocks noChangeArrowheads="1"/>
          </p:cNvSpPr>
          <p:nvPr/>
        </p:nvSpPr>
        <p:spPr bwMode="auto">
          <a:xfrm>
            <a:off x="250825" y="1511300"/>
            <a:ext cx="4781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a:latin typeface="Arial" charset="0"/>
              </a:rPr>
              <a:t>Rozlišování různých zdrojů zvuků-segregace.</a:t>
            </a:r>
          </a:p>
          <a:p>
            <a:pPr eaLnBrk="1" hangingPunct="1"/>
            <a:r>
              <a:rPr lang="cs-CZ">
                <a:latin typeface="Arial" charset="0"/>
              </a:rPr>
              <a:t>Těžší než u zraku – vše v jednom.</a:t>
            </a:r>
          </a:p>
          <a:p>
            <a:pPr eaLnBrk="1" hangingPunct="1"/>
            <a:r>
              <a:rPr lang="cs-CZ">
                <a:latin typeface="Arial" charset="0"/>
              </a:rPr>
              <a:t>Prostorová, spektrální a časová segregace.</a:t>
            </a:r>
          </a:p>
          <a:p>
            <a:pPr eaLnBrk="1" hangingPunct="1"/>
            <a:r>
              <a:rPr lang="cs-CZ">
                <a:latin typeface="Arial" charset="0"/>
              </a:rPr>
              <a:t>Grouping - seskupování</a:t>
            </a:r>
          </a:p>
        </p:txBody>
      </p:sp>
      <p:sp>
        <p:nvSpPr>
          <p:cNvPr id="72711" name="Text Box 9"/>
          <p:cNvSpPr txBox="1">
            <a:spLocks noChangeArrowheads="1"/>
          </p:cNvSpPr>
          <p:nvPr/>
        </p:nvSpPr>
        <p:spPr bwMode="auto">
          <a:xfrm>
            <a:off x="808038" y="492125"/>
            <a:ext cx="3517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b="1"/>
              <a:t>auditory stream segregation</a:t>
            </a:r>
            <a:r>
              <a:rPr lang="cs-CZ"/>
              <a:t> </a:t>
            </a:r>
          </a:p>
        </p:txBody>
      </p:sp>
      <p:sp>
        <p:nvSpPr>
          <p:cNvPr id="72712" name="Text Box 10">
            <a:hlinkClick r:id="rId5"/>
          </p:cNvPr>
          <p:cNvSpPr txBox="1">
            <a:spLocks noChangeArrowheads="1"/>
          </p:cNvSpPr>
          <p:nvPr/>
        </p:nvSpPr>
        <p:spPr bwMode="auto">
          <a:xfrm>
            <a:off x="0" y="6308724"/>
            <a:ext cx="8964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dirty="0">
                <a:hlinkClick r:id="rId6"/>
              </a:rPr>
              <a:t>https://oup-arc.com/access/content/sensation-and-perception-5e-student-resources/sensation-and-perception-5e-activity-10-4?previousFilter=tag_chapter-10</a:t>
            </a:r>
            <a:endParaRPr lang="cs-CZ"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4"/>
          <p:cNvSpPr txBox="1">
            <a:spLocks noChangeArrowheads="1"/>
          </p:cNvSpPr>
          <p:nvPr/>
        </p:nvSpPr>
        <p:spPr bwMode="auto">
          <a:xfrm>
            <a:off x="323850" y="404813"/>
            <a:ext cx="8569325"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cs-CZ" sz="2400" dirty="0"/>
              <a:t>Kategorizovaná </a:t>
            </a:r>
            <a:r>
              <a:rPr lang="cs-CZ" sz="2400" dirty="0" smtClean="0"/>
              <a:t>percepce – </a:t>
            </a:r>
            <a:r>
              <a:rPr lang="cs-CZ" sz="2400" dirty="0" err="1"/>
              <a:t>Gestalt</a:t>
            </a:r>
            <a:r>
              <a:rPr lang="cs-CZ" sz="2400" dirty="0"/>
              <a:t> </a:t>
            </a:r>
            <a:r>
              <a:rPr lang="cs-CZ" sz="2400" dirty="0" err="1"/>
              <a:t>shlukovací</a:t>
            </a:r>
            <a:r>
              <a:rPr lang="cs-CZ" sz="2400" dirty="0"/>
              <a:t> princip</a:t>
            </a:r>
          </a:p>
          <a:p>
            <a:pPr eaLnBrk="1" hangingPunct="1"/>
            <a:endParaRPr lang="cs-CZ" dirty="0"/>
          </a:p>
          <a:p>
            <a:pPr eaLnBrk="1" hangingPunct="1"/>
            <a:r>
              <a:rPr lang="cs-CZ" dirty="0"/>
              <a:t>Jde o obecný jev smyslového vnímání: stimuly, které jsou fyzikálně kontinuální, jsou </a:t>
            </a:r>
            <a:r>
              <a:rPr lang="cs-CZ" dirty="0" smtClean="0"/>
              <a:t>shlukovány do jednoho proudu, „tvaru“ nebo významu. </a:t>
            </a:r>
            <a:endParaRPr lang="cs-CZ" dirty="0" smtClean="0"/>
          </a:p>
          <a:p>
            <a:pPr eaLnBrk="1" hangingPunct="1"/>
            <a:r>
              <a:rPr lang="cs-CZ" smtClean="0"/>
              <a:t>Cizí jazyky.</a:t>
            </a:r>
            <a:endParaRPr lang="cs-CZ" dirty="0" smtClean="0"/>
          </a:p>
          <a:p>
            <a:pPr eaLnBrk="1" hangingPunct="1"/>
            <a:endParaRPr lang="cs-CZ" dirty="0"/>
          </a:p>
          <a:p>
            <a:pPr eaLnBrk="1" hangingPunct="1"/>
            <a:r>
              <a:rPr lang="cs-CZ" dirty="0" smtClean="0"/>
              <a:t>Gestaltismus: Celek je více než suma částí. Elementy </a:t>
            </a:r>
            <a:r>
              <a:rPr lang="cs-CZ" dirty="0"/>
              <a:t>jsou jen výsledkem umělé abstrakce a konstrukce. Psychologická realita se vyznačuje přirozenými celky fungujícími vždy v organických souvislostech. Vše živé směřuje k tvarům, celkům, formám, a touto tendencí se řídí vnímání, myšlení, chování i usilování vůle.</a:t>
            </a:r>
          </a:p>
          <a:p>
            <a:pPr eaLnBrk="1" hangingPunct="1"/>
            <a:endParaRPr lang="cs-CZ" dirty="0"/>
          </a:p>
          <a:p>
            <a:pPr eaLnBrk="1" hangingPunct="1"/>
            <a:endParaRPr lang="cs-CZ" dirty="0"/>
          </a:p>
          <a:p>
            <a:pPr eaLnBrk="1" hangingPunct="1"/>
            <a:r>
              <a:rPr lang="cs-CZ" dirty="0" smtClean="0"/>
              <a:t> </a:t>
            </a:r>
            <a:endParaRPr lang="cs-CZ" dirty="0"/>
          </a:p>
        </p:txBody>
      </p:sp>
      <p:pic>
        <p:nvPicPr>
          <p:cNvPr id="1026" name="Picture 2" descr="https://upload.wikimedia.org/wikipedia/commons/thumb/5/55/Kanizsa_triangle.svg/220px-Kanizsa_triang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429000"/>
            <a:ext cx="2095500" cy="2095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88"/>
            <a:ext cx="8316912"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0" y="188913"/>
            <a:ext cx="4491038" cy="6524625"/>
            <a:chOff x="0" y="119"/>
            <a:chExt cx="2829" cy="4110"/>
          </a:xfrm>
        </p:grpSpPr>
        <p:sp>
          <p:nvSpPr>
            <p:cNvPr id="3" name="AutoShape 3"/>
            <p:cNvSpPr>
              <a:spLocks noChangeAspect="1" noChangeArrowheads="1" noTextEdit="1"/>
            </p:cNvSpPr>
            <p:nvPr/>
          </p:nvSpPr>
          <p:spPr bwMode="auto">
            <a:xfrm>
              <a:off x="0" y="119"/>
              <a:ext cx="2829" cy="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
              <a:ext cx="2835" cy="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8"/>
          <p:cNvGrpSpPr>
            <a:grpSpLocks noChangeAspect="1"/>
          </p:cNvGrpSpPr>
          <p:nvPr/>
        </p:nvGrpSpPr>
        <p:grpSpPr bwMode="auto">
          <a:xfrm>
            <a:off x="5076825" y="0"/>
            <a:ext cx="3733800" cy="6858000"/>
            <a:chOff x="3198" y="0"/>
            <a:chExt cx="2352" cy="4320"/>
          </a:xfrm>
        </p:grpSpPr>
        <p:sp>
          <p:nvSpPr>
            <p:cNvPr id="5" name="AutoShape 7"/>
            <p:cNvSpPr>
              <a:spLocks noChangeAspect="1" noChangeArrowheads="1" noTextEdit="1"/>
            </p:cNvSpPr>
            <p:nvPr/>
          </p:nvSpPr>
          <p:spPr bwMode="auto">
            <a:xfrm>
              <a:off x="3198" y="0"/>
              <a:ext cx="235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41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 y="0"/>
              <a:ext cx="2357"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687388" y="185738"/>
            <a:ext cx="7767637" cy="6489700"/>
            <a:chOff x="433" y="117"/>
            <a:chExt cx="4893" cy="4088"/>
          </a:xfrm>
        </p:grpSpPr>
        <p:sp>
          <p:nvSpPr>
            <p:cNvPr id="3" name="AutoShape 3"/>
            <p:cNvSpPr>
              <a:spLocks noChangeAspect="1" noChangeArrowheads="1" noTextEdit="1"/>
            </p:cNvSpPr>
            <p:nvPr/>
          </p:nvSpPr>
          <p:spPr bwMode="auto">
            <a:xfrm>
              <a:off x="433" y="117"/>
              <a:ext cx="4893" cy="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 y="117"/>
              <a:ext cx="4899" cy="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1790700" y="115888"/>
            <a:ext cx="6407150" cy="6742112"/>
            <a:chOff x="1128" y="73"/>
            <a:chExt cx="4036" cy="4247"/>
          </a:xfrm>
        </p:grpSpPr>
        <p:sp>
          <p:nvSpPr>
            <p:cNvPr id="3" name="AutoShape 3"/>
            <p:cNvSpPr>
              <a:spLocks noChangeAspect="1" noChangeArrowheads="1" noTextEdit="1"/>
            </p:cNvSpPr>
            <p:nvPr/>
          </p:nvSpPr>
          <p:spPr bwMode="auto">
            <a:xfrm>
              <a:off x="1128" y="73"/>
              <a:ext cx="4036" cy="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 y="73"/>
              <a:ext cx="4041" cy="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857250"/>
            <a:ext cx="7550150" cy="514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520" y="476672"/>
            <a:ext cx="8496944" cy="2308324"/>
          </a:xfrm>
          <a:prstGeom prst="rect">
            <a:avLst/>
          </a:prstGeom>
          <a:noFill/>
        </p:spPr>
        <p:txBody>
          <a:bodyPr wrap="square" rtlCol="0">
            <a:spAutoFit/>
          </a:bodyPr>
          <a:lstStyle/>
          <a:p>
            <a:r>
              <a:rPr lang="cs-CZ" dirty="0"/>
              <a:t>Zpoždění </a:t>
            </a:r>
            <a:r>
              <a:rPr lang="cs-CZ" dirty="0" err="1"/>
              <a:t>vl.b</a:t>
            </a:r>
            <a:r>
              <a:rPr lang="cs-CZ" dirty="0"/>
              <a:t>. je mimořádně krátké, méně než 40mikros při pokojové teplotě. To je příliš rychlé na </a:t>
            </a:r>
            <a:r>
              <a:rPr lang="cs-CZ" dirty="0" err="1"/>
              <a:t>metabotropní</a:t>
            </a:r>
            <a:r>
              <a:rPr lang="cs-CZ" dirty="0"/>
              <a:t> kaskádu. Musí to být </a:t>
            </a:r>
            <a:r>
              <a:rPr lang="cs-CZ" dirty="0" err="1"/>
              <a:t>ionotropní</a:t>
            </a:r>
            <a:r>
              <a:rPr lang="cs-CZ" dirty="0"/>
              <a:t> transdukce, kanály samotné musí být citlivé. Kde jsou? V úvahu připadá báze </a:t>
            </a:r>
            <a:r>
              <a:rPr lang="cs-CZ" dirty="0" err="1"/>
              <a:t>stereocilií</a:t>
            </a:r>
            <a:r>
              <a:rPr lang="cs-CZ" dirty="0"/>
              <a:t>. Měření vstupu Ca při dráždění ukázala, že nejvíc se ho objevilo na vrcholcích. Vysvětlení se nabízelo po zjištění (1984), že </a:t>
            </a:r>
            <a:r>
              <a:rPr lang="cs-CZ" dirty="0" err="1"/>
              <a:t>stereocilie</a:t>
            </a:r>
            <a:r>
              <a:rPr lang="cs-CZ" dirty="0"/>
              <a:t> jsou mnohočetně propojeny na vrcholcích se svými sousedy sítí spojů – tip </a:t>
            </a:r>
            <a:r>
              <a:rPr lang="cs-CZ" dirty="0" err="1"/>
              <a:t>links</a:t>
            </a:r>
            <a:r>
              <a:rPr lang="cs-CZ" dirty="0"/>
              <a:t>. Jsou i jiné spoje držící svazek pohromadě a udržující jeho tuhost. </a:t>
            </a:r>
          </a:p>
          <a:p>
            <a:endParaRPr lang="cs-CZ" dirty="0"/>
          </a:p>
        </p:txBody>
      </p:sp>
    </p:spTree>
    <p:extLst>
      <p:ext uri="{BB962C8B-B14F-4D97-AF65-F5344CB8AC3E}">
        <p14:creationId xmlns:p14="http://schemas.microsoft.com/office/powerpoint/2010/main" val="41954934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777875" y="514350"/>
            <a:ext cx="7586663" cy="5832475"/>
            <a:chOff x="490" y="324"/>
            <a:chExt cx="4779" cy="3674"/>
          </a:xfrm>
        </p:grpSpPr>
        <p:sp>
          <p:nvSpPr>
            <p:cNvPr id="3" name="AutoShape 3"/>
            <p:cNvSpPr>
              <a:spLocks noChangeAspect="1" noChangeArrowheads="1" noTextEdit="1"/>
            </p:cNvSpPr>
            <p:nvPr/>
          </p:nvSpPr>
          <p:spPr bwMode="auto">
            <a:xfrm>
              <a:off x="490" y="324"/>
              <a:ext cx="4779" cy="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 y="324"/>
              <a:ext cx="4785" cy="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2" name="Picture 2" descr="hygrorecep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0"/>
            <a:ext cx="6356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Horizont">
  <a:themeElements>
    <a:clrScheme name="Horizont">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4599</TotalTime>
  <Words>1497</Words>
  <Application>Microsoft Office PowerPoint</Application>
  <PresentationFormat>Předvádění na obrazovce (4:3)</PresentationFormat>
  <Paragraphs>350</Paragraphs>
  <Slides>91</Slides>
  <Notes>0</Notes>
  <HiddenSlides>13</HiddenSlides>
  <MMClips>0</MMClips>
  <ScaleCrop>false</ScaleCrop>
  <HeadingPairs>
    <vt:vector size="4" baseType="variant">
      <vt:variant>
        <vt:lpstr>Motiv</vt:lpstr>
      </vt:variant>
      <vt:variant>
        <vt:i4>1</vt:i4>
      </vt:variant>
      <vt:variant>
        <vt:lpstr>Nadpisy snímků</vt:lpstr>
      </vt:variant>
      <vt:variant>
        <vt:i4>91</vt:i4>
      </vt:variant>
    </vt:vector>
  </HeadingPairs>
  <TitlesOfParts>
    <vt:vector size="92" baseType="lpstr">
      <vt:lpstr>Horizont</vt:lpstr>
      <vt:lpstr>Sluch a rovnováha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Obrovská adaptabilita a citlivost - pohyby v kochlei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Otoakustické emise, 2008</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Martin</dc:creator>
  <cp:lastModifiedBy>vacha</cp:lastModifiedBy>
  <cp:revision>102</cp:revision>
  <dcterms:created xsi:type="dcterms:W3CDTF">2005-03-29T08:23:49Z</dcterms:created>
  <dcterms:modified xsi:type="dcterms:W3CDTF">2019-04-15T12:01:07Z</dcterms:modified>
</cp:coreProperties>
</file>