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30"/>
  </p:notesMasterIdLst>
  <p:handoutMasterIdLst>
    <p:handoutMasterId r:id="rId131"/>
  </p:handoutMasterIdLst>
  <p:sldIdLst>
    <p:sldId id="320" r:id="rId2"/>
    <p:sldId id="336" r:id="rId3"/>
    <p:sldId id="337" r:id="rId4"/>
    <p:sldId id="269" r:id="rId5"/>
    <p:sldId id="271" r:id="rId6"/>
    <p:sldId id="267" r:id="rId7"/>
    <p:sldId id="382" r:id="rId8"/>
    <p:sldId id="275" r:id="rId9"/>
    <p:sldId id="265" r:id="rId10"/>
    <p:sldId id="291" r:id="rId11"/>
    <p:sldId id="326" r:id="rId12"/>
    <p:sldId id="277" r:id="rId13"/>
    <p:sldId id="276" r:id="rId14"/>
    <p:sldId id="383" r:id="rId15"/>
    <p:sldId id="384" r:id="rId16"/>
    <p:sldId id="283" r:id="rId17"/>
    <p:sldId id="292" r:id="rId18"/>
    <p:sldId id="318" r:id="rId19"/>
    <p:sldId id="406" r:id="rId20"/>
    <p:sldId id="407" r:id="rId21"/>
    <p:sldId id="408" r:id="rId22"/>
    <p:sldId id="409" r:id="rId23"/>
    <p:sldId id="385" r:id="rId24"/>
    <p:sldId id="339" r:id="rId25"/>
    <p:sldId id="304" r:id="rId26"/>
    <p:sldId id="305" r:id="rId27"/>
    <p:sldId id="322" r:id="rId28"/>
    <p:sldId id="411" r:id="rId29"/>
    <p:sldId id="321" r:id="rId30"/>
    <p:sldId id="423" r:id="rId31"/>
    <p:sldId id="280" r:id="rId32"/>
    <p:sldId id="324" r:id="rId33"/>
    <p:sldId id="388" r:id="rId34"/>
    <p:sldId id="424" r:id="rId35"/>
    <p:sldId id="386" r:id="rId36"/>
    <p:sldId id="341" r:id="rId37"/>
    <p:sldId id="290" r:id="rId38"/>
    <p:sldId id="401" r:id="rId39"/>
    <p:sldId id="412" r:id="rId40"/>
    <p:sldId id="329" r:id="rId41"/>
    <p:sldId id="325" r:id="rId42"/>
    <p:sldId id="323" r:id="rId43"/>
    <p:sldId id="295" r:id="rId44"/>
    <p:sldId id="345" r:id="rId45"/>
    <p:sldId id="418" r:id="rId46"/>
    <p:sldId id="413" r:id="rId47"/>
    <p:sldId id="417" r:id="rId48"/>
    <p:sldId id="414" r:id="rId49"/>
    <p:sldId id="415" r:id="rId50"/>
    <p:sldId id="416" r:id="rId51"/>
    <p:sldId id="371" r:id="rId52"/>
    <p:sldId id="372" r:id="rId53"/>
    <p:sldId id="340" r:id="rId54"/>
    <p:sldId id="342" r:id="rId55"/>
    <p:sldId id="420" r:id="rId56"/>
    <p:sldId id="343" r:id="rId57"/>
    <p:sldId id="374" r:id="rId58"/>
    <p:sldId id="307" r:id="rId59"/>
    <p:sldId id="310" r:id="rId60"/>
    <p:sldId id="312" r:id="rId61"/>
    <p:sldId id="314" r:id="rId62"/>
    <p:sldId id="425" r:id="rId63"/>
    <p:sldId id="344" r:id="rId64"/>
    <p:sldId id="347" r:id="rId65"/>
    <p:sldId id="390" r:id="rId66"/>
    <p:sldId id="391" r:id="rId67"/>
    <p:sldId id="392" r:id="rId68"/>
    <p:sldId id="394" r:id="rId69"/>
    <p:sldId id="393" r:id="rId70"/>
    <p:sldId id="395" r:id="rId71"/>
    <p:sldId id="397" r:id="rId72"/>
    <p:sldId id="396" r:id="rId73"/>
    <p:sldId id="398" r:id="rId74"/>
    <p:sldId id="346" r:id="rId75"/>
    <p:sldId id="348" r:id="rId76"/>
    <p:sldId id="349" r:id="rId77"/>
    <p:sldId id="350" r:id="rId78"/>
    <p:sldId id="351" r:id="rId79"/>
    <p:sldId id="352" r:id="rId80"/>
    <p:sldId id="353" r:id="rId81"/>
    <p:sldId id="373" r:id="rId82"/>
    <p:sldId id="354" r:id="rId83"/>
    <p:sldId id="389" r:id="rId84"/>
    <p:sldId id="355" r:id="rId85"/>
    <p:sldId id="356" r:id="rId86"/>
    <p:sldId id="357" r:id="rId87"/>
    <p:sldId id="358" r:id="rId88"/>
    <p:sldId id="426" r:id="rId89"/>
    <p:sldId id="311" r:id="rId90"/>
    <p:sldId id="361" r:id="rId91"/>
    <p:sldId id="362" r:id="rId92"/>
    <p:sldId id="363" r:id="rId93"/>
    <p:sldId id="308" r:id="rId94"/>
    <p:sldId id="364" r:id="rId95"/>
    <p:sldId id="402" r:id="rId96"/>
    <p:sldId id="359" r:id="rId97"/>
    <p:sldId id="375" r:id="rId98"/>
    <p:sldId id="379" r:id="rId99"/>
    <p:sldId id="400" r:id="rId100"/>
    <p:sldId id="365" r:id="rId101"/>
    <p:sldId id="369" r:id="rId102"/>
    <p:sldId id="403" r:id="rId103"/>
    <p:sldId id="422" r:id="rId104"/>
    <p:sldId id="366" r:id="rId105"/>
    <p:sldId id="404" r:id="rId106"/>
    <p:sldId id="368" r:id="rId107"/>
    <p:sldId id="367" r:id="rId108"/>
    <p:sldId id="378" r:id="rId109"/>
    <p:sldId id="381" r:id="rId110"/>
    <p:sldId id="410" r:id="rId111"/>
    <p:sldId id="427" r:id="rId112"/>
    <p:sldId id="380" r:id="rId113"/>
    <p:sldId id="370" r:id="rId114"/>
    <p:sldId id="430" r:id="rId115"/>
    <p:sldId id="429" r:id="rId116"/>
    <p:sldId id="428" r:id="rId117"/>
    <p:sldId id="313" r:id="rId118"/>
    <p:sldId id="405" r:id="rId119"/>
    <p:sldId id="274" r:id="rId120"/>
    <p:sldId id="431" r:id="rId121"/>
    <p:sldId id="421" r:id="rId122"/>
    <p:sldId id="419" r:id="rId123"/>
    <p:sldId id="432" r:id="rId124"/>
    <p:sldId id="284" r:id="rId125"/>
    <p:sldId id="261" r:id="rId126"/>
    <p:sldId id="287" r:id="rId127"/>
    <p:sldId id="278" r:id="rId128"/>
    <p:sldId id="319" r:id="rId1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 autoAdjust="0"/>
    <p:restoredTop sz="94695" autoAdjust="0"/>
  </p:normalViewPr>
  <p:slideViewPr>
    <p:cSldViewPr showGuides="1">
      <p:cViewPr>
        <p:scale>
          <a:sx n="66" d="100"/>
          <a:sy n="66" d="100"/>
        </p:scale>
        <p:origin x="-2524" y="-7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F6B4ADE-2E22-4BF3-ACAD-5320F06DFB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0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3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B88D125-DC09-4807-8B28-C68BC15D5D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7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DF9E3F4-EED0-4190-9B47-457EA05B40B0}" type="slidenum">
              <a:rPr lang="cs-CZ" smtClean="0">
                <a:latin typeface="Times New Roman" pitchFamily="18" charset="0"/>
              </a:rPr>
              <a:pPr eaLnBrk="1" hangingPunct="1"/>
              <a:t>75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A4EE4D9-64AC-4C59-A0E7-5764F8F5BBC8}" type="slidenum">
              <a:rPr lang="cs-CZ" smtClean="0">
                <a:latin typeface="Times New Roman" pitchFamily="18" charset="0"/>
              </a:rPr>
              <a:pPr eaLnBrk="1" hangingPunct="1"/>
              <a:t>92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E85220F-ABE3-4C07-90BF-D6EEFA7C38E9}" type="slidenum">
              <a:rPr lang="cs-CZ" smtClean="0">
                <a:latin typeface="Times New Roman" pitchFamily="18" charset="0"/>
              </a:rPr>
              <a:pPr eaLnBrk="1" hangingPunct="1"/>
              <a:t>76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56A6023-E6D8-4878-9DDD-FDD0B57CECFD}" type="slidenum">
              <a:rPr lang="cs-CZ" smtClean="0">
                <a:latin typeface="Times New Roman" pitchFamily="18" charset="0"/>
              </a:rPr>
              <a:pPr eaLnBrk="1" hangingPunct="1"/>
              <a:t>77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2653B41-5CEB-4566-A71E-1EDBC62BEA47}" type="slidenum">
              <a:rPr lang="cs-CZ" smtClean="0">
                <a:latin typeface="Times New Roman" pitchFamily="18" charset="0"/>
              </a:rPr>
              <a:pPr eaLnBrk="1" hangingPunct="1"/>
              <a:t>78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C7290DF-86BF-487D-B44F-96EB99D41CE2}" type="slidenum">
              <a:rPr lang="cs-CZ" smtClean="0">
                <a:latin typeface="Times New Roman" pitchFamily="18" charset="0"/>
              </a:rPr>
              <a:pPr eaLnBrk="1" hangingPunct="1"/>
              <a:t>79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A39C67B-2052-40B4-A4FF-0AD3BBF95656}" type="slidenum">
              <a:rPr lang="cs-CZ" smtClean="0">
                <a:latin typeface="Times New Roman" pitchFamily="18" charset="0"/>
              </a:rPr>
              <a:pPr eaLnBrk="1" hangingPunct="1"/>
              <a:t>80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19016E2-A923-4E4B-AB5E-C98034BF4018}" type="slidenum">
              <a:rPr lang="cs-CZ" smtClean="0">
                <a:latin typeface="Times New Roman" pitchFamily="18" charset="0"/>
              </a:rPr>
              <a:pPr eaLnBrk="1" hangingPunct="1"/>
              <a:t>85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0CBE408-F263-4BED-9CB5-2E916A37BDEC}" type="slidenum">
              <a:rPr lang="cs-CZ" smtClean="0">
                <a:latin typeface="Times New Roman" pitchFamily="18" charset="0"/>
              </a:rPr>
              <a:pPr eaLnBrk="1" hangingPunct="1"/>
              <a:t>90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9D6374B-D860-427D-BFD9-B959AFC50886}" type="slidenum">
              <a:rPr lang="cs-CZ" smtClean="0">
                <a:latin typeface="Times New Roman" pitchFamily="18" charset="0"/>
              </a:rPr>
              <a:pPr eaLnBrk="1" hangingPunct="1"/>
              <a:t>91</a:t>
            </a:fld>
            <a:endParaRPr lang="cs-CZ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32C25-4C87-4D6D-82BF-CAF9FA964D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E59AB-32A4-4DA5-9E2D-B9255ADD5CB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37C7A-728D-4983-B438-B16E9D00096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E251D-78F8-4D92-A22D-CC0A3C1496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29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3438B-A1F2-4248-A4BB-10EE9A45308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9DB00-16CF-42E0-8E7A-E811E77F6B6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D2700-9C9C-44B6-86F3-66E7E0AAC2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C4FE8-85B7-4283-8D0A-7E81A16846A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513E1-0CFE-4FDB-A999-8516C17DF1C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EC89D9-5C7E-4228-94EC-39610413E2F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2DDE2-47C1-4353-B40E-7E1C3CCEF26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1025B-6BE7-41C8-AF10-B1F69A0157E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C5344A-C856-4514-90BA-4523E52BF15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kumenty\P&#344;EDN&#193;&#352;KY\Kapitoly%20z%20Neurofyziologie\Videa\srovn&#225;n&#237;%20p&#345;&#237;m&#233;ho%20a%20nep&#345;&#237;m&#233;ho%20&#250;&#269;inku%20medi&#225;tor&#367;.swf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kumenty\P&#344;EDN&#193;&#352;KY\Kapitoly%20z%20Neurofyziologie\Videa\Neuron&#225;ln&#237;%20signalizace\neurobiology_scenes_entochem%5b1%5d.sw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kumenty\P&#344;EDN&#193;&#352;KY\Kapitoly%20z%20Neurofyziologie\Videa\Neuron&#225;ln&#237;%20signalizace\neurobiology_scenes_entochem%5b1%5d.swf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kumenty\P&#344;EDN&#193;&#352;KY\Kapitoly%20z%20Neurofyziologie\Videa\propagace%20voltage%20clamp.av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Videa/Axon%20Charges%20Quickly%20w%20Myelination.avi" TargetMode="External"/><Relationship Id="rId4" Type="http://schemas.openxmlformats.org/officeDocument/2006/relationships/hyperlink" Target="Videa/Axon%20Charges%20Slowly.av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Srovn&#225;vac&#237;%20fyziologie%20&#382;ivo&#269;ich&#367;/Animace/nervosvalov&#225;%20plot&#233;nka.sw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umanasinc.com/webcontent/animations/content/ampa_and_nmda.html" TargetMode="Externa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1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D:\Dokumenty\P&#344;EDN&#193;&#352;KY\Kapitoly%20z%20Neurofyziologie\Videa\second%20messengers,%20synapses.avi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4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manasinc.com/webcontent/animations/content/sensitization.html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250825"/>
            <a:ext cx="7642225" cy="10477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Šíření signálů a synapse</a:t>
            </a:r>
          </a:p>
        </p:txBody>
      </p:sp>
      <p:pic>
        <p:nvPicPr>
          <p:cNvPr id="3075" name="Picture 5" descr="Syn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4284439" cy="525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ynapse"/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10065" b="47884"/>
          <a:stretch/>
        </p:blipFill>
        <p:spPr bwMode="auto">
          <a:xfrm>
            <a:off x="683568" y="830263"/>
            <a:ext cx="7867931" cy="59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71550" y="188913"/>
            <a:ext cx="4788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>
                <a:latin typeface="Arial" charset="0"/>
              </a:rPr>
              <a:t>Akční potenciál vyvolá vyplavení </a:t>
            </a:r>
            <a:r>
              <a:rPr lang="cs-CZ" dirty="0" err="1" smtClean="0">
                <a:latin typeface="Arial" charset="0"/>
              </a:rPr>
              <a:t>transmiteru</a:t>
            </a:r>
            <a:r>
              <a:rPr lang="cs-CZ" dirty="0" smtClean="0">
                <a:latin typeface="Arial" charset="0"/>
              </a:rPr>
              <a:t>.</a:t>
            </a:r>
            <a:endParaRPr lang="cs-CZ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981200" y="-26988"/>
            <a:ext cx="4729163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cs-CZ" sz="3200" u="sng"/>
              <a:t>A</a:t>
            </a:r>
            <a:r>
              <a:rPr lang="en-US" sz="3200" u="sng"/>
              <a:t>sociativ</a:t>
            </a:r>
            <a:r>
              <a:rPr lang="cs-CZ" sz="3200" u="sng"/>
              <a:t>ní</a:t>
            </a:r>
            <a:r>
              <a:rPr lang="en-US" sz="3200" u="sng"/>
              <a:t> </a:t>
            </a:r>
            <a:r>
              <a:rPr lang="cs-CZ" sz="3200" u="sng"/>
              <a:t>učení</a:t>
            </a:r>
            <a:endParaRPr lang="en-US" sz="3200"/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2171700" y="830263"/>
            <a:ext cx="5473700" cy="882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sz="2600">
                <a:latin typeface="Times New Roman" pitchFamily="18" charset="0"/>
              </a:rPr>
              <a:t>Vzniká spoj (asociace) dvou </a:t>
            </a:r>
          </a:p>
          <a:p>
            <a:r>
              <a:rPr lang="cs-CZ" sz="2400">
                <a:latin typeface="Times New Roman" pitchFamily="18" charset="0"/>
              </a:rPr>
              <a:t>různých podnětů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830388" y="1773238"/>
            <a:ext cx="3533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600" b="1" dirty="0">
                <a:latin typeface="Times New Roman" pitchFamily="18" charset="0"/>
              </a:rPr>
              <a:t>1. </a:t>
            </a:r>
            <a:r>
              <a:rPr lang="cs-CZ" sz="2600" b="1" i="1" dirty="0">
                <a:latin typeface="Times New Roman" pitchFamily="18" charset="0"/>
              </a:rPr>
              <a:t>Klasické podmiňování</a:t>
            </a:r>
            <a:endParaRPr lang="en-US" sz="2600" dirty="0">
              <a:latin typeface="Times New Roman" pitchFamily="18" charset="0"/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0" y="2320925"/>
            <a:ext cx="589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sz="2400" b="1">
                <a:latin typeface="Times New Roman" pitchFamily="18" charset="0"/>
              </a:rPr>
              <a:t>Nepodmíněný podnět a indiferentní podnět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0" y="2928938"/>
            <a:ext cx="78898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 b="1" dirty="0">
                <a:latin typeface="Times New Roman" pitchFamily="18" charset="0"/>
              </a:rPr>
              <a:t>		</a:t>
            </a:r>
            <a:r>
              <a:rPr lang="en-US" sz="2600" b="1" dirty="0">
                <a:latin typeface="Times New Roman" pitchFamily="18" charset="0"/>
              </a:rPr>
              <a:t>2. </a:t>
            </a:r>
            <a:r>
              <a:rPr lang="cs-CZ" sz="2600" b="1" i="1" dirty="0">
                <a:latin typeface="Times New Roman" pitchFamily="18" charset="0"/>
              </a:rPr>
              <a:t>Instrumentální (operantní) podmiňování</a:t>
            </a:r>
            <a:endParaRPr lang="en-US" sz="2600" dirty="0">
              <a:latin typeface="Times New Roman" pitchFamily="18" charset="0"/>
            </a:endParaRP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0" y="3476625"/>
            <a:ext cx="6597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Tx/>
              <a:buChar char="•"/>
            </a:pPr>
            <a:r>
              <a:rPr lang="cs-CZ" sz="2400" b="1">
                <a:latin typeface="Times New Roman" pitchFamily="18" charset="0"/>
              </a:rPr>
              <a:t>Nepodmíněný podnět a vlastní aktivita živočicha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učení v laboratoři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14438"/>
            <a:ext cx="75247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5"/>
          <p:cNvSpPr>
            <a:spLocks noChangeArrowheads="1"/>
          </p:cNvSpPr>
          <p:nvPr/>
        </p:nvSpPr>
        <p:spPr bwMode="auto">
          <a:xfrm>
            <a:off x="1981200" y="-26988"/>
            <a:ext cx="4729163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cs-CZ" sz="3200" u="sng" dirty="0"/>
              <a:t>Podmiňování</a:t>
            </a:r>
            <a:endParaRPr lang="en-US" sz="32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4312" y="1844824"/>
            <a:ext cx="3533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cs-CZ" sz="2600" b="1" i="1" dirty="0">
                <a:solidFill>
                  <a:srgbClr val="FF0000"/>
                </a:solidFill>
                <a:latin typeface="Times New Roman" pitchFamily="18" charset="0"/>
              </a:rPr>
              <a:t>Klasické podmiňování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9592" y="6237312"/>
            <a:ext cx="611898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cs-CZ" sz="2600" b="1" i="1" dirty="0">
                <a:solidFill>
                  <a:srgbClr val="FF0000"/>
                </a:solidFill>
                <a:latin typeface="Times New Roman" pitchFamily="18" charset="0"/>
              </a:rPr>
              <a:t>Instrumentální (operantní) podmiňování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operantní učení my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r="1321" b="16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united-academics.org/magazine/wp-content/uploads/2015/02/proced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75656" y="361510"/>
            <a:ext cx="583116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cs-CZ" sz="3200" u="sng" dirty="0" smtClean="0"/>
              <a:t>Čichové </a:t>
            </a:r>
            <a:r>
              <a:rPr lang="cs-CZ" sz="3200" u="sng" dirty="0" err="1" smtClean="0"/>
              <a:t>averzivní</a:t>
            </a:r>
            <a:r>
              <a:rPr lang="cs-CZ" sz="3200" u="sng" dirty="0" smtClean="0"/>
              <a:t> podmiňování </a:t>
            </a:r>
            <a:r>
              <a:rPr lang="cs-CZ" sz="3200" u="sng" dirty="0" err="1" smtClean="0"/>
              <a:t>Drosophily</a:t>
            </a:r>
            <a:endParaRPr lang="en-US" sz="3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051720" y="5301208"/>
            <a:ext cx="6178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T-maze</a:t>
            </a:r>
          </a:p>
          <a:p>
            <a:r>
              <a:rPr lang="cs-CZ" dirty="0" smtClean="0"/>
              <a:t>CS – určitá vůně, US – slabá elektrická rána</a:t>
            </a:r>
          </a:p>
          <a:p>
            <a:r>
              <a:rPr lang="cs-CZ" dirty="0" smtClean="0"/>
              <a:t>Po tréningu se mouchy vyhýbají vůni asociující šok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09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odmíněný sp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13"/>
            <a:ext cx="914400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2797175" y="5969397"/>
            <a:ext cx="3575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>
                <a:latin typeface="Arial" charset="0"/>
              </a:rPr>
              <a:t>Aktivačně závislá neuromodulace</a:t>
            </a:r>
          </a:p>
          <a:p>
            <a:pPr eaLnBrk="1" hangingPunct="1"/>
            <a:r>
              <a:rPr lang="cs-CZ">
                <a:latin typeface="Arial" charset="0"/>
              </a:rPr>
              <a:t>PP - Podmíněný podnět</a:t>
            </a:r>
          </a:p>
          <a:p>
            <a:pPr eaLnBrk="1" hangingPunct="1"/>
            <a:r>
              <a:rPr lang="cs-CZ">
                <a:latin typeface="Arial" charset="0"/>
              </a:rPr>
              <a:t>NP – Nepodmíněný podnět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539750" y="548680"/>
            <a:ext cx="84597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Podmiňování zřejmě </a:t>
            </a:r>
            <a:r>
              <a:rPr lang="cs-CZ" sz="2400" u="sng" dirty="0">
                <a:latin typeface="Tahoma" charset="0"/>
              </a:rPr>
              <a:t>také</a:t>
            </a:r>
            <a:r>
              <a:rPr lang="cs-CZ" sz="2400" dirty="0">
                <a:latin typeface="Tahoma" charset="0"/>
              </a:rPr>
              <a:t> využívá mechanismus </a:t>
            </a:r>
            <a:r>
              <a:rPr lang="cs-CZ" sz="2400" u="sng" dirty="0">
                <a:latin typeface="Tahoma" charset="0"/>
              </a:rPr>
              <a:t>presynaptického</a:t>
            </a:r>
            <a:r>
              <a:rPr lang="cs-CZ" sz="2400" dirty="0">
                <a:latin typeface="Tahoma" charset="0"/>
              </a:rPr>
              <a:t> zesílení při synchronní a opakované aktivaci PP a NP. Ideálně současně </a:t>
            </a:r>
            <a:r>
              <a:rPr lang="cs-CZ" sz="2400" dirty="0" smtClean="0">
                <a:latin typeface="Tahoma" charset="0"/>
              </a:rPr>
              <a:t>nebo PP </a:t>
            </a:r>
            <a:r>
              <a:rPr lang="cs-CZ" sz="2400" dirty="0">
                <a:latin typeface="Tahoma" charset="0"/>
              </a:rPr>
              <a:t>těsně před </a:t>
            </a:r>
            <a:r>
              <a:rPr lang="cs-CZ" sz="2400" dirty="0" smtClean="0">
                <a:latin typeface="Tahoma" charset="0"/>
              </a:rPr>
              <a:t>NP.</a:t>
            </a:r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err="1">
                <a:latin typeface="Tahoma" charset="0"/>
              </a:rPr>
              <a:t>Adenyl</a:t>
            </a:r>
            <a:r>
              <a:rPr lang="cs-CZ" sz="2400" dirty="0">
                <a:latin typeface="Tahoma" charset="0"/>
              </a:rPr>
              <a:t> </a:t>
            </a:r>
            <a:r>
              <a:rPr lang="cs-CZ" sz="2400" dirty="0" err="1">
                <a:latin typeface="Tahoma" charset="0"/>
              </a:rPr>
              <a:t>cykláza</a:t>
            </a:r>
            <a:r>
              <a:rPr lang="cs-CZ" sz="2400" dirty="0">
                <a:latin typeface="Tahoma" charset="0"/>
              </a:rPr>
              <a:t> slouží jako koincidenční detektor.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981200" y="-26988"/>
            <a:ext cx="4729163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cs-CZ" sz="3200" u="sng"/>
              <a:t>Podmiňování</a:t>
            </a:r>
            <a:endParaRPr lang="en-US" sz="3200"/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 rot="5400000">
            <a:off x="4902200" y="2695576"/>
            <a:ext cx="719137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46856" y="1052513"/>
            <a:ext cx="8229600" cy="4456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Do posílení synapse nezasahuje jen modulační synapse. Nutná je spolupráce obou drah. Důležité pořadí a načasování PP a NP.</a:t>
            </a:r>
          </a:p>
          <a:p>
            <a:pPr eaLnBrk="1" hangingPunct="1">
              <a:lnSpc>
                <a:spcPct val="80000"/>
              </a:lnSpc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sz="1800" b="1" dirty="0" err="1" smtClean="0"/>
              <a:t>Adenylcykláza</a:t>
            </a:r>
            <a:r>
              <a:rPr lang="cs-CZ" sz="1800" b="1" dirty="0" smtClean="0"/>
              <a:t> je citlivá na Ca. Ca se nahromadí při aktivaci PP dráhy</a:t>
            </a:r>
            <a:r>
              <a:rPr lang="cs-CZ" sz="18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Stimulace PP neuronu současně s (nebo těsně před) začátkem aktivace NP buňky má za následek </a:t>
            </a:r>
            <a:r>
              <a:rPr lang="cs-CZ" sz="1800" dirty="0" err="1" smtClean="0"/>
              <a:t>influx</a:t>
            </a:r>
            <a:r>
              <a:rPr lang="cs-CZ" sz="1800" dirty="0" smtClean="0"/>
              <a:t> Ca2+ iontů do cytoplasmy jeho presynaptického elementu. Ca2+ ionty se zde vážou na regulační protein </a:t>
            </a:r>
            <a:r>
              <a:rPr lang="cs-CZ" sz="1800" dirty="0" err="1" smtClean="0"/>
              <a:t>calmodulin</a:t>
            </a:r>
            <a:r>
              <a:rPr lang="cs-CZ" sz="1800" dirty="0" smtClean="0"/>
              <a:t>. Vzniklý </a:t>
            </a:r>
            <a:r>
              <a:rPr lang="cs-CZ" sz="1800" b="1" dirty="0" smtClean="0"/>
              <a:t>komplex Ca2+ - </a:t>
            </a:r>
            <a:r>
              <a:rPr lang="cs-CZ" sz="1800" b="1" dirty="0" err="1" smtClean="0"/>
              <a:t>calmodulin</a:t>
            </a:r>
            <a:r>
              <a:rPr lang="cs-CZ" sz="1800" b="1" dirty="0" smtClean="0"/>
              <a:t> se připoutá na </a:t>
            </a:r>
            <a:r>
              <a:rPr lang="cs-CZ" sz="1800" b="1" dirty="0" err="1" smtClean="0"/>
              <a:t>adenylatcyklasu</a:t>
            </a:r>
            <a:r>
              <a:rPr lang="cs-CZ" sz="1800" b="1" dirty="0" smtClean="0"/>
              <a:t> a zesílí její činnost</a:t>
            </a:r>
            <a:r>
              <a:rPr lang="cs-CZ" sz="1800" dirty="0" smtClean="0"/>
              <a:t>. Díky tomuto zásahu pak dochází k syntéze většího množství </a:t>
            </a:r>
            <a:r>
              <a:rPr lang="cs-CZ" sz="1800" dirty="0" err="1" smtClean="0"/>
              <a:t>cAMP</a:t>
            </a:r>
            <a:r>
              <a:rPr lang="cs-CZ" sz="1800" dirty="0" smtClean="0"/>
              <a:t> při působení modulačního mediátoru (5-HT) než při absenci Ca2+ - </a:t>
            </a:r>
            <a:r>
              <a:rPr lang="cs-CZ" sz="1800" dirty="0" err="1" smtClean="0"/>
              <a:t>calmodulinového</a:t>
            </a:r>
            <a:r>
              <a:rPr lang="cs-CZ" sz="1800" dirty="0" smtClean="0"/>
              <a:t> komplexu.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Další působení molekul </a:t>
            </a:r>
            <a:r>
              <a:rPr lang="cs-CZ" sz="1800" dirty="0" err="1" smtClean="0"/>
              <a:t>cAMP</a:t>
            </a:r>
            <a:r>
              <a:rPr lang="cs-CZ" sz="1800" dirty="0" smtClean="0"/>
              <a:t> je jako v sensibilizaci</a:t>
            </a:r>
          </a:p>
        </p:txBody>
      </p:sp>
      <p:pic>
        <p:nvPicPr>
          <p:cNvPr id="3" name="Picture 2" descr="podmíněný spo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22172"/>
            <a:ext cx="4860032" cy="200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65741" y="4922757"/>
            <a:ext cx="524503" cy="46077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372200" y="5370642"/>
            <a:ext cx="596510" cy="36933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  <a:gd name="connsiteX0" fmla="*/ 0 w 3991349"/>
              <a:gd name="connsiteY0" fmla="*/ 0 h 1260251"/>
              <a:gd name="connsiteX1" fmla="*/ 524503 w 3991349"/>
              <a:gd name="connsiteY1" fmla="*/ 0 h 1260251"/>
              <a:gd name="connsiteX2" fmla="*/ 524503 w 3991349"/>
              <a:gd name="connsiteY2" fmla="*/ 369332 h 1260251"/>
              <a:gd name="connsiteX3" fmla="*/ 3990280 w 3991349"/>
              <a:gd name="connsiteY3" fmla="*/ 1260251 h 1260251"/>
              <a:gd name="connsiteX4" fmla="*/ 91440 w 3991349"/>
              <a:gd name="connsiteY4" fmla="*/ 460772 h 12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1349" h="1260251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457722" y="445578"/>
                  <a:pt x="4062457" y="1245011"/>
                  <a:pt x="3990280" y="1260251"/>
                </a:cubicBezTo>
                <a:lnTo>
                  <a:pt x="91440" y="460772"/>
                </a:lnTo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6649898">
            <a:off x="6952458" y="5118742"/>
            <a:ext cx="309552" cy="50870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ensitizace kontra podmiňování aplysia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8"/>
          <a:stretch>
            <a:fillRect/>
          </a:stretch>
        </p:blipFill>
        <p:spPr bwMode="auto">
          <a:xfrm>
            <a:off x="4284663" y="0"/>
            <a:ext cx="485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-1" y="1052736"/>
            <a:ext cx="42119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Koincidenční </a:t>
            </a:r>
            <a:r>
              <a:rPr lang="cs-CZ" dirty="0" smtClean="0"/>
              <a:t>detekce:</a:t>
            </a:r>
          </a:p>
          <a:p>
            <a:pPr eaLnBrk="1" hangingPunct="1"/>
            <a:r>
              <a:rPr lang="cs-CZ" dirty="0" err="1" smtClean="0"/>
              <a:t>Adenylyl</a:t>
            </a:r>
            <a:r>
              <a:rPr lang="cs-CZ" dirty="0" smtClean="0"/>
              <a:t> </a:t>
            </a:r>
            <a:r>
              <a:rPr lang="cs-CZ" dirty="0" err="1" smtClean="0"/>
              <a:t>cykláza</a:t>
            </a:r>
            <a:r>
              <a:rPr lang="cs-CZ" dirty="0" smtClean="0"/>
              <a:t> je aktivovaná jak alfa podjednotkou G proteinu, tak komplexem Ca </a:t>
            </a:r>
            <a:r>
              <a:rPr lang="cs-CZ" dirty="0" err="1" smtClean="0"/>
              <a:t>Calmodulin</a:t>
            </a:r>
            <a:r>
              <a:rPr lang="cs-CZ" dirty="0" smtClean="0"/>
              <a:t>. </a:t>
            </a:r>
            <a:endParaRPr lang="cs-CZ" dirty="0"/>
          </a:p>
          <a:p>
            <a:pPr eaLnBrk="1" hangingPunct="1"/>
            <a:endParaRPr lang="cs-CZ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1.Po aktivaci </a:t>
            </a:r>
            <a:r>
              <a:rPr lang="cs-CZ" dirty="0">
                <a:solidFill>
                  <a:srgbClr val="FF0000"/>
                </a:solidFill>
              </a:rPr>
              <a:t>PP zvýšená</a:t>
            </a:r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 hladina Ca+</a:t>
            </a:r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2.Aktivace kalmodulinu</a:t>
            </a:r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3.Kalmodulin stimuluje </a:t>
            </a:r>
            <a:r>
              <a:rPr lang="cs-CZ" dirty="0" err="1">
                <a:solidFill>
                  <a:srgbClr val="FF0000"/>
                </a:solidFill>
              </a:rPr>
              <a:t>adenylcyklasu</a:t>
            </a:r>
            <a:endParaRPr lang="cs-CZ" dirty="0">
              <a:solidFill>
                <a:srgbClr val="FF0000"/>
              </a:solidFill>
            </a:endParaRPr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4.Vyšší hladina </a:t>
            </a:r>
            <a:r>
              <a:rPr lang="cs-CZ" dirty="0" err="1" smtClean="0">
                <a:solidFill>
                  <a:srgbClr val="FF0000"/>
                </a:solidFill>
              </a:rPr>
              <a:t>cAMP</a:t>
            </a:r>
            <a:endParaRPr lang="cs-CZ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5. Serotonin z modulační s. také stimuluje </a:t>
            </a:r>
            <a:r>
              <a:rPr lang="cs-CZ" dirty="0" err="1" smtClean="0">
                <a:solidFill>
                  <a:srgbClr val="FF0000"/>
                </a:solidFill>
              </a:rPr>
              <a:t>ACyklázu</a:t>
            </a:r>
            <a:endParaRPr lang="cs-CZ" dirty="0">
              <a:solidFill>
                <a:srgbClr val="FF000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  <a:p>
            <a:pPr eaLnBrk="1" hangingPunct="1"/>
            <a:r>
              <a:rPr lang="cs-CZ" dirty="0">
                <a:solidFill>
                  <a:srgbClr val="92D050"/>
                </a:solidFill>
              </a:rPr>
              <a:t>6</a:t>
            </a:r>
            <a:r>
              <a:rPr lang="cs-CZ" dirty="0" smtClean="0">
                <a:solidFill>
                  <a:srgbClr val="92D050"/>
                </a:solidFill>
              </a:rPr>
              <a:t>. </a:t>
            </a:r>
            <a:r>
              <a:rPr lang="cs-CZ" dirty="0" err="1">
                <a:solidFill>
                  <a:srgbClr val="92D050"/>
                </a:solidFill>
              </a:rPr>
              <a:t>cAMP</a:t>
            </a:r>
            <a:r>
              <a:rPr lang="cs-CZ" dirty="0">
                <a:solidFill>
                  <a:srgbClr val="92D050"/>
                </a:solidFill>
              </a:rPr>
              <a:t> aktivuje </a:t>
            </a:r>
            <a:r>
              <a:rPr lang="cs-CZ" dirty="0" smtClean="0">
                <a:solidFill>
                  <a:srgbClr val="92D050"/>
                </a:solidFill>
              </a:rPr>
              <a:t>PK7</a:t>
            </a:r>
          </a:p>
          <a:p>
            <a:pPr eaLnBrk="1" hangingPunct="1"/>
            <a:r>
              <a:rPr lang="cs-CZ" dirty="0" smtClean="0">
                <a:solidFill>
                  <a:srgbClr val="92D050"/>
                </a:solidFill>
              </a:rPr>
              <a:t>7.Blokace </a:t>
            </a:r>
            <a:r>
              <a:rPr lang="cs-CZ" dirty="0">
                <a:solidFill>
                  <a:srgbClr val="92D050"/>
                </a:solidFill>
              </a:rPr>
              <a:t>K+ kanálů</a:t>
            </a:r>
          </a:p>
          <a:p>
            <a:pPr eaLnBrk="1" hangingPunct="1"/>
            <a:r>
              <a:rPr lang="cs-CZ" dirty="0" smtClean="0">
                <a:solidFill>
                  <a:srgbClr val="92D050"/>
                </a:solidFill>
              </a:rPr>
              <a:t>8.Delší </a:t>
            </a:r>
            <a:r>
              <a:rPr lang="cs-CZ" dirty="0">
                <a:solidFill>
                  <a:srgbClr val="92D050"/>
                </a:solidFill>
              </a:rPr>
              <a:t>depolarizace</a:t>
            </a:r>
          </a:p>
          <a:p>
            <a:pPr eaLnBrk="1" hangingPunct="1"/>
            <a:r>
              <a:rPr lang="cs-CZ" dirty="0" smtClean="0">
                <a:solidFill>
                  <a:srgbClr val="92D050"/>
                </a:solidFill>
              </a:rPr>
              <a:t>9.Delší </a:t>
            </a:r>
            <a:r>
              <a:rPr lang="cs-CZ" dirty="0" err="1">
                <a:solidFill>
                  <a:srgbClr val="92D050"/>
                </a:solidFill>
              </a:rPr>
              <a:t>influx</a:t>
            </a:r>
            <a:r>
              <a:rPr lang="cs-CZ" dirty="0">
                <a:solidFill>
                  <a:srgbClr val="92D050"/>
                </a:solidFill>
              </a:rPr>
              <a:t> Ca+</a:t>
            </a:r>
          </a:p>
          <a:p>
            <a:pPr eaLnBrk="1" hangingPunct="1"/>
            <a:r>
              <a:rPr lang="cs-CZ" dirty="0" smtClean="0">
                <a:solidFill>
                  <a:srgbClr val="92D050"/>
                </a:solidFill>
              </a:rPr>
              <a:t>10.Větší </a:t>
            </a:r>
            <a:r>
              <a:rPr lang="cs-CZ" dirty="0">
                <a:solidFill>
                  <a:srgbClr val="92D050"/>
                </a:solidFill>
              </a:rPr>
              <a:t>výlev mediátoru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794916" y="1343803"/>
            <a:ext cx="524503" cy="46077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99765" y="5589240"/>
            <a:ext cx="596510" cy="36933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  <a:gd name="connsiteX0" fmla="*/ 0 w 3991349"/>
              <a:gd name="connsiteY0" fmla="*/ 0 h 1260251"/>
              <a:gd name="connsiteX1" fmla="*/ 524503 w 3991349"/>
              <a:gd name="connsiteY1" fmla="*/ 0 h 1260251"/>
              <a:gd name="connsiteX2" fmla="*/ 524503 w 3991349"/>
              <a:gd name="connsiteY2" fmla="*/ 369332 h 1260251"/>
              <a:gd name="connsiteX3" fmla="*/ 3990280 w 3991349"/>
              <a:gd name="connsiteY3" fmla="*/ 1260251 h 1260251"/>
              <a:gd name="connsiteX4" fmla="*/ 91440 w 3991349"/>
              <a:gd name="connsiteY4" fmla="*/ 460772 h 12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1349" h="1260251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457722" y="445578"/>
                  <a:pt x="4062457" y="1245011"/>
                  <a:pt x="3990280" y="1260251"/>
                </a:cubicBezTo>
                <a:lnTo>
                  <a:pt x="91440" y="460772"/>
                </a:lnTo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NP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čení syn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0"/>
            <a:ext cx="6770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79388" y="4005263"/>
            <a:ext cx="5581977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1.Po aktivaci PP zvýšená</a:t>
            </a:r>
          </a:p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 hladina Ca+</a:t>
            </a:r>
          </a:p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2.Aktivace kalmodulinu</a:t>
            </a:r>
          </a:p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3.Kalmodulin stimuluje </a:t>
            </a:r>
            <a:r>
              <a:rPr lang="cs-CZ" sz="1600" dirty="0" err="1">
                <a:solidFill>
                  <a:srgbClr val="FF0000"/>
                </a:solidFill>
              </a:rPr>
              <a:t>adenylcyklasu</a:t>
            </a:r>
            <a:endParaRPr lang="cs-CZ" sz="1600" dirty="0">
              <a:solidFill>
                <a:srgbClr val="FF0000"/>
              </a:solidFill>
            </a:endParaRPr>
          </a:p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4.Vyšší hladina </a:t>
            </a:r>
            <a:r>
              <a:rPr lang="cs-CZ" sz="1600" dirty="0" err="1">
                <a:solidFill>
                  <a:srgbClr val="FF0000"/>
                </a:solidFill>
              </a:rPr>
              <a:t>cAMP</a:t>
            </a:r>
            <a:endParaRPr lang="cs-CZ" sz="1600" dirty="0">
              <a:solidFill>
                <a:srgbClr val="FF0000"/>
              </a:solidFill>
            </a:endParaRPr>
          </a:p>
          <a:p>
            <a:pPr eaLnBrk="1" hangingPunct="1"/>
            <a:r>
              <a:rPr lang="cs-CZ" sz="1600" dirty="0">
                <a:solidFill>
                  <a:srgbClr val="FF0000"/>
                </a:solidFill>
              </a:rPr>
              <a:t>5. Serotonin z modulační s. také stimuluje </a:t>
            </a:r>
            <a:r>
              <a:rPr lang="cs-CZ" sz="1600" dirty="0" err="1">
                <a:solidFill>
                  <a:srgbClr val="FF0000"/>
                </a:solidFill>
              </a:rPr>
              <a:t>ACyklázu</a:t>
            </a:r>
            <a:endParaRPr lang="cs-CZ" sz="1600" dirty="0">
              <a:solidFill>
                <a:srgbClr val="FF0000"/>
              </a:solidFill>
            </a:endParaRPr>
          </a:p>
          <a:p>
            <a:pPr eaLnBrk="1" hangingPunct="1"/>
            <a:r>
              <a:rPr lang="cs-CZ" sz="1600" dirty="0" smtClean="0">
                <a:solidFill>
                  <a:srgbClr val="92D050"/>
                </a:solidFill>
              </a:rPr>
              <a:t>6</a:t>
            </a:r>
            <a:r>
              <a:rPr lang="cs-CZ" sz="1600" dirty="0">
                <a:solidFill>
                  <a:srgbClr val="92D050"/>
                </a:solidFill>
              </a:rPr>
              <a:t>. </a:t>
            </a:r>
            <a:r>
              <a:rPr lang="cs-CZ" sz="1600" dirty="0" err="1">
                <a:solidFill>
                  <a:srgbClr val="92D050"/>
                </a:solidFill>
              </a:rPr>
              <a:t>cAMP</a:t>
            </a:r>
            <a:r>
              <a:rPr lang="cs-CZ" sz="1600" dirty="0">
                <a:solidFill>
                  <a:srgbClr val="92D050"/>
                </a:solidFill>
              </a:rPr>
              <a:t> aktivuje PK7</a:t>
            </a:r>
          </a:p>
          <a:p>
            <a:pPr eaLnBrk="1" hangingPunct="1"/>
            <a:r>
              <a:rPr lang="cs-CZ" sz="1600" dirty="0">
                <a:solidFill>
                  <a:srgbClr val="92D050"/>
                </a:solidFill>
              </a:rPr>
              <a:t>7.Blokace K+ kanálů</a:t>
            </a:r>
          </a:p>
          <a:p>
            <a:pPr eaLnBrk="1" hangingPunct="1"/>
            <a:r>
              <a:rPr lang="cs-CZ" sz="1600" dirty="0">
                <a:solidFill>
                  <a:srgbClr val="92D050"/>
                </a:solidFill>
              </a:rPr>
              <a:t>8.Delší depolarizace</a:t>
            </a:r>
          </a:p>
          <a:p>
            <a:pPr eaLnBrk="1" hangingPunct="1"/>
            <a:r>
              <a:rPr lang="cs-CZ" sz="1600" dirty="0">
                <a:solidFill>
                  <a:srgbClr val="92D050"/>
                </a:solidFill>
              </a:rPr>
              <a:t>9.Delší </a:t>
            </a:r>
            <a:r>
              <a:rPr lang="cs-CZ" sz="1600" dirty="0" err="1">
                <a:solidFill>
                  <a:srgbClr val="92D050"/>
                </a:solidFill>
              </a:rPr>
              <a:t>influx</a:t>
            </a:r>
            <a:r>
              <a:rPr lang="cs-CZ" sz="1600" dirty="0">
                <a:solidFill>
                  <a:srgbClr val="92D050"/>
                </a:solidFill>
              </a:rPr>
              <a:t> Ca+</a:t>
            </a:r>
          </a:p>
          <a:p>
            <a:pPr eaLnBrk="1" hangingPunct="1"/>
            <a:r>
              <a:rPr lang="cs-CZ" sz="1600" dirty="0">
                <a:solidFill>
                  <a:srgbClr val="92D050"/>
                </a:solidFill>
              </a:rPr>
              <a:t>10.Větší výlev mediátoru</a:t>
            </a:r>
          </a:p>
        </p:txBody>
      </p:sp>
      <p:pic>
        <p:nvPicPr>
          <p:cNvPr id="97284" name="Picture 4" descr="20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65538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2348880"/>
            <a:ext cx="524503" cy="46077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92046" y="116632"/>
            <a:ext cx="596510" cy="36933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  <a:gd name="connsiteX0" fmla="*/ 0 w 3991349"/>
              <a:gd name="connsiteY0" fmla="*/ 0 h 1260251"/>
              <a:gd name="connsiteX1" fmla="*/ 524503 w 3991349"/>
              <a:gd name="connsiteY1" fmla="*/ 0 h 1260251"/>
              <a:gd name="connsiteX2" fmla="*/ 524503 w 3991349"/>
              <a:gd name="connsiteY2" fmla="*/ 369332 h 1260251"/>
              <a:gd name="connsiteX3" fmla="*/ 3990280 w 3991349"/>
              <a:gd name="connsiteY3" fmla="*/ 1260251 h 1260251"/>
              <a:gd name="connsiteX4" fmla="*/ 91440 w 3991349"/>
              <a:gd name="connsiteY4" fmla="*/ 460772 h 12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1349" h="1260251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457722" y="445578"/>
                  <a:pt x="4062457" y="1245011"/>
                  <a:pt x="3990280" y="1260251"/>
                </a:cubicBezTo>
                <a:lnTo>
                  <a:pt x="91440" y="460772"/>
                </a:lnTo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NP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-540568" y="3140968"/>
            <a:ext cx="5112568" cy="3528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79463"/>
            <a:ext cx="8101012" cy="60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303213" y="276225"/>
            <a:ext cx="6251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Koincidenční detekce u plže stejně jako u </a:t>
            </a:r>
            <a:r>
              <a:rPr lang="cs-CZ" dirty="0" err="1"/>
              <a:t>Drosophily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ynapse"/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54759" r="10463" b="2555"/>
          <a:stretch/>
        </p:blipFill>
        <p:spPr bwMode="auto">
          <a:xfrm>
            <a:off x="279400" y="1007532"/>
            <a:ext cx="8397056" cy="58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284663" y="1341438"/>
            <a:ext cx="37798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err="1">
                <a:solidFill>
                  <a:srgbClr val="00B050"/>
                </a:solidFill>
              </a:rPr>
              <a:t>Synapsin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znovuhromadění</a:t>
            </a:r>
            <a:r>
              <a:rPr lang="cs-CZ" dirty="0">
                <a:solidFill>
                  <a:srgbClr val="00B050"/>
                </a:solidFill>
              </a:rPr>
              <a:t> v </a:t>
            </a:r>
          </a:p>
          <a:p>
            <a:pPr eaLnBrk="1" hangingPunct="1"/>
            <a:r>
              <a:rPr lang="cs-CZ" dirty="0">
                <a:solidFill>
                  <a:srgbClr val="00B050"/>
                </a:solidFill>
              </a:rPr>
              <a:t>aktivní zóně</a:t>
            </a:r>
          </a:p>
          <a:p>
            <a:pPr eaLnBrk="1" hangingPunct="1"/>
            <a:endParaRPr 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71550" y="188913"/>
            <a:ext cx="715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Arial" charset="0"/>
              </a:rPr>
              <a:t>Receptor je součástí kanálu – </a:t>
            </a:r>
            <a:r>
              <a:rPr lang="cs-CZ" dirty="0" err="1">
                <a:latin typeface="Arial" charset="0"/>
              </a:rPr>
              <a:t>ionotropní</a:t>
            </a:r>
            <a:r>
              <a:rPr lang="cs-CZ" dirty="0">
                <a:latin typeface="Arial" charset="0"/>
              </a:rPr>
              <a:t> signalizace</a:t>
            </a:r>
          </a:p>
          <a:p>
            <a:pPr eaLnBrk="1" hangingPunct="1"/>
            <a:r>
              <a:rPr lang="cs-CZ" dirty="0">
                <a:latin typeface="Arial" charset="0"/>
              </a:rPr>
              <a:t>nebo spojen s kanálem kaskádou signálů – </a:t>
            </a:r>
            <a:r>
              <a:rPr lang="cs-CZ" dirty="0" err="1">
                <a:latin typeface="Arial" charset="0"/>
              </a:rPr>
              <a:t>metabotropní</a:t>
            </a:r>
            <a:r>
              <a:rPr lang="cs-CZ" dirty="0">
                <a:latin typeface="Arial" charset="0"/>
              </a:rPr>
              <a:t> signalizace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5"/>
          <p:cNvSpPr txBox="1">
            <a:spLocks noChangeArrowheads="1"/>
          </p:cNvSpPr>
          <p:nvPr/>
        </p:nvSpPr>
        <p:spPr bwMode="auto">
          <a:xfrm>
            <a:off x="683568" y="332656"/>
            <a:ext cx="80522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Důležité je pořadí, ale i načasování podnětů</a:t>
            </a:r>
          </a:p>
          <a:p>
            <a:pPr eaLnBrk="1" hangingPunct="1"/>
            <a:r>
              <a:rPr lang="cs-CZ" dirty="0" smtClean="0"/>
              <a:t>V </a:t>
            </a:r>
            <a:r>
              <a:rPr lang="cs-CZ" dirty="0"/>
              <a:t>klasickém uspořádání PP lehce předchází NP (odměna nebo trest)</a:t>
            </a:r>
          </a:p>
        </p:txBody>
      </p:sp>
      <p:grpSp>
        <p:nvGrpSpPr>
          <p:cNvPr id="96259" name="Group 8"/>
          <p:cNvGrpSpPr>
            <a:grpSpLocks noChangeAspect="1"/>
          </p:cNvGrpSpPr>
          <p:nvPr/>
        </p:nvGrpSpPr>
        <p:grpSpPr bwMode="auto">
          <a:xfrm>
            <a:off x="1403350" y="1176685"/>
            <a:ext cx="7272338" cy="5364163"/>
            <a:chOff x="884" y="754"/>
            <a:chExt cx="4581" cy="3379"/>
          </a:xfrm>
        </p:grpSpPr>
        <p:sp>
          <p:nvSpPr>
            <p:cNvPr id="96260" name="AutoShape 7"/>
            <p:cNvSpPr>
              <a:spLocks noChangeAspect="1" noChangeArrowheads="1" noTextEdit="1"/>
            </p:cNvSpPr>
            <p:nvPr/>
          </p:nvSpPr>
          <p:spPr bwMode="auto">
            <a:xfrm>
              <a:off x="884" y="754"/>
              <a:ext cx="4581" cy="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96261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54"/>
              <a:ext cx="4586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ovéPole 1"/>
          <p:cNvSpPr txBox="1"/>
          <p:nvPr/>
        </p:nvSpPr>
        <p:spPr>
          <a:xfrm>
            <a:off x="3131840" y="2755161"/>
            <a:ext cx="524503" cy="46077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85290" y="2754232"/>
            <a:ext cx="550151" cy="36933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42519" y="2742290"/>
            <a:ext cx="524503" cy="460772"/>
          </a:xfrm>
          <a:custGeom>
            <a:avLst/>
            <a:gdLst>
              <a:gd name="connsiteX0" fmla="*/ 0 w 524503"/>
              <a:gd name="connsiteY0" fmla="*/ 0 h 369332"/>
              <a:gd name="connsiteX1" fmla="*/ 524503 w 524503"/>
              <a:gd name="connsiteY1" fmla="*/ 0 h 369332"/>
              <a:gd name="connsiteX2" fmla="*/ 524503 w 524503"/>
              <a:gd name="connsiteY2" fmla="*/ 369332 h 369332"/>
              <a:gd name="connsiteX3" fmla="*/ 0 w 524503"/>
              <a:gd name="connsiteY3" fmla="*/ 369332 h 369332"/>
              <a:gd name="connsiteX4" fmla="*/ 0 w 524503"/>
              <a:gd name="connsiteY4" fmla="*/ 0 h 369332"/>
              <a:gd name="connsiteX0" fmla="*/ 0 w 524503"/>
              <a:gd name="connsiteY0" fmla="*/ 0 h 460772"/>
              <a:gd name="connsiteX1" fmla="*/ 524503 w 524503"/>
              <a:gd name="connsiteY1" fmla="*/ 0 h 460772"/>
              <a:gd name="connsiteX2" fmla="*/ 524503 w 524503"/>
              <a:gd name="connsiteY2" fmla="*/ 369332 h 460772"/>
              <a:gd name="connsiteX3" fmla="*/ 91440 w 524503"/>
              <a:gd name="connsiteY3" fmla="*/ 460772 h 4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03" h="460772">
                <a:moveTo>
                  <a:pt x="0" y="0"/>
                </a:moveTo>
                <a:lnTo>
                  <a:pt x="524503" y="0"/>
                </a:lnTo>
                <a:lnTo>
                  <a:pt x="524503" y="369332"/>
                </a:lnTo>
                <a:cubicBezTo>
                  <a:pt x="349669" y="369332"/>
                  <a:pt x="91440" y="460772"/>
                  <a:pt x="91440" y="460772"/>
                </a:cubicBezTo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PP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8" y="2524125"/>
            <a:ext cx="802957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3568" y="332656"/>
            <a:ext cx="82809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Důležité je pořadí, ale i načasování podnětů</a:t>
            </a:r>
          </a:p>
          <a:p>
            <a:pPr eaLnBrk="1" hangingPunct="1"/>
            <a:r>
              <a:rPr lang="cs-CZ" dirty="0" smtClean="0"/>
              <a:t>V </a:t>
            </a:r>
            <a:r>
              <a:rPr lang="cs-CZ" dirty="0"/>
              <a:t>klasickém uspořádání </a:t>
            </a:r>
            <a:r>
              <a:rPr lang="cs-CZ" dirty="0" smtClean="0"/>
              <a:t>PP (CS) </a:t>
            </a:r>
            <a:r>
              <a:rPr lang="cs-CZ" dirty="0"/>
              <a:t>lehce předchází NP </a:t>
            </a:r>
            <a:r>
              <a:rPr lang="cs-CZ" dirty="0" smtClean="0"/>
              <a:t>(US) (odměna </a:t>
            </a:r>
            <a:r>
              <a:rPr lang="cs-CZ" dirty="0"/>
              <a:t>nebo trest)</a:t>
            </a:r>
          </a:p>
        </p:txBody>
      </p:sp>
    </p:spTree>
    <p:extLst>
      <p:ext uri="{BB962C8B-B14F-4D97-AF65-F5344CB8AC3E}">
        <p14:creationId xmlns:p14="http://schemas.microsoft.com/office/powerpoint/2010/main" val="1539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6"/>
          <p:cNvSpPr txBox="1">
            <a:spLocks noChangeArrowheads="1"/>
          </p:cNvSpPr>
          <p:nvPr/>
        </p:nvSpPr>
        <p:spPr bwMode="auto">
          <a:xfrm>
            <a:off x="303213" y="276225"/>
            <a:ext cx="376396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Propojené dráhy krátkodobé a dlouhodobé paměti.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Krátkodobá: inaktivace K kanálů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Dlouhodobá: </a:t>
            </a:r>
            <a:r>
              <a:rPr lang="cs-CZ" dirty="0" smtClean="0"/>
              <a:t>aktivace časných genů a přestavba </a:t>
            </a:r>
            <a:r>
              <a:rPr lang="cs-CZ" dirty="0"/>
              <a:t>presynaptické části</a:t>
            </a:r>
          </a:p>
        </p:txBody>
      </p:sp>
      <p:pic>
        <p:nvPicPr>
          <p:cNvPr id="101379" name="Picture 7" descr="01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41604"/>
            <a:ext cx="330358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0" name="Group 10"/>
          <p:cNvGrpSpPr>
            <a:grpSpLocks noChangeAspect="1"/>
          </p:cNvGrpSpPr>
          <p:nvPr/>
        </p:nvGrpSpPr>
        <p:grpSpPr bwMode="auto">
          <a:xfrm>
            <a:off x="4368800" y="260350"/>
            <a:ext cx="4775200" cy="6597650"/>
            <a:chOff x="2752" y="164"/>
            <a:chExt cx="3008" cy="4156"/>
          </a:xfrm>
        </p:grpSpPr>
        <p:sp>
          <p:nvSpPr>
            <p:cNvPr id="101381" name="AutoShape 9"/>
            <p:cNvSpPr>
              <a:spLocks noChangeAspect="1" noChangeArrowheads="1" noTextEdit="1"/>
            </p:cNvSpPr>
            <p:nvPr/>
          </p:nvSpPr>
          <p:spPr bwMode="auto">
            <a:xfrm>
              <a:off x="2752" y="164"/>
              <a:ext cx="3008" cy="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10138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164"/>
              <a:ext cx="3013" cy="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816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/>
              <a:t>Přestavba při podmiňování i na </a:t>
            </a:r>
            <a:r>
              <a:rPr lang="cs-CZ" sz="2400" u="sng" dirty="0"/>
              <a:t>postsynaptické</a:t>
            </a:r>
            <a:r>
              <a:rPr lang="cs-CZ" sz="2400" dirty="0"/>
              <a:t> části</a:t>
            </a:r>
          </a:p>
        </p:txBody>
      </p:sp>
      <p:pic>
        <p:nvPicPr>
          <p:cNvPr id="102403" name="Picture 6" descr="LTP2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025650"/>
            <a:ext cx="361632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7" descr="LTP"/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552767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lide30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6271" y="596533"/>
            <a:ext cx="8831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Přestavba, růst a stabilizace dalších paralelních spojení.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51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slide29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6271" y="596533"/>
            <a:ext cx="8831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Přestavba, růst a stabilizace dalších paralelních spojení.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916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lide28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6271" y="596533"/>
            <a:ext cx="8831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Přestavba, růst a stabilizace dalších paralelních spojení.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54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ynaptická plastic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600200" y="487363"/>
            <a:ext cx="696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/>
              <a:t>Přestavba </a:t>
            </a:r>
            <a:r>
              <a:rPr lang="cs-CZ" sz="2400" dirty="0" err="1"/>
              <a:t>pre</a:t>
            </a:r>
            <a:r>
              <a:rPr lang="cs-CZ" sz="2400" dirty="0"/>
              <a:t> i postsynaptické části synapsí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0-9"/>
          <p:cNvPicPr>
            <a:picLocks noChangeAspect="1" noChangeArrowheads="1"/>
          </p:cNvPicPr>
          <p:nvPr/>
        </p:nvPicPr>
        <p:blipFill>
          <a:blip r:embed="rId2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3"/>
          <a:stretch>
            <a:fillRect/>
          </a:stretch>
        </p:blipFill>
        <p:spPr bwMode="auto">
          <a:xfrm>
            <a:off x="3715643" y="0"/>
            <a:ext cx="51768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1520" y="116632"/>
            <a:ext cx="33892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Dendritické trny</a:t>
            </a:r>
          </a:p>
          <a:p>
            <a:pPr eaLnBrk="1" hangingPunct="1"/>
            <a:r>
              <a:rPr lang="cs-CZ" sz="2400" dirty="0" smtClean="0"/>
              <a:t>jako možný substrát</a:t>
            </a:r>
          </a:p>
          <a:p>
            <a:pPr eaLnBrk="1" hangingPunct="1"/>
            <a:r>
              <a:rPr lang="cs-CZ" sz="2400" dirty="0" smtClean="0"/>
              <a:t> dlouhodobé paměti</a:t>
            </a:r>
            <a:endParaRPr lang="cs-CZ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endritické trny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4188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dendritické trny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81350"/>
            <a:ext cx="21320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512" y="3284984"/>
            <a:ext cx="33892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Dendritické trny</a:t>
            </a:r>
          </a:p>
          <a:p>
            <a:pPr eaLnBrk="1" hangingPunct="1"/>
            <a:r>
              <a:rPr lang="cs-CZ" sz="2400" dirty="0" smtClean="0"/>
              <a:t>jako možný substrát</a:t>
            </a:r>
          </a:p>
          <a:p>
            <a:pPr eaLnBrk="1" hangingPunct="1"/>
            <a:r>
              <a:rPr lang="cs-CZ" sz="2400" dirty="0" smtClean="0"/>
              <a:t> dlouhodobé paměti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404812"/>
            <a:ext cx="49320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err="1" smtClean="0"/>
              <a:t>Coatomer</a:t>
            </a:r>
            <a:r>
              <a:rPr lang="cs-CZ" dirty="0" smtClean="0"/>
              <a:t> </a:t>
            </a:r>
            <a:r>
              <a:rPr lang="cs-CZ" dirty="0" err="1" smtClean="0"/>
              <a:t>clathrin</a:t>
            </a:r>
            <a:r>
              <a:rPr lang="cs-CZ" dirty="0" smtClean="0"/>
              <a:t> nutný pro udržení tvaru </a:t>
            </a:r>
            <a:r>
              <a:rPr lang="cs-CZ" dirty="0" err="1" smtClean="0"/>
              <a:t>vesikulu</a:t>
            </a:r>
            <a:endParaRPr lang="cs-CZ" dirty="0"/>
          </a:p>
        </p:txBody>
      </p:sp>
      <p:pic>
        <p:nvPicPr>
          <p:cNvPr id="4" name="Picture 5" descr="receptory řízená endocytóza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2276872"/>
            <a:ext cx="5544864" cy="318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vesikuly s mediátorem 1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4" y="0"/>
            <a:ext cx="4053478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lide34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00808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504" y="44624"/>
            <a:ext cx="87849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Významný podnět vyvolá stabilizaci a trvalou změnu chování u </a:t>
            </a:r>
            <a:r>
              <a:rPr lang="cs-CZ" sz="2400" dirty="0" err="1" smtClean="0"/>
              <a:t>Aplysie</a:t>
            </a:r>
            <a:r>
              <a:rPr lang="cs-CZ" sz="2400" dirty="0" smtClean="0"/>
              <a:t>. U savců </a:t>
            </a:r>
            <a:r>
              <a:rPr lang="cs-CZ" sz="2400" dirty="0"/>
              <a:t>je signálem významnosti </a:t>
            </a:r>
            <a:r>
              <a:rPr lang="cs-CZ" sz="2400" dirty="0" smtClean="0"/>
              <a:t>pozornost. Modulační </a:t>
            </a:r>
            <a:r>
              <a:rPr lang="cs-CZ" sz="2400" dirty="0" err="1" smtClean="0"/>
              <a:t>transmitery</a:t>
            </a:r>
            <a:r>
              <a:rPr lang="cs-CZ" sz="2400" dirty="0" smtClean="0"/>
              <a:t> stabilizují změnu reakce u implicitní i explicitní paměti. 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8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0"/>
            <a:ext cx="648335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202"/>
            <a:ext cx="2987824" cy="10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829" y="476672"/>
            <a:ext cx="263682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Současný model při hledání </a:t>
            </a:r>
            <a:r>
              <a:rPr lang="cs-CZ" dirty="0" err="1" smtClean="0"/>
              <a:t>engramu</a:t>
            </a:r>
            <a:r>
              <a:rPr lang="cs-CZ" dirty="0" smtClean="0"/>
              <a:t>:</a:t>
            </a:r>
          </a:p>
          <a:p>
            <a:pPr eaLnBrk="1" hangingPunct="1"/>
            <a:r>
              <a:rPr lang="cs-CZ" dirty="0" smtClean="0"/>
              <a:t>transgenní myš</a:t>
            </a:r>
          </a:p>
          <a:p>
            <a:pPr eaLnBrk="1" hangingPunct="1"/>
            <a:endParaRPr lang="cs-CZ" dirty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 smtClean="0"/>
              <a:t>Neurony aktivované při vytvoření podmíněného spoje je možné </a:t>
            </a:r>
            <a:r>
              <a:rPr lang="cs-CZ" dirty="0" err="1" smtClean="0"/>
              <a:t>optogeneticky</a:t>
            </a:r>
            <a:r>
              <a:rPr lang="cs-CZ" dirty="0" smtClean="0"/>
              <a:t> aktivovat nebo tlumit.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7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00200" y="487363"/>
            <a:ext cx="482318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K čemu je to prakticky dobré:</a:t>
            </a:r>
          </a:p>
          <a:p>
            <a:pPr eaLnBrk="1" hangingPunct="1"/>
            <a:endParaRPr lang="cs-CZ" sz="2400" dirty="0"/>
          </a:p>
          <a:p>
            <a:pPr eaLnBrk="1" hangingPunct="1"/>
            <a:r>
              <a:rPr lang="cs-CZ" sz="2400" dirty="0" smtClean="0"/>
              <a:t>Léčba poruch paměti</a:t>
            </a:r>
          </a:p>
          <a:p>
            <a:pPr eaLnBrk="1" hangingPunct="1"/>
            <a:r>
              <a:rPr lang="cs-CZ" sz="2400" dirty="0" smtClean="0"/>
              <a:t>Závislostí</a:t>
            </a:r>
          </a:p>
          <a:p>
            <a:pPr eaLnBrk="1" hangingPunct="1"/>
            <a:r>
              <a:rPr lang="cs-CZ" sz="2400" dirty="0" smtClean="0"/>
              <a:t>Fobií, traumat</a:t>
            </a:r>
          </a:p>
          <a:p>
            <a:pPr eaLnBrk="1" hangingPunct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050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902861"/>
            <a:ext cx="45783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6021288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Awasthi</a:t>
            </a:r>
            <a:r>
              <a:rPr lang="cs-CZ" dirty="0"/>
              <a:t>, </a:t>
            </a:r>
            <a:r>
              <a:rPr lang="cs-CZ" dirty="0" err="1"/>
              <a:t>Ankit</a:t>
            </a:r>
            <a:r>
              <a:rPr lang="cs-CZ" dirty="0"/>
              <a:t>, et al. "Synaptotagmin-3 </a:t>
            </a:r>
            <a:r>
              <a:rPr lang="cs-CZ" dirty="0" err="1"/>
              <a:t>drives</a:t>
            </a:r>
            <a:r>
              <a:rPr lang="cs-CZ" dirty="0"/>
              <a:t> AMPA receptor </a:t>
            </a:r>
            <a:r>
              <a:rPr lang="cs-CZ" dirty="0" err="1"/>
              <a:t>endocytosis</a:t>
            </a:r>
            <a:r>
              <a:rPr lang="cs-CZ" dirty="0"/>
              <a:t>,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synapse </a:t>
            </a:r>
            <a:r>
              <a:rPr lang="cs-CZ" dirty="0" err="1"/>
              <a:t>strength</a:t>
            </a:r>
            <a:r>
              <a:rPr lang="cs-CZ" dirty="0"/>
              <a:t>, and </a:t>
            </a:r>
            <a:r>
              <a:rPr lang="cs-CZ" dirty="0" err="1"/>
              <a:t>forgetting</a:t>
            </a:r>
            <a:r>
              <a:rPr lang="cs-CZ" dirty="0"/>
              <a:t>." </a:t>
            </a:r>
            <a:r>
              <a:rPr lang="cs-CZ" i="1" dirty="0"/>
              <a:t>Science</a:t>
            </a:r>
            <a:r>
              <a:rPr lang="cs-CZ" dirty="0"/>
              <a:t> 363.6422 (2019): eaav1483.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87624" y="260648"/>
            <a:ext cx="61964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/>
              <a:t>Rozhodnutí o uložení nebo zapomenutí</a:t>
            </a:r>
          </a:p>
          <a:p>
            <a:pPr eaLnBrk="1" hangingPunct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18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rozdíl axon a adendr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znacene syn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neurogliová signaliz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395288" y="476250"/>
            <a:ext cx="8532812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8" descr="Ca regulace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1"/>
          <a:stretch>
            <a:fillRect/>
          </a:stretch>
        </p:blipFill>
        <p:spPr bwMode="auto">
          <a:xfrm>
            <a:off x="0" y="981075"/>
            <a:ext cx="91440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Ca regulace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9"/>
          <a:stretch>
            <a:fillRect/>
          </a:stretch>
        </p:blipFill>
        <p:spPr bwMode="auto">
          <a:xfrm>
            <a:off x="1258888" y="0"/>
            <a:ext cx="70199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doprava vesikul k synap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2"/>
          <a:stretch>
            <a:fillRect/>
          </a:stretch>
        </p:blipFill>
        <p:spPr bwMode="auto">
          <a:xfrm>
            <a:off x="1150938" y="890434"/>
            <a:ext cx="6949454" cy="59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239838" y="4921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1239838" y="119052"/>
            <a:ext cx="7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Finální syntéza </a:t>
            </a:r>
            <a:r>
              <a:rPr lang="cs-CZ" dirty="0"/>
              <a:t>v </a:t>
            </a:r>
            <a:r>
              <a:rPr lang="cs-CZ" dirty="0" smtClean="0"/>
              <a:t>knoflíku (rychlá transmise) </a:t>
            </a:r>
            <a:r>
              <a:rPr lang="cs-CZ" dirty="0"/>
              <a:t>nebo v těle </a:t>
            </a:r>
            <a:r>
              <a:rPr lang="cs-CZ" dirty="0" smtClean="0"/>
              <a:t>neuronu – </a:t>
            </a:r>
            <a:r>
              <a:rPr lang="cs-CZ" dirty="0" err="1" smtClean="0"/>
              <a:t>axonální</a:t>
            </a:r>
            <a:r>
              <a:rPr lang="cs-CZ" dirty="0" smtClean="0"/>
              <a:t> transport (pomalá)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igure 13-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53440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376238" y="419100"/>
            <a:ext cx="73611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Místní recyklace </a:t>
            </a:r>
            <a:r>
              <a:rPr lang="cs-CZ" dirty="0" err="1"/>
              <a:t>vesikul</a:t>
            </a:r>
            <a:r>
              <a:rPr lang="cs-CZ" dirty="0"/>
              <a:t> je rychlejší než transport z Golgiho a</a:t>
            </a:r>
            <a:r>
              <a:rPr lang="cs-CZ" dirty="0" smtClean="0"/>
              <a:t>.</a:t>
            </a:r>
          </a:p>
          <a:p>
            <a:pPr eaLnBrk="1" hangingPunct="1"/>
            <a:r>
              <a:rPr lang="cs-CZ" dirty="0" smtClean="0"/>
              <a:t>Spolupráce </a:t>
            </a:r>
            <a:r>
              <a:rPr lang="cs-CZ" dirty="0" err="1" smtClean="0"/>
              <a:t>endosomu</a:t>
            </a:r>
            <a:r>
              <a:rPr lang="cs-CZ" dirty="0" smtClean="0"/>
              <a:t> a </a:t>
            </a:r>
            <a:r>
              <a:rPr lang="cs-CZ" dirty="0" err="1" smtClean="0"/>
              <a:t>vesikulu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igure 13-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33375"/>
            <a:ext cx="6681787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419100"/>
            <a:ext cx="254047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Synaptický </a:t>
            </a:r>
            <a:r>
              <a:rPr lang="cs-CZ" dirty="0" err="1"/>
              <a:t>vesikul</a:t>
            </a:r>
            <a:r>
              <a:rPr lang="cs-CZ" dirty="0"/>
              <a:t>:</a:t>
            </a:r>
          </a:p>
          <a:p>
            <a:pPr eaLnBrk="1" hangingPunct="1"/>
            <a:r>
              <a:rPr lang="cs-CZ" dirty="0"/>
              <a:t>Import </a:t>
            </a:r>
            <a:r>
              <a:rPr lang="cs-CZ" dirty="0" err="1"/>
              <a:t>transmitteru</a:t>
            </a:r>
            <a:r>
              <a:rPr lang="cs-CZ" dirty="0"/>
              <a:t> na přenašeči hnaném H+ gradientem.</a:t>
            </a:r>
          </a:p>
          <a:p>
            <a:pPr eaLnBrk="1" hangingPunct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0"/>
            <a:ext cx="605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0" y="549275"/>
            <a:ext cx="3203575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cs-CZ"/>
          </a:p>
          <a:p>
            <a:pPr eaLnBrk="1" hangingPunct="1"/>
            <a:r>
              <a:rPr lang="cs-CZ"/>
              <a:t>Ca se váže na synaptotagmin,</a:t>
            </a:r>
          </a:p>
          <a:p>
            <a:pPr eaLnBrk="1" hangingPunct="1"/>
            <a:r>
              <a:rPr lang="cs-CZ"/>
              <a:t>Ten vyvolá interakci syntaxinu +</a:t>
            </a:r>
          </a:p>
          <a:p>
            <a:pPr eaLnBrk="1" hangingPunct="1"/>
            <a:r>
              <a:rPr lang="cs-CZ"/>
              <a:t> SNAP 25 se synaptobrevinem = </a:t>
            </a:r>
          </a:p>
          <a:p>
            <a:pPr eaLnBrk="1" hangingPunct="1"/>
            <a:r>
              <a:rPr lang="cs-CZ"/>
              <a:t>exocytóza.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Ca2+ dále aktivuje proteinkinázu II závislou na kalcium-kalmodulinu, která aktivuje v presynaptickém zakončení enzym synapsin, díky kterému se vezikuly znovu hromadí v aktivní zóně. </a:t>
            </a:r>
          </a:p>
          <a:p>
            <a:pPr eaLnBrk="1" hangingPunct="1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ynapse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55438" b="4361"/>
          <a:stretch>
            <a:fillRect/>
          </a:stretch>
        </p:blipFill>
        <p:spPr bwMode="auto">
          <a:xfrm>
            <a:off x="539750" y="333375"/>
            <a:ext cx="8459788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receptory řízená endocytóza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13752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gure 19-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975"/>
            <a:ext cx="810133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79388" y="1412875"/>
            <a:ext cx="65738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Synapse, místa přerušení elektrického vedení.</a:t>
            </a:r>
          </a:p>
          <a:p>
            <a:pPr eaLnBrk="1" hangingPunct="1"/>
            <a:r>
              <a:rPr lang="cs-CZ" dirty="0"/>
              <a:t>AP a místní potenciály.</a:t>
            </a:r>
          </a:p>
          <a:p>
            <a:pPr eaLnBrk="1" hangingPunct="1"/>
            <a:r>
              <a:rPr lang="cs-CZ" dirty="0"/>
              <a:t>Zpomalení, převod na chemickou řeč. </a:t>
            </a:r>
          </a:p>
          <a:p>
            <a:pPr eaLnBrk="1" hangingPunct="1"/>
            <a:r>
              <a:rPr lang="cs-CZ" dirty="0"/>
              <a:t>Neurony tedy nekomunikují pouze AP, ale i chemicky. </a:t>
            </a:r>
          </a:p>
          <a:p>
            <a:pPr eaLnBrk="1" hangingPunct="1"/>
            <a:r>
              <a:rPr lang="cs-CZ" dirty="0"/>
              <a:t>Obecná citlivost neuronů i na chemickou modulaci.</a:t>
            </a:r>
          </a:p>
          <a:p>
            <a:pPr eaLnBrk="1" hangingPunct="1"/>
            <a:r>
              <a:rPr lang="cs-CZ" dirty="0"/>
              <a:t>Existuje i </a:t>
            </a:r>
            <a:r>
              <a:rPr lang="cs-CZ" dirty="0" err="1"/>
              <a:t>mimosynaptický</a:t>
            </a:r>
            <a:r>
              <a:rPr lang="cs-CZ"/>
              <a:t> přenos - informační polévka.</a:t>
            </a:r>
          </a:p>
          <a:p>
            <a:pPr eaLnBrk="1" hangingPunct="1"/>
            <a:r>
              <a:rPr lang="cs-CZ"/>
              <a:t>Prostor pro zpracování informací.</a:t>
            </a:r>
          </a:p>
          <a:p>
            <a:pPr eaLnBrk="1" hangingPunct="1"/>
            <a:r>
              <a:rPr lang="cs-CZ"/>
              <a:t>Plasticita a paměť</a:t>
            </a:r>
          </a:p>
        </p:txBody>
      </p:sp>
      <p:pic>
        <p:nvPicPr>
          <p:cNvPr id="4099" name="Picture 5" descr="potenciály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038"/>
            <a:ext cx="914400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666750" y="115888"/>
            <a:ext cx="76422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  <a:defRPr/>
            </a:pPr>
            <a:r>
              <a:rPr lang="cs-CZ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Šíření signálů a synapse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igure 19-2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07975"/>
            <a:ext cx="7900987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 19-2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5344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79475" y="347663"/>
            <a:ext cx="653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Buněčný spoj s mnoha kotvami napojenými na „lešení“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igure 19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3463"/>
            <a:ext cx="85344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79475" y="347663"/>
            <a:ext cx="36198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Postsynaptická strana - detail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igure 11-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5344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592138" y="563563"/>
            <a:ext cx="83010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Ach receptor je </a:t>
            </a:r>
            <a:r>
              <a:rPr lang="cs-CZ" dirty="0" err="1"/>
              <a:t>ionotropní</a:t>
            </a:r>
            <a:r>
              <a:rPr lang="cs-CZ" dirty="0"/>
              <a:t>. Je to </a:t>
            </a:r>
            <a:r>
              <a:rPr lang="cs-CZ" dirty="0" err="1"/>
              <a:t>pentamer</a:t>
            </a:r>
            <a:r>
              <a:rPr lang="cs-CZ" dirty="0"/>
              <a:t>, podobný receptoru pro serotonin, GABA, glycin.</a:t>
            </a:r>
          </a:p>
          <a:p>
            <a:pPr eaLnBrk="1" hangingPunct="1"/>
            <a:r>
              <a:rPr lang="cs-CZ" dirty="0"/>
              <a:t>Avšak </a:t>
            </a:r>
            <a:r>
              <a:rPr lang="cs-CZ" dirty="0" err="1"/>
              <a:t>Glut</a:t>
            </a:r>
            <a:r>
              <a:rPr lang="cs-CZ" dirty="0"/>
              <a:t>. receptor je </a:t>
            </a:r>
            <a:r>
              <a:rPr lang="cs-CZ" dirty="0" err="1"/>
              <a:t>tetramer</a:t>
            </a:r>
            <a:r>
              <a:rPr lang="cs-CZ" dirty="0"/>
              <a:t>, podobný K kanálu.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331640" y="404664"/>
            <a:ext cx="5396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err="1"/>
              <a:t>Patch-clamp</a:t>
            </a:r>
            <a:r>
              <a:rPr lang="cs-CZ" dirty="0"/>
              <a:t> záznam </a:t>
            </a:r>
            <a:r>
              <a:rPr lang="cs-CZ" dirty="0" err="1"/>
              <a:t>ionotropního</a:t>
            </a:r>
            <a:r>
              <a:rPr lang="cs-CZ" dirty="0"/>
              <a:t> receptoru.</a:t>
            </a:r>
          </a:p>
        </p:txBody>
      </p:sp>
      <p:sp>
        <p:nvSpPr>
          <p:cNvPr id="26627" name="AutoShape 8"/>
          <p:cNvSpPr>
            <a:spLocks noChangeAspect="1" noChangeArrowheads="1" noTextEdit="1"/>
          </p:cNvSpPr>
          <p:nvPr/>
        </p:nvSpPr>
        <p:spPr bwMode="auto">
          <a:xfrm>
            <a:off x="0" y="1390650"/>
            <a:ext cx="91440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16"/>
          <a:stretch/>
        </p:blipFill>
        <p:spPr bwMode="auto">
          <a:xfrm>
            <a:off x="2026093" y="1039912"/>
            <a:ext cx="4104456" cy="402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6975" y="5180999"/>
            <a:ext cx="83010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Ach </a:t>
            </a:r>
            <a:r>
              <a:rPr lang="cs-CZ" dirty="0" smtClean="0"/>
              <a:t>receptor je součástí kanálu. Je rychlý: Přechod mezi otevřeným a zavřeným stavem je </a:t>
            </a:r>
            <a:r>
              <a:rPr lang="en-US" dirty="0" smtClean="0"/>
              <a:t>&lt;</a:t>
            </a:r>
            <a:r>
              <a:rPr lang="cs-CZ" dirty="0" smtClean="0"/>
              <a:t> 10us. Když je otevřený, projde jím 10</a:t>
            </a:r>
            <a:r>
              <a:rPr lang="cs-CZ" baseline="30000" dirty="0" smtClean="0"/>
              <a:t>7</a:t>
            </a:r>
            <a:r>
              <a:rPr lang="cs-CZ" dirty="0" smtClean="0"/>
              <a:t> iontů / s. </a:t>
            </a:r>
          </a:p>
          <a:p>
            <a:pPr eaLnBrk="1" hangingPunct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1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-33451"/>
            <a:ext cx="650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7505" y="882417"/>
            <a:ext cx="244827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err="1" smtClean="0">
                <a:latin typeface="Tahoma" charset="0"/>
              </a:rPr>
              <a:t>Metabotropní</a:t>
            </a:r>
            <a:r>
              <a:rPr lang="cs-CZ" sz="2400" dirty="0" smtClean="0">
                <a:latin typeface="Tahoma" charset="0"/>
              </a:rPr>
              <a:t> Signalizace na postsynaptické straně</a:t>
            </a:r>
          </a:p>
          <a:p>
            <a:pPr eaLnBrk="1" hangingPunct="1"/>
            <a:endParaRPr lang="cs-CZ" sz="2400" dirty="0" smtClean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Parasympatikus</a:t>
            </a:r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>
                <a:latin typeface="Tahoma" charset="0"/>
              </a:rPr>
              <a:t>na myokardu</a:t>
            </a:r>
          </a:p>
        </p:txBody>
      </p:sp>
      <p:sp>
        <p:nvSpPr>
          <p:cNvPr id="4" name="AutoShape 7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539750" y="5373688"/>
            <a:ext cx="1042988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1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79" y="53975"/>
            <a:ext cx="6840538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620688"/>
            <a:ext cx="22940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err="1">
                <a:latin typeface="Tahoma" charset="0"/>
              </a:rPr>
              <a:t>Metabotropní</a:t>
            </a:r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Signalizace </a:t>
            </a:r>
            <a:r>
              <a:rPr lang="cs-CZ" sz="2400" dirty="0">
                <a:latin typeface="Tahoma" charset="0"/>
              </a:rPr>
              <a:t>na postsynaptické straně</a:t>
            </a:r>
          </a:p>
          <a:p>
            <a:pPr eaLnBrk="1" hangingPunct="1"/>
            <a:endParaRPr lang="cs-CZ" sz="2400" dirty="0" smtClean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Sympatikus</a:t>
            </a:r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>
                <a:latin typeface="Tahoma" charset="0"/>
              </a:rPr>
              <a:t>na myokardu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ynapse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b="44273"/>
          <a:stretch>
            <a:fillRect/>
          </a:stretch>
        </p:blipFill>
        <p:spPr bwMode="auto">
          <a:xfrm>
            <a:off x="2555875" y="1020763"/>
            <a:ext cx="6588125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322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Nemusí být jen excitační, jsou i inhibiční </a:t>
            </a:r>
            <a:r>
              <a:rPr lang="cs-CZ" sz="2400" dirty="0" err="1">
                <a:latin typeface="Tahoma" charset="0"/>
              </a:rPr>
              <a:t>transmitery</a:t>
            </a:r>
            <a:r>
              <a:rPr lang="cs-CZ" sz="2400" dirty="0">
                <a:latin typeface="Tahoma" charset="0"/>
              </a:rPr>
              <a:t>.</a:t>
            </a:r>
          </a:p>
        </p:txBody>
      </p:sp>
      <p:grpSp>
        <p:nvGrpSpPr>
          <p:cNvPr id="27653" name="Group 11"/>
          <p:cNvGrpSpPr>
            <a:grpSpLocks/>
          </p:cNvGrpSpPr>
          <p:nvPr/>
        </p:nvGrpSpPr>
        <p:grpSpPr bwMode="auto">
          <a:xfrm>
            <a:off x="0" y="2133600"/>
            <a:ext cx="2841625" cy="2303463"/>
            <a:chOff x="476" y="2160"/>
            <a:chExt cx="2199" cy="1950"/>
          </a:xfrm>
        </p:grpSpPr>
        <p:pic>
          <p:nvPicPr>
            <p:cNvPr id="2765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532" b="35475"/>
            <a:stretch>
              <a:fillRect/>
            </a:stretch>
          </p:blipFill>
          <p:spPr bwMode="auto">
            <a:xfrm>
              <a:off x="476" y="2314"/>
              <a:ext cx="1179" cy="1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0" b="35475"/>
            <a:stretch>
              <a:fillRect/>
            </a:stretch>
          </p:blipFill>
          <p:spPr bwMode="auto">
            <a:xfrm>
              <a:off x="1519" y="2317"/>
              <a:ext cx="1156" cy="1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6" name="Rectangle 9"/>
            <p:cNvSpPr>
              <a:spLocks noChangeArrowheads="1"/>
            </p:cNvSpPr>
            <p:nvPr/>
          </p:nvSpPr>
          <p:spPr bwMode="auto">
            <a:xfrm>
              <a:off x="1519" y="2160"/>
              <a:ext cx="1156" cy="19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87" y="649263"/>
            <a:ext cx="6466999" cy="591721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9" y="669901"/>
            <a:ext cx="236956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err="1" smtClean="0">
                <a:latin typeface="Tahoma" charset="0"/>
              </a:rPr>
              <a:t>Postsyanptická</a:t>
            </a:r>
            <a:r>
              <a:rPr lang="cs-CZ" sz="2400" dirty="0" smtClean="0">
                <a:latin typeface="Tahoma" charset="0"/>
              </a:rPr>
              <a:t> strana:</a:t>
            </a:r>
          </a:p>
          <a:p>
            <a:pPr eaLnBrk="1" hangingPunct="1"/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Odstupňovaný potenciál </a:t>
            </a:r>
          </a:p>
          <a:p>
            <a:pPr eaLnBrk="1" hangingPunct="1"/>
            <a:endParaRPr lang="cs-CZ" sz="2400" dirty="0" smtClean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Vedení s dekrementem</a:t>
            </a:r>
            <a:endParaRPr lang="cs-CZ" sz="24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umace na synapsi sylbernagl"/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5"/>
          <a:stretch/>
        </p:blipFill>
        <p:spPr bwMode="auto">
          <a:xfrm>
            <a:off x="2987824" y="1586149"/>
            <a:ext cx="6120680" cy="48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0" y="764704"/>
            <a:ext cx="347266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>
                <a:latin typeface="Tahoma" charset="0"/>
              </a:rPr>
              <a:t>Postsynaptická </a:t>
            </a:r>
            <a:r>
              <a:rPr lang="cs-CZ" sz="2400" dirty="0">
                <a:latin typeface="Tahoma" charset="0"/>
              </a:rPr>
              <a:t>strana:</a:t>
            </a:r>
          </a:p>
          <a:p>
            <a:pPr eaLnBrk="1" hangingPunct="1"/>
            <a:endParaRPr lang="cs-CZ" sz="2400" dirty="0" smtClean="0">
              <a:latin typeface="Tahoma" charset="0"/>
            </a:endParaRPr>
          </a:p>
          <a:p>
            <a:pPr eaLnBrk="1" hangingPunct="1"/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Prostorová </a:t>
            </a:r>
            <a:r>
              <a:rPr lang="cs-CZ" sz="2400" dirty="0">
                <a:latin typeface="Tahoma" charset="0"/>
              </a:rPr>
              <a:t>a časová</a:t>
            </a:r>
          </a:p>
          <a:p>
            <a:pPr eaLnBrk="1" hangingPunct="1"/>
            <a:r>
              <a:rPr lang="cs-CZ" sz="2400" dirty="0">
                <a:latin typeface="Tahoma" charset="0"/>
              </a:rPr>
              <a:t>sumace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501A0F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0"/>
            <a:ext cx="34512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7CDA14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02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22DFA18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68413"/>
            <a:ext cx="39528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6496050" y="5748338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Vesmír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umace na synapsi sylbernagl"/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8"/>
          <a:stretch/>
        </p:blipFill>
        <p:spPr bwMode="auto">
          <a:xfrm>
            <a:off x="2915816" y="1628800"/>
            <a:ext cx="599987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0" y="764704"/>
            <a:ext cx="347266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>
                <a:latin typeface="Tahoma" charset="0"/>
              </a:rPr>
              <a:t>Postsynaptická </a:t>
            </a:r>
            <a:r>
              <a:rPr lang="cs-CZ" sz="2400" dirty="0">
                <a:latin typeface="Tahoma" charset="0"/>
              </a:rPr>
              <a:t>strana:</a:t>
            </a:r>
          </a:p>
          <a:p>
            <a:pPr eaLnBrk="1" hangingPunct="1"/>
            <a:endParaRPr lang="cs-CZ" sz="2400" dirty="0" smtClean="0">
              <a:latin typeface="Tahoma" charset="0"/>
            </a:endParaRPr>
          </a:p>
          <a:p>
            <a:pPr eaLnBrk="1" hangingPunct="1"/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Prostorová </a:t>
            </a:r>
            <a:r>
              <a:rPr lang="cs-CZ" sz="2400" dirty="0">
                <a:latin typeface="Tahoma" charset="0"/>
              </a:rPr>
              <a:t>a časová</a:t>
            </a:r>
          </a:p>
          <a:p>
            <a:pPr eaLnBrk="1" hangingPunct="1"/>
            <a:r>
              <a:rPr lang="cs-CZ" sz="2400" dirty="0">
                <a:latin typeface="Tahoma" charset="0"/>
              </a:rPr>
              <a:t>sumace</a:t>
            </a:r>
          </a:p>
        </p:txBody>
      </p:sp>
      <p:sp>
        <p:nvSpPr>
          <p:cNvPr id="4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827584" y="4221088"/>
            <a:ext cx="1042987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0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čítání na somatu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2863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8101013" y="1341438"/>
            <a:ext cx="1042987" cy="10429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tabulka potenciálů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835150" y="0"/>
            <a:ext cx="483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Srovnání dvou typů elektrické řeči.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7313" y="131763"/>
            <a:ext cx="905668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/>
              <a:t>Na iniciálním segmentu se </a:t>
            </a:r>
            <a:r>
              <a:rPr lang="cs-CZ" dirty="0"/>
              <a:t>velikost</a:t>
            </a:r>
            <a:r>
              <a:rPr lang="en-US" dirty="0"/>
              <a:t> </a:t>
            </a:r>
            <a:r>
              <a:rPr lang="en-US" dirty="0" err="1"/>
              <a:t>depolarizace</a:t>
            </a:r>
            <a:r>
              <a:rPr lang="en-US" dirty="0"/>
              <a:t> </a:t>
            </a:r>
            <a:r>
              <a:rPr lang="en-US" dirty="0" err="1"/>
              <a:t>překódovává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AP. Aby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speciální</a:t>
            </a:r>
            <a:r>
              <a:rPr lang="en-US" dirty="0"/>
              <a:t> </a:t>
            </a:r>
            <a:r>
              <a:rPr lang="en-US" dirty="0" err="1"/>
              <a:t>fukci</a:t>
            </a:r>
            <a:r>
              <a:rPr lang="en-US" dirty="0"/>
              <a:t> </a:t>
            </a:r>
            <a:r>
              <a:rPr lang="en-US" dirty="0" err="1"/>
              <a:t>axonový</a:t>
            </a:r>
            <a:r>
              <a:rPr lang="en-US" dirty="0"/>
              <a:t> </a:t>
            </a:r>
            <a:r>
              <a:rPr lang="en-US" dirty="0" err="1"/>
              <a:t>hrbolek</a:t>
            </a:r>
            <a:r>
              <a:rPr lang="en-US" dirty="0"/>
              <a:t> </a:t>
            </a:r>
            <a:r>
              <a:rPr lang="en-US" dirty="0" err="1"/>
              <a:t>plnil</a:t>
            </a:r>
            <a:r>
              <a:rPr lang="en-US" dirty="0"/>
              <a:t>,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cs-CZ" dirty="0"/>
              <a:t>tu být </a:t>
            </a:r>
            <a:r>
              <a:rPr lang="en-US" dirty="0" err="1"/>
              <a:t>kromě</a:t>
            </a:r>
            <a:r>
              <a:rPr lang="en-US" dirty="0"/>
              <a:t> Na </a:t>
            </a:r>
            <a:r>
              <a:rPr lang="en-US" dirty="0" err="1"/>
              <a:t>kanálu</a:t>
            </a:r>
            <a:r>
              <a:rPr lang="en-US" dirty="0"/>
              <a:t> </a:t>
            </a:r>
            <a:r>
              <a:rPr lang="en-US" dirty="0" err="1"/>
              <a:t>citlivého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4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iontových</a:t>
            </a:r>
            <a:r>
              <a:rPr lang="en-US" dirty="0"/>
              <a:t> </a:t>
            </a:r>
            <a:r>
              <a:rPr lang="en-US" dirty="0" err="1"/>
              <a:t>kanálů</a:t>
            </a:r>
            <a:r>
              <a:rPr lang="en-US" dirty="0"/>
              <a:t>: 3 </a:t>
            </a:r>
            <a:r>
              <a:rPr lang="en-US" dirty="0" err="1"/>
              <a:t>selektivní</a:t>
            </a:r>
            <a:r>
              <a:rPr lang="en-US" dirty="0"/>
              <a:t> pro K+ (</a:t>
            </a:r>
            <a:r>
              <a:rPr lang="en-US" dirty="0" err="1"/>
              <a:t>zpožděné</a:t>
            </a:r>
            <a:r>
              <a:rPr lang="en-US" dirty="0"/>
              <a:t>, </a:t>
            </a:r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inaktivující</a:t>
            </a:r>
            <a:r>
              <a:rPr lang="en-US" dirty="0"/>
              <a:t> a </a:t>
            </a:r>
            <a:r>
              <a:rPr lang="en-US" dirty="0" smtClean="0"/>
              <a:t>Ca-</a:t>
            </a:r>
            <a:r>
              <a:rPr lang="en-US" dirty="0" err="1" smtClean="0"/>
              <a:t>aktivované</a:t>
            </a:r>
            <a:r>
              <a:rPr lang="cs-CZ" dirty="0" smtClean="0"/>
              <a:t>)</a:t>
            </a:r>
            <a:r>
              <a:rPr lang="en-US" dirty="0" smtClean="0"/>
              <a:t>; </a:t>
            </a:r>
            <a:r>
              <a:rPr lang="cs-CZ" dirty="0"/>
              <a:t>a 1 typ selektivní pro Ca. </a:t>
            </a:r>
            <a:endParaRPr lang="cs-CZ" dirty="0" smtClean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Zpožděné K+ vrací membránu ke K</a:t>
            </a:r>
            <a:r>
              <a:rPr lang="en-US" dirty="0"/>
              <a:t>+</a:t>
            </a:r>
            <a:r>
              <a:rPr lang="cs-CZ" dirty="0"/>
              <a:t> klidovému napětí – </a:t>
            </a:r>
            <a:r>
              <a:rPr lang="cs-CZ" dirty="0" err="1"/>
              <a:t>repolarizují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depolari</a:t>
            </a:r>
            <a:r>
              <a:rPr lang="cs-CZ" dirty="0"/>
              <a:t>z</a:t>
            </a:r>
            <a:r>
              <a:rPr lang="en-US" dirty="0" err="1"/>
              <a:t>aci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Trvalý podnět tedy vyvolá trvalé „pálení“. </a:t>
            </a:r>
            <a:endParaRPr lang="cs-CZ" dirty="0" smtClean="0">
              <a:solidFill>
                <a:srgbClr val="FF0000"/>
              </a:solidFill>
            </a:endParaRP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Aby se ale vyšší depolarizace převedla na vyšší f AP, musí tu být rychle inaktivující K+ kanály. Ty se také otevírají při depolarizaci a inaktivují se, ale úměrně k ní, takže zůstávají dlouho otevřené a snižují frekvenci AP u depolarizace těsně nad prahem, ale u </a:t>
            </a:r>
            <a:r>
              <a:rPr lang="cs-CZ" dirty="0">
                <a:solidFill>
                  <a:srgbClr val="FF0000"/>
                </a:solidFill>
              </a:rPr>
              <a:t>větší depolarizace se inaktivují </a:t>
            </a:r>
            <a:r>
              <a:rPr lang="cs-CZ" dirty="0" smtClean="0">
                <a:solidFill>
                  <a:srgbClr val="FF0000"/>
                </a:solidFill>
              </a:rPr>
              <a:t>dříve, </a:t>
            </a:r>
            <a:r>
              <a:rPr lang="cs-CZ" dirty="0">
                <a:solidFill>
                  <a:srgbClr val="FF0000"/>
                </a:solidFill>
              </a:rPr>
              <a:t>počet otevřených K kanálů je tedy nižší (tím méně se uplatňují) a frekvenci AP netlumí</a:t>
            </a:r>
            <a:r>
              <a:rPr lang="cs-CZ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Ca a Ca </a:t>
            </a:r>
            <a:r>
              <a:rPr lang="cs-CZ" dirty="0" smtClean="0">
                <a:solidFill>
                  <a:srgbClr val="FF0000"/>
                </a:solidFill>
              </a:rPr>
              <a:t>dependentní </a:t>
            </a:r>
            <a:r>
              <a:rPr lang="cs-CZ" dirty="0">
                <a:solidFill>
                  <a:srgbClr val="FF0000"/>
                </a:solidFill>
              </a:rPr>
              <a:t>K kanály se uplatňují při adaptaci </a:t>
            </a:r>
            <a:r>
              <a:rPr lang="cs-CZ" dirty="0"/>
              <a:t>– při reakci axonu na trvalou depolarizaci. Jak je membrána dlouhodobě depolarizována, roste počet Ca iontů </a:t>
            </a:r>
            <a:r>
              <a:rPr lang="cs-CZ" dirty="0" smtClean="0"/>
              <a:t>vniklých </a:t>
            </a:r>
            <a:r>
              <a:rPr lang="cs-CZ" dirty="0"/>
              <a:t>přes napěťově sensitivní Ca kanály. To vede k otevření K kanálů a tak se membrána </a:t>
            </a:r>
            <a:r>
              <a:rPr lang="cs-CZ" dirty="0" err="1"/>
              <a:t>hyperpolarizuje</a:t>
            </a:r>
            <a:r>
              <a:rPr lang="cs-CZ" dirty="0"/>
              <a:t>. Frekvence AP při trvalé nepřerušované stimulaci klesá. Reaguje tedy lépe na změnu než na trvalý podnět. </a:t>
            </a:r>
          </a:p>
        </p:txBody>
      </p:sp>
      <p:pic>
        <p:nvPicPr>
          <p:cNvPr id="3" name="Picture 6" descr="figure 11-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"/>
          <a:stretch>
            <a:fillRect/>
          </a:stretch>
        </p:blipFill>
        <p:spPr bwMode="auto">
          <a:xfrm>
            <a:off x="14109" y="1700808"/>
            <a:ext cx="910402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87313" y="131763"/>
            <a:ext cx="905668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/>
              <a:t>Na iniciálním segmentu se </a:t>
            </a:r>
            <a:r>
              <a:rPr lang="cs-CZ" dirty="0"/>
              <a:t>velikost</a:t>
            </a:r>
            <a:r>
              <a:rPr lang="en-US" dirty="0"/>
              <a:t> </a:t>
            </a:r>
            <a:r>
              <a:rPr lang="en-US" dirty="0" err="1"/>
              <a:t>depolarizace</a:t>
            </a:r>
            <a:r>
              <a:rPr lang="en-US" dirty="0"/>
              <a:t> </a:t>
            </a:r>
            <a:r>
              <a:rPr lang="en-US" dirty="0" err="1"/>
              <a:t>překódovává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AP. Aby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speciální</a:t>
            </a:r>
            <a:r>
              <a:rPr lang="en-US" dirty="0"/>
              <a:t> </a:t>
            </a:r>
            <a:r>
              <a:rPr lang="en-US" dirty="0" err="1"/>
              <a:t>fukci</a:t>
            </a:r>
            <a:r>
              <a:rPr lang="en-US" dirty="0"/>
              <a:t> </a:t>
            </a:r>
            <a:r>
              <a:rPr lang="en-US" dirty="0" err="1"/>
              <a:t>axonový</a:t>
            </a:r>
            <a:r>
              <a:rPr lang="en-US" dirty="0"/>
              <a:t> </a:t>
            </a:r>
            <a:r>
              <a:rPr lang="en-US" dirty="0" err="1"/>
              <a:t>hrbolek</a:t>
            </a:r>
            <a:r>
              <a:rPr lang="en-US" dirty="0"/>
              <a:t> </a:t>
            </a:r>
            <a:r>
              <a:rPr lang="en-US" dirty="0" err="1"/>
              <a:t>plnil</a:t>
            </a:r>
            <a:r>
              <a:rPr lang="en-US" dirty="0"/>
              <a:t>,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cs-CZ" dirty="0"/>
              <a:t>tu být </a:t>
            </a:r>
            <a:r>
              <a:rPr lang="en-US" dirty="0" err="1"/>
              <a:t>kromě</a:t>
            </a:r>
            <a:r>
              <a:rPr lang="en-US" dirty="0"/>
              <a:t> Na </a:t>
            </a:r>
            <a:r>
              <a:rPr lang="en-US" dirty="0" err="1"/>
              <a:t>kanálu</a:t>
            </a:r>
            <a:r>
              <a:rPr lang="en-US" dirty="0"/>
              <a:t> </a:t>
            </a:r>
            <a:r>
              <a:rPr lang="en-US" dirty="0" err="1"/>
              <a:t>citlivého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4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iontových</a:t>
            </a:r>
            <a:r>
              <a:rPr lang="en-US" dirty="0"/>
              <a:t> </a:t>
            </a:r>
            <a:r>
              <a:rPr lang="en-US" dirty="0" err="1"/>
              <a:t>kanálů</a:t>
            </a:r>
            <a:r>
              <a:rPr lang="en-US" dirty="0"/>
              <a:t>: 3 </a:t>
            </a:r>
            <a:r>
              <a:rPr lang="en-US" dirty="0" err="1"/>
              <a:t>selektivní</a:t>
            </a:r>
            <a:r>
              <a:rPr lang="en-US" dirty="0"/>
              <a:t> pro K+ (</a:t>
            </a:r>
            <a:r>
              <a:rPr lang="en-US" dirty="0" err="1"/>
              <a:t>zpožděné</a:t>
            </a:r>
            <a:r>
              <a:rPr lang="en-US" dirty="0"/>
              <a:t>, </a:t>
            </a:r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inaktivující</a:t>
            </a:r>
            <a:r>
              <a:rPr lang="en-US" dirty="0"/>
              <a:t> a </a:t>
            </a:r>
            <a:r>
              <a:rPr lang="en-US" dirty="0" smtClean="0"/>
              <a:t>Ca-</a:t>
            </a:r>
            <a:r>
              <a:rPr lang="en-US" dirty="0" err="1" smtClean="0"/>
              <a:t>aktivované</a:t>
            </a:r>
            <a:r>
              <a:rPr lang="cs-CZ" dirty="0" smtClean="0"/>
              <a:t>)</a:t>
            </a:r>
            <a:r>
              <a:rPr lang="en-US" dirty="0" smtClean="0"/>
              <a:t>; </a:t>
            </a:r>
            <a:r>
              <a:rPr lang="cs-CZ" dirty="0"/>
              <a:t>a 1 typ selektivní pro Ca. </a:t>
            </a:r>
            <a:endParaRPr lang="cs-CZ" dirty="0" smtClean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Zpožděné K+ vrací membránu ke K</a:t>
            </a:r>
            <a:r>
              <a:rPr lang="en-US" dirty="0"/>
              <a:t>+</a:t>
            </a:r>
            <a:r>
              <a:rPr lang="cs-CZ" dirty="0"/>
              <a:t> klidovému napětí – </a:t>
            </a:r>
            <a:r>
              <a:rPr lang="cs-CZ" dirty="0" err="1"/>
              <a:t>repolarizují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depolari</a:t>
            </a:r>
            <a:r>
              <a:rPr lang="cs-CZ" dirty="0"/>
              <a:t>z</a:t>
            </a:r>
            <a:r>
              <a:rPr lang="en-US" dirty="0" err="1"/>
              <a:t>aci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Trvalý podnět tedy vyvolá trvalé „pálení“. </a:t>
            </a:r>
            <a:endParaRPr lang="cs-CZ" dirty="0" smtClean="0">
              <a:solidFill>
                <a:srgbClr val="FF0000"/>
              </a:solidFill>
            </a:endParaRP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Aby se ale vyšší depolarizace převedla na vyšší f AP, musí tu být rychle inaktivující K+ kanály. Ty se také otevírají při depolarizaci a inaktivují se, ale úměrně k ní, takže zůstávají dlouho otevřené a snižují frekvenci AP u depolarizace těsně nad prahem, ale u </a:t>
            </a:r>
            <a:r>
              <a:rPr lang="cs-CZ" dirty="0">
                <a:solidFill>
                  <a:srgbClr val="FF0000"/>
                </a:solidFill>
              </a:rPr>
              <a:t>větší depolarizace se inaktivují </a:t>
            </a:r>
            <a:r>
              <a:rPr lang="cs-CZ" dirty="0" smtClean="0">
                <a:solidFill>
                  <a:srgbClr val="FF0000"/>
                </a:solidFill>
              </a:rPr>
              <a:t>dříve, </a:t>
            </a:r>
            <a:r>
              <a:rPr lang="cs-CZ" dirty="0">
                <a:solidFill>
                  <a:srgbClr val="FF0000"/>
                </a:solidFill>
              </a:rPr>
              <a:t>počet otevřených K kanálů je tedy nižší (tím méně se uplatňují) a frekvenci AP netlumí</a:t>
            </a:r>
            <a:r>
              <a:rPr lang="cs-CZ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>
                <a:solidFill>
                  <a:srgbClr val="FF0000"/>
                </a:solidFill>
              </a:rPr>
              <a:t>Ca a Ca </a:t>
            </a:r>
            <a:r>
              <a:rPr lang="cs-CZ" dirty="0" smtClean="0">
                <a:solidFill>
                  <a:srgbClr val="FF0000"/>
                </a:solidFill>
              </a:rPr>
              <a:t>dependentní </a:t>
            </a:r>
            <a:r>
              <a:rPr lang="cs-CZ" dirty="0">
                <a:solidFill>
                  <a:srgbClr val="FF0000"/>
                </a:solidFill>
              </a:rPr>
              <a:t>K kanály se uplatňují při adaptaci </a:t>
            </a:r>
            <a:r>
              <a:rPr lang="cs-CZ" dirty="0"/>
              <a:t>– při reakci axonu na trvalou depolarizaci. Jak je membrána dlouhodobě depolarizována, roste počet Ca iontů </a:t>
            </a:r>
            <a:r>
              <a:rPr lang="cs-CZ" dirty="0" smtClean="0"/>
              <a:t>vniklých </a:t>
            </a:r>
            <a:r>
              <a:rPr lang="cs-CZ" dirty="0"/>
              <a:t>přes napěťově sensitivní Ca kanály. To vede k otevření K kanálů a tak se membrána </a:t>
            </a:r>
            <a:r>
              <a:rPr lang="cs-CZ" dirty="0" err="1"/>
              <a:t>hyperpolarizuje</a:t>
            </a:r>
            <a:r>
              <a:rPr lang="cs-CZ" dirty="0"/>
              <a:t>. Frekvence AP při trvalé nepřerušované stimulaci klesá. Reaguje tedy lépe na změnu než na trvalý podnět. </a:t>
            </a:r>
          </a:p>
        </p:txBody>
      </p:sp>
    </p:spTree>
    <p:extLst>
      <p:ext uri="{BB962C8B-B14F-4D97-AF65-F5344CB8AC3E}">
        <p14:creationId xmlns:p14="http://schemas.microsoft.com/office/powerpoint/2010/main" val="11249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igure 11-4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0"/>
            <a:ext cx="4999037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figure 11-40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391953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23528" y="677900"/>
            <a:ext cx="3113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Analýza tisíců vstupů</a:t>
            </a:r>
            <a:r>
              <a:rPr lang="cs-CZ" sz="2400" dirty="0" smtClean="0">
                <a:latin typeface="Tahoma" charset="0"/>
              </a:rPr>
              <a:t>.</a:t>
            </a:r>
            <a:endParaRPr lang="cs-CZ" sz="2400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vzdálenost ovlivní synap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47813" y="325438"/>
            <a:ext cx="7074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Vzdálenější vstupy ale </a:t>
            </a:r>
            <a:r>
              <a:rPr lang="cs-CZ" sz="2400" dirty="0" smtClean="0">
                <a:latin typeface="Tahoma" charset="0"/>
              </a:rPr>
              <a:t>nemusí být  </a:t>
            </a:r>
            <a:r>
              <a:rPr lang="cs-CZ" sz="2400" dirty="0">
                <a:latin typeface="Tahoma" charset="0"/>
              </a:rPr>
              <a:t>diskriminovány!</a:t>
            </a:r>
          </a:p>
          <a:p>
            <a:pPr eaLnBrk="1" hangingPunct="1"/>
            <a:r>
              <a:rPr lang="cs-CZ" sz="2400" dirty="0">
                <a:latin typeface="Tahoma" charset="0"/>
              </a:rPr>
              <a:t>Synaptické stupňování a „volání nazpět“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ransmittery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b="2499"/>
          <a:stretch>
            <a:fillRect/>
          </a:stretch>
        </p:blipFill>
        <p:spPr bwMode="auto">
          <a:xfrm>
            <a:off x="3276600" y="1588"/>
            <a:ext cx="534035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vzorce transmitter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r="70851" b="63815"/>
          <a:stretch>
            <a:fillRect/>
          </a:stretch>
        </p:blipFill>
        <p:spPr bwMode="auto">
          <a:xfrm>
            <a:off x="303213" y="3717032"/>
            <a:ext cx="21240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vzorce transmitter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23674" r="43698" b="59644"/>
          <a:stretch>
            <a:fillRect/>
          </a:stretch>
        </p:blipFill>
        <p:spPr bwMode="auto">
          <a:xfrm>
            <a:off x="1261305" y="3039169"/>
            <a:ext cx="197961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vzorce transmitter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4" r="3923" b="73598"/>
          <a:stretch>
            <a:fillRect/>
          </a:stretch>
        </p:blipFill>
        <p:spPr bwMode="auto">
          <a:xfrm>
            <a:off x="142454" y="4725144"/>
            <a:ext cx="22685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 descr="vzorce transmitter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69550" r="2361" b="5397"/>
          <a:stretch>
            <a:fillRect/>
          </a:stretch>
        </p:blipFill>
        <p:spPr bwMode="auto">
          <a:xfrm>
            <a:off x="36512" y="1978659"/>
            <a:ext cx="26273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vzorce transmitter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36185" r="5902" b="37381"/>
          <a:stretch>
            <a:fillRect/>
          </a:stretch>
        </p:blipFill>
        <p:spPr bwMode="auto">
          <a:xfrm>
            <a:off x="972379" y="933816"/>
            <a:ext cx="226853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vzorce transmitter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t="58449" r="38194" b="9567"/>
          <a:stretch>
            <a:fillRect/>
          </a:stretch>
        </p:blipFill>
        <p:spPr bwMode="auto">
          <a:xfrm>
            <a:off x="36512" y="5631527"/>
            <a:ext cx="21955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347455" y="202476"/>
            <a:ext cx="1519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Mediátory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844824"/>
            <a:ext cx="792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Eric </a:t>
            </a:r>
            <a:r>
              <a:rPr lang="cs-CZ" sz="2400" dirty="0" smtClean="0"/>
              <a:t>Kandel</a:t>
            </a:r>
            <a:r>
              <a:rPr lang="en-US" sz="2400" dirty="0" smtClean="0"/>
              <a:t> </a:t>
            </a:r>
            <a:r>
              <a:rPr lang="en-US" sz="2400" dirty="0" err="1" smtClean="0"/>
              <a:t>sumarizoval</a:t>
            </a:r>
            <a:r>
              <a:rPr lang="en-US" sz="2400" dirty="0" smtClean="0"/>
              <a:t> </a:t>
            </a:r>
            <a:r>
              <a:rPr lang="en-US" sz="2400" dirty="0" err="1" smtClean="0"/>
              <a:t>výsledky</a:t>
            </a:r>
            <a:r>
              <a:rPr lang="en-US" sz="2400" dirty="0" smtClean="0"/>
              <a:t> </a:t>
            </a:r>
            <a:r>
              <a:rPr lang="en-US" sz="2400" dirty="0" err="1" smtClean="0"/>
              <a:t>své</a:t>
            </a:r>
            <a:r>
              <a:rPr lang="en-US" sz="2400" dirty="0" smtClean="0"/>
              <a:t> </a:t>
            </a:r>
            <a:r>
              <a:rPr lang="en-US" sz="2400" dirty="0" err="1" smtClean="0"/>
              <a:t>práce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receptorech</a:t>
            </a:r>
            <a:r>
              <a:rPr lang="en-US" sz="2400" dirty="0" smtClean="0"/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Způsob</a:t>
            </a:r>
            <a:r>
              <a:rPr lang="en-US" sz="2400" dirty="0" smtClean="0"/>
              <a:t> </a:t>
            </a:r>
            <a:r>
              <a:rPr lang="en-US" sz="2400" dirty="0" err="1" smtClean="0"/>
              <a:t>účinku</a:t>
            </a:r>
            <a:r>
              <a:rPr lang="en-US" sz="2400" dirty="0" smtClean="0"/>
              <a:t> synapse </a:t>
            </a:r>
            <a:r>
              <a:rPr lang="en-US" sz="2400" dirty="0" err="1" smtClean="0"/>
              <a:t>není</a:t>
            </a:r>
            <a:r>
              <a:rPr lang="en-US" sz="2400" dirty="0" smtClean="0"/>
              <a:t> </a:t>
            </a:r>
            <a:r>
              <a:rPr lang="en-US" sz="2400" dirty="0" err="1" smtClean="0"/>
              <a:t>determinován</a:t>
            </a:r>
            <a:r>
              <a:rPr lang="en-US" sz="2400" dirty="0" smtClean="0"/>
              <a:t> </a:t>
            </a:r>
            <a:r>
              <a:rPr lang="en-US" sz="2400" dirty="0" err="1" smtClean="0"/>
              <a:t>transmiterem</a:t>
            </a:r>
            <a:r>
              <a:rPr lang="en-US" sz="2400" dirty="0" smtClean="0"/>
              <a:t>, ale </a:t>
            </a:r>
            <a:r>
              <a:rPr lang="en-US" sz="2400" dirty="0" err="1" smtClean="0"/>
              <a:t>vlastnostmi</a:t>
            </a:r>
            <a:r>
              <a:rPr lang="en-US" sz="2400" dirty="0" smtClean="0"/>
              <a:t> </a:t>
            </a:r>
            <a:r>
              <a:rPr lang="en-US" sz="2400" dirty="0" err="1" smtClean="0"/>
              <a:t>receptoru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postsynaptické</a:t>
            </a:r>
            <a:r>
              <a:rPr lang="en-US" sz="2400" dirty="0" smtClean="0"/>
              <a:t> </a:t>
            </a:r>
            <a:r>
              <a:rPr lang="en-US" sz="2400" dirty="0" err="1" smtClean="0"/>
              <a:t>buňce</a:t>
            </a:r>
            <a:r>
              <a:rPr lang="en-US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/>
              <a:t>Receptory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postsynaptických</a:t>
            </a:r>
            <a:r>
              <a:rPr lang="en-US" sz="2400" dirty="0" smtClean="0"/>
              <a:t> (</a:t>
            </a:r>
            <a:r>
              <a:rPr lang="en-US" sz="2400" dirty="0" err="1" smtClean="0"/>
              <a:t>přijímacích</a:t>
            </a:r>
            <a:r>
              <a:rPr lang="en-US" sz="2400" dirty="0" smtClean="0"/>
              <a:t>) </a:t>
            </a:r>
            <a:r>
              <a:rPr lang="en-US" sz="2400" dirty="0" err="1" smtClean="0"/>
              <a:t>buňkách</a:t>
            </a:r>
            <a:r>
              <a:rPr lang="en-US" sz="2400" dirty="0" smtClean="0"/>
              <a:t> </a:t>
            </a:r>
            <a:r>
              <a:rPr lang="en-US" sz="2400" dirty="0" err="1" smtClean="0"/>
              <a:t>jediného</a:t>
            </a:r>
            <a:r>
              <a:rPr lang="en-US" sz="2400" dirty="0" smtClean="0"/>
              <a:t> </a:t>
            </a:r>
            <a:r>
              <a:rPr lang="en-US" sz="2400" dirty="0" err="1" smtClean="0"/>
              <a:t>presynaptického</a:t>
            </a:r>
            <a:r>
              <a:rPr lang="en-US" sz="2400" dirty="0" smtClean="0"/>
              <a:t> </a:t>
            </a:r>
            <a:r>
              <a:rPr lang="en-US" sz="2400" dirty="0" err="1" smtClean="0"/>
              <a:t>neuronu</a:t>
            </a:r>
            <a:r>
              <a:rPr lang="en-US" sz="2400" dirty="0" smtClean="0"/>
              <a:t> </a:t>
            </a:r>
            <a:r>
              <a:rPr lang="en-US" sz="2400" dirty="0" err="1" smtClean="0"/>
              <a:t>mohou</a:t>
            </a:r>
            <a:r>
              <a:rPr lang="en-US" sz="2400" dirty="0" smtClean="0"/>
              <a:t> </a:t>
            </a:r>
            <a:r>
              <a:rPr lang="en-US" sz="2400" dirty="0" err="1" smtClean="0"/>
              <a:t>být</a:t>
            </a:r>
            <a:r>
              <a:rPr lang="en-US" sz="2400" dirty="0" smtClean="0"/>
              <a:t> </a:t>
            </a:r>
            <a:r>
              <a:rPr lang="en-US" sz="2400" dirty="0" err="1" smtClean="0"/>
              <a:t>farmakologicky</a:t>
            </a:r>
            <a:r>
              <a:rPr lang="en-US" sz="2400" dirty="0" smtClean="0"/>
              <a:t> </a:t>
            </a:r>
            <a:r>
              <a:rPr lang="en-US" sz="2400" dirty="0" err="1" smtClean="0"/>
              <a:t>odlišné</a:t>
            </a:r>
            <a:r>
              <a:rPr lang="en-US" sz="2400" dirty="0" smtClean="0"/>
              <a:t> a </a:t>
            </a:r>
            <a:r>
              <a:rPr lang="en-US" sz="2400" dirty="0" err="1" smtClean="0"/>
              <a:t>mohou</a:t>
            </a:r>
            <a:r>
              <a:rPr lang="en-US" sz="2400" dirty="0" smtClean="0"/>
              <a:t> </a:t>
            </a:r>
            <a:r>
              <a:rPr lang="en-US" sz="2400" dirty="0" err="1" smtClean="0"/>
              <a:t>řídit</a:t>
            </a:r>
            <a:r>
              <a:rPr lang="en-US" sz="2400" dirty="0" smtClean="0"/>
              <a:t> </a:t>
            </a:r>
            <a:r>
              <a:rPr lang="en-US" sz="2400" dirty="0" err="1" smtClean="0"/>
              <a:t>různé</a:t>
            </a:r>
            <a:r>
              <a:rPr lang="en-US" sz="2400" dirty="0" smtClean="0"/>
              <a:t> </a:t>
            </a:r>
            <a:r>
              <a:rPr lang="cs-CZ" sz="2400" dirty="0" smtClean="0"/>
              <a:t>iontové</a:t>
            </a:r>
            <a:r>
              <a:rPr lang="en-US" sz="2400" dirty="0" smtClean="0"/>
              <a:t> </a:t>
            </a:r>
            <a:r>
              <a:rPr lang="en-US" sz="2400" dirty="0" err="1" smtClean="0"/>
              <a:t>kanály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err="1"/>
              <a:t>Jediná</a:t>
            </a:r>
            <a:r>
              <a:rPr lang="en-US" sz="2400" dirty="0"/>
              <a:t> </a:t>
            </a:r>
            <a:r>
              <a:rPr lang="en-US" sz="2400" dirty="0" err="1"/>
              <a:t>přijímací</a:t>
            </a:r>
            <a:r>
              <a:rPr lang="en-US" sz="2400" dirty="0"/>
              <a:t> </a:t>
            </a:r>
            <a:r>
              <a:rPr lang="en-US" sz="2400" dirty="0" err="1"/>
              <a:t>buňka</a:t>
            </a:r>
            <a:r>
              <a:rPr lang="en-US" sz="2400" dirty="0"/>
              <a:t> </a:t>
            </a:r>
            <a:r>
              <a:rPr lang="en-US" sz="2400" dirty="0" err="1"/>
              <a:t>může</a:t>
            </a:r>
            <a:r>
              <a:rPr lang="en-US" sz="2400" dirty="0"/>
              <a:t> </a:t>
            </a:r>
            <a:r>
              <a:rPr lang="en-US" sz="2400" dirty="0" err="1"/>
              <a:t>mít</a:t>
            </a:r>
            <a:r>
              <a:rPr lang="en-US" sz="2400" dirty="0"/>
              <a:t> </a:t>
            </a:r>
            <a:r>
              <a:rPr lang="en-US" sz="2400" dirty="0" err="1"/>
              <a:t>více</a:t>
            </a:r>
            <a:r>
              <a:rPr lang="en-US" sz="2400" dirty="0"/>
              <a:t> </a:t>
            </a:r>
            <a:r>
              <a:rPr lang="en-US" sz="2400" dirty="0" err="1"/>
              <a:t>než</a:t>
            </a:r>
            <a:r>
              <a:rPr lang="en-US" sz="2400" dirty="0"/>
              <a:t> </a:t>
            </a:r>
            <a:r>
              <a:rPr lang="en-US" sz="2400" dirty="0" err="1"/>
              <a:t>jediný</a:t>
            </a:r>
            <a:r>
              <a:rPr lang="en-US" sz="2400" dirty="0"/>
              <a:t> </a:t>
            </a:r>
            <a:r>
              <a:rPr lang="en-US" sz="2400" dirty="0" err="1"/>
              <a:t>druh</a:t>
            </a:r>
            <a:r>
              <a:rPr lang="en-US" sz="2400" dirty="0"/>
              <a:t> </a:t>
            </a:r>
            <a:r>
              <a:rPr lang="en-US" sz="2400" dirty="0" err="1"/>
              <a:t>receptoru</a:t>
            </a:r>
            <a:r>
              <a:rPr lang="en-US" sz="2400" dirty="0"/>
              <a:t> pro </a:t>
            </a:r>
            <a:r>
              <a:rPr lang="en-US" sz="2400" dirty="0" err="1"/>
              <a:t>daný</a:t>
            </a:r>
            <a:r>
              <a:rPr lang="en-US" sz="2400" dirty="0"/>
              <a:t> </a:t>
            </a:r>
            <a:r>
              <a:rPr lang="en-US" sz="2400" dirty="0" err="1"/>
              <a:t>transmiter</a:t>
            </a:r>
            <a:r>
              <a:rPr lang="en-US" sz="2400" dirty="0"/>
              <a:t>, </a:t>
            </a:r>
            <a:r>
              <a:rPr lang="en-US" sz="2400" dirty="0" err="1"/>
              <a:t>přičemž</a:t>
            </a:r>
            <a:r>
              <a:rPr lang="en-US" sz="2400" dirty="0"/>
              <a:t> </a:t>
            </a:r>
            <a:r>
              <a:rPr lang="en-US" sz="2400" dirty="0" err="1"/>
              <a:t>každý</a:t>
            </a:r>
            <a:r>
              <a:rPr lang="en-US" sz="2400" dirty="0"/>
              <a:t> receptor </a:t>
            </a:r>
            <a:r>
              <a:rPr lang="en-US" sz="2400" dirty="0" err="1"/>
              <a:t>může</a:t>
            </a:r>
            <a:r>
              <a:rPr lang="en-US" sz="2400" dirty="0"/>
              <a:t> </a:t>
            </a:r>
            <a:r>
              <a:rPr lang="en-US" sz="2400" dirty="0" err="1"/>
              <a:t>řídit</a:t>
            </a:r>
            <a:r>
              <a:rPr lang="en-US" sz="2400" dirty="0"/>
              <a:t> </a:t>
            </a:r>
            <a:r>
              <a:rPr lang="en-US" sz="2400" dirty="0" err="1"/>
              <a:t>jiný</a:t>
            </a:r>
            <a:r>
              <a:rPr lang="en-US" sz="2400" dirty="0"/>
              <a:t> </a:t>
            </a:r>
            <a:r>
              <a:rPr lang="en-US" sz="2400" dirty="0" err="1"/>
              <a:t>mechanismus</a:t>
            </a:r>
            <a:r>
              <a:rPr lang="en-US" sz="2400" dirty="0"/>
              <a:t> </a:t>
            </a:r>
            <a:r>
              <a:rPr lang="en-US" sz="2400" dirty="0" err="1"/>
              <a:t>iontové</a:t>
            </a:r>
            <a:r>
              <a:rPr lang="en-US" sz="2400" dirty="0"/>
              <a:t> </a:t>
            </a:r>
            <a:r>
              <a:rPr lang="en-US" sz="2400" dirty="0" err="1"/>
              <a:t>propustnosti</a:t>
            </a:r>
            <a:r>
              <a:rPr lang="en-US" sz="2400" dirty="0"/>
              <a:t>.</a:t>
            </a:r>
            <a:endParaRPr lang="cs-CZ" sz="2400" dirty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2896445" y="116632"/>
            <a:ext cx="2244188" cy="224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7763" bIns="52371"/>
          <a:lstStyle/>
          <a:p>
            <a:r>
              <a:rPr lang="cs-CZ" sz="2000" b="1" dirty="0" err="1">
                <a:latin typeface="Arial" charset="0"/>
                <a:cs typeface="Arial" charset="0"/>
              </a:rPr>
              <a:t>The</a:t>
            </a:r>
            <a:r>
              <a:rPr lang="cs-CZ" sz="2000" b="1" dirty="0">
                <a:latin typeface="Arial" charset="0"/>
                <a:cs typeface="Arial" charset="0"/>
              </a:rPr>
              <a:t> Nobel </a:t>
            </a:r>
            <a:r>
              <a:rPr lang="cs-CZ" sz="2000" b="1" dirty="0" err="1">
                <a:latin typeface="Arial" charset="0"/>
                <a:cs typeface="Arial" charset="0"/>
              </a:rPr>
              <a:t>Prize</a:t>
            </a:r>
            <a:r>
              <a:rPr lang="cs-CZ" sz="2000" b="1" dirty="0">
                <a:latin typeface="Arial" charset="0"/>
                <a:cs typeface="Arial" charset="0"/>
              </a:rPr>
              <a:t> in </a:t>
            </a:r>
            <a:r>
              <a:rPr lang="cs-CZ" sz="2000" b="1" dirty="0" err="1">
                <a:latin typeface="Arial" charset="0"/>
                <a:cs typeface="Arial" charset="0"/>
              </a:rPr>
              <a:t>Physiology</a:t>
            </a:r>
            <a:r>
              <a:rPr lang="cs-CZ" sz="2000" b="1" dirty="0">
                <a:latin typeface="Arial" charset="0"/>
                <a:cs typeface="Arial" charset="0"/>
              </a:rPr>
              <a:t> </a:t>
            </a:r>
            <a:r>
              <a:rPr lang="cs-CZ" sz="2000" b="1" dirty="0" err="1">
                <a:latin typeface="Arial" charset="0"/>
                <a:cs typeface="Arial" charset="0"/>
              </a:rPr>
              <a:t>or</a:t>
            </a:r>
            <a:r>
              <a:rPr lang="cs-CZ" sz="2000" b="1" dirty="0">
                <a:latin typeface="Arial" charset="0"/>
                <a:cs typeface="Arial" charset="0"/>
              </a:rPr>
              <a:t> </a:t>
            </a:r>
            <a:r>
              <a:rPr lang="cs-CZ" sz="2000" b="1" dirty="0" err="1">
                <a:latin typeface="Arial" charset="0"/>
                <a:cs typeface="Arial" charset="0"/>
              </a:rPr>
              <a:t>Medicine</a:t>
            </a:r>
            <a:r>
              <a:rPr lang="cs-CZ" sz="2000" b="1" dirty="0">
                <a:latin typeface="Arial" charset="0"/>
                <a:cs typeface="Arial" charset="0"/>
              </a:rPr>
              <a:t> 2000</a:t>
            </a:r>
          </a:p>
          <a:p>
            <a:pPr eaLnBrk="0" hangingPunct="0"/>
            <a:endParaRPr lang="cs-CZ" sz="2400" dirty="0">
              <a:latin typeface="Times New Roman" pitchFamily="18" charset="0"/>
            </a:endParaRPr>
          </a:p>
        </p:txBody>
      </p:sp>
      <p:pic>
        <p:nvPicPr>
          <p:cNvPr id="4" name="Picture 90" descr="Eric R. Kan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9239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49" y="404664"/>
            <a:ext cx="6667056" cy="624738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" y="908720"/>
            <a:ext cx="255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Stejný mediátor, ale různé dráhy a opačný účinek.</a:t>
            </a:r>
          </a:p>
          <a:p>
            <a:endParaRPr lang="cs-CZ" sz="2400" dirty="0"/>
          </a:p>
          <a:p>
            <a:r>
              <a:rPr lang="cs-CZ" sz="2400" dirty="0" smtClean="0"/>
              <a:t>Příklad noradrenalinu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75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032250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5627688" y="5522913"/>
            <a:ext cx="1390650" cy="722312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5824538" y="6237288"/>
            <a:ext cx="331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>
                <a:latin typeface="Times New Roman" pitchFamily="18" charset="0"/>
              </a:rPr>
              <a:t>Propagace, voltage clamp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95288" y="1196975"/>
            <a:ext cx="323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Od místa vzniku k dalšímu</a:t>
            </a:r>
          </a:p>
          <a:p>
            <a:pPr eaLnBrk="1" hangingPunct="1"/>
            <a:r>
              <a:rPr lang="cs-CZ"/>
              <a:t>neuronu.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427038" y="2133600"/>
            <a:ext cx="27876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>
                <a:latin typeface="Arial" charset="0"/>
              </a:rPr>
              <a:t>Šíření podél membrány.</a:t>
            </a:r>
          </a:p>
          <a:p>
            <a:pPr eaLnBrk="1" hangingPunct="1"/>
            <a:r>
              <a:rPr lang="cs-CZ">
                <a:latin typeface="Arial" charset="0"/>
              </a:rPr>
              <a:t>Kromě příčného i podélný</a:t>
            </a:r>
          </a:p>
          <a:p>
            <a:pPr eaLnBrk="1" hangingPunct="1"/>
            <a:r>
              <a:rPr lang="cs-CZ">
                <a:latin typeface="Arial" charset="0"/>
              </a:rPr>
              <a:t>tok iontů.</a:t>
            </a:r>
          </a:p>
          <a:p>
            <a:pPr eaLnBrk="1" hangingPunct="1"/>
            <a:r>
              <a:rPr lang="cs-CZ">
                <a:latin typeface="Arial" charset="0"/>
              </a:rPr>
              <a:t>Záleží na průměru.</a:t>
            </a:r>
          </a:p>
        </p:txBody>
      </p:sp>
      <p:pic>
        <p:nvPicPr>
          <p:cNvPr id="6151" name="Picture 9" descr="ax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425"/>
            <a:ext cx="42862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Ob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925"/>
            <a:ext cx="70199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26537" y="116632"/>
            <a:ext cx="9565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>
                <a:latin typeface="Tahoma" charset="0"/>
              </a:rPr>
              <a:t>Existuje i </a:t>
            </a:r>
            <a:r>
              <a:rPr lang="cs-CZ" sz="2400" dirty="0" err="1" smtClean="0">
                <a:latin typeface="Tahoma" charset="0"/>
              </a:rPr>
              <a:t>mimosynaptický</a:t>
            </a:r>
            <a:r>
              <a:rPr lang="cs-CZ" sz="2400" dirty="0" smtClean="0">
                <a:latin typeface="Tahoma" charset="0"/>
              </a:rPr>
              <a:t> </a:t>
            </a:r>
            <a:r>
              <a:rPr lang="cs-CZ" sz="2400" dirty="0">
                <a:latin typeface="Tahoma" charset="0"/>
              </a:rPr>
              <a:t>přenos (presynaptická inhibice/</a:t>
            </a:r>
            <a:r>
              <a:rPr lang="cs-CZ" sz="2400" dirty="0" err="1">
                <a:latin typeface="Tahoma" charset="0"/>
              </a:rPr>
              <a:t>potenciace</a:t>
            </a:r>
            <a:r>
              <a:rPr lang="cs-CZ" sz="2400" dirty="0">
                <a:latin typeface="Tahoma" charset="0"/>
              </a:rPr>
              <a:t>)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26537" y="4843463"/>
            <a:ext cx="91281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Mozek lze pokládat za žlázu s vnitřní sekrecí, která si své hormony produkuje sama. Pro rychlé procesy zajišťující jednotlivé funkce užívá synaptický přenos, kdežto pro celkové nastavení úrovně aktivity </a:t>
            </a:r>
            <a:r>
              <a:rPr lang="cs-CZ" dirty="0" err="1"/>
              <a:t>mimosynaptický</a:t>
            </a:r>
            <a:r>
              <a:rPr lang="cs-CZ" dirty="0"/>
              <a:t>. </a:t>
            </a:r>
            <a:r>
              <a:rPr lang="cs-CZ" dirty="0" err="1" smtClean="0"/>
              <a:t>Mimosynaptický</a:t>
            </a:r>
            <a:r>
              <a:rPr lang="cs-CZ" dirty="0" smtClean="0"/>
              <a:t> </a:t>
            </a:r>
            <a:r>
              <a:rPr lang="cs-CZ" dirty="0"/>
              <a:t>přenos je </a:t>
            </a:r>
            <a:r>
              <a:rPr lang="cs-CZ" dirty="0" smtClean="0"/>
              <a:t>podobný </a:t>
            </a:r>
            <a:r>
              <a:rPr lang="cs-CZ" dirty="0"/>
              <a:t>způsobu, jímž se k svým cílům dostávají hormony. Rozdíl je jen v tom, že hormony se dopravují cévami v krevním proudu, kdežto neurotransmitery plují mozkem v mozkomíšním moku.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tabulka transmitterů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827088" y="260350"/>
            <a:ext cx="76342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/>
              <a:t>Klasické </a:t>
            </a:r>
            <a:r>
              <a:rPr lang="cs-CZ" sz="2400" dirty="0" err="1"/>
              <a:t>transmitery</a:t>
            </a:r>
            <a:endParaRPr lang="cs-CZ" sz="2400" dirty="0"/>
          </a:p>
          <a:p>
            <a:pPr eaLnBrk="1" hangingPunct="1"/>
            <a:r>
              <a:rPr lang="cs-CZ" sz="2400" dirty="0"/>
              <a:t>a</a:t>
            </a:r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>
                <a:latin typeface="Tahoma" charset="0"/>
              </a:rPr>
              <a:t>Neuroaktivní peptidy – </a:t>
            </a:r>
            <a:r>
              <a:rPr lang="cs-CZ" sz="2400" dirty="0" err="1">
                <a:latin typeface="Tahoma" charset="0"/>
              </a:rPr>
              <a:t>neuromodulátory</a:t>
            </a:r>
            <a:r>
              <a:rPr lang="cs-CZ" sz="2400" dirty="0">
                <a:latin typeface="Tahoma" charset="0"/>
              </a:rPr>
              <a:t>, </a:t>
            </a:r>
            <a:r>
              <a:rPr lang="cs-CZ" sz="2400" dirty="0" err="1">
                <a:latin typeface="Tahoma" charset="0"/>
              </a:rPr>
              <a:t>kotransmitery</a:t>
            </a:r>
            <a:endParaRPr lang="cs-CZ" sz="2400" dirty="0"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ynaps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799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Oval 5"/>
          <p:cNvSpPr>
            <a:spLocks noChangeArrowheads="1"/>
          </p:cNvSpPr>
          <p:nvPr/>
        </p:nvSpPr>
        <p:spPr bwMode="auto">
          <a:xfrm>
            <a:off x="1258888" y="3429000"/>
            <a:ext cx="1728787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40964" name="Oval 6"/>
          <p:cNvSpPr>
            <a:spLocks noChangeArrowheads="1"/>
          </p:cNvSpPr>
          <p:nvPr/>
        </p:nvSpPr>
        <p:spPr bwMode="auto">
          <a:xfrm>
            <a:off x="1116013" y="1484313"/>
            <a:ext cx="1728787" cy="3603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6-13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9525"/>
            <a:ext cx="6337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" y="260350"/>
            <a:ext cx="28067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Receptory nejen na dendritech a těle:</a:t>
            </a:r>
          </a:p>
          <a:p>
            <a:pPr eaLnBrk="1" hangingPunct="1"/>
            <a:r>
              <a:rPr lang="cs-CZ" dirty="0"/>
              <a:t>Presynaptická synapse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b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650"/>
            <a:ext cx="9144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00113" y="260350"/>
            <a:ext cx="741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Důsledek obecné chemické sensitivity neuronů: Účinky psychoaktivních látek např. na psychiku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mun.ca/biology/desmid/brian/BIOL2060/BIOL2060-13/13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9" y="2132856"/>
            <a:ext cx="8711124" cy="38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16607" y="1124744"/>
            <a:ext cx="741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Synapse jsou nejen chemické, ale i elektrické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7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1772816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was thought that electrical synapses were more abundant in invertebrates and cold-blooded vertebrates than in mammals. However, a wealth of data now indicate that </a:t>
            </a:r>
            <a:r>
              <a:rPr lang="en-US" b="1" dirty="0"/>
              <a:t>electrical synapses are widely distributed in the mammalian </a:t>
            </a:r>
            <a:r>
              <a:rPr lang="en-US" b="1" dirty="0" smtClean="0"/>
              <a:t>brain </a:t>
            </a:r>
            <a:endParaRPr lang="en-US" b="1" dirty="0"/>
          </a:p>
          <a:p>
            <a:endParaRPr lang="cs-CZ" dirty="0" smtClean="0"/>
          </a:p>
          <a:p>
            <a:r>
              <a:rPr lang="en-US" dirty="0" smtClean="0"/>
              <a:t>In </a:t>
            </a:r>
            <a:r>
              <a:rPr lang="en-US" dirty="0"/>
              <a:t>addition to the </a:t>
            </a:r>
            <a:r>
              <a:rPr lang="en-US" b="1" dirty="0"/>
              <a:t>retina</a:t>
            </a:r>
            <a:r>
              <a:rPr lang="en-US" dirty="0"/>
              <a:t>, inferior </a:t>
            </a:r>
            <a:r>
              <a:rPr lang="en-US" b="1" dirty="0"/>
              <a:t>olive</a:t>
            </a:r>
            <a:r>
              <a:rPr lang="en-US" dirty="0"/>
              <a:t> and </a:t>
            </a:r>
            <a:r>
              <a:rPr lang="en-US" b="1" dirty="0"/>
              <a:t>olfactory bulb</a:t>
            </a:r>
            <a:r>
              <a:rPr lang="en-US" dirty="0"/>
              <a:t>, structures in which electrical transmission has been known to occur for some </a:t>
            </a:r>
            <a:r>
              <a:rPr lang="en-US" dirty="0" smtClean="0"/>
              <a:t>time, </a:t>
            </a:r>
            <a:r>
              <a:rPr lang="en-US" dirty="0"/>
              <a:t>electrical synapses have been found in disparate regions of the mammalian </a:t>
            </a:r>
            <a:r>
              <a:rPr lang="en-US" dirty="0" smtClean="0"/>
              <a:t>CNS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/>
              <a:t>S</a:t>
            </a:r>
            <a:r>
              <a:rPr lang="en-US" dirty="0" err="1" smtClean="0"/>
              <a:t>ynaptic</a:t>
            </a:r>
            <a:r>
              <a:rPr lang="en-US" dirty="0" smtClean="0"/>
              <a:t> </a:t>
            </a:r>
            <a:r>
              <a:rPr lang="en-US" dirty="0"/>
              <a:t>transmission is both chemical and electrical, and </a:t>
            </a:r>
            <a:r>
              <a:rPr lang="en-US" b="1" dirty="0" smtClean="0"/>
              <a:t>interactions </a:t>
            </a:r>
            <a:r>
              <a:rPr lang="en-US" b="1" dirty="0"/>
              <a:t>between these two forms </a:t>
            </a:r>
            <a:r>
              <a:rPr lang="en-US" dirty="0"/>
              <a:t>of </a:t>
            </a:r>
            <a:r>
              <a:rPr lang="en-US" dirty="0" err="1"/>
              <a:t>interneuronal</a:t>
            </a:r>
            <a:r>
              <a:rPr lang="en-US" dirty="0"/>
              <a:t> communication might be required for normal brain development and function.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86627" y="6125556"/>
            <a:ext cx="849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NATURE REVIEWS | </a:t>
            </a:r>
            <a:r>
              <a:rPr lang="cs-CZ" b="1" dirty="0"/>
              <a:t>NEUROSCIENCE </a:t>
            </a:r>
            <a:r>
              <a:rPr lang="cs-CZ" dirty="0"/>
              <a:t>VOLUME 15 | APRIL 2014 | </a:t>
            </a:r>
            <a:r>
              <a:rPr lang="cs-CZ" b="1" dirty="0"/>
              <a:t>251 </a:t>
            </a:r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5" y="69269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Electrical synapses and their functional interactions with chemical synapses</a:t>
            </a:r>
          </a:p>
          <a:p>
            <a:r>
              <a:rPr lang="cs-CZ" i="1" dirty="0"/>
              <a:t>Alberto E. </a:t>
            </a:r>
            <a:r>
              <a:rPr lang="cs-CZ" i="1" dirty="0" err="1"/>
              <a:t>Pereda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154038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this </a:t>
            </a:r>
            <a:r>
              <a:rPr lang="en-US" b="1" dirty="0"/>
              <a:t>bidirectional</a:t>
            </a:r>
            <a:r>
              <a:rPr lang="en-US" dirty="0"/>
              <a:t> and analogical (that is, they </a:t>
            </a:r>
            <a:r>
              <a:rPr lang="en-US" b="1" dirty="0"/>
              <a:t>do not require an action potentia</a:t>
            </a:r>
            <a:r>
              <a:rPr lang="en-US" dirty="0"/>
              <a:t>l) nature, electrical synapses are particularly </a:t>
            </a:r>
            <a:r>
              <a:rPr lang="en-US" b="1" dirty="0"/>
              <a:t>efficient at detecting the coincidence of simultaneous subthreshold </a:t>
            </a:r>
            <a:r>
              <a:rPr lang="en-US" b="1" dirty="0" err="1"/>
              <a:t>depolarizations</a:t>
            </a:r>
            <a:r>
              <a:rPr lang="en-US" b="1" dirty="0"/>
              <a:t> </a:t>
            </a:r>
            <a:r>
              <a:rPr lang="en-US" dirty="0"/>
              <a:t>within a group of coupled neurons, a phenomenon that increases neuronal excitability and promotes synchronous </a:t>
            </a:r>
            <a:r>
              <a:rPr lang="en-US" dirty="0" smtClean="0"/>
              <a:t>firing. </a:t>
            </a:r>
            <a:endParaRPr lang="cs-CZ" dirty="0" smtClean="0"/>
          </a:p>
          <a:p>
            <a:endParaRPr lang="cs-CZ" dirty="0"/>
          </a:p>
          <a:p>
            <a:r>
              <a:rPr lang="en-US" dirty="0" smtClean="0"/>
              <a:t>Electrical </a:t>
            </a:r>
            <a:r>
              <a:rPr lang="en-US" dirty="0"/>
              <a:t>synapses are also highly effective at </a:t>
            </a:r>
            <a:r>
              <a:rPr lang="en-US" b="1" dirty="0"/>
              <a:t>mediating lateral excitation and increasing the sensitivity of sensory systems, </a:t>
            </a:r>
            <a:r>
              <a:rPr lang="cs-CZ" b="1" dirty="0" smtClean="0"/>
              <a:t>(</a:t>
            </a:r>
            <a:r>
              <a:rPr lang="cs-CZ" b="1" dirty="0" err="1" smtClean="0"/>
              <a:t>coordinated</a:t>
            </a:r>
            <a:r>
              <a:rPr lang="cs-CZ" b="1" dirty="0" smtClean="0"/>
              <a:t> </a:t>
            </a:r>
            <a:r>
              <a:rPr lang="cs-CZ" b="1" dirty="0" err="1" smtClean="0"/>
              <a:t>activity</a:t>
            </a:r>
            <a:r>
              <a:rPr lang="cs-CZ" b="1" dirty="0" smtClean="0"/>
              <a:t>) </a:t>
            </a:r>
            <a:r>
              <a:rPr lang="en-US" dirty="0" smtClean="0"/>
              <a:t>as </a:t>
            </a:r>
            <a:r>
              <a:rPr lang="en-US" dirty="0"/>
              <a:t>it occurs in the </a:t>
            </a:r>
            <a:r>
              <a:rPr lang="en-US" dirty="0" smtClean="0"/>
              <a:t>retina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the primary afferents of escape </a:t>
            </a:r>
            <a:r>
              <a:rPr lang="en-US" dirty="0" smtClean="0"/>
              <a:t>networks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en-US" b="1" dirty="0" smtClean="0"/>
              <a:t>Because </a:t>
            </a:r>
            <a:r>
              <a:rPr lang="en-US" b="1" dirty="0"/>
              <a:t>of their reliability (transmission at electrical synapses is not probabilistic in nature) and the absence of a synaptic delay (transmission occurs instantaneously), electrical synapses are also a typical feature of escape response networks in both </a:t>
            </a:r>
            <a:r>
              <a:rPr lang="en-US" b="1" dirty="0" smtClean="0"/>
              <a:t>invertebrates</a:t>
            </a:r>
            <a:r>
              <a:rPr lang="cs-CZ" b="1" dirty="0" smtClean="0"/>
              <a:t> </a:t>
            </a:r>
            <a:r>
              <a:rPr lang="en-US" b="1" dirty="0" smtClean="0"/>
              <a:t>and vertebrates.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86627" y="6125556"/>
            <a:ext cx="849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NATURE REVIEWS | </a:t>
            </a:r>
            <a:r>
              <a:rPr lang="cs-CZ" b="1" dirty="0"/>
              <a:t>NEUROSCIENCE </a:t>
            </a:r>
            <a:r>
              <a:rPr lang="cs-CZ" dirty="0"/>
              <a:t>VOLUME 15 | APRIL 2014 | </a:t>
            </a:r>
            <a:r>
              <a:rPr lang="cs-CZ" b="1" dirty="0"/>
              <a:t>251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6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"/>
            <a:ext cx="8306122" cy="68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6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9288"/>
            <a:ext cx="9143999" cy="614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504" y="188640"/>
            <a:ext cx="741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Oba typy synapsí mohou být regulovány internalizací kanálů.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5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yelin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 b="4613"/>
          <a:stretch>
            <a:fillRect/>
          </a:stretch>
        </p:blipFill>
        <p:spPr bwMode="auto">
          <a:xfrm>
            <a:off x="2519363" y="333375"/>
            <a:ext cx="66246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11188" y="4941888"/>
            <a:ext cx="2622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>
                <a:latin typeface="Arial" charset="0"/>
              </a:rPr>
              <a:t>Šíření podél membrány.</a:t>
            </a:r>
          </a:p>
          <a:p>
            <a:pPr eaLnBrk="1" hangingPunct="1"/>
            <a:endParaRPr lang="cs-CZ">
              <a:latin typeface="Arial" charset="0"/>
            </a:endParaRPr>
          </a:p>
          <a:p>
            <a:pPr eaLnBrk="1" hangingPunct="1"/>
            <a:endParaRPr lang="cs-CZ">
              <a:latin typeface="Arial" charset="0"/>
            </a:endParaRPr>
          </a:p>
          <a:p>
            <a:pPr eaLnBrk="1" hangingPunct="1"/>
            <a:r>
              <a:rPr lang="cs-CZ">
                <a:latin typeface="Arial" charset="0"/>
              </a:rPr>
              <a:t>Záleží i na myelinizaci.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067175" y="5013325"/>
            <a:ext cx="457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>
                <a:latin typeface="Arial" charset="0"/>
              </a:rPr>
              <a:t>Žabí myelinizovaný neuron má při 20°C a 12um rychlost vedení 25m/s. </a:t>
            </a:r>
          </a:p>
          <a:p>
            <a:r>
              <a:rPr lang="cs-CZ">
                <a:latin typeface="Arial" charset="0"/>
              </a:rPr>
              <a:t>Nemyelinizovaný neuron sépie musí mít pro stejnou rychlost průměr 500um! Je to 40x menší průměr a 1600x plocha.</a:t>
            </a:r>
          </a:p>
        </p:txBody>
      </p:sp>
      <p:pic>
        <p:nvPicPr>
          <p:cNvPr id="7173" name="Picture 5" descr="saltatorní vede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4254" r="4327" b="23969"/>
          <a:stretch>
            <a:fillRect/>
          </a:stretch>
        </p:blipFill>
        <p:spPr bwMode="auto">
          <a:xfrm>
            <a:off x="0" y="2193925"/>
            <a:ext cx="29876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hlinkClick r:id="rId4" action="ppaction://hlinkfile"/>
          </p:cNvPr>
          <p:cNvSpPr txBox="1"/>
          <p:nvPr/>
        </p:nvSpPr>
        <p:spPr>
          <a:xfrm>
            <a:off x="395536" y="476672"/>
            <a:ext cx="211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nemyelinizovaný</a:t>
            </a:r>
            <a:endParaRPr lang="cs-CZ" dirty="0"/>
          </a:p>
        </p:txBody>
      </p:sp>
      <p:sp>
        <p:nvSpPr>
          <p:cNvPr id="7" name="TextovéPole 6">
            <a:hlinkClick r:id="rId5" action="ppaction://hlinkfile"/>
          </p:cNvPr>
          <p:cNvSpPr txBox="1"/>
          <p:nvPr/>
        </p:nvSpPr>
        <p:spPr>
          <a:xfrm>
            <a:off x="395536" y="899428"/>
            <a:ext cx="182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myelinizovaný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"/>
          <a:stretch/>
        </p:blipFill>
        <p:spPr bwMode="auto">
          <a:xfrm>
            <a:off x="971600" y="404663"/>
            <a:ext cx="7921262" cy="680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504" y="44624"/>
            <a:ext cx="87853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/>
              <a:t>Oba typy citlivé na </a:t>
            </a:r>
            <a:r>
              <a:rPr lang="cs-CZ" dirty="0" err="1" smtClean="0"/>
              <a:t>neuromodulaci</a:t>
            </a:r>
            <a:r>
              <a:rPr lang="cs-CZ" dirty="0" smtClean="0"/>
              <a:t> a mohou se ovlivňovat i vzájemně.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2462213" y="6553200"/>
            <a:ext cx="6681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1400" dirty="0"/>
              <a:t>Podle: http://web.neurobio.arizona.edu/gronenberg/nrsc581/index.html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979613" y="115888"/>
            <a:ext cx="1792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4000"/>
              <a:t>Paměť</a:t>
            </a:r>
          </a:p>
        </p:txBody>
      </p:sp>
      <p:pic>
        <p:nvPicPr>
          <p:cNvPr id="44036" name="Picture 10" descr="Santi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105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4" descr="karl-lashley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500"/>
            <a:ext cx="20685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2" descr="Donald_He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2001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descar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038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0" name="Group 17"/>
          <p:cNvGrpSpPr>
            <a:grpSpLocks noChangeAspect="1"/>
          </p:cNvGrpSpPr>
          <p:nvPr/>
        </p:nvGrpSpPr>
        <p:grpSpPr bwMode="auto">
          <a:xfrm>
            <a:off x="2309813" y="908050"/>
            <a:ext cx="6834187" cy="5118100"/>
            <a:chOff x="1455" y="572"/>
            <a:chExt cx="4305" cy="3224"/>
          </a:xfrm>
        </p:grpSpPr>
        <p:sp>
          <p:nvSpPr>
            <p:cNvPr id="44041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455" y="572"/>
              <a:ext cx="4305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44042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" y="572"/>
              <a:ext cx="4309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96975"/>
            <a:ext cx="68103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979613" y="115888"/>
            <a:ext cx="1792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4000"/>
              <a:t>Paměť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solidFill>
                  <a:schemeClr val="tx1"/>
                </a:solidFill>
                <a:effectLst/>
              </a:rPr>
              <a:t>Opakování matkou moudrosti a</a:t>
            </a:r>
            <a:br>
              <a:rPr lang="cs-CZ" sz="4000" smtClean="0">
                <a:solidFill>
                  <a:schemeClr val="tx1"/>
                </a:solidFill>
                <a:effectLst/>
              </a:rPr>
            </a:br>
            <a:r>
              <a:rPr lang="cs-CZ" sz="4000" smtClean="0">
                <a:solidFill>
                  <a:schemeClr val="tx1"/>
                </a:solidFill>
                <a:effectLst/>
              </a:rPr>
              <a:t>Synaptická plasticita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Kromě rychlého synaptického přenosu existuje i pomalý. Bombardování synapsí vzruchy po druhých poslech a rychlém, kanály řízeném přenosu, vzbudí posléze i třetí posly, časné geny a expresi dalších genů, které syntetizují látky potřebné k doručení signálu přes synapsi. Rychlý přenos trvá několik milisekund, zatímco pomalý od sekund po hodiny. 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Pomalým přenosem pozměněný metabolismus a stavba synapsí mají dopad na množství základních funkcí NS např. poplachové reakce na stres, účinky drog a farmak, změny při ukládání paměťové stopy.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Zda je podkladem učení a paměti, zůstává předmětem debat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ruhy sp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765175"/>
            <a:ext cx="5203825" cy="5949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599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Úrovně synaptické plasticity neuronové sítě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8"/>
          <a:stretch/>
        </p:blipFill>
        <p:spPr bwMode="auto">
          <a:xfrm>
            <a:off x="3738057" y="4688"/>
            <a:ext cx="5405943" cy="685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4725143"/>
            <a:ext cx="3713401" cy="174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" y="6699250"/>
            <a:ext cx="7537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3" y="260350"/>
            <a:ext cx="352839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err="1" smtClean="0">
                <a:latin typeface="Tahoma" charset="0"/>
              </a:rPr>
              <a:t>Engram</a:t>
            </a:r>
            <a:r>
              <a:rPr lang="cs-CZ" sz="2400" dirty="0" smtClean="0">
                <a:latin typeface="Tahoma" charset="0"/>
              </a:rPr>
              <a:t> – zápis do struktury, fyzikální substrát paměti.</a:t>
            </a:r>
          </a:p>
          <a:p>
            <a:pPr eaLnBrk="1" hangingPunct="1"/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Dodnes nevyřešený problém.</a:t>
            </a:r>
          </a:p>
          <a:p>
            <a:pPr eaLnBrk="1" hangingPunct="1"/>
            <a:endParaRPr lang="cs-CZ" sz="2400" dirty="0">
              <a:latin typeface="Tahoma" charset="0"/>
            </a:endParaRPr>
          </a:p>
          <a:p>
            <a:pPr eaLnBrk="1" hangingPunct="1"/>
            <a:r>
              <a:rPr lang="cs-CZ" sz="2400" dirty="0" smtClean="0">
                <a:latin typeface="Tahoma" charset="0"/>
              </a:rPr>
              <a:t>Změny v NS se odehrávají na několika úrovních. </a:t>
            </a:r>
            <a:endParaRPr lang="cs-CZ" sz="24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ynapticka plasticita druhy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3"/>
            <a:ext cx="71642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7164289" y="3032918"/>
            <a:ext cx="19797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Různé typy </a:t>
            </a:r>
            <a:r>
              <a:rPr lang="cs-CZ" sz="2400" dirty="0" smtClean="0">
                <a:latin typeface="Tahoma" charset="0"/>
              </a:rPr>
              <a:t>synaptických modifikací</a:t>
            </a:r>
            <a:endParaRPr lang="cs-CZ" sz="2400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1258888" y="260350"/>
            <a:ext cx="572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Možná místa modifikací na presynaptické straně</a:t>
            </a:r>
          </a:p>
        </p:txBody>
      </p:sp>
      <p:sp>
        <p:nvSpPr>
          <p:cNvPr id="49156" name="AutoShape 5"/>
          <p:cNvSpPr>
            <a:spLocks noChangeAspect="1" noChangeArrowheads="1" noTextEdit="1"/>
          </p:cNvSpPr>
          <p:nvPr/>
        </p:nvSpPr>
        <p:spPr bwMode="auto">
          <a:xfrm>
            <a:off x="920" y="765175"/>
            <a:ext cx="80645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915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/>
          <a:stretch/>
        </p:blipFill>
        <p:spPr bwMode="auto">
          <a:xfrm>
            <a:off x="-108520" y="765175"/>
            <a:ext cx="7661352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24329" y="761217"/>
            <a:ext cx="179922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hangingPunct="1">
              <a:buAutoNum type="alphaLcParenR"/>
            </a:pPr>
            <a:r>
              <a:rPr lang="cs-CZ" dirty="0" smtClean="0"/>
              <a:t>Počet aktivních zón</a:t>
            </a:r>
          </a:p>
          <a:p>
            <a:pPr marL="342900" indent="-342900" eaLnBrk="1" hangingPunct="1">
              <a:buAutoNum type="alphaLcParenR"/>
            </a:pPr>
            <a:r>
              <a:rPr lang="cs-CZ" dirty="0" smtClean="0"/>
              <a:t>Počet a typy Ca kanálů</a:t>
            </a:r>
          </a:p>
          <a:p>
            <a:pPr marL="342900" indent="-342900" eaLnBrk="1" hangingPunct="1">
              <a:buAutoNum type="alphaLcParenR"/>
            </a:pPr>
            <a:r>
              <a:rPr lang="cs-CZ" dirty="0" smtClean="0"/>
              <a:t>Velikost </a:t>
            </a:r>
            <a:r>
              <a:rPr lang="cs-CZ" dirty="0" err="1" smtClean="0"/>
              <a:t>vezikulů</a:t>
            </a:r>
            <a:endParaRPr lang="cs-CZ" dirty="0" smtClean="0"/>
          </a:p>
          <a:p>
            <a:pPr marL="342900" indent="-342900" eaLnBrk="1" hangingPunct="1">
              <a:buAutoNum type="alphaLcParenR"/>
            </a:pPr>
            <a:r>
              <a:rPr lang="cs-CZ" dirty="0" smtClean="0"/>
              <a:t>Vzdálenost kanál vezikul</a:t>
            </a:r>
          </a:p>
          <a:p>
            <a:pPr marL="342900" indent="-342900" eaLnBrk="1" hangingPunct="1">
              <a:buAutoNum type="alphaLcParenR"/>
            </a:pPr>
            <a:r>
              <a:rPr lang="cs-CZ" dirty="0" smtClean="0"/>
              <a:t>Připravená zásoba </a:t>
            </a:r>
            <a:r>
              <a:rPr lang="cs-CZ" dirty="0" err="1" smtClean="0"/>
              <a:t>vezikulů</a:t>
            </a:r>
            <a:endParaRPr lang="cs-CZ" dirty="0" smtClean="0"/>
          </a:p>
          <a:p>
            <a:pPr marL="342900" indent="-342900" eaLnBrk="1" hangingPunct="1">
              <a:buAutoNum type="alphaLcParenR"/>
            </a:pPr>
            <a:r>
              <a:rPr lang="cs-CZ" dirty="0" smtClean="0"/>
              <a:t>Rozdíly v proteinech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843213" y="115888"/>
            <a:ext cx="290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>
                <a:latin typeface="Tahoma" charset="0"/>
              </a:rPr>
              <a:t>Synaptická plasticita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231775" y="498475"/>
            <a:ext cx="6211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Tahoma" charset="0"/>
              </a:rPr>
              <a:t>Donald </a:t>
            </a:r>
            <a:r>
              <a:rPr lang="cs-CZ" dirty="0" err="1" smtClean="0">
                <a:latin typeface="Tahoma" charset="0"/>
              </a:rPr>
              <a:t>Hebb</a:t>
            </a:r>
            <a:r>
              <a:rPr lang="cs-CZ" dirty="0" smtClean="0">
                <a:latin typeface="Tahoma" charset="0"/>
              </a:rPr>
              <a:t> </a:t>
            </a:r>
            <a:endParaRPr lang="cs-CZ" dirty="0">
              <a:latin typeface="Tahoma" charset="0"/>
            </a:endParaRPr>
          </a:p>
          <a:p>
            <a:pPr eaLnBrk="1" hangingPunct="1"/>
            <a:endParaRPr lang="cs-CZ" dirty="0">
              <a:latin typeface="Tahoma" charset="0"/>
            </a:endParaRPr>
          </a:p>
          <a:p>
            <a:pPr eaLnBrk="1" hangingPunct="1"/>
            <a:r>
              <a:rPr lang="cs-CZ" dirty="0">
                <a:latin typeface="Tahoma" charset="0"/>
              </a:rPr>
              <a:t>LTP – dlouhodobá </a:t>
            </a:r>
            <a:r>
              <a:rPr lang="cs-CZ" dirty="0" err="1">
                <a:latin typeface="Tahoma" charset="0"/>
              </a:rPr>
              <a:t>potenciace</a:t>
            </a:r>
            <a:r>
              <a:rPr lang="cs-CZ" dirty="0">
                <a:latin typeface="Tahoma" charset="0"/>
              </a:rPr>
              <a:t>, 1983, 100Hz </a:t>
            </a:r>
          </a:p>
          <a:p>
            <a:pPr eaLnBrk="1" hangingPunct="1"/>
            <a:r>
              <a:rPr lang="cs-CZ" dirty="0">
                <a:latin typeface="Tahoma" charset="0"/>
              </a:rPr>
              <a:t>LTD – dlouhodobá deprese, 3 Hz</a:t>
            </a:r>
          </a:p>
        </p:txBody>
      </p: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0" y="1772816"/>
            <a:ext cx="9144000" cy="4159250"/>
            <a:chOff x="0" y="375"/>
            <a:chExt cx="6190" cy="3135"/>
          </a:xfrm>
        </p:grpSpPr>
        <p:pic>
          <p:nvPicPr>
            <p:cNvPr id="50183" name="Picture 8" descr="LTP2"/>
            <p:cNvPicPr>
              <a:picLocks noChangeAspect="1" noChangeArrowheads="1"/>
            </p:cNvPicPr>
            <p:nvPr/>
          </p:nvPicPr>
          <p:blipFill>
            <a:blip r:embed="rId2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511"/>
              <a:ext cx="2448" cy="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9" descr="LTP"/>
            <p:cNvPicPr>
              <a:picLocks noChangeAspect="1" noChangeArrowheads="1"/>
            </p:cNvPicPr>
            <p:nvPr/>
          </p:nvPicPr>
          <p:blipFill>
            <a:blip r:embed="rId3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"/>
              <a:ext cx="3742" cy="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1" name="Text Box 10"/>
          <p:cNvSpPr txBox="1">
            <a:spLocks noChangeArrowheads="1"/>
          </p:cNvSpPr>
          <p:nvPr/>
        </p:nvSpPr>
        <p:spPr bwMode="auto">
          <a:xfrm>
            <a:off x="0" y="5897563"/>
            <a:ext cx="9144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NMDA </a:t>
            </a:r>
            <a:r>
              <a:rPr lang="cs-CZ" dirty="0" err="1"/>
              <a:t>ionotropní</a:t>
            </a:r>
            <a:r>
              <a:rPr lang="cs-CZ" dirty="0"/>
              <a:t> receptor potřebuje k aktivaci jak a</a:t>
            </a:r>
            <a:r>
              <a:rPr lang="cs-CZ" dirty="0" smtClean="0"/>
              <a:t>) ligand</a:t>
            </a:r>
            <a:r>
              <a:rPr lang="cs-CZ" dirty="0"/>
              <a:t>, tak i b</a:t>
            </a:r>
            <a:r>
              <a:rPr lang="cs-CZ" dirty="0" smtClean="0"/>
              <a:t>) silnou </a:t>
            </a:r>
            <a:r>
              <a:rPr lang="cs-CZ" dirty="0"/>
              <a:t>depolarizaci. S narušenými NMDA receptory se ztratila schopnost prostorového učení.</a:t>
            </a:r>
          </a:p>
        </p:txBody>
      </p:sp>
      <p:pic>
        <p:nvPicPr>
          <p:cNvPr id="50182" name="Picture 11" descr="Donald_He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2001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1"/>
          <a:stretch>
            <a:fillRect/>
          </a:stretch>
        </p:blipFill>
        <p:spPr bwMode="auto">
          <a:xfrm>
            <a:off x="3419475" y="0"/>
            <a:ext cx="5059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3141663"/>
            <a:ext cx="31559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u="sng" dirty="0">
                <a:latin typeface="Arial" charset="0"/>
              </a:rPr>
              <a:t>Synaptická plasticita</a:t>
            </a:r>
          </a:p>
          <a:p>
            <a:pPr eaLnBrk="1" hangingPunct="1"/>
            <a:endParaRPr lang="cs-CZ" u="sng" dirty="0">
              <a:latin typeface="Arial" charset="0"/>
            </a:endParaRPr>
          </a:p>
          <a:p>
            <a:pPr eaLnBrk="1" hangingPunct="1"/>
            <a:r>
              <a:rPr lang="cs-CZ" dirty="0" err="1">
                <a:latin typeface="Arial" charset="0"/>
              </a:rPr>
              <a:t>Potenciace</a:t>
            </a:r>
            <a:r>
              <a:rPr lang="cs-CZ" dirty="0">
                <a:latin typeface="Arial" charset="0"/>
              </a:rPr>
              <a:t>:</a:t>
            </a:r>
          </a:p>
          <a:p>
            <a:pPr eaLnBrk="1" hangingPunct="1"/>
            <a:r>
              <a:rPr lang="cs-CZ" dirty="0" err="1">
                <a:latin typeface="Arial" charset="0"/>
              </a:rPr>
              <a:t>A.Sumace</a:t>
            </a:r>
            <a:r>
              <a:rPr lang="cs-CZ" dirty="0">
                <a:latin typeface="Arial" charset="0"/>
              </a:rPr>
              <a:t>-podobná svalové</a:t>
            </a:r>
          </a:p>
          <a:p>
            <a:pPr eaLnBrk="1" hangingPunct="1"/>
            <a:r>
              <a:rPr lang="cs-CZ" dirty="0">
                <a:latin typeface="Arial" charset="0"/>
              </a:rPr>
              <a:t>B. Facilitace-změna účinnosti</a:t>
            </a:r>
          </a:p>
          <a:p>
            <a:pPr eaLnBrk="1" hangingPunct="1"/>
            <a:endParaRPr lang="cs-CZ" dirty="0">
              <a:latin typeface="Arial" charset="0"/>
            </a:endParaRPr>
          </a:p>
          <a:p>
            <a:pPr eaLnBrk="1" hangingPunct="1"/>
            <a:r>
              <a:rPr lang="cs-CZ" dirty="0">
                <a:latin typeface="Arial" charset="0"/>
              </a:rPr>
              <a:t>C. Deprese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048250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9750" y="5734050"/>
            <a:ext cx="1672253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/>
            <a:r>
              <a:rPr lang="cs-CZ" sz="2400" dirty="0">
                <a:latin typeface="Times New Roman" pitchFamily="18" charset="0"/>
                <a:hlinkClick r:id="rId3" action="ppaction://hlinkfile"/>
              </a:rPr>
              <a:t>Synapse</a:t>
            </a:r>
            <a:endParaRPr lang="cs-CZ" sz="2400" dirty="0">
              <a:latin typeface="Times New Roman" pitchFamily="18" charset="0"/>
            </a:endParaRPr>
          </a:p>
        </p:txBody>
      </p:sp>
      <p:pic>
        <p:nvPicPr>
          <p:cNvPr id="8196" name="Picture 5" descr="01neuron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4450"/>
            <a:ext cx="415766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66750" y="115888"/>
            <a:ext cx="29686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r>
              <a:rPr lang="cs-CZ" sz="44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Synapse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0-7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6"/>
          <a:stretch>
            <a:fillRect/>
          </a:stretch>
        </p:blipFill>
        <p:spPr bwMode="auto">
          <a:xfrm>
            <a:off x="3348038" y="0"/>
            <a:ext cx="3119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76238" y="639763"/>
            <a:ext cx="1693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>
                <a:latin typeface="Arial" charset="0"/>
              </a:rPr>
              <a:t>Potenciace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141662"/>
            <a:ext cx="32038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>
                <a:latin typeface="Arial" charset="0"/>
              </a:rPr>
              <a:t>Ta </a:t>
            </a:r>
            <a:r>
              <a:rPr lang="cs-CZ" dirty="0" err="1" smtClean="0">
                <a:latin typeface="Arial" charset="0"/>
              </a:rPr>
              <a:t>koleterála</a:t>
            </a:r>
            <a:r>
              <a:rPr lang="cs-CZ" dirty="0" smtClean="0">
                <a:latin typeface="Arial" charset="0"/>
              </a:rPr>
              <a:t>, která dostala tetanickou stimulaci, vyvolá o hodinu později vyšší potenciál.</a:t>
            </a:r>
            <a:endParaRPr lang="cs-CZ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0-8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8"/>
          <a:stretch>
            <a:fillRect/>
          </a:stretch>
        </p:blipFill>
        <p:spPr bwMode="auto">
          <a:xfrm>
            <a:off x="2616363" y="476672"/>
            <a:ext cx="6564149" cy="635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9388" y="1484312"/>
            <a:ext cx="23763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 smtClean="0">
                <a:latin typeface="Arial" charset="0"/>
              </a:rPr>
              <a:t>Depolarizace samotné postsynaptické </a:t>
            </a:r>
            <a:endParaRPr lang="cs-CZ" sz="2400" dirty="0">
              <a:latin typeface="Arial" charset="0"/>
            </a:endParaRPr>
          </a:p>
          <a:p>
            <a:pPr eaLnBrk="1" hangingPunct="1"/>
            <a:r>
              <a:rPr lang="cs-CZ" sz="2400" dirty="0" smtClean="0">
                <a:latin typeface="Arial" charset="0"/>
              </a:rPr>
              <a:t>strany vyvolá </a:t>
            </a:r>
            <a:r>
              <a:rPr lang="cs-CZ" sz="2400" dirty="0" err="1" smtClean="0">
                <a:latin typeface="Arial" charset="0"/>
              </a:rPr>
              <a:t>potenciaci</a:t>
            </a:r>
            <a:r>
              <a:rPr lang="cs-CZ" sz="2400" dirty="0" smtClean="0">
                <a:latin typeface="Arial" charset="0"/>
              </a:rPr>
              <a:t> </a:t>
            </a:r>
            <a:endParaRPr lang="cs-CZ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843213" y="115888"/>
            <a:ext cx="290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>
                <a:latin typeface="Tahoma" charset="0"/>
              </a:rPr>
              <a:t>Synaptická plasticita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231775" y="498475"/>
            <a:ext cx="6211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Tahoma" charset="0"/>
              </a:rPr>
              <a:t>Donald </a:t>
            </a:r>
            <a:r>
              <a:rPr lang="cs-CZ" dirty="0" err="1" smtClean="0">
                <a:latin typeface="Tahoma" charset="0"/>
              </a:rPr>
              <a:t>Hebb</a:t>
            </a:r>
            <a:r>
              <a:rPr lang="cs-CZ" dirty="0" smtClean="0">
                <a:latin typeface="Tahoma" charset="0"/>
              </a:rPr>
              <a:t> </a:t>
            </a:r>
            <a:endParaRPr lang="cs-CZ" dirty="0">
              <a:latin typeface="Tahoma" charset="0"/>
            </a:endParaRPr>
          </a:p>
          <a:p>
            <a:pPr eaLnBrk="1" hangingPunct="1"/>
            <a:endParaRPr lang="cs-CZ" dirty="0">
              <a:latin typeface="Tahoma" charset="0"/>
            </a:endParaRPr>
          </a:p>
          <a:p>
            <a:pPr eaLnBrk="1" hangingPunct="1"/>
            <a:r>
              <a:rPr lang="cs-CZ" dirty="0">
                <a:latin typeface="Tahoma" charset="0"/>
              </a:rPr>
              <a:t>LTP – dlouhodobá </a:t>
            </a:r>
            <a:r>
              <a:rPr lang="cs-CZ" dirty="0" err="1">
                <a:latin typeface="Tahoma" charset="0"/>
              </a:rPr>
              <a:t>potenciace</a:t>
            </a:r>
            <a:r>
              <a:rPr lang="cs-CZ" dirty="0">
                <a:latin typeface="Tahoma" charset="0"/>
              </a:rPr>
              <a:t>, 1983, 100Hz </a:t>
            </a:r>
          </a:p>
          <a:p>
            <a:pPr eaLnBrk="1" hangingPunct="1"/>
            <a:r>
              <a:rPr lang="cs-CZ" dirty="0">
                <a:latin typeface="Tahoma" charset="0"/>
              </a:rPr>
              <a:t>LTD – dlouhodobá deprese, 3 Hz</a:t>
            </a:r>
          </a:p>
        </p:txBody>
      </p: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0" y="1772816"/>
            <a:ext cx="9144000" cy="4159250"/>
            <a:chOff x="0" y="375"/>
            <a:chExt cx="6190" cy="3135"/>
          </a:xfrm>
        </p:grpSpPr>
        <p:pic>
          <p:nvPicPr>
            <p:cNvPr id="50183" name="Picture 8" descr="LTP2"/>
            <p:cNvPicPr>
              <a:picLocks noChangeAspect="1" noChangeArrowheads="1"/>
            </p:cNvPicPr>
            <p:nvPr/>
          </p:nvPicPr>
          <p:blipFill>
            <a:blip r:embed="rId2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511"/>
              <a:ext cx="2448" cy="2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9" descr="LTP"/>
            <p:cNvPicPr>
              <a:picLocks noChangeAspect="1" noChangeArrowheads="1"/>
            </p:cNvPicPr>
            <p:nvPr/>
          </p:nvPicPr>
          <p:blipFill>
            <a:blip r:embed="rId3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"/>
              <a:ext cx="3742" cy="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1" name="Text Box 10"/>
          <p:cNvSpPr txBox="1">
            <a:spLocks noChangeArrowheads="1"/>
          </p:cNvSpPr>
          <p:nvPr/>
        </p:nvSpPr>
        <p:spPr bwMode="auto">
          <a:xfrm>
            <a:off x="0" y="5897563"/>
            <a:ext cx="9144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NMDA </a:t>
            </a:r>
            <a:r>
              <a:rPr lang="cs-CZ" dirty="0" err="1"/>
              <a:t>ionotropní</a:t>
            </a:r>
            <a:r>
              <a:rPr lang="cs-CZ" dirty="0"/>
              <a:t> receptor potřebuje k aktivaci jak a</a:t>
            </a:r>
            <a:r>
              <a:rPr lang="cs-CZ" dirty="0" smtClean="0"/>
              <a:t>) ligand</a:t>
            </a:r>
            <a:r>
              <a:rPr lang="cs-CZ" dirty="0"/>
              <a:t>, tak i b</a:t>
            </a:r>
            <a:r>
              <a:rPr lang="cs-CZ" dirty="0" smtClean="0"/>
              <a:t>) silnou </a:t>
            </a:r>
            <a:r>
              <a:rPr lang="cs-CZ" dirty="0"/>
              <a:t>depolarizaci. S narušenými NMDA receptory se ztratila schopnost prostorového učení.</a:t>
            </a:r>
          </a:p>
        </p:txBody>
      </p:sp>
      <p:pic>
        <p:nvPicPr>
          <p:cNvPr id="50182" name="Picture 11" descr="Donald_He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2001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25548" y="6355556"/>
            <a:ext cx="661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hlinkClick r:id="rId5"/>
              </a:rPr>
              <a:t>http://www.sumanasinc.com/webcontent/animations/content/ampa_and_nmda.html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569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 descr="ltp3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4548188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0" descr="ltp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661025"/>
            <a:ext cx="21526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11"/>
          <p:cNvSpPr txBox="1">
            <a:spLocks noChangeArrowheads="1"/>
          </p:cNvSpPr>
          <p:nvPr/>
        </p:nvSpPr>
        <p:spPr bwMode="auto">
          <a:xfrm>
            <a:off x="0" y="1916113"/>
            <a:ext cx="34925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Dlouhodobá aktivace nenechá v klidu </a:t>
            </a:r>
            <a:r>
              <a:rPr lang="cs-CZ" dirty="0" smtClean="0"/>
              <a:t>proteosyntézu.</a:t>
            </a:r>
            <a:endParaRPr lang="cs-CZ" dirty="0"/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 smtClean="0"/>
              <a:t>Proto transkripční </a:t>
            </a:r>
            <a:r>
              <a:rPr lang="cs-CZ" dirty="0"/>
              <a:t>faktory</a:t>
            </a:r>
          </a:p>
          <a:p>
            <a:pPr eaLnBrk="1" hangingPunct="1"/>
            <a:r>
              <a:rPr lang="cs-CZ" dirty="0"/>
              <a:t>(např. </a:t>
            </a:r>
            <a:r>
              <a:rPr lang="cs-CZ" dirty="0" err="1"/>
              <a:t>Zenk</a:t>
            </a:r>
            <a:r>
              <a:rPr lang="cs-CZ" dirty="0"/>
              <a:t> a c-</a:t>
            </a:r>
            <a:r>
              <a:rPr lang="cs-CZ" dirty="0" err="1"/>
              <a:t>Fos</a:t>
            </a:r>
            <a:r>
              <a:rPr lang="cs-CZ" dirty="0"/>
              <a:t>) </a:t>
            </a:r>
          </a:p>
          <a:p>
            <a:pPr eaLnBrk="1" hangingPunct="1"/>
            <a:r>
              <a:rPr lang="cs-CZ" dirty="0" smtClean="0"/>
              <a:t>signalizují </a:t>
            </a:r>
            <a:r>
              <a:rPr lang="cs-CZ" dirty="0"/>
              <a:t>aktivitu neuronů.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3"/>
          <p:cNvSpPr>
            <a:spLocks noChangeArrowheads="1"/>
          </p:cNvSpPr>
          <p:nvPr/>
        </p:nvSpPr>
        <p:spPr bwMode="auto">
          <a:xfrm>
            <a:off x="1187450" y="188913"/>
            <a:ext cx="39267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10" name="Rectangle 5"/>
          <p:cNvSpPr>
            <a:spLocks noChangeArrowheads="1"/>
          </p:cNvSpPr>
          <p:nvPr/>
        </p:nvSpPr>
        <p:spPr bwMode="auto">
          <a:xfrm>
            <a:off x="1187450" y="188913"/>
            <a:ext cx="687698" cy="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2400">
                <a:latin typeface="Times New Roman" pitchFamily="18" charset="0"/>
              </a:rPr>
              <a:t>  </a:t>
            </a:r>
            <a:r>
              <a:rPr lang="cs-CZ" sz="500">
                <a:latin typeface="Times New Roman" pitchFamily="18" charset="0"/>
              </a:rPr>
              <a:t> </a:t>
            </a:r>
            <a:endParaRPr lang="cs-CZ" sz="2400">
              <a:latin typeface="Times New Roman" pitchFamily="18" charset="0"/>
            </a:endParaRPr>
          </a:p>
        </p:txBody>
      </p:sp>
      <p:grpSp>
        <p:nvGrpSpPr>
          <p:cNvPr id="55311" name="Group 6"/>
          <p:cNvGrpSpPr>
            <a:grpSpLocks/>
          </p:cNvGrpSpPr>
          <p:nvPr/>
        </p:nvGrpSpPr>
        <p:grpSpPr bwMode="auto">
          <a:xfrm>
            <a:off x="1875148" y="188913"/>
            <a:ext cx="343849" cy="12270"/>
            <a:chOff x="300" y="0"/>
            <a:chExt cx="150" cy="8"/>
          </a:xfrm>
        </p:grpSpPr>
        <p:sp>
          <p:nvSpPr>
            <p:cNvPr id="55389" name="Rectangle 7"/>
            <p:cNvSpPr>
              <a:spLocks noChangeArrowheads="1"/>
            </p:cNvSpPr>
            <p:nvPr/>
          </p:nvSpPr>
          <p:spPr bwMode="auto">
            <a:xfrm>
              <a:off x="300" y="0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90" name="Rectangle 8"/>
            <p:cNvSpPr>
              <a:spLocks noChangeArrowheads="1" noTextEdit="1"/>
            </p:cNvSpPr>
            <p:nvPr/>
          </p:nvSpPr>
          <p:spPr bwMode="auto">
            <a:xfrm>
              <a:off x="300" y="0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55312" name="Group 9"/>
          <p:cNvGrpSpPr>
            <a:grpSpLocks/>
          </p:cNvGrpSpPr>
          <p:nvPr/>
        </p:nvGrpSpPr>
        <p:grpSpPr bwMode="auto">
          <a:xfrm>
            <a:off x="2218997" y="188913"/>
            <a:ext cx="3482044" cy="12270"/>
            <a:chOff x="450" y="0"/>
            <a:chExt cx="1519" cy="8"/>
          </a:xfrm>
        </p:grpSpPr>
        <p:sp>
          <p:nvSpPr>
            <p:cNvPr id="55387" name="Rectangle 10"/>
            <p:cNvSpPr>
              <a:spLocks noChangeArrowheads="1"/>
            </p:cNvSpPr>
            <p:nvPr/>
          </p:nvSpPr>
          <p:spPr bwMode="auto">
            <a:xfrm>
              <a:off x="450" y="0"/>
              <a:ext cx="1519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88" name="Rectangle 11"/>
            <p:cNvSpPr>
              <a:spLocks noChangeArrowheads="1" noTextEdit="1"/>
            </p:cNvSpPr>
            <p:nvPr/>
          </p:nvSpPr>
          <p:spPr bwMode="auto">
            <a:xfrm>
              <a:off x="450" y="0"/>
              <a:ext cx="1519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55313" name="Group 12"/>
          <p:cNvGrpSpPr>
            <a:grpSpLocks/>
          </p:cNvGrpSpPr>
          <p:nvPr/>
        </p:nvGrpSpPr>
        <p:grpSpPr bwMode="auto">
          <a:xfrm>
            <a:off x="5701041" y="188913"/>
            <a:ext cx="343849" cy="12270"/>
            <a:chOff x="1969" y="0"/>
            <a:chExt cx="150" cy="8"/>
          </a:xfrm>
        </p:grpSpPr>
        <p:sp>
          <p:nvSpPr>
            <p:cNvPr id="55385" name="Rectangle 13"/>
            <p:cNvSpPr>
              <a:spLocks noChangeArrowheads="1"/>
            </p:cNvSpPr>
            <p:nvPr/>
          </p:nvSpPr>
          <p:spPr bwMode="auto">
            <a:xfrm>
              <a:off x="1969" y="0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86" name="Rectangle 14"/>
            <p:cNvSpPr>
              <a:spLocks noChangeArrowheads="1" noTextEdit="1"/>
            </p:cNvSpPr>
            <p:nvPr/>
          </p:nvSpPr>
          <p:spPr bwMode="auto">
            <a:xfrm>
              <a:off x="1969" y="0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55314" name="Rectangle 15"/>
          <p:cNvSpPr>
            <a:spLocks noChangeArrowheads="1"/>
          </p:cNvSpPr>
          <p:nvPr/>
        </p:nvSpPr>
        <p:spPr bwMode="auto">
          <a:xfrm>
            <a:off x="6044890" y="188913"/>
            <a:ext cx="687698" cy="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2400">
                <a:latin typeface="Times New Roman" pitchFamily="18" charset="0"/>
              </a:rPr>
              <a:t>  </a:t>
            </a:r>
            <a:r>
              <a:rPr lang="cs-CZ" sz="500">
                <a:latin typeface="Times New Roman" pitchFamily="18" charset="0"/>
              </a:rPr>
              <a:t> 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55315" name="Rectangle 16"/>
          <p:cNvSpPr>
            <a:spLocks noChangeArrowheads="1" noTextEdit="1"/>
          </p:cNvSpPr>
          <p:nvPr/>
        </p:nvSpPr>
        <p:spPr bwMode="auto">
          <a:xfrm>
            <a:off x="1875148" y="201183"/>
            <a:ext cx="343849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16" name="Rectangle 17"/>
          <p:cNvSpPr>
            <a:spLocks noChangeArrowheads="1"/>
          </p:cNvSpPr>
          <p:nvPr/>
        </p:nvSpPr>
        <p:spPr bwMode="auto">
          <a:xfrm>
            <a:off x="2218997" y="201183"/>
            <a:ext cx="3482044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17" name="Rectangle 18"/>
          <p:cNvSpPr>
            <a:spLocks noChangeArrowheads="1"/>
          </p:cNvSpPr>
          <p:nvPr/>
        </p:nvSpPr>
        <p:spPr bwMode="auto">
          <a:xfrm>
            <a:off x="5701041" y="201183"/>
            <a:ext cx="343849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55318" name="Group 19"/>
          <p:cNvGrpSpPr>
            <a:grpSpLocks/>
          </p:cNvGrpSpPr>
          <p:nvPr/>
        </p:nvGrpSpPr>
        <p:grpSpPr bwMode="auto">
          <a:xfrm>
            <a:off x="1187450" y="276338"/>
            <a:ext cx="343849" cy="99695"/>
            <a:chOff x="0" y="57"/>
            <a:chExt cx="150" cy="65"/>
          </a:xfrm>
        </p:grpSpPr>
        <p:sp>
          <p:nvSpPr>
            <p:cNvPr id="55383" name="Rectangle 20"/>
            <p:cNvSpPr>
              <a:spLocks noChangeArrowheads="1"/>
            </p:cNvSpPr>
            <p:nvPr/>
          </p:nvSpPr>
          <p:spPr bwMode="auto">
            <a:xfrm>
              <a:off x="0" y="57"/>
              <a:ext cx="150" cy="6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84" name="Rectangle 21"/>
            <p:cNvSpPr>
              <a:spLocks noChangeArrowheads="1" noTextEdit="1"/>
            </p:cNvSpPr>
            <p:nvPr/>
          </p:nvSpPr>
          <p:spPr bwMode="auto">
            <a:xfrm>
              <a:off x="0" y="57"/>
              <a:ext cx="150" cy="6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55319" name="Rectangle 22"/>
          <p:cNvSpPr>
            <a:spLocks noChangeArrowheads="1" noTextEdit="1"/>
          </p:cNvSpPr>
          <p:nvPr/>
        </p:nvSpPr>
        <p:spPr bwMode="auto">
          <a:xfrm>
            <a:off x="1531299" y="276338"/>
            <a:ext cx="343849" cy="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20" name="Rectangle 23"/>
          <p:cNvSpPr>
            <a:spLocks noChangeArrowheads="1" noTextEdit="1"/>
          </p:cNvSpPr>
          <p:nvPr/>
        </p:nvSpPr>
        <p:spPr bwMode="auto">
          <a:xfrm>
            <a:off x="1875148" y="276338"/>
            <a:ext cx="343849" cy="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21" name="Rectangle 24"/>
          <p:cNvSpPr>
            <a:spLocks noChangeArrowheads="1"/>
          </p:cNvSpPr>
          <p:nvPr/>
        </p:nvSpPr>
        <p:spPr bwMode="auto">
          <a:xfrm>
            <a:off x="2218997" y="276338"/>
            <a:ext cx="3482044" cy="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22" name="Rectangle 25"/>
          <p:cNvSpPr>
            <a:spLocks noChangeArrowheads="1" noTextEdit="1"/>
          </p:cNvSpPr>
          <p:nvPr/>
        </p:nvSpPr>
        <p:spPr bwMode="auto">
          <a:xfrm>
            <a:off x="5701041" y="276338"/>
            <a:ext cx="343849" cy="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23" name="Rectangle 26"/>
          <p:cNvSpPr>
            <a:spLocks noChangeArrowheads="1" noTextEdit="1"/>
          </p:cNvSpPr>
          <p:nvPr/>
        </p:nvSpPr>
        <p:spPr bwMode="auto">
          <a:xfrm>
            <a:off x="6044890" y="276338"/>
            <a:ext cx="343849" cy="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55324" name="Group 27"/>
          <p:cNvGrpSpPr>
            <a:grpSpLocks/>
          </p:cNvGrpSpPr>
          <p:nvPr/>
        </p:nvGrpSpPr>
        <p:grpSpPr bwMode="auto">
          <a:xfrm>
            <a:off x="6388739" y="276338"/>
            <a:ext cx="343849" cy="99695"/>
            <a:chOff x="2269" y="57"/>
            <a:chExt cx="150" cy="65"/>
          </a:xfrm>
        </p:grpSpPr>
        <p:sp>
          <p:nvSpPr>
            <p:cNvPr id="55381" name="Rectangle 28"/>
            <p:cNvSpPr>
              <a:spLocks noChangeArrowheads="1"/>
            </p:cNvSpPr>
            <p:nvPr/>
          </p:nvSpPr>
          <p:spPr bwMode="auto">
            <a:xfrm>
              <a:off x="2269" y="57"/>
              <a:ext cx="150" cy="6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82" name="Rectangle 29"/>
            <p:cNvSpPr>
              <a:spLocks noChangeArrowheads="1" noTextEdit="1"/>
            </p:cNvSpPr>
            <p:nvPr/>
          </p:nvSpPr>
          <p:spPr bwMode="auto">
            <a:xfrm>
              <a:off x="2269" y="57"/>
              <a:ext cx="150" cy="6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55325" name="Group 30"/>
          <p:cNvGrpSpPr>
            <a:grpSpLocks/>
          </p:cNvGrpSpPr>
          <p:nvPr/>
        </p:nvGrpSpPr>
        <p:grpSpPr bwMode="auto">
          <a:xfrm>
            <a:off x="1187450" y="376034"/>
            <a:ext cx="343849" cy="6161179"/>
            <a:chOff x="0" y="122"/>
            <a:chExt cx="150" cy="4017"/>
          </a:xfrm>
        </p:grpSpPr>
        <p:sp>
          <p:nvSpPr>
            <p:cNvPr id="55379" name="Rectangle 31"/>
            <p:cNvSpPr>
              <a:spLocks noChangeArrowheads="1"/>
            </p:cNvSpPr>
            <p:nvPr/>
          </p:nvSpPr>
          <p:spPr bwMode="auto">
            <a:xfrm>
              <a:off x="0" y="122"/>
              <a:ext cx="150" cy="401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80" name="Rectangle 32"/>
            <p:cNvSpPr>
              <a:spLocks noChangeArrowheads="1" noTextEdit="1"/>
            </p:cNvSpPr>
            <p:nvPr/>
          </p:nvSpPr>
          <p:spPr bwMode="auto">
            <a:xfrm>
              <a:off x="0" y="122"/>
              <a:ext cx="150" cy="401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55326" name="Rectangle 33"/>
          <p:cNvSpPr>
            <a:spLocks noChangeArrowheads="1" noTextEdit="1"/>
          </p:cNvSpPr>
          <p:nvPr/>
        </p:nvSpPr>
        <p:spPr bwMode="auto">
          <a:xfrm>
            <a:off x="1531299" y="376034"/>
            <a:ext cx="343849" cy="6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27" name="Rectangle 34"/>
          <p:cNvSpPr>
            <a:spLocks noChangeArrowheads="1" noTextEdit="1"/>
          </p:cNvSpPr>
          <p:nvPr/>
        </p:nvSpPr>
        <p:spPr bwMode="auto">
          <a:xfrm>
            <a:off x="1875148" y="376034"/>
            <a:ext cx="343849" cy="6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48" name="Rectangle 36"/>
          <p:cNvSpPr>
            <a:spLocks noChangeArrowheads="1"/>
          </p:cNvSpPr>
          <p:nvPr/>
        </p:nvSpPr>
        <p:spPr bwMode="auto">
          <a:xfrm>
            <a:off x="2218997" y="376034"/>
            <a:ext cx="3482044" cy="45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55377" name="Rectangle 38"/>
          <p:cNvSpPr>
            <a:spLocks noChangeArrowheads="1"/>
          </p:cNvSpPr>
          <p:nvPr/>
        </p:nvSpPr>
        <p:spPr bwMode="auto">
          <a:xfrm>
            <a:off x="2218997" y="376034"/>
            <a:ext cx="1235564" cy="224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800"/>
              <a:t>  </a:t>
            </a:r>
            <a:r>
              <a:rPr lang="cs-CZ" sz="4900"/>
              <a:t> </a:t>
            </a:r>
            <a:r>
              <a:rPr lang="cs-CZ" sz="800"/>
              <a:t>                    </a:t>
            </a:r>
          </a:p>
        </p:txBody>
      </p:sp>
      <p:sp>
        <p:nvSpPr>
          <p:cNvPr id="55378" name="Rectangle 39"/>
          <p:cNvSpPr>
            <a:spLocks noChangeArrowheads="1"/>
          </p:cNvSpPr>
          <p:nvPr/>
        </p:nvSpPr>
        <p:spPr bwMode="auto">
          <a:xfrm>
            <a:off x="3454561" y="376034"/>
            <a:ext cx="2244188" cy="224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7763" bIns="52371"/>
          <a:lstStyle/>
          <a:p>
            <a:r>
              <a:rPr lang="cs-CZ" sz="2000" b="1" dirty="0" err="1">
                <a:latin typeface="Arial" charset="0"/>
                <a:cs typeface="Arial" charset="0"/>
              </a:rPr>
              <a:t>The</a:t>
            </a:r>
            <a:r>
              <a:rPr lang="cs-CZ" sz="2000" b="1" dirty="0">
                <a:latin typeface="Arial" charset="0"/>
                <a:cs typeface="Arial" charset="0"/>
              </a:rPr>
              <a:t> Nobel </a:t>
            </a:r>
            <a:r>
              <a:rPr lang="cs-CZ" sz="2000" b="1" dirty="0" err="1">
                <a:latin typeface="Arial" charset="0"/>
                <a:cs typeface="Arial" charset="0"/>
              </a:rPr>
              <a:t>Prize</a:t>
            </a:r>
            <a:r>
              <a:rPr lang="cs-CZ" sz="2000" b="1" dirty="0">
                <a:latin typeface="Arial" charset="0"/>
                <a:cs typeface="Arial" charset="0"/>
              </a:rPr>
              <a:t> in </a:t>
            </a:r>
            <a:r>
              <a:rPr lang="cs-CZ" sz="2000" b="1" dirty="0" err="1">
                <a:latin typeface="Arial" charset="0"/>
                <a:cs typeface="Arial" charset="0"/>
              </a:rPr>
              <a:t>Physiology</a:t>
            </a:r>
            <a:r>
              <a:rPr lang="cs-CZ" sz="2000" b="1" dirty="0">
                <a:latin typeface="Arial" charset="0"/>
                <a:cs typeface="Arial" charset="0"/>
              </a:rPr>
              <a:t> </a:t>
            </a:r>
            <a:r>
              <a:rPr lang="cs-CZ" sz="2000" b="1" dirty="0" err="1">
                <a:latin typeface="Arial" charset="0"/>
                <a:cs typeface="Arial" charset="0"/>
              </a:rPr>
              <a:t>or</a:t>
            </a:r>
            <a:r>
              <a:rPr lang="cs-CZ" sz="2000" b="1" dirty="0">
                <a:latin typeface="Arial" charset="0"/>
                <a:cs typeface="Arial" charset="0"/>
              </a:rPr>
              <a:t> </a:t>
            </a:r>
            <a:r>
              <a:rPr lang="cs-CZ" sz="2000" b="1" dirty="0" err="1">
                <a:latin typeface="Arial" charset="0"/>
                <a:cs typeface="Arial" charset="0"/>
              </a:rPr>
              <a:t>Medicine</a:t>
            </a:r>
            <a:r>
              <a:rPr lang="cs-CZ" sz="2000" b="1" dirty="0">
                <a:latin typeface="Arial" charset="0"/>
                <a:cs typeface="Arial" charset="0"/>
              </a:rPr>
              <a:t> 2000</a:t>
            </a:r>
          </a:p>
          <a:p>
            <a:pPr eaLnBrk="0" hangingPunct="0"/>
            <a:endParaRPr lang="cs-CZ" sz="2400" dirty="0">
              <a:latin typeface="Times New Roman" pitchFamily="18" charset="0"/>
            </a:endParaRPr>
          </a:p>
        </p:txBody>
      </p:sp>
      <p:sp>
        <p:nvSpPr>
          <p:cNvPr id="55350" name="Rectangle 40"/>
          <p:cNvSpPr>
            <a:spLocks noChangeArrowheads="1"/>
          </p:cNvSpPr>
          <p:nvPr/>
        </p:nvSpPr>
        <p:spPr bwMode="auto">
          <a:xfrm>
            <a:off x="2218997" y="2621482"/>
            <a:ext cx="3482044" cy="32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800">
                <a:latin typeface="Arial" charset="0"/>
                <a:cs typeface="Arial" charset="0"/>
              </a:rPr>
              <a:t>"for their discoveries concerning signal transduction in the nervous system"</a:t>
            </a:r>
            <a:endParaRPr lang="cs-CZ" sz="2400">
              <a:latin typeface="Times New Roman" pitchFamily="18" charset="0"/>
            </a:endParaRPr>
          </a:p>
        </p:txBody>
      </p:sp>
      <p:grpSp>
        <p:nvGrpSpPr>
          <p:cNvPr id="55351" name="Group 41"/>
          <p:cNvGrpSpPr>
            <a:grpSpLocks/>
          </p:cNvGrpSpPr>
          <p:nvPr/>
        </p:nvGrpSpPr>
        <p:grpSpPr bwMode="auto">
          <a:xfrm>
            <a:off x="2218997" y="2946643"/>
            <a:ext cx="3479752" cy="3590570"/>
            <a:chOff x="0" y="4520"/>
            <a:chExt cx="1518" cy="2341"/>
          </a:xfrm>
        </p:grpSpPr>
        <p:sp>
          <p:nvSpPr>
            <p:cNvPr id="55352" name="Rectangle 42"/>
            <p:cNvSpPr>
              <a:spLocks noChangeArrowheads="1" noTextEdit="1"/>
            </p:cNvSpPr>
            <p:nvPr/>
          </p:nvSpPr>
          <p:spPr bwMode="auto">
            <a:xfrm>
              <a:off x="0" y="4520"/>
              <a:ext cx="1518" cy="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53" name="Rectangle 43"/>
            <p:cNvSpPr>
              <a:spLocks noChangeArrowheads="1"/>
            </p:cNvSpPr>
            <p:nvPr/>
          </p:nvSpPr>
          <p:spPr bwMode="auto">
            <a:xfrm>
              <a:off x="0" y="4642"/>
              <a:ext cx="506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/>
                <a:t>  </a:t>
              </a:r>
              <a:r>
                <a:rPr lang="cs-CZ" sz="10100"/>
                <a:t> </a:t>
              </a:r>
              <a:r>
                <a:rPr lang="cs-CZ" sz="800"/>
                <a:t>                              </a:t>
              </a:r>
            </a:p>
          </p:txBody>
        </p:sp>
        <p:sp>
          <p:nvSpPr>
            <p:cNvPr id="55354" name="Rectangle 44"/>
            <p:cNvSpPr>
              <a:spLocks noChangeArrowheads="1"/>
            </p:cNvSpPr>
            <p:nvPr/>
          </p:nvSpPr>
          <p:spPr bwMode="auto">
            <a:xfrm>
              <a:off x="506" y="4642"/>
              <a:ext cx="506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/>
                <a:t>  </a:t>
              </a:r>
              <a:r>
                <a:rPr lang="cs-CZ" sz="10100"/>
                <a:t> </a:t>
              </a:r>
              <a:r>
                <a:rPr lang="cs-CZ" sz="800"/>
                <a:t>                              </a:t>
              </a:r>
            </a:p>
          </p:txBody>
        </p:sp>
        <p:sp>
          <p:nvSpPr>
            <p:cNvPr id="55355" name="Rectangle 45"/>
            <p:cNvSpPr>
              <a:spLocks noChangeArrowheads="1"/>
            </p:cNvSpPr>
            <p:nvPr/>
          </p:nvSpPr>
          <p:spPr bwMode="auto">
            <a:xfrm>
              <a:off x="1012" y="4642"/>
              <a:ext cx="506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/>
                <a:t>  </a:t>
              </a:r>
              <a:r>
                <a:rPr lang="cs-CZ" sz="10100"/>
                <a:t> </a:t>
              </a:r>
              <a:r>
                <a:rPr lang="cs-CZ" sz="800"/>
                <a:t>                              </a:t>
              </a:r>
            </a:p>
          </p:txBody>
        </p:sp>
        <p:sp>
          <p:nvSpPr>
            <p:cNvPr id="55356" name="Rectangle 46"/>
            <p:cNvSpPr>
              <a:spLocks noChangeArrowheads="1"/>
            </p:cNvSpPr>
            <p:nvPr/>
          </p:nvSpPr>
          <p:spPr bwMode="auto">
            <a:xfrm>
              <a:off x="0" y="5747"/>
              <a:ext cx="5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 b="1"/>
                <a:t>Arvid Carlsson</a:t>
              </a:r>
              <a:r>
                <a:rPr lang="cs-CZ" sz="800"/>
                <a:t>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57" name="Rectangle 47"/>
            <p:cNvSpPr>
              <a:spLocks noChangeArrowheads="1"/>
            </p:cNvSpPr>
            <p:nvPr/>
          </p:nvSpPr>
          <p:spPr bwMode="auto">
            <a:xfrm>
              <a:off x="506" y="5747"/>
              <a:ext cx="5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 b="1"/>
                <a:t>Paul Greengard</a:t>
              </a:r>
              <a:r>
                <a:rPr lang="cs-CZ" sz="800"/>
                <a:t>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58" name="Rectangle 48"/>
            <p:cNvSpPr>
              <a:spLocks noChangeArrowheads="1"/>
            </p:cNvSpPr>
            <p:nvPr/>
          </p:nvSpPr>
          <p:spPr bwMode="auto">
            <a:xfrm>
              <a:off x="1012" y="5747"/>
              <a:ext cx="5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 b="1"/>
                <a:t>Eric R. Kandel</a:t>
              </a:r>
              <a:r>
                <a:rPr lang="cs-CZ" sz="800"/>
                <a:t>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59" name="Rectangle 49"/>
            <p:cNvSpPr>
              <a:spLocks noChangeArrowheads="1"/>
            </p:cNvSpPr>
            <p:nvPr/>
          </p:nvSpPr>
          <p:spPr bwMode="auto">
            <a:xfrm>
              <a:off x="0" y="5959"/>
              <a:ext cx="5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      1/3 of the prize </a:t>
              </a:r>
            </a:p>
          </p:txBody>
        </p:sp>
        <p:sp>
          <p:nvSpPr>
            <p:cNvPr id="55360" name="Rectangle 50"/>
            <p:cNvSpPr>
              <a:spLocks noChangeArrowheads="1"/>
            </p:cNvSpPr>
            <p:nvPr/>
          </p:nvSpPr>
          <p:spPr bwMode="auto">
            <a:xfrm>
              <a:off x="506" y="5959"/>
              <a:ext cx="5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      1/3 of the prize </a:t>
              </a:r>
            </a:p>
          </p:txBody>
        </p:sp>
        <p:sp>
          <p:nvSpPr>
            <p:cNvPr id="55361" name="Rectangle 51"/>
            <p:cNvSpPr>
              <a:spLocks noChangeArrowheads="1"/>
            </p:cNvSpPr>
            <p:nvPr/>
          </p:nvSpPr>
          <p:spPr bwMode="auto">
            <a:xfrm>
              <a:off x="1012" y="5959"/>
              <a:ext cx="5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      1/3 of the prize </a:t>
              </a:r>
            </a:p>
          </p:txBody>
        </p:sp>
        <p:sp>
          <p:nvSpPr>
            <p:cNvPr id="55362" name="Rectangle 52"/>
            <p:cNvSpPr>
              <a:spLocks noChangeArrowheads="1"/>
            </p:cNvSpPr>
            <p:nvPr/>
          </p:nvSpPr>
          <p:spPr bwMode="auto">
            <a:xfrm>
              <a:off x="0" y="6151"/>
              <a:ext cx="506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Sweden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63" name="Rectangle 53"/>
            <p:cNvSpPr>
              <a:spLocks noChangeArrowheads="1"/>
            </p:cNvSpPr>
            <p:nvPr/>
          </p:nvSpPr>
          <p:spPr bwMode="auto">
            <a:xfrm>
              <a:off x="506" y="6151"/>
              <a:ext cx="506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USA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64" name="Rectangle 54"/>
            <p:cNvSpPr>
              <a:spLocks noChangeArrowheads="1"/>
            </p:cNvSpPr>
            <p:nvPr/>
          </p:nvSpPr>
          <p:spPr bwMode="auto">
            <a:xfrm>
              <a:off x="1012" y="6151"/>
              <a:ext cx="506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USA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65" name="Rectangle 55"/>
            <p:cNvSpPr>
              <a:spLocks noChangeArrowheads="1"/>
            </p:cNvSpPr>
            <p:nvPr/>
          </p:nvSpPr>
          <p:spPr bwMode="auto">
            <a:xfrm>
              <a:off x="0" y="6276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66" name="Rectangle 56"/>
            <p:cNvSpPr>
              <a:spLocks noChangeArrowheads="1"/>
            </p:cNvSpPr>
            <p:nvPr/>
          </p:nvSpPr>
          <p:spPr bwMode="auto">
            <a:xfrm>
              <a:off x="506" y="6276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67" name="Rectangle 57"/>
            <p:cNvSpPr>
              <a:spLocks noChangeArrowheads="1"/>
            </p:cNvSpPr>
            <p:nvPr/>
          </p:nvSpPr>
          <p:spPr bwMode="auto">
            <a:xfrm>
              <a:off x="1012" y="6276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68" name="Rectangle 58"/>
            <p:cNvSpPr>
              <a:spLocks noChangeArrowheads="1"/>
            </p:cNvSpPr>
            <p:nvPr/>
          </p:nvSpPr>
          <p:spPr bwMode="auto">
            <a:xfrm>
              <a:off x="0" y="6276"/>
              <a:ext cx="5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Göteborg University </a:t>
              </a:r>
              <a:br>
                <a:rPr lang="cs-CZ" sz="700"/>
              </a:br>
              <a:r>
                <a:rPr lang="cs-CZ" sz="700"/>
                <a:t>Gothenburg, Sweden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69" name="Rectangle 59"/>
            <p:cNvSpPr>
              <a:spLocks noChangeArrowheads="1"/>
            </p:cNvSpPr>
            <p:nvPr/>
          </p:nvSpPr>
          <p:spPr bwMode="auto">
            <a:xfrm>
              <a:off x="506" y="6276"/>
              <a:ext cx="5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Rockefeller University </a:t>
              </a:r>
              <a:br>
                <a:rPr lang="cs-CZ" sz="700"/>
              </a:br>
              <a:r>
                <a:rPr lang="cs-CZ" sz="700"/>
                <a:t>New York, NY, USA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70" name="Rectangle 60"/>
            <p:cNvSpPr>
              <a:spLocks noChangeArrowheads="1"/>
            </p:cNvSpPr>
            <p:nvPr/>
          </p:nvSpPr>
          <p:spPr bwMode="auto">
            <a:xfrm>
              <a:off x="1012" y="6276"/>
              <a:ext cx="5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Columbia University </a:t>
              </a:r>
              <a:br>
                <a:rPr lang="cs-CZ" sz="700"/>
              </a:br>
              <a:r>
                <a:rPr lang="cs-CZ" sz="700"/>
                <a:t>New York, NY, USA 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71" name="Rectangle 61"/>
            <p:cNvSpPr>
              <a:spLocks noChangeArrowheads="1"/>
            </p:cNvSpPr>
            <p:nvPr/>
          </p:nvSpPr>
          <p:spPr bwMode="auto">
            <a:xfrm>
              <a:off x="0" y="6602"/>
              <a:ext cx="5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b. 1923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72" name="Rectangle 62"/>
            <p:cNvSpPr>
              <a:spLocks noChangeArrowheads="1"/>
            </p:cNvSpPr>
            <p:nvPr/>
          </p:nvSpPr>
          <p:spPr bwMode="auto">
            <a:xfrm>
              <a:off x="506" y="6602"/>
              <a:ext cx="5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b. 1925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73" name="Rectangle 63"/>
            <p:cNvSpPr>
              <a:spLocks noChangeArrowheads="1"/>
            </p:cNvSpPr>
            <p:nvPr/>
          </p:nvSpPr>
          <p:spPr bwMode="auto">
            <a:xfrm>
              <a:off x="1012" y="6602"/>
              <a:ext cx="5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700"/>
                <a:t>b. 1929</a:t>
              </a:r>
              <a:br>
                <a:rPr lang="cs-CZ" sz="700"/>
              </a:br>
              <a:r>
                <a:rPr lang="cs-CZ" sz="700"/>
                <a:t>(in Vienna, Austria)</a:t>
              </a:r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55374" name="Rectangle 64"/>
            <p:cNvSpPr>
              <a:spLocks noChangeArrowheads="1"/>
            </p:cNvSpPr>
            <p:nvPr/>
          </p:nvSpPr>
          <p:spPr bwMode="auto">
            <a:xfrm>
              <a:off x="0" y="6861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75" name="Rectangle 65"/>
            <p:cNvSpPr>
              <a:spLocks noChangeArrowheads="1"/>
            </p:cNvSpPr>
            <p:nvPr/>
          </p:nvSpPr>
          <p:spPr bwMode="auto">
            <a:xfrm>
              <a:off x="506" y="6861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55376" name="Rectangle 66"/>
            <p:cNvSpPr>
              <a:spLocks noChangeArrowheads="1"/>
            </p:cNvSpPr>
            <p:nvPr/>
          </p:nvSpPr>
          <p:spPr bwMode="auto">
            <a:xfrm>
              <a:off x="1012" y="6861"/>
              <a:ext cx="50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55329" name="Rectangle 67"/>
          <p:cNvSpPr>
            <a:spLocks noChangeArrowheads="1" noTextEdit="1"/>
          </p:cNvSpPr>
          <p:nvPr/>
        </p:nvSpPr>
        <p:spPr bwMode="auto">
          <a:xfrm>
            <a:off x="5701041" y="376034"/>
            <a:ext cx="343849" cy="6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30" name="Rectangle 68"/>
          <p:cNvSpPr>
            <a:spLocks noChangeArrowheads="1" noTextEdit="1"/>
          </p:cNvSpPr>
          <p:nvPr/>
        </p:nvSpPr>
        <p:spPr bwMode="auto">
          <a:xfrm>
            <a:off x="6044890" y="376034"/>
            <a:ext cx="343849" cy="6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55331" name="Group 69"/>
          <p:cNvGrpSpPr>
            <a:grpSpLocks/>
          </p:cNvGrpSpPr>
          <p:nvPr/>
        </p:nvGrpSpPr>
        <p:grpSpPr bwMode="auto">
          <a:xfrm>
            <a:off x="6388739" y="376034"/>
            <a:ext cx="343849" cy="6161179"/>
            <a:chOff x="2269" y="122"/>
            <a:chExt cx="150" cy="4017"/>
          </a:xfrm>
        </p:grpSpPr>
        <p:sp>
          <p:nvSpPr>
            <p:cNvPr id="55346" name="Rectangle 70"/>
            <p:cNvSpPr>
              <a:spLocks noChangeArrowheads="1"/>
            </p:cNvSpPr>
            <p:nvPr/>
          </p:nvSpPr>
          <p:spPr bwMode="auto">
            <a:xfrm>
              <a:off x="2269" y="122"/>
              <a:ext cx="150" cy="401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47" name="Rectangle 71"/>
            <p:cNvSpPr>
              <a:spLocks noChangeArrowheads="1" noTextEdit="1"/>
            </p:cNvSpPr>
            <p:nvPr/>
          </p:nvSpPr>
          <p:spPr bwMode="auto">
            <a:xfrm>
              <a:off x="2269" y="122"/>
              <a:ext cx="150" cy="401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55332" name="Rectangle 72"/>
          <p:cNvSpPr>
            <a:spLocks noChangeArrowheads="1"/>
          </p:cNvSpPr>
          <p:nvPr/>
        </p:nvSpPr>
        <p:spPr bwMode="auto">
          <a:xfrm>
            <a:off x="1187450" y="6537213"/>
            <a:ext cx="687698" cy="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800">
                <a:latin typeface="Times New Roman" pitchFamily="18" charset="0"/>
              </a:rPr>
              <a:t>  </a:t>
            </a:r>
            <a:r>
              <a:rPr lang="cs-CZ" sz="500">
                <a:latin typeface="Times New Roman" pitchFamily="18" charset="0"/>
              </a:rPr>
              <a:t> </a:t>
            </a:r>
            <a:r>
              <a:rPr lang="cs-CZ" sz="800">
                <a:latin typeface="Times New Roman" pitchFamily="18" charset="0"/>
              </a:rPr>
              <a:t>  </a:t>
            </a:r>
            <a:endParaRPr lang="cs-CZ" sz="2400">
              <a:latin typeface="Times New Roman" pitchFamily="18" charset="0"/>
            </a:endParaRPr>
          </a:p>
        </p:txBody>
      </p:sp>
      <p:sp>
        <p:nvSpPr>
          <p:cNvPr id="55333" name="Rectangle 73"/>
          <p:cNvSpPr>
            <a:spLocks noChangeArrowheads="1" noTextEdit="1"/>
          </p:cNvSpPr>
          <p:nvPr/>
        </p:nvSpPr>
        <p:spPr bwMode="auto">
          <a:xfrm>
            <a:off x="1875148" y="6537213"/>
            <a:ext cx="343849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34" name="Rectangle 74"/>
          <p:cNvSpPr>
            <a:spLocks noChangeArrowheads="1" noTextEdit="1"/>
          </p:cNvSpPr>
          <p:nvPr/>
        </p:nvSpPr>
        <p:spPr bwMode="auto">
          <a:xfrm>
            <a:off x="2218997" y="6537213"/>
            <a:ext cx="3482044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35" name="Rectangle 75"/>
          <p:cNvSpPr>
            <a:spLocks noChangeArrowheads="1" noTextEdit="1"/>
          </p:cNvSpPr>
          <p:nvPr/>
        </p:nvSpPr>
        <p:spPr bwMode="auto">
          <a:xfrm>
            <a:off x="5701041" y="6537213"/>
            <a:ext cx="343849" cy="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5336" name="Rectangle 76"/>
          <p:cNvSpPr>
            <a:spLocks noChangeArrowheads="1"/>
          </p:cNvSpPr>
          <p:nvPr/>
        </p:nvSpPr>
        <p:spPr bwMode="auto">
          <a:xfrm>
            <a:off x="6044890" y="6537213"/>
            <a:ext cx="687698" cy="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sz="2400">
                <a:latin typeface="Times New Roman" pitchFamily="18" charset="0"/>
              </a:rPr>
              <a:t>  </a:t>
            </a:r>
            <a:r>
              <a:rPr lang="cs-CZ" sz="500">
                <a:latin typeface="Times New Roman" pitchFamily="18" charset="0"/>
              </a:rPr>
              <a:t> </a:t>
            </a:r>
            <a:endParaRPr lang="cs-CZ" sz="2400">
              <a:latin typeface="Times New Roman" pitchFamily="18" charset="0"/>
            </a:endParaRPr>
          </a:p>
        </p:txBody>
      </p:sp>
      <p:grpSp>
        <p:nvGrpSpPr>
          <p:cNvPr id="55337" name="Group 77"/>
          <p:cNvGrpSpPr>
            <a:grpSpLocks/>
          </p:cNvGrpSpPr>
          <p:nvPr/>
        </p:nvGrpSpPr>
        <p:grpSpPr bwMode="auto">
          <a:xfrm>
            <a:off x="1875148" y="6612368"/>
            <a:ext cx="343849" cy="12270"/>
            <a:chOff x="300" y="4188"/>
            <a:chExt cx="150" cy="8"/>
          </a:xfrm>
        </p:grpSpPr>
        <p:sp>
          <p:nvSpPr>
            <p:cNvPr id="55344" name="Rectangle 78"/>
            <p:cNvSpPr>
              <a:spLocks noChangeArrowheads="1"/>
            </p:cNvSpPr>
            <p:nvPr/>
          </p:nvSpPr>
          <p:spPr bwMode="auto">
            <a:xfrm>
              <a:off x="300" y="4188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45" name="Rectangle 79"/>
            <p:cNvSpPr>
              <a:spLocks noChangeArrowheads="1" noTextEdit="1"/>
            </p:cNvSpPr>
            <p:nvPr/>
          </p:nvSpPr>
          <p:spPr bwMode="auto">
            <a:xfrm>
              <a:off x="300" y="4188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55338" name="Group 80"/>
          <p:cNvGrpSpPr>
            <a:grpSpLocks/>
          </p:cNvGrpSpPr>
          <p:nvPr/>
        </p:nvGrpSpPr>
        <p:grpSpPr bwMode="auto">
          <a:xfrm>
            <a:off x="2218997" y="6612368"/>
            <a:ext cx="3482044" cy="12270"/>
            <a:chOff x="450" y="4188"/>
            <a:chExt cx="1519" cy="8"/>
          </a:xfrm>
        </p:grpSpPr>
        <p:sp>
          <p:nvSpPr>
            <p:cNvPr id="55342" name="Rectangle 81"/>
            <p:cNvSpPr>
              <a:spLocks noChangeArrowheads="1"/>
            </p:cNvSpPr>
            <p:nvPr/>
          </p:nvSpPr>
          <p:spPr bwMode="auto">
            <a:xfrm>
              <a:off x="450" y="4188"/>
              <a:ext cx="1519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43" name="Rectangle 82"/>
            <p:cNvSpPr>
              <a:spLocks noChangeArrowheads="1" noTextEdit="1"/>
            </p:cNvSpPr>
            <p:nvPr/>
          </p:nvSpPr>
          <p:spPr bwMode="auto">
            <a:xfrm>
              <a:off x="450" y="4188"/>
              <a:ext cx="1519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55339" name="Group 83"/>
          <p:cNvGrpSpPr>
            <a:grpSpLocks/>
          </p:cNvGrpSpPr>
          <p:nvPr/>
        </p:nvGrpSpPr>
        <p:grpSpPr bwMode="auto">
          <a:xfrm>
            <a:off x="5701041" y="6612368"/>
            <a:ext cx="343849" cy="12270"/>
            <a:chOff x="1969" y="4188"/>
            <a:chExt cx="150" cy="8"/>
          </a:xfrm>
        </p:grpSpPr>
        <p:sp>
          <p:nvSpPr>
            <p:cNvPr id="55340" name="Rectangle 84"/>
            <p:cNvSpPr>
              <a:spLocks noChangeArrowheads="1"/>
            </p:cNvSpPr>
            <p:nvPr/>
          </p:nvSpPr>
          <p:spPr bwMode="auto">
            <a:xfrm>
              <a:off x="1969" y="4188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341" name="Rectangle 85"/>
            <p:cNvSpPr>
              <a:spLocks noChangeArrowheads="1" noTextEdit="1"/>
            </p:cNvSpPr>
            <p:nvPr/>
          </p:nvSpPr>
          <p:spPr bwMode="auto">
            <a:xfrm>
              <a:off x="1969" y="4188"/>
              <a:ext cx="150" cy="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pic>
        <p:nvPicPr>
          <p:cNvPr id="55299" name="Picture 86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909638"/>
            <a:ext cx="69850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7" descr="Me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92150"/>
            <a:ext cx="5127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88" descr="Arvid Carls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68638"/>
            <a:ext cx="9239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9" descr="Paul Greeng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663"/>
            <a:ext cx="9239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90" descr="Eric R. Kand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92392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1" descr="thi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468813"/>
            <a:ext cx="9207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2" descr="thi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468813"/>
            <a:ext cx="9207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93" descr="thi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4468813"/>
            <a:ext cx="9207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94" descr="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457825"/>
            <a:ext cx="69850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slide1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3255963" y="43799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/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slide2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slide3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710565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slide5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501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lide4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7034212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igure 19-0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3463"/>
            <a:ext cx="24384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figure 19-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297338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figure 19-0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3375"/>
            <a:ext cx="2541588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figure 19-0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268413"/>
            <a:ext cx="244633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50825" y="836613"/>
            <a:ext cx="45183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Synapse v kontextu buněčných </a:t>
            </a:r>
            <a:r>
              <a:rPr lang="cs-CZ" dirty="0" smtClean="0"/>
              <a:t>spojů</a:t>
            </a:r>
          </a:p>
          <a:p>
            <a:pPr eaLnBrk="1" hangingPunct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slide7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6118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slide9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slide10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lide11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2700"/>
            <a:ext cx="5715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533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200" dirty="0" err="1">
                <a:latin typeface="Times New Roman" pitchFamily="18" charset="0"/>
              </a:rPr>
              <a:t>Habitua</a:t>
            </a:r>
            <a:r>
              <a:rPr lang="cs-CZ" sz="3200" dirty="0" err="1">
                <a:latin typeface="Times New Roman" pitchFamily="18" charset="0"/>
              </a:rPr>
              <a:t>ce</a:t>
            </a:r>
            <a:r>
              <a:rPr lang="en-US" sz="3200" dirty="0">
                <a:latin typeface="Times New Roman" pitchFamily="18" charset="0"/>
              </a:rPr>
              <a:t> a </a:t>
            </a:r>
            <a:r>
              <a:rPr lang="cs-CZ" sz="3200" dirty="0">
                <a:latin typeface="Times New Roman" pitchFamily="18" charset="0"/>
              </a:rPr>
              <a:t>s</a:t>
            </a:r>
            <a:r>
              <a:rPr lang="en-US" sz="3200" dirty="0" err="1">
                <a:latin typeface="Times New Roman" pitchFamily="18" charset="0"/>
              </a:rPr>
              <a:t>ensitiza</a:t>
            </a:r>
            <a:r>
              <a:rPr lang="cs-CZ" sz="3200" dirty="0" err="1">
                <a:latin typeface="Times New Roman" pitchFamily="18" charset="0"/>
              </a:rPr>
              <a:t>ce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cs-CZ" sz="3200" dirty="0">
                <a:latin typeface="Times New Roman" pitchFamily="18" charset="0"/>
              </a:rPr>
              <a:t>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cs-CZ" sz="3200" dirty="0">
                <a:latin typeface="Times New Roman" pitchFamily="18" charset="0"/>
              </a:rPr>
              <a:t>zeje </a:t>
            </a:r>
            <a:r>
              <a:rPr lang="en-US" sz="3200" i="1" dirty="0" err="1">
                <a:latin typeface="Times New Roman" pitchFamily="18" charset="0"/>
              </a:rPr>
              <a:t>Aplysia</a:t>
            </a:r>
            <a:r>
              <a:rPr lang="cs-CZ" sz="3200" i="1" dirty="0">
                <a:latin typeface="Times New Roman" pitchFamily="18" charset="0"/>
              </a:rPr>
              <a:t> </a:t>
            </a:r>
            <a:r>
              <a:rPr lang="cs-CZ" sz="3200" i="1" dirty="0" err="1">
                <a:latin typeface="Times New Roman" pitchFamily="18" charset="0"/>
              </a:rPr>
              <a:t>californica</a:t>
            </a:r>
            <a:endParaRPr lang="en-US" sz="3200" i="1" dirty="0">
              <a:latin typeface="Times New Roman" pitchFamily="18" charset="0"/>
            </a:endParaRPr>
          </a:p>
        </p:txBody>
      </p:sp>
      <p:grpSp>
        <p:nvGrpSpPr>
          <p:cNvPr id="65539" name="Group 5"/>
          <p:cNvGrpSpPr>
            <a:grpSpLocks/>
          </p:cNvGrpSpPr>
          <p:nvPr/>
        </p:nvGrpSpPr>
        <p:grpSpPr bwMode="auto">
          <a:xfrm>
            <a:off x="0" y="3179763"/>
            <a:ext cx="3995738" cy="3489325"/>
            <a:chOff x="1457" y="660"/>
            <a:chExt cx="2838" cy="3411"/>
          </a:xfrm>
        </p:grpSpPr>
        <p:pic>
          <p:nvPicPr>
            <p:cNvPr id="65541" name="Picture 6" descr="Aplys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" y="672"/>
              <a:ext cx="2830" cy="3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Rectangle 7"/>
            <p:cNvSpPr>
              <a:spLocks noChangeArrowheads="1"/>
            </p:cNvSpPr>
            <p:nvPr/>
          </p:nvSpPr>
          <p:spPr bwMode="auto">
            <a:xfrm>
              <a:off x="1457" y="660"/>
              <a:ext cx="2837" cy="341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5540" name="Picture 8" descr="Aply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232025"/>
            <a:ext cx="5005387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42863"/>
            <a:ext cx="8907463" cy="16525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smtClean="0"/>
              <a:t>Habitua</a:t>
            </a:r>
            <a:r>
              <a:rPr lang="cs-CZ" sz="3200" u="sng" smtClean="0"/>
              <a:t>ce u</a:t>
            </a:r>
            <a:r>
              <a:rPr lang="en-US" sz="3200" u="sng" smtClean="0"/>
              <a:t> </a:t>
            </a:r>
            <a:r>
              <a:rPr lang="en-US" sz="3200" i="1" u="sng" smtClean="0"/>
              <a:t>Aplysia</a:t>
            </a:r>
            <a:endParaRPr lang="en-US" i="1" u="sng" smtClean="0"/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0" y="2573338"/>
            <a:ext cx="9144000" cy="3303587"/>
            <a:chOff x="257" y="849"/>
            <a:chExt cx="2543" cy="1440"/>
          </a:xfrm>
        </p:grpSpPr>
        <p:pic>
          <p:nvPicPr>
            <p:cNvPr id="66570" name="Picture 4" descr="Aplaysia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849"/>
              <a:ext cx="253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1" name="Rectangle 5"/>
            <p:cNvSpPr>
              <a:spLocks noChangeArrowheads="1"/>
            </p:cNvSpPr>
            <p:nvPr/>
          </p:nvSpPr>
          <p:spPr bwMode="auto">
            <a:xfrm>
              <a:off x="257" y="849"/>
              <a:ext cx="2537" cy="14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2940050" y="1584325"/>
            <a:ext cx="3533775" cy="3005138"/>
            <a:chOff x="1071" y="936"/>
            <a:chExt cx="2227" cy="1310"/>
          </a:xfrm>
        </p:grpSpPr>
        <p:sp>
          <p:nvSpPr>
            <p:cNvPr id="66568" name="Text Box 7"/>
            <p:cNvSpPr txBox="1">
              <a:spLocks noChangeArrowheads="1"/>
            </p:cNvSpPr>
            <p:nvPr/>
          </p:nvSpPr>
          <p:spPr bwMode="auto">
            <a:xfrm>
              <a:off x="1725" y="936"/>
              <a:ext cx="1573" cy="23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cs-CZ" sz="2600">
                  <a:latin typeface="Times New Roman" pitchFamily="18" charset="0"/>
                </a:rPr>
                <a:t>Dotek na</a:t>
              </a:r>
              <a:r>
                <a:rPr lang="en-US" sz="2600">
                  <a:latin typeface="Times New Roman" pitchFamily="18" charset="0"/>
                </a:rPr>
                <a:t> si</a:t>
              </a:r>
              <a:r>
                <a:rPr lang="cs-CZ" sz="2600">
                  <a:latin typeface="Times New Roman" pitchFamily="18" charset="0"/>
                </a:rPr>
                <a:t>f</a:t>
              </a:r>
              <a:r>
                <a:rPr lang="en-US" sz="2600">
                  <a:latin typeface="Times New Roman" pitchFamily="18" charset="0"/>
                </a:rPr>
                <a:t>on... </a:t>
              </a:r>
            </a:p>
          </p:txBody>
        </p:sp>
        <p:sp>
          <p:nvSpPr>
            <p:cNvPr id="66569" name="Line 8"/>
            <p:cNvSpPr>
              <a:spLocks noChangeShapeType="1"/>
            </p:cNvSpPr>
            <p:nvPr/>
          </p:nvSpPr>
          <p:spPr bwMode="auto">
            <a:xfrm flipH="1">
              <a:off x="1071" y="1269"/>
              <a:ext cx="643" cy="9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31081" name="Group 9"/>
          <p:cNvGrpSpPr>
            <a:grpSpLocks/>
          </p:cNvGrpSpPr>
          <p:nvPr/>
        </p:nvGrpSpPr>
        <p:grpSpPr bwMode="auto">
          <a:xfrm>
            <a:off x="4476750" y="4325938"/>
            <a:ext cx="3006725" cy="2149475"/>
            <a:chOff x="1509" y="2760"/>
            <a:chExt cx="1893" cy="686"/>
          </a:xfrm>
        </p:grpSpPr>
        <p:sp>
          <p:nvSpPr>
            <p:cNvPr id="66566" name="Text Box 10"/>
            <p:cNvSpPr txBox="1">
              <a:spLocks noChangeArrowheads="1"/>
            </p:cNvSpPr>
            <p:nvPr/>
          </p:nvSpPr>
          <p:spPr bwMode="auto">
            <a:xfrm>
              <a:off x="1590" y="3278"/>
              <a:ext cx="1812" cy="16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sz="2600">
                  <a:latin typeface="Times New Roman" pitchFamily="18" charset="0"/>
                </a:rPr>
                <a:t>...</a:t>
              </a:r>
              <a:r>
                <a:rPr lang="cs-CZ" sz="2600">
                  <a:latin typeface="Times New Roman" pitchFamily="18" charset="0"/>
                </a:rPr>
                <a:t>a žábra se stáhnou</a:t>
              </a:r>
              <a:endParaRPr lang="en-US" sz="2600">
                <a:latin typeface="Times New Roman" pitchFamily="18" charset="0"/>
              </a:endParaRPr>
            </a:p>
          </p:txBody>
        </p:sp>
        <p:sp>
          <p:nvSpPr>
            <p:cNvPr id="66567" name="Line 11"/>
            <p:cNvSpPr>
              <a:spLocks noChangeShapeType="1"/>
            </p:cNvSpPr>
            <p:nvPr/>
          </p:nvSpPr>
          <p:spPr bwMode="auto">
            <a:xfrm flipH="1" flipV="1">
              <a:off x="1509" y="2760"/>
              <a:ext cx="85" cy="5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/>
              <a:t>Obranná reakce stažení žaber </a:t>
            </a:r>
            <a:r>
              <a:rPr lang="en-US" sz="3200" i="1" smtClean="0"/>
              <a:t>Aplysia</a:t>
            </a: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770856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6" name="Chart" r:id="rId4" imgW="7772400" imgH="4114800" progId="MSGraph.Chart.8">
                  <p:embed followColorScheme="full"/>
                </p:oleObj>
              </mc:Choice>
              <mc:Fallback>
                <p:oleObj name="Chart" r:id="rId4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70856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42863"/>
            <a:ext cx="89074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smtClean="0"/>
              <a:t>Habitua</a:t>
            </a:r>
            <a:r>
              <a:rPr lang="cs-CZ" sz="3200" u="sng" smtClean="0"/>
              <a:t>ce u</a:t>
            </a:r>
            <a:r>
              <a:rPr lang="en-US" sz="3200" u="sng" smtClean="0"/>
              <a:t> </a:t>
            </a:r>
            <a:r>
              <a:rPr lang="en-US" sz="3200" i="1" u="sng" smtClean="0"/>
              <a:t>Aplysia</a:t>
            </a: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1042988" y="2573338"/>
            <a:ext cx="6624637" cy="2286000"/>
            <a:chOff x="257" y="849"/>
            <a:chExt cx="2543" cy="1440"/>
          </a:xfrm>
        </p:grpSpPr>
        <p:pic>
          <p:nvPicPr>
            <p:cNvPr id="68616" name="Picture 4" descr="Aplaysia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849"/>
              <a:ext cx="253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Rectangle 5"/>
            <p:cNvSpPr>
              <a:spLocks noChangeArrowheads="1"/>
            </p:cNvSpPr>
            <p:nvPr/>
          </p:nvSpPr>
          <p:spPr bwMode="auto">
            <a:xfrm>
              <a:off x="257" y="849"/>
              <a:ext cx="2537" cy="14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8612" name="Group 6"/>
          <p:cNvGrpSpPr>
            <a:grpSpLocks/>
          </p:cNvGrpSpPr>
          <p:nvPr/>
        </p:nvGrpSpPr>
        <p:grpSpPr bwMode="auto">
          <a:xfrm>
            <a:off x="2844800" y="1633538"/>
            <a:ext cx="3616325" cy="1984375"/>
            <a:chOff x="1064" y="1032"/>
            <a:chExt cx="2279" cy="1250"/>
          </a:xfrm>
        </p:grpSpPr>
        <p:sp>
          <p:nvSpPr>
            <p:cNvPr id="68614" name="Text Box 7"/>
            <p:cNvSpPr txBox="1">
              <a:spLocks noChangeArrowheads="1"/>
            </p:cNvSpPr>
            <p:nvPr/>
          </p:nvSpPr>
          <p:spPr bwMode="auto">
            <a:xfrm>
              <a:off x="1822" y="1032"/>
              <a:ext cx="1521" cy="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cs-CZ" sz="2600">
                  <a:latin typeface="Times New Roman" pitchFamily="18" charset="0"/>
                </a:rPr>
                <a:t>Dotek na</a:t>
              </a:r>
              <a:r>
                <a:rPr lang="en-US" sz="2600">
                  <a:latin typeface="Times New Roman" pitchFamily="18" charset="0"/>
                </a:rPr>
                <a:t> si</a:t>
              </a:r>
              <a:r>
                <a:rPr lang="cs-CZ" sz="2600">
                  <a:latin typeface="Times New Roman" pitchFamily="18" charset="0"/>
                </a:rPr>
                <a:t>f</a:t>
              </a:r>
              <a:r>
                <a:rPr lang="en-US" sz="2600">
                  <a:latin typeface="Times New Roman" pitchFamily="18" charset="0"/>
                </a:rPr>
                <a:t>on...</a:t>
              </a:r>
            </a:p>
          </p:txBody>
        </p:sp>
        <p:sp>
          <p:nvSpPr>
            <p:cNvPr id="68615" name="Line 8"/>
            <p:cNvSpPr>
              <a:spLocks noChangeShapeType="1"/>
            </p:cNvSpPr>
            <p:nvPr/>
          </p:nvSpPr>
          <p:spPr bwMode="auto">
            <a:xfrm flipH="1">
              <a:off x="1064" y="1365"/>
              <a:ext cx="746" cy="9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995738" y="5373688"/>
            <a:ext cx="2960687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…a žábra se stáhnou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1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/>
              <a:t>Obranná reakce stažení žaber </a:t>
            </a:r>
            <a:r>
              <a:rPr lang="en-US" sz="3200" i="1" smtClean="0"/>
              <a:t>Aplysia</a:t>
            </a:r>
          </a:p>
        </p:txBody>
      </p:sp>
      <p:graphicFrame>
        <p:nvGraphicFramePr>
          <p:cNvPr id="69635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770856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4" name="Chart" r:id="rId4" imgW="7772400" imgH="4114800" progId="MSGraph.Chart.8">
                  <p:embed followColorScheme="full"/>
                </p:oleObj>
              </mc:Choice>
              <mc:Fallback>
                <p:oleObj name="Chart" r:id="rId4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70856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/>
              <a:t>Obranná reakce stažení žaber </a:t>
            </a:r>
            <a:r>
              <a:rPr lang="en-US" sz="3200" i="1" smtClean="0"/>
              <a:t>Aplysia</a:t>
            </a:r>
            <a:r>
              <a:rPr lang="en-US" sz="3200" smtClean="0"/>
              <a:t> </a:t>
            </a:r>
            <a:endParaRPr lang="en-US" sz="3600" smtClean="0"/>
          </a:p>
        </p:txBody>
      </p:sp>
      <p:graphicFrame>
        <p:nvGraphicFramePr>
          <p:cNvPr id="7065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770856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8" name="Chart" r:id="rId4" imgW="7772400" imgH="4114800" progId="MSGraph.Chart.8">
                  <p:embed followColorScheme="full"/>
                </p:oleObj>
              </mc:Choice>
              <mc:Fallback>
                <p:oleObj name="Chart" r:id="rId4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70856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1571625" y="620713"/>
            <a:ext cx="5568950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243" name="Rectangle 1027"/>
          <p:cNvSpPr>
            <a:spLocks noChangeArrowheads="1" noTextEdit="1"/>
          </p:cNvSpPr>
          <p:nvPr/>
        </p:nvSpPr>
        <p:spPr bwMode="auto">
          <a:xfrm>
            <a:off x="1571625" y="620713"/>
            <a:ext cx="487363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244" name="Rectangle 1028"/>
          <p:cNvSpPr>
            <a:spLocks noChangeArrowheads="1"/>
          </p:cNvSpPr>
          <p:nvPr/>
        </p:nvSpPr>
        <p:spPr bwMode="auto">
          <a:xfrm>
            <a:off x="2058988" y="620713"/>
            <a:ext cx="487362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245" name="Rectangle 1029"/>
          <p:cNvSpPr>
            <a:spLocks noChangeArrowheads="1" noTextEdit="1"/>
          </p:cNvSpPr>
          <p:nvPr/>
        </p:nvSpPr>
        <p:spPr bwMode="auto">
          <a:xfrm>
            <a:off x="2546350" y="620713"/>
            <a:ext cx="487363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246" name="Rectangle 1030"/>
          <p:cNvSpPr>
            <a:spLocks noChangeArrowheads="1" noTextEdit="1"/>
          </p:cNvSpPr>
          <p:nvPr/>
        </p:nvSpPr>
        <p:spPr bwMode="auto">
          <a:xfrm>
            <a:off x="3033713" y="620713"/>
            <a:ext cx="4938712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10247" name="Group 1075"/>
          <p:cNvGrpSpPr>
            <a:grpSpLocks/>
          </p:cNvGrpSpPr>
          <p:nvPr/>
        </p:nvGrpSpPr>
        <p:grpSpPr bwMode="auto">
          <a:xfrm>
            <a:off x="7972425" y="620713"/>
            <a:ext cx="487363" cy="69850"/>
            <a:chOff x="1969" y="0"/>
            <a:chExt cx="150" cy="0"/>
          </a:xfrm>
        </p:grpSpPr>
        <p:sp>
          <p:nvSpPr>
            <p:cNvPr id="10292" name="Rectangle 1074"/>
            <p:cNvSpPr>
              <a:spLocks noChangeArrowheads="1"/>
            </p:cNvSpPr>
            <p:nvPr/>
          </p:nvSpPr>
          <p:spPr bwMode="auto">
            <a:xfrm>
              <a:off x="1969" y="0"/>
              <a:ext cx="150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3" name="Rectangle 1031"/>
            <p:cNvSpPr>
              <a:spLocks noChangeArrowheads="1" noTextEdit="1"/>
            </p:cNvSpPr>
            <p:nvPr/>
          </p:nvSpPr>
          <p:spPr bwMode="auto">
            <a:xfrm>
              <a:off x="1969" y="0"/>
              <a:ext cx="150" cy="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grpSp>
        <p:nvGrpSpPr>
          <p:cNvPr id="10248" name="Group 1077"/>
          <p:cNvGrpSpPr>
            <a:grpSpLocks/>
          </p:cNvGrpSpPr>
          <p:nvPr/>
        </p:nvGrpSpPr>
        <p:grpSpPr bwMode="auto">
          <a:xfrm>
            <a:off x="1571625" y="620713"/>
            <a:ext cx="487363" cy="5976937"/>
            <a:chOff x="0" y="0"/>
            <a:chExt cx="150" cy="4315"/>
          </a:xfrm>
        </p:grpSpPr>
        <p:sp>
          <p:nvSpPr>
            <p:cNvPr id="10290" name="Rectangle 1076"/>
            <p:cNvSpPr>
              <a:spLocks noChangeArrowheads="1"/>
            </p:cNvSpPr>
            <p:nvPr/>
          </p:nvSpPr>
          <p:spPr bwMode="auto">
            <a:xfrm>
              <a:off x="0" y="0"/>
              <a:ext cx="150" cy="431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91" name="Rectangle 1032"/>
            <p:cNvSpPr>
              <a:spLocks noChangeArrowheads="1" noTextEdit="1"/>
            </p:cNvSpPr>
            <p:nvPr/>
          </p:nvSpPr>
          <p:spPr bwMode="auto">
            <a:xfrm>
              <a:off x="0" y="0"/>
              <a:ext cx="150" cy="431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</p:grpSp>
      <p:sp>
        <p:nvSpPr>
          <p:cNvPr id="10249" name="Rectangle 1033"/>
          <p:cNvSpPr>
            <a:spLocks noChangeArrowheads="1" noTextEdit="1"/>
          </p:cNvSpPr>
          <p:nvPr/>
        </p:nvSpPr>
        <p:spPr bwMode="auto">
          <a:xfrm>
            <a:off x="2058988" y="620713"/>
            <a:ext cx="487362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250" name="Rectangle 1034"/>
          <p:cNvSpPr>
            <a:spLocks noChangeArrowheads="1" noTextEdit="1"/>
          </p:cNvSpPr>
          <p:nvPr/>
        </p:nvSpPr>
        <p:spPr bwMode="auto">
          <a:xfrm>
            <a:off x="2546350" y="620713"/>
            <a:ext cx="487363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10251" name="Group 1073"/>
          <p:cNvGrpSpPr>
            <a:grpSpLocks/>
          </p:cNvGrpSpPr>
          <p:nvPr/>
        </p:nvGrpSpPr>
        <p:grpSpPr bwMode="auto">
          <a:xfrm>
            <a:off x="2771775" y="333375"/>
            <a:ext cx="4938713" cy="5976938"/>
            <a:chOff x="0" y="2844"/>
            <a:chExt cx="1519" cy="4315"/>
          </a:xfrm>
        </p:grpSpPr>
        <p:sp>
          <p:nvSpPr>
            <p:cNvPr id="10259" name="Rectangle 1035"/>
            <p:cNvSpPr>
              <a:spLocks noChangeArrowheads="1"/>
            </p:cNvSpPr>
            <p:nvPr/>
          </p:nvSpPr>
          <p:spPr bwMode="auto">
            <a:xfrm>
              <a:off x="0" y="2844"/>
              <a:ext cx="151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10260" name="Group 1039"/>
            <p:cNvGrpSpPr>
              <a:grpSpLocks/>
            </p:cNvGrpSpPr>
            <p:nvPr/>
          </p:nvGrpSpPr>
          <p:grpSpPr bwMode="auto">
            <a:xfrm>
              <a:off x="0" y="2844"/>
              <a:ext cx="1518" cy="1464"/>
              <a:chOff x="0" y="2844"/>
              <a:chExt cx="1518" cy="1464"/>
            </a:xfrm>
          </p:grpSpPr>
          <p:sp>
            <p:nvSpPr>
              <p:cNvPr id="10288" name="Rectangle 1036"/>
              <p:cNvSpPr>
                <a:spLocks noChangeArrowheads="1"/>
              </p:cNvSpPr>
              <p:nvPr/>
            </p:nvSpPr>
            <p:spPr bwMode="auto">
              <a:xfrm>
                <a:off x="0" y="2844"/>
                <a:ext cx="539" cy="1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/>
                  <a:t>  </a:t>
                </a:r>
                <a:r>
                  <a:rPr lang="cs-CZ" sz="4900"/>
                  <a:t> </a:t>
                </a:r>
                <a:r>
                  <a:rPr lang="cs-CZ" sz="800"/>
                  <a:t>                    </a:t>
                </a:r>
              </a:p>
            </p:txBody>
          </p:sp>
          <p:sp>
            <p:nvSpPr>
              <p:cNvPr id="10289" name="Rectangle 1038"/>
              <p:cNvSpPr>
                <a:spLocks noChangeArrowheads="1"/>
              </p:cNvSpPr>
              <p:nvPr/>
            </p:nvSpPr>
            <p:spPr bwMode="auto">
              <a:xfrm>
                <a:off x="539" y="2844"/>
                <a:ext cx="979" cy="1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77763" bIns="52371"/>
              <a:lstStyle/>
              <a:p>
                <a:r>
                  <a:rPr lang="cs-CZ" sz="2000" b="1" dirty="0" err="1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The</a:t>
                </a:r>
                <a:r>
                  <a:rPr lang="cs-CZ" sz="2000" b="1" dirty="0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 Nobel </a:t>
                </a:r>
                <a:r>
                  <a:rPr lang="cs-CZ" sz="2000" b="1" dirty="0" err="1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Prize</a:t>
                </a:r>
                <a:r>
                  <a:rPr lang="cs-CZ" sz="2000" b="1" dirty="0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 in </a:t>
                </a:r>
                <a:r>
                  <a:rPr lang="cs-CZ" sz="2000" b="1" dirty="0" err="1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Physiology</a:t>
                </a:r>
                <a:r>
                  <a:rPr lang="cs-CZ" sz="2000" b="1" dirty="0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cs-CZ" sz="2000" b="1" dirty="0" err="1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or</a:t>
                </a:r>
                <a:r>
                  <a:rPr lang="cs-CZ" sz="2000" b="1" dirty="0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cs-CZ" sz="2000" b="1" dirty="0" err="1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Medicine</a:t>
                </a:r>
                <a:r>
                  <a:rPr lang="cs-CZ" sz="2000" b="1" dirty="0">
                    <a:solidFill>
                      <a:srgbClr val="FFC000"/>
                    </a:solidFill>
                    <a:latin typeface="Arial" charset="0"/>
                    <a:cs typeface="Arial" charset="0"/>
                  </a:rPr>
                  <a:t> 1970</a:t>
                </a:r>
              </a:p>
              <a:p>
                <a:pPr eaLnBrk="0" hangingPunct="0"/>
                <a:endParaRPr lang="cs-CZ" sz="2400" dirty="0">
                  <a:latin typeface="Times New Roman" pitchFamily="18" charset="0"/>
                </a:endParaRPr>
              </a:p>
            </p:txBody>
          </p:sp>
        </p:grpSp>
        <p:sp>
          <p:nvSpPr>
            <p:cNvPr id="10261" name="Rectangle 1040"/>
            <p:cNvSpPr>
              <a:spLocks noChangeArrowheads="1"/>
            </p:cNvSpPr>
            <p:nvPr/>
          </p:nvSpPr>
          <p:spPr bwMode="auto">
            <a:xfrm>
              <a:off x="0" y="4308"/>
              <a:ext cx="151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cs-CZ" sz="800">
                  <a:solidFill>
                    <a:srgbClr val="666666"/>
                  </a:solidFill>
                  <a:latin typeface="Arial" charset="0"/>
                  <a:cs typeface="Arial" charset="0"/>
                </a:rPr>
                <a:t>"for their discoveries concerning the humoral transmittors in the nerve terminals and the mechanism for their storage, release and inactivation"</a:t>
              </a:r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10262" name="Group 1072"/>
            <p:cNvGrpSpPr>
              <a:grpSpLocks/>
            </p:cNvGrpSpPr>
            <p:nvPr/>
          </p:nvGrpSpPr>
          <p:grpSpPr bwMode="auto">
            <a:xfrm>
              <a:off x="0" y="4674"/>
              <a:ext cx="1518" cy="2485"/>
              <a:chOff x="0" y="4674"/>
              <a:chExt cx="1518" cy="2485"/>
            </a:xfrm>
          </p:grpSpPr>
          <p:sp>
            <p:nvSpPr>
              <p:cNvPr id="10263" name="Rectangle 1041"/>
              <p:cNvSpPr>
                <a:spLocks noChangeArrowheads="1" noTextEdit="1"/>
              </p:cNvSpPr>
              <p:nvPr/>
            </p:nvSpPr>
            <p:spPr bwMode="auto">
              <a:xfrm>
                <a:off x="0" y="4674"/>
                <a:ext cx="1518" cy="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64" name="Rectangle 1042"/>
              <p:cNvSpPr>
                <a:spLocks noChangeArrowheads="1"/>
              </p:cNvSpPr>
              <p:nvPr/>
            </p:nvSpPr>
            <p:spPr bwMode="auto">
              <a:xfrm>
                <a:off x="0" y="4796"/>
                <a:ext cx="506" cy="1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/>
                  <a:t>  </a:t>
                </a:r>
                <a:r>
                  <a:rPr lang="cs-CZ" sz="10100"/>
                  <a:t> </a:t>
                </a:r>
                <a:r>
                  <a:rPr lang="cs-CZ" sz="800"/>
                  <a:t>                             </a:t>
                </a:r>
              </a:p>
            </p:txBody>
          </p:sp>
          <p:sp>
            <p:nvSpPr>
              <p:cNvPr id="10265" name="Rectangle 1044"/>
              <p:cNvSpPr>
                <a:spLocks noChangeArrowheads="1"/>
              </p:cNvSpPr>
              <p:nvPr/>
            </p:nvSpPr>
            <p:spPr bwMode="auto">
              <a:xfrm>
                <a:off x="506" y="4796"/>
                <a:ext cx="506" cy="1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/>
                  <a:t>  </a:t>
                </a:r>
                <a:r>
                  <a:rPr lang="cs-CZ" sz="10100"/>
                  <a:t> </a:t>
                </a:r>
                <a:r>
                  <a:rPr lang="cs-CZ" sz="800"/>
                  <a:t>                              </a:t>
                </a:r>
              </a:p>
            </p:txBody>
          </p:sp>
          <p:sp>
            <p:nvSpPr>
              <p:cNvPr id="10266" name="Rectangle 1046"/>
              <p:cNvSpPr>
                <a:spLocks noChangeArrowheads="1"/>
              </p:cNvSpPr>
              <p:nvPr/>
            </p:nvSpPr>
            <p:spPr bwMode="auto">
              <a:xfrm>
                <a:off x="1012" y="4796"/>
                <a:ext cx="506" cy="1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/>
                  <a:t>  </a:t>
                </a:r>
                <a:r>
                  <a:rPr lang="cs-CZ" sz="10100"/>
                  <a:t> </a:t>
                </a:r>
                <a:r>
                  <a:rPr lang="cs-CZ" sz="800"/>
                  <a:t>                              </a:t>
                </a:r>
              </a:p>
            </p:txBody>
          </p:sp>
          <p:sp>
            <p:nvSpPr>
              <p:cNvPr id="10267" name="Rectangle 1048"/>
              <p:cNvSpPr>
                <a:spLocks noChangeArrowheads="1"/>
              </p:cNvSpPr>
              <p:nvPr/>
            </p:nvSpPr>
            <p:spPr bwMode="auto">
              <a:xfrm>
                <a:off x="0" y="5901"/>
                <a:ext cx="50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 b="1"/>
                  <a:t>Sir Bernard Katz</a:t>
                </a:r>
                <a:r>
                  <a:rPr lang="cs-CZ" sz="800"/>
                  <a:t>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68" name="Rectangle 1049"/>
              <p:cNvSpPr>
                <a:spLocks noChangeArrowheads="1"/>
              </p:cNvSpPr>
              <p:nvPr/>
            </p:nvSpPr>
            <p:spPr bwMode="auto">
              <a:xfrm>
                <a:off x="506" y="5901"/>
                <a:ext cx="50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 b="1"/>
                  <a:t>Ulf von Euler</a:t>
                </a:r>
                <a:r>
                  <a:rPr lang="cs-CZ" sz="800"/>
                  <a:t>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69" name="Rectangle 1050"/>
              <p:cNvSpPr>
                <a:spLocks noChangeArrowheads="1"/>
              </p:cNvSpPr>
              <p:nvPr/>
            </p:nvSpPr>
            <p:spPr bwMode="auto">
              <a:xfrm>
                <a:off x="1012" y="5901"/>
                <a:ext cx="50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800" b="1"/>
                  <a:t>Julius Axelrod</a:t>
                </a:r>
                <a:r>
                  <a:rPr lang="cs-CZ" sz="800"/>
                  <a:t>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70" name="Rectangle 1051"/>
              <p:cNvSpPr>
                <a:spLocks noChangeArrowheads="1"/>
              </p:cNvSpPr>
              <p:nvPr/>
            </p:nvSpPr>
            <p:spPr bwMode="auto">
              <a:xfrm>
                <a:off x="0" y="6190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      1/3 of the prize </a:t>
                </a:r>
              </a:p>
            </p:txBody>
          </p:sp>
          <p:sp>
            <p:nvSpPr>
              <p:cNvPr id="10271" name="Rectangle 1053"/>
              <p:cNvSpPr>
                <a:spLocks noChangeArrowheads="1"/>
              </p:cNvSpPr>
              <p:nvPr/>
            </p:nvSpPr>
            <p:spPr bwMode="auto">
              <a:xfrm>
                <a:off x="506" y="6190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      1/3 of the prize </a:t>
                </a:r>
              </a:p>
            </p:txBody>
          </p:sp>
          <p:sp>
            <p:nvSpPr>
              <p:cNvPr id="10272" name="Rectangle 1055"/>
              <p:cNvSpPr>
                <a:spLocks noChangeArrowheads="1"/>
              </p:cNvSpPr>
              <p:nvPr/>
            </p:nvSpPr>
            <p:spPr bwMode="auto">
              <a:xfrm>
                <a:off x="1012" y="6190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      1/3 of the prize </a:t>
                </a:r>
              </a:p>
            </p:txBody>
          </p:sp>
          <p:sp>
            <p:nvSpPr>
              <p:cNvPr id="10273" name="Rectangle 1057"/>
              <p:cNvSpPr>
                <a:spLocks noChangeArrowheads="1"/>
              </p:cNvSpPr>
              <p:nvPr/>
            </p:nvSpPr>
            <p:spPr bwMode="auto">
              <a:xfrm>
                <a:off x="0" y="6382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United Kingdom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74" name="Rectangle 1058"/>
              <p:cNvSpPr>
                <a:spLocks noChangeArrowheads="1"/>
              </p:cNvSpPr>
              <p:nvPr/>
            </p:nvSpPr>
            <p:spPr bwMode="auto">
              <a:xfrm>
                <a:off x="506" y="6382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Sweden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75" name="Rectangle 1059"/>
              <p:cNvSpPr>
                <a:spLocks noChangeArrowheads="1"/>
              </p:cNvSpPr>
              <p:nvPr/>
            </p:nvSpPr>
            <p:spPr bwMode="auto">
              <a:xfrm>
                <a:off x="1012" y="6382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USA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76" name="Rectangle 1060"/>
              <p:cNvSpPr>
                <a:spLocks noChangeArrowheads="1"/>
              </p:cNvSpPr>
              <p:nvPr/>
            </p:nvSpPr>
            <p:spPr bwMode="auto">
              <a:xfrm>
                <a:off x="0" y="6574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77" name="Rectangle 1061"/>
              <p:cNvSpPr>
                <a:spLocks noChangeArrowheads="1"/>
              </p:cNvSpPr>
              <p:nvPr/>
            </p:nvSpPr>
            <p:spPr bwMode="auto">
              <a:xfrm>
                <a:off x="506" y="6574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78" name="Rectangle 1062"/>
              <p:cNvSpPr>
                <a:spLocks noChangeArrowheads="1"/>
              </p:cNvSpPr>
              <p:nvPr/>
            </p:nvSpPr>
            <p:spPr bwMode="auto">
              <a:xfrm>
                <a:off x="1012" y="6574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79" name="Rectangle 1063"/>
              <p:cNvSpPr>
                <a:spLocks noChangeArrowheads="1"/>
              </p:cNvSpPr>
              <p:nvPr/>
            </p:nvSpPr>
            <p:spPr bwMode="auto">
              <a:xfrm>
                <a:off x="0" y="6574"/>
                <a:ext cx="506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University College </a:t>
                </a:r>
                <a:br>
                  <a:rPr lang="cs-CZ" sz="700"/>
                </a:br>
                <a:r>
                  <a:rPr lang="cs-CZ" sz="700"/>
                  <a:t>London, United Kingdom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0" name="Rectangle 1064"/>
              <p:cNvSpPr>
                <a:spLocks noChangeArrowheads="1"/>
              </p:cNvSpPr>
              <p:nvPr/>
            </p:nvSpPr>
            <p:spPr bwMode="auto">
              <a:xfrm>
                <a:off x="506" y="6574"/>
                <a:ext cx="506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Karolinska Institutet </a:t>
                </a:r>
                <a:br>
                  <a:rPr lang="cs-CZ" sz="700"/>
                </a:br>
                <a:r>
                  <a:rPr lang="cs-CZ" sz="700"/>
                  <a:t>Stockholm, Sweden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1" name="Rectangle 1065"/>
              <p:cNvSpPr>
                <a:spLocks noChangeArrowheads="1"/>
              </p:cNvSpPr>
              <p:nvPr/>
            </p:nvSpPr>
            <p:spPr bwMode="auto">
              <a:xfrm>
                <a:off x="1012" y="6574"/>
                <a:ext cx="506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National Institutes of Health </a:t>
                </a:r>
                <a:br>
                  <a:rPr lang="cs-CZ" sz="700"/>
                </a:br>
                <a:r>
                  <a:rPr lang="cs-CZ" sz="700"/>
                  <a:t>Bethesda, MD, USA 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2" name="Rectangle 1066"/>
              <p:cNvSpPr>
                <a:spLocks noChangeArrowheads="1"/>
              </p:cNvSpPr>
              <p:nvPr/>
            </p:nvSpPr>
            <p:spPr bwMode="auto">
              <a:xfrm>
                <a:off x="0" y="6967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b. 1911</a:t>
                </a:r>
                <a:br>
                  <a:rPr lang="cs-CZ" sz="700"/>
                </a:br>
                <a:r>
                  <a:rPr lang="cs-CZ" sz="700"/>
                  <a:t>d. 2003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3" name="Rectangle 1067"/>
              <p:cNvSpPr>
                <a:spLocks noChangeArrowheads="1"/>
              </p:cNvSpPr>
              <p:nvPr/>
            </p:nvSpPr>
            <p:spPr bwMode="auto">
              <a:xfrm>
                <a:off x="506" y="6967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b. 1905</a:t>
                </a:r>
                <a:br>
                  <a:rPr lang="cs-CZ" sz="700"/>
                </a:br>
                <a:r>
                  <a:rPr lang="cs-CZ" sz="700"/>
                  <a:t>d. 1983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4" name="Rectangle 1068"/>
              <p:cNvSpPr>
                <a:spLocks noChangeArrowheads="1"/>
              </p:cNvSpPr>
              <p:nvPr/>
            </p:nvSpPr>
            <p:spPr bwMode="auto">
              <a:xfrm>
                <a:off x="1012" y="6967"/>
                <a:ext cx="50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 sz="700"/>
                  <a:t>b. 1912</a:t>
                </a:r>
                <a:br>
                  <a:rPr lang="cs-CZ" sz="700"/>
                </a:br>
                <a:r>
                  <a:rPr lang="cs-CZ" sz="700"/>
                  <a:t>d. 2004</a:t>
                </a: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0285" name="Rectangle 1069"/>
              <p:cNvSpPr>
                <a:spLocks noChangeArrowheads="1"/>
              </p:cNvSpPr>
              <p:nvPr/>
            </p:nvSpPr>
            <p:spPr bwMode="auto">
              <a:xfrm>
                <a:off x="0" y="7159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86" name="Rectangle 1070"/>
              <p:cNvSpPr>
                <a:spLocks noChangeArrowheads="1"/>
              </p:cNvSpPr>
              <p:nvPr/>
            </p:nvSpPr>
            <p:spPr bwMode="auto">
              <a:xfrm>
                <a:off x="506" y="7159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0287" name="Rectangle 1071"/>
              <p:cNvSpPr>
                <a:spLocks noChangeArrowheads="1"/>
              </p:cNvSpPr>
              <p:nvPr/>
            </p:nvSpPr>
            <p:spPr bwMode="auto">
              <a:xfrm>
                <a:off x="1012" y="7159"/>
                <a:ext cx="506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</p:grpSp>
      </p:grpSp>
      <p:pic>
        <p:nvPicPr>
          <p:cNvPr id="10252" name="Picture 1037" descr="Me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11334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43" descr="Sir Bernard Ka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3144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045" descr="Ulf von Eu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24175"/>
            <a:ext cx="10636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047" descr="Julius Axelr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852738"/>
            <a:ext cx="10636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052" descr="thi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4759325"/>
            <a:ext cx="16827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054" descr="thi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759325"/>
            <a:ext cx="16827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56" descr="thi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59325"/>
            <a:ext cx="16827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42863"/>
            <a:ext cx="89074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smtClean="0"/>
              <a:t>Habitua</a:t>
            </a:r>
            <a:r>
              <a:rPr lang="cs-CZ" sz="3200" u="sng" smtClean="0"/>
              <a:t>ce u</a:t>
            </a:r>
            <a:r>
              <a:rPr lang="en-US" sz="3200" u="sng" smtClean="0"/>
              <a:t> </a:t>
            </a:r>
            <a:r>
              <a:rPr lang="en-US" sz="3200" i="1" u="sng" smtClean="0"/>
              <a:t>Aplysia</a:t>
            </a:r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1187450" y="2573338"/>
            <a:ext cx="6553200" cy="2286000"/>
            <a:chOff x="257" y="849"/>
            <a:chExt cx="2543" cy="1440"/>
          </a:xfrm>
        </p:grpSpPr>
        <p:pic>
          <p:nvPicPr>
            <p:cNvPr id="71688" name="Picture 4" descr="Aplaysia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849"/>
              <a:ext cx="253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9" name="Rectangle 5"/>
            <p:cNvSpPr>
              <a:spLocks noChangeArrowheads="1"/>
            </p:cNvSpPr>
            <p:nvPr/>
          </p:nvSpPr>
          <p:spPr bwMode="auto">
            <a:xfrm>
              <a:off x="257" y="849"/>
              <a:ext cx="2537" cy="14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1684" name="Group 6"/>
          <p:cNvGrpSpPr>
            <a:grpSpLocks/>
          </p:cNvGrpSpPr>
          <p:nvPr/>
        </p:nvGrpSpPr>
        <p:grpSpPr bwMode="auto">
          <a:xfrm>
            <a:off x="3035300" y="1933575"/>
            <a:ext cx="4157663" cy="1682750"/>
            <a:chOff x="1046" y="1221"/>
            <a:chExt cx="2620" cy="1061"/>
          </a:xfrm>
        </p:grpSpPr>
        <p:sp>
          <p:nvSpPr>
            <p:cNvPr id="71686" name="Text Box 7"/>
            <p:cNvSpPr txBox="1">
              <a:spLocks noChangeArrowheads="1"/>
            </p:cNvSpPr>
            <p:nvPr/>
          </p:nvSpPr>
          <p:spPr bwMode="auto">
            <a:xfrm>
              <a:off x="2145" y="1221"/>
              <a:ext cx="1521" cy="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cs-CZ" sz="2600">
                  <a:latin typeface="Times New Roman" pitchFamily="18" charset="0"/>
                </a:rPr>
                <a:t>Dotek na</a:t>
              </a:r>
              <a:r>
                <a:rPr lang="en-US" sz="2600">
                  <a:latin typeface="Times New Roman" pitchFamily="18" charset="0"/>
                </a:rPr>
                <a:t> si</a:t>
              </a:r>
              <a:r>
                <a:rPr lang="cs-CZ" sz="2600">
                  <a:latin typeface="Times New Roman" pitchFamily="18" charset="0"/>
                </a:rPr>
                <a:t>f</a:t>
              </a:r>
              <a:r>
                <a:rPr lang="en-US" sz="2600">
                  <a:latin typeface="Times New Roman" pitchFamily="18" charset="0"/>
                </a:rPr>
                <a:t>on...</a:t>
              </a:r>
            </a:p>
          </p:txBody>
        </p:sp>
        <p:sp>
          <p:nvSpPr>
            <p:cNvPr id="71687" name="Line 8"/>
            <p:cNvSpPr>
              <a:spLocks noChangeShapeType="1"/>
            </p:cNvSpPr>
            <p:nvPr/>
          </p:nvSpPr>
          <p:spPr bwMode="auto">
            <a:xfrm flipH="1">
              <a:off x="1046" y="1554"/>
              <a:ext cx="1088" cy="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1595438" y="5273675"/>
            <a:ext cx="5284787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…a žábra ukážou téměř žádnou reakci</a:t>
            </a:r>
            <a:endParaRPr lang="en-US" sz="26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5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7"/>
          <p:cNvGrpSpPr>
            <a:grpSpLocks noChangeAspect="1"/>
          </p:cNvGrpSpPr>
          <p:nvPr/>
        </p:nvGrpSpPr>
        <p:grpSpPr bwMode="auto">
          <a:xfrm>
            <a:off x="323850" y="255588"/>
            <a:ext cx="8351838" cy="6238875"/>
            <a:chOff x="204" y="161"/>
            <a:chExt cx="5261" cy="3930"/>
          </a:xfrm>
        </p:grpSpPr>
        <p:sp>
          <p:nvSpPr>
            <p:cNvPr id="72707" name="AutoShape 6"/>
            <p:cNvSpPr>
              <a:spLocks noChangeAspect="1" noChangeArrowheads="1" noTextEdit="1"/>
            </p:cNvSpPr>
            <p:nvPr/>
          </p:nvSpPr>
          <p:spPr bwMode="auto">
            <a:xfrm>
              <a:off x="204" y="161"/>
              <a:ext cx="5261" cy="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7270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61"/>
              <a:ext cx="5266" cy="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etody neuro zej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92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slide27_kande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25538"/>
            <a:ext cx="7034213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2606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Lze studovat dokonce na tkáňové kultuře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anglia zeje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265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457200" y="1447800"/>
            <a:ext cx="8323263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3200">
                <a:latin typeface="Times" pitchFamily="18" charset="0"/>
              </a:rPr>
              <a:t> </a:t>
            </a:r>
            <a:r>
              <a:rPr lang="cs-CZ" sz="3200">
                <a:latin typeface="Times" pitchFamily="18" charset="0"/>
              </a:rPr>
              <a:t>Každý dotek na sifon stále vyvolá akční potenciál, vylití mediátoru na synapsi a vznik postsynaptického potenciálu</a:t>
            </a:r>
          </a:p>
          <a:p>
            <a:endParaRPr lang="en-US" sz="3200">
              <a:latin typeface="Times" pitchFamily="18" charset="0"/>
            </a:endParaRPr>
          </a:p>
          <a:p>
            <a:pPr>
              <a:buFontTx/>
              <a:buChar char="•"/>
            </a:pPr>
            <a:r>
              <a:rPr lang="en-US" sz="3200">
                <a:latin typeface="Times" pitchFamily="18" charset="0"/>
              </a:rPr>
              <a:t> </a:t>
            </a:r>
            <a:r>
              <a:rPr lang="cs-CZ" sz="3200">
                <a:latin typeface="Times" pitchFamily="18" charset="0"/>
              </a:rPr>
              <a:t>Každý AP vyvolává uvolnění méně mediátoru (glutamát) na motorický neuron</a:t>
            </a:r>
          </a:p>
          <a:p>
            <a:endParaRPr lang="en-US" sz="3200">
              <a:latin typeface="Times" pitchFamily="18" charset="0"/>
            </a:endParaRPr>
          </a:p>
          <a:p>
            <a:pPr>
              <a:buFontTx/>
              <a:buChar char="•"/>
            </a:pPr>
            <a:r>
              <a:rPr lang="en-US" sz="3200">
                <a:latin typeface="Times" pitchFamily="18" charset="0"/>
              </a:rPr>
              <a:t> </a:t>
            </a:r>
            <a:r>
              <a:rPr lang="cs-CZ" sz="3200">
                <a:latin typeface="Times" pitchFamily="18" charset="0"/>
              </a:rPr>
              <a:t>Méně glutamátu způsobí pokles odpovědi motorického neuronu</a:t>
            </a:r>
            <a:endParaRPr lang="en-US" sz="3200">
              <a:latin typeface="Times" pitchFamily="18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47800" y="358775"/>
            <a:ext cx="1833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 u="sng">
                <a:solidFill>
                  <a:schemeClr val="tx2"/>
                </a:solidFill>
                <a:latin typeface="Times New Roman" pitchFamily="18" charset="0"/>
              </a:rPr>
              <a:t>Habitua</a:t>
            </a:r>
            <a:r>
              <a:rPr lang="cs-CZ" sz="3200" u="sng">
                <a:solidFill>
                  <a:schemeClr val="tx2"/>
                </a:solidFill>
                <a:latin typeface="Times New Roman" pitchFamily="18" charset="0"/>
              </a:rPr>
              <a:t>ce</a:t>
            </a:r>
            <a:endParaRPr lang="en-US" sz="3200" u="sng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zejův o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0425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Oval 3"/>
          <p:cNvSpPr>
            <a:spLocks noChangeArrowheads="1"/>
          </p:cNvSpPr>
          <p:nvPr/>
        </p:nvSpPr>
        <p:spPr bwMode="auto">
          <a:xfrm>
            <a:off x="4643438" y="3141663"/>
            <a:ext cx="360362" cy="7191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677345">
            <a:off x="5111750" y="4329113"/>
            <a:ext cx="360363" cy="7191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plysia habitu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52"/>
            <a:ext cx="795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115616" y="4648009"/>
            <a:ext cx="5722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FF0000"/>
                </a:solidFill>
              </a:rPr>
              <a:t>Krátkodobá habituace díky inaktivaci Ca kanálů.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plysia habitu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52"/>
            <a:ext cx="795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115616" y="4648009"/>
            <a:ext cx="5668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 smtClean="0">
                <a:solidFill>
                  <a:srgbClr val="FF0000"/>
                </a:solidFill>
              </a:rPr>
              <a:t>Dlouhodobá habituace </a:t>
            </a:r>
            <a:r>
              <a:rPr lang="cs-CZ" dirty="0">
                <a:solidFill>
                  <a:srgbClr val="FF0000"/>
                </a:solidFill>
              </a:rPr>
              <a:t>díky </a:t>
            </a:r>
            <a:r>
              <a:rPr lang="cs-CZ" dirty="0" smtClean="0">
                <a:solidFill>
                  <a:srgbClr val="FF0000"/>
                </a:solidFill>
              </a:rPr>
              <a:t>přestavbě synapse.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20-3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50323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2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6"/>
          <a:stretch>
            <a:fillRect/>
          </a:stretch>
        </p:blipFill>
        <p:spPr bwMode="auto">
          <a:xfrm>
            <a:off x="4814888" y="0"/>
            <a:ext cx="3948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65088" y="6001384"/>
            <a:ext cx="4824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ahoma" charset="0"/>
              </a:rPr>
              <a:t>Krátkodobá habituace (deprese) – únik K</a:t>
            </a:r>
            <a:r>
              <a:rPr lang="cs-CZ" sz="2400" baseline="30000" dirty="0">
                <a:latin typeface="Tahoma" charset="0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loténkové potenciá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88900"/>
            <a:ext cx="71659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50825" y="4005263"/>
            <a:ext cx="249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>
                <a:latin typeface="Arial" charset="0"/>
              </a:rPr>
              <a:t>Sir Bernard Katz, 1970</a:t>
            </a:r>
          </a:p>
          <a:p>
            <a:pPr eaLnBrk="1" hangingPunct="1"/>
            <a:r>
              <a:rPr lang="cs-CZ">
                <a:latin typeface="Arial" charset="0"/>
              </a:rPr>
              <a:t>Kvantovaný přenos</a:t>
            </a:r>
          </a:p>
        </p:txBody>
      </p:sp>
      <p:pic>
        <p:nvPicPr>
          <p:cNvPr id="11268" name="Picture 6" descr="5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43211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8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3148013" y="5330825"/>
            <a:ext cx="1390650" cy="722313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0" y="5229225"/>
            <a:ext cx="2638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sz="2400" dirty="0">
                <a:latin typeface="Times New Roman" pitchFamily="18" charset="0"/>
              </a:rPr>
              <a:t>Second </a:t>
            </a:r>
            <a:r>
              <a:rPr lang="cs-CZ" sz="2400" dirty="0" err="1">
                <a:latin typeface="Times New Roman" pitchFamily="18" charset="0"/>
              </a:rPr>
              <a:t>messengers</a:t>
            </a:r>
            <a:r>
              <a:rPr lang="cs-CZ" sz="2400" dirty="0">
                <a:latin typeface="Times New Roman" pitchFamily="18" charset="0"/>
              </a:rPr>
              <a:t>,</a:t>
            </a:r>
          </a:p>
          <a:p>
            <a:pPr eaLnBrk="1" hangingPunct="1"/>
            <a:r>
              <a:rPr lang="cs-CZ" sz="2400" dirty="0" err="1">
                <a:latin typeface="Times New Roman" pitchFamily="18" charset="0"/>
              </a:rPr>
              <a:t>synapses</a:t>
            </a: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0" y="1143000"/>
            <a:ext cx="91440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600" i="1">
                <a:latin typeface="Times New Roman" pitchFamily="18" charset="0"/>
              </a:rPr>
              <a:t>Sensitiza</a:t>
            </a:r>
            <a:r>
              <a:rPr lang="cs-CZ" sz="2600" i="1">
                <a:latin typeface="Times New Roman" pitchFamily="18" charset="0"/>
              </a:rPr>
              <a:t>ce</a:t>
            </a:r>
            <a:r>
              <a:rPr lang="en-US" sz="2600">
                <a:latin typeface="Times New Roman" pitchFamily="18" charset="0"/>
              </a:rPr>
              <a:t> </a:t>
            </a:r>
            <a:r>
              <a:rPr lang="cs-CZ" sz="2600">
                <a:latin typeface="Times New Roman" pitchFamily="18" charset="0"/>
              </a:rPr>
              <a:t>je </a:t>
            </a:r>
            <a:r>
              <a:rPr lang="cs-CZ" sz="2600">
                <a:solidFill>
                  <a:srgbClr val="FF0000"/>
                </a:solidFill>
                <a:latin typeface="Times New Roman" pitchFamily="18" charset="0"/>
              </a:rPr>
              <a:t>zvýšení </a:t>
            </a:r>
            <a:r>
              <a:rPr lang="cs-CZ" sz="2600">
                <a:latin typeface="Times New Roman" pitchFamily="18" charset="0"/>
              </a:rPr>
              <a:t>citlivosti organizmu k opakovanému dráždění původně neutrálním podnětem následující po dráždivém podnětu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0" y="3328988"/>
            <a:ext cx="4043363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Když je podnět </a:t>
            </a:r>
            <a:r>
              <a:rPr lang="cs-CZ" sz="2600" i="1">
                <a:latin typeface="Times New Roman" pitchFamily="18" charset="0"/>
              </a:rPr>
              <a:t>nepravidelný</a:t>
            </a:r>
            <a:endParaRPr lang="en-US" sz="2600">
              <a:latin typeface="Times New Roman" pitchFamily="18" charset="0"/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0" y="3976688"/>
            <a:ext cx="3100388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Podnět </a:t>
            </a:r>
            <a:r>
              <a:rPr lang="cs-CZ" sz="2600" i="1">
                <a:latin typeface="Times New Roman" pitchFamily="18" charset="0"/>
              </a:rPr>
              <a:t>velké intenzity</a:t>
            </a:r>
            <a:endParaRPr lang="en-US" sz="2600">
              <a:latin typeface="Times New Roman" pitchFamily="18" charset="0"/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0" y="5124450"/>
            <a:ext cx="3392488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Obyčejně je </a:t>
            </a:r>
            <a:r>
              <a:rPr lang="cs-CZ" sz="2600" i="1">
                <a:latin typeface="Times New Roman" pitchFamily="18" charset="0"/>
              </a:rPr>
              <a:t>krátkodobá</a:t>
            </a:r>
            <a:endParaRPr lang="en-US" sz="2600" i="1">
              <a:latin typeface="Times New Roman" pitchFamily="18" charset="0"/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4625975"/>
            <a:ext cx="6753225" cy="52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sz="2600">
                <a:latin typeface="Times New Roman" pitchFamily="18" charset="0"/>
              </a:rPr>
              <a:t>Představuje</a:t>
            </a:r>
            <a:r>
              <a:rPr lang="en-US" sz="2600">
                <a:latin typeface="Times New Roman" pitchFamily="18" charset="0"/>
              </a:rPr>
              <a:t> </a:t>
            </a:r>
            <a:r>
              <a:rPr lang="cs-CZ" sz="2600" i="1">
                <a:latin typeface="Times New Roman" pitchFamily="18" charset="0"/>
              </a:rPr>
              <a:t>celkové vybuzení, excitaci </a:t>
            </a:r>
            <a:r>
              <a:rPr lang="cs-CZ" sz="2600">
                <a:latin typeface="Times New Roman" pitchFamily="18" charset="0"/>
              </a:rPr>
              <a:t>organizmu</a:t>
            </a:r>
            <a:endParaRPr lang="en-US" sz="2600">
              <a:latin typeface="Times New Roman" pitchFamily="18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106613" y="171450"/>
            <a:ext cx="4870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200" b="1" i="1" u="sng">
                <a:latin typeface="Times New Roman" pitchFamily="18" charset="0"/>
              </a:rPr>
              <a:t>Sensitiza</a:t>
            </a:r>
            <a:r>
              <a:rPr lang="cs-CZ" sz="3200" b="1" i="1" u="sng">
                <a:latin typeface="Times New Roman" pitchFamily="18" charset="0"/>
              </a:rPr>
              <a:t>ce</a:t>
            </a:r>
            <a:endParaRPr lang="en-US" sz="4800" b="1" i="1" u="sng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nimBg="1" autoUpdateAnimBg="0"/>
      <p:bldP spid="152580" grpId="0" animBg="1" autoUpdateAnimBg="0"/>
      <p:bldP spid="152581" grpId="0" animBg="1" autoUpdateAnimBg="0"/>
      <p:bldP spid="152582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42863"/>
            <a:ext cx="8907463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u="sng" smtClean="0"/>
              <a:t>Sensitiz</a:t>
            </a:r>
            <a:r>
              <a:rPr lang="en-US" sz="3200" u="sng" smtClean="0"/>
              <a:t>a</a:t>
            </a:r>
            <a:r>
              <a:rPr lang="cs-CZ" sz="3200" u="sng" smtClean="0"/>
              <a:t>ce u</a:t>
            </a:r>
            <a:r>
              <a:rPr lang="en-US" sz="3200" u="sng" smtClean="0"/>
              <a:t> </a:t>
            </a:r>
            <a:r>
              <a:rPr lang="en-US" sz="3200" i="1" u="sng" smtClean="0"/>
              <a:t>Aplysia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971550" y="2573338"/>
            <a:ext cx="6985000" cy="2286000"/>
            <a:chOff x="257" y="849"/>
            <a:chExt cx="2543" cy="1440"/>
          </a:xfrm>
        </p:grpSpPr>
        <p:pic>
          <p:nvPicPr>
            <p:cNvPr id="81933" name="Picture 4" descr="Aplaysia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849"/>
              <a:ext cx="253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4" name="Rectangle 5"/>
            <p:cNvSpPr>
              <a:spLocks noChangeArrowheads="1"/>
            </p:cNvSpPr>
            <p:nvPr/>
          </p:nvSpPr>
          <p:spPr bwMode="auto">
            <a:xfrm>
              <a:off x="257" y="849"/>
              <a:ext cx="2537" cy="14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54630" name="Group 6"/>
          <p:cNvGrpSpPr>
            <a:grpSpLocks/>
          </p:cNvGrpSpPr>
          <p:nvPr/>
        </p:nvGrpSpPr>
        <p:grpSpPr bwMode="auto">
          <a:xfrm>
            <a:off x="3132138" y="1484313"/>
            <a:ext cx="3451225" cy="2079625"/>
            <a:chOff x="1071" y="936"/>
            <a:chExt cx="2173" cy="1310"/>
          </a:xfrm>
        </p:grpSpPr>
        <p:sp>
          <p:nvSpPr>
            <p:cNvPr id="81931" name="Text Box 7"/>
            <p:cNvSpPr txBox="1">
              <a:spLocks noChangeArrowheads="1"/>
            </p:cNvSpPr>
            <p:nvPr/>
          </p:nvSpPr>
          <p:spPr bwMode="auto">
            <a:xfrm>
              <a:off x="1725" y="936"/>
              <a:ext cx="1519" cy="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cs-CZ" sz="2600">
                  <a:latin typeface="Times New Roman" pitchFamily="18" charset="0"/>
                </a:rPr>
                <a:t>Dotek na</a:t>
              </a:r>
              <a:r>
                <a:rPr lang="en-US" sz="2600">
                  <a:latin typeface="Times New Roman" pitchFamily="18" charset="0"/>
                </a:rPr>
                <a:t> si</a:t>
              </a:r>
              <a:r>
                <a:rPr lang="cs-CZ" sz="2600">
                  <a:latin typeface="Times New Roman" pitchFamily="18" charset="0"/>
                </a:rPr>
                <a:t>f</a:t>
              </a:r>
              <a:r>
                <a:rPr lang="en-US" sz="2600">
                  <a:latin typeface="Times New Roman" pitchFamily="18" charset="0"/>
                </a:rPr>
                <a:t>on...</a:t>
              </a:r>
            </a:p>
          </p:txBody>
        </p:sp>
        <p:sp>
          <p:nvSpPr>
            <p:cNvPr id="81932" name="Line 8"/>
            <p:cNvSpPr>
              <a:spLocks noChangeShapeType="1"/>
            </p:cNvSpPr>
            <p:nvPr/>
          </p:nvSpPr>
          <p:spPr bwMode="auto">
            <a:xfrm flipH="1">
              <a:off x="1071" y="1269"/>
              <a:ext cx="643" cy="9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54633" name="Group 9"/>
          <p:cNvGrpSpPr>
            <a:grpSpLocks/>
          </p:cNvGrpSpPr>
          <p:nvPr/>
        </p:nvGrpSpPr>
        <p:grpSpPr bwMode="auto">
          <a:xfrm>
            <a:off x="4284663" y="4276725"/>
            <a:ext cx="3089275" cy="1347788"/>
            <a:chOff x="1509" y="2760"/>
            <a:chExt cx="1947" cy="850"/>
          </a:xfrm>
        </p:grpSpPr>
        <p:sp>
          <p:nvSpPr>
            <p:cNvPr id="81929" name="Text Box 10"/>
            <p:cNvSpPr txBox="1">
              <a:spLocks noChangeArrowheads="1"/>
            </p:cNvSpPr>
            <p:nvPr/>
          </p:nvSpPr>
          <p:spPr bwMode="auto">
            <a:xfrm>
              <a:off x="1590" y="3278"/>
              <a:ext cx="1866" cy="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cs-CZ" sz="2600">
                  <a:latin typeface="Times New Roman" pitchFamily="18" charset="0"/>
                </a:rPr>
                <a:t>…a žábra se stáhnou</a:t>
              </a:r>
              <a:endParaRPr lang="en-US" sz="2600">
                <a:latin typeface="Times New Roman" pitchFamily="18" charset="0"/>
              </a:endParaRPr>
            </a:p>
          </p:txBody>
        </p:sp>
        <p:sp>
          <p:nvSpPr>
            <p:cNvPr id="81930" name="Line 11"/>
            <p:cNvSpPr>
              <a:spLocks noChangeShapeType="1"/>
            </p:cNvSpPr>
            <p:nvPr/>
          </p:nvSpPr>
          <p:spPr bwMode="auto">
            <a:xfrm flipH="1" flipV="1">
              <a:off x="1509" y="2760"/>
              <a:ext cx="85" cy="5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03227" y="1354138"/>
            <a:ext cx="2936956" cy="4346268"/>
            <a:chOff x="403227" y="1354138"/>
            <a:chExt cx="2936956" cy="4346268"/>
          </a:xfrm>
        </p:grpSpPr>
        <p:grpSp>
          <p:nvGrpSpPr>
            <p:cNvPr id="154636" name="Group 12"/>
            <p:cNvGrpSpPr>
              <a:grpSpLocks/>
            </p:cNvGrpSpPr>
            <p:nvPr/>
          </p:nvGrpSpPr>
          <p:grpSpPr bwMode="auto">
            <a:xfrm>
              <a:off x="417513" y="1354138"/>
              <a:ext cx="1530350" cy="4095750"/>
              <a:chOff x="262" y="853"/>
              <a:chExt cx="964" cy="2580"/>
            </a:xfrm>
          </p:grpSpPr>
          <p:sp>
            <p:nvSpPr>
              <p:cNvPr id="81927" name="AutoShape 13"/>
              <p:cNvSpPr>
                <a:spLocks noChangeArrowheads="1"/>
              </p:cNvSpPr>
              <p:nvPr/>
            </p:nvSpPr>
            <p:spPr bwMode="auto">
              <a:xfrm flipH="1">
                <a:off x="262" y="853"/>
                <a:ext cx="728" cy="2580"/>
              </a:xfrm>
              <a:prstGeom prst="lightningBolt">
                <a:avLst/>
              </a:prstGeom>
              <a:solidFill>
                <a:srgbClr val="FFFF00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1928" name="Line 14"/>
              <p:cNvSpPr>
                <a:spLocks noChangeShapeType="1"/>
              </p:cNvSpPr>
              <p:nvPr/>
            </p:nvSpPr>
            <p:spPr bwMode="auto">
              <a:xfrm>
                <a:off x="729" y="2246"/>
                <a:ext cx="497" cy="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403227" y="4385916"/>
              <a:ext cx="2936956" cy="1314490"/>
              <a:chOff x="1509" y="2760"/>
              <a:chExt cx="1851" cy="829"/>
            </a:xfrm>
          </p:grpSpPr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1590" y="3278"/>
                <a:ext cx="1770" cy="31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r>
                  <a:rPr lang="cs-CZ" sz="2600" dirty="0" smtClean="0">
                    <a:latin typeface="Times New Roman" pitchFamily="18" charset="0"/>
                  </a:rPr>
                  <a:t>Podráždění „ocasu“</a:t>
                </a:r>
                <a:endParaRPr lang="en-US" sz="2600" dirty="0">
                  <a:latin typeface="Times New Roman" pitchFamily="18" charset="0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H="1" flipV="1">
                <a:off x="1509" y="2760"/>
                <a:ext cx="85" cy="5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/>
              <a:t>Obranná reakce stažení žaber </a:t>
            </a:r>
            <a:r>
              <a:rPr lang="en-US" sz="3200" i="1" smtClean="0"/>
              <a:t>Aplysia</a:t>
            </a:r>
          </a:p>
        </p:txBody>
      </p:sp>
      <p:graphicFrame>
        <p:nvGraphicFramePr>
          <p:cNvPr id="82947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770856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6" name="Chart" r:id="rId4" imgW="7772400" imgH="4114800" progId="MSGraph.Chart.8">
                  <p:embed followColorScheme="full"/>
                </p:oleObj>
              </mc:Choice>
              <mc:Fallback>
                <p:oleObj name="Chart" r:id="rId4" imgW="77724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70856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01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81075"/>
            <a:ext cx="42100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35687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Tahoma" charset="0"/>
              </a:rPr>
              <a:t>A) </a:t>
            </a:r>
            <a:r>
              <a:rPr lang="cs-CZ" b="1" dirty="0">
                <a:latin typeface="Tahoma" charset="0"/>
              </a:rPr>
              <a:t>Krátkodobé zesílení </a:t>
            </a:r>
            <a:r>
              <a:rPr lang="cs-CZ" dirty="0">
                <a:latin typeface="Tahoma" charset="0"/>
              </a:rPr>
              <a:t>zatahovacího reflexu (způsobené slabým podrážděním regulační synapse - vlevo), vyvolá krátkodobou fosforylaci iontových kanálů a větší výlev přenašeče.</a:t>
            </a:r>
          </a:p>
          <a:p>
            <a:pPr eaLnBrk="1" hangingPunct="1"/>
            <a:endParaRPr lang="cs-CZ" dirty="0">
              <a:latin typeface="Tahoma" charset="0"/>
            </a:endParaRPr>
          </a:p>
          <a:p>
            <a:pPr eaLnBrk="1" hangingPunct="1"/>
            <a:r>
              <a:rPr lang="cs-CZ" dirty="0">
                <a:latin typeface="Tahoma" charset="0"/>
              </a:rPr>
              <a:t>B) Silnější a dlouhodobější dráždění způsobuje </a:t>
            </a:r>
            <a:r>
              <a:rPr lang="cs-CZ" b="1" dirty="0">
                <a:latin typeface="Tahoma" charset="0"/>
              </a:rPr>
              <a:t>dlouhodobou</a:t>
            </a:r>
            <a:r>
              <a:rPr lang="cs-CZ" dirty="0">
                <a:latin typeface="Tahoma" charset="0"/>
              </a:rPr>
              <a:t> fosforylaci a syntéza strukturních proteinů vyvolá morfologické zvětšení synapse a efekt většího výlevu zůstává trvalý.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aplysia sensitiz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"/>
          <a:stretch>
            <a:fillRect/>
          </a:stretch>
        </p:blipFill>
        <p:spPr bwMode="auto">
          <a:xfrm>
            <a:off x="539750" y="0"/>
            <a:ext cx="806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zejův o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7084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2411413" y="1341438"/>
            <a:ext cx="360362" cy="7191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411760" y="2133799"/>
            <a:ext cx="360362" cy="7191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288" y="333375"/>
            <a:ext cx="8229600" cy="6119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- 5-HT (serotonin) difunduje synaptickou štěrbinou a váže se na serotoninové receptory na povrchu cytoplasmatické membrány presynaptických elementů </a:t>
            </a:r>
            <a:r>
              <a:rPr lang="cs-CZ" sz="1800" dirty="0" err="1" smtClean="0"/>
              <a:t>sensorických</a:t>
            </a:r>
            <a:r>
              <a:rPr lang="cs-CZ" sz="1800" dirty="0" smtClean="0"/>
              <a:t> neuronů </a:t>
            </a:r>
            <a:r>
              <a:rPr lang="cs-CZ" sz="1800" dirty="0" err="1" smtClean="0"/>
              <a:t>SNs</a:t>
            </a:r>
            <a:r>
              <a:rPr lang="cs-CZ" sz="1800" dirty="0" smtClean="0"/>
              <a:t>. Stimulovaný receptor prostřednictvím G-proteinu aktivuje membránový enzym </a:t>
            </a:r>
            <a:r>
              <a:rPr lang="cs-CZ" sz="1800" dirty="0" err="1" smtClean="0"/>
              <a:t>adenylatcyklasu</a:t>
            </a:r>
            <a:r>
              <a:rPr lang="cs-CZ" sz="1800" dirty="0" smtClean="0"/>
              <a:t>.  Aktivovaný enzym začne z ATP vyrábět </a:t>
            </a:r>
            <a:r>
              <a:rPr lang="cs-CZ" sz="1800" dirty="0" err="1" smtClean="0"/>
              <a:t>cAMP</a:t>
            </a:r>
            <a:r>
              <a:rPr lang="cs-CZ" sz="18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</a:t>
            </a:r>
            <a:r>
              <a:rPr lang="cs-CZ" sz="1800" dirty="0" err="1" smtClean="0"/>
              <a:t>cAMP</a:t>
            </a:r>
            <a:r>
              <a:rPr lang="cs-CZ" sz="1800" dirty="0" smtClean="0"/>
              <a:t> aktivuje cytoplasmatickou </a:t>
            </a:r>
            <a:r>
              <a:rPr lang="cs-CZ" sz="1800" dirty="0" err="1" smtClean="0"/>
              <a:t>proteinkinasu</a:t>
            </a:r>
            <a:r>
              <a:rPr lang="cs-CZ" sz="1800" dirty="0" smtClean="0"/>
              <a:t>. Stimulovaný enzym poté způsobí fosforylaci proteinu K+ kanálů v povrchové membráně presynaptických elementů </a:t>
            </a:r>
            <a:r>
              <a:rPr lang="cs-CZ" sz="1800" dirty="0" err="1" smtClean="0"/>
              <a:t>sensorických</a:t>
            </a:r>
            <a:r>
              <a:rPr lang="cs-CZ" sz="1800" dirty="0" smtClean="0"/>
              <a:t> neuronů </a:t>
            </a:r>
            <a:r>
              <a:rPr lang="cs-CZ" sz="1800" dirty="0" err="1" smtClean="0"/>
              <a:t>SNs</a:t>
            </a:r>
            <a:r>
              <a:rPr lang="cs-CZ" sz="18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Fosforylace způsobí změnu konfigurace kanálového proteinu. Důsledkem toho je snížená vodivost K+ kanálů, pokles velikosti </a:t>
            </a:r>
            <a:r>
              <a:rPr lang="cs-CZ" sz="1800" dirty="0" err="1" smtClean="0"/>
              <a:t>repolarizujícího</a:t>
            </a:r>
            <a:r>
              <a:rPr lang="cs-CZ" sz="1800" dirty="0" smtClean="0"/>
              <a:t> K+ proudu a prodloužení trvání akčního potenciálu generovaného na membráně presynaptického elementu </a:t>
            </a:r>
            <a:r>
              <a:rPr lang="cs-CZ" sz="1800" dirty="0" err="1" smtClean="0"/>
              <a:t>sensorických</a:t>
            </a:r>
            <a:r>
              <a:rPr lang="cs-CZ" sz="1800" dirty="0" smtClean="0"/>
              <a:t> buněk </a:t>
            </a:r>
            <a:r>
              <a:rPr lang="cs-CZ" sz="1800" dirty="0" err="1" smtClean="0"/>
              <a:t>SNs</a:t>
            </a:r>
            <a:r>
              <a:rPr lang="cs-CZ" sz="18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Delší trvání depolarizační fáze akčního potenciálu, které výše zmíněným mechanismem nastane, způsobí prolongované otevření napěťově závislých Ca2+ kanálů v povrchové membráně presynaptických elementů </a:t>
            </a:r>
            <a:r>
              <a:rPr lang="cs-CZ" sz="1800" dirty="0" err="1" smtClean="0"/>
              <a:t>sensorických</a:t>
            </a:r>
            <a:r>
              <a:rPr lang="cs-CZ" sz="1800" dirty="0" smtClean="0"/>
              <a:t> neuronů </a:t>
            </a:r>
            <a:r>
              <a:rPr lang="cs-CZ" sz="1800" dirty="0" err="1" smtClean="0"/>
              <a:t>SNs</a:t>
            </a:r>
            <a:r>
              <a:rPr lang="cs-CZ" sz="1800" dirty="0" smtClean="0"/>
              <a:t>. Díky tomu během akčního potenciálu vstupuje do jejich nitra větší množství Ca2+ iontů.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Vyšší koncentrace volných Ca2+ iontů v nervové terminále způsobí větší mobilizaci synaptických </a:t>
            </a:r>
            <a:r>
              <a:rPr lang="cs-CZ" sz="1800" dirty="0" err="1" smtClean="0"/>
              <a:t>vesikul</a:t>
            </a:r>
            <a:r>
              <a:rPr lang="cs-CZ" sz="1800" dirty="0" smtClean="0"/>
              <a:t>. To se projeví uvolňováním větších kvant mediátoru </a:t>
            </a:r>
            <a:r>
              <a:rPr lang="cs-CZ" sz="1800" dirty="0" err="1" smtClean="0"/>
              <a:t>sensorickými</a:t>
            </a:r>
            <a:r>
              <a:rPr lang="cs-CZ" sz="1800" dirty="0" smtClean="0"/>
              <a:t> buňkami </a:t>
            </a:r>
            <a:r>
              <a:rPr lang="cs-CZ" sz="1800" dirty="0" err="1" smtClean="0"/>
              <a:t>SNs</a:t>
            </a:r>
            <a:r>
              <a:rPr lang="cs-CZ" sz="1800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- Aktivace většího množství postsynaptických receptorů vyšší koncentrací mediátoru v synaptické štěrbině způsobuje vzrůst amplitudy EPSP, a tím i frekvence akčních potenciálů na excitačních interneuronech a motorických buňkách.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20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0"/>
            <a:ext cx="6276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" y="1989138"/>
            <a:ext cx="28321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Tahoma" charset="0"/>
              </a:rPr>
              <a:t>Ad A) Krátkodobé zesílení</a:t>
            </a:r>
          </a:p>
          <a:p>
            <a:pPr eaLnBrk="1" hangingPunct="1"/>
            <a:endParaRPr lang="cs-CZ" dirty="0" smtClean="0">
              <a:latin typeface="Tahoma" charset="0"/>
            </a:endParaRPr>
          </a:p>
          <a:p>
            <a:pPr eaLnBrk="1" hangingPunct="1"/>
            <a:r>
              <a:rPr lang="cs-CZ" dirty="0" smtClean="0">
                <a:latin typeface="Tahoma" charset="0"/>
              </a:rPr>
              <a:t>Hlavní cesta: Fosforylace </a:t>
            </a:r>
            <a:r>
              <a:rPr lang="cs-CZ" dirty="0">
                <a:latin typeface="Tahoma" charset="0"/>
              </a:rPr>
              <a:t>a snížená vodivost </a:t>
            </a:r>
            <a:r>
              <a:rPr lang="cs-CZ" dirty="0" smtClean="0">
                <a:latin typeface="Tahoma" charset="0"/>
              </a:rPr>
              <a:t>K kanálů</a:t>
            </a:r>
            <a:r>
              <a:rPr lang="cs-CZ" dirty="0">
                <a:latin typeface="Tahoma" charset="0"/>
              </a:rPr>
              <a:t>.</a:t>
            </a:r>
          </a:p>
          <a:p>
            <a:pPr eaLnBrk="1" hangingPunct="1"/>
            <a:r>
              <a:rPr lang="cs-CZ" dirty="0">
                <a:latin typeface="Tahoma" charset="0"/>
              </a:rPr>
              <a:t>Zadržení K+ a delší</a:t>
            </a:r>
          </a:p>
          <a:p>
            <a:pPr eaLnBrk="1" hangingPunct="1"/>
            <a:r>
              <a:rPr lang="cs-CZ" dirty="0">
                <a:latin typeface="Tahoma" charset="0"/>
              </a:rPr>
              <a:t>depolarizace presynaptického</a:t>
            </a:r>
          </a:p>
          <a:p>
            <a:pPr eaLnBrk="1" hangingPunct="1"/>
            <a:r>
              <a:rPr lang="cs-CZ" dirty="0">
                <a:latin typeface="Tahoma" charset="0"/>
              </a:rPr>
              <a:t>elementu.</a:t>
            </a:r>
          </a:p>
          <a:p>
            <a:pPr eaLnBrk="1" hangingPunct="1"/>
            <a:r>
              <a:rPr lang="cs-CZ" dirty="0">
                <a:latin typeface="Tahoma" charset="0"/>
              </a:rPr>
              <a:t>Delší otevření Ca kanálů a</a:t>
            </a:r>
          </a:p>
          <a:p>
            <a:pPr eaLnBrk="1" hangingPunct="1"/>
            <a:r>
              <a:rPr lang="cs-CZ" dirty="0">
                <a:latin typeface="Tahoma" charset="0"/>
              </a:rPr>
              <a:t>větší výlev mediátoru.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0" y="0"/>
            <a:ext cx="740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>
                <a:latin typeface="Tahoma" charset="0"/>
              </a:rPr>
              <a:t>Ad A) Krátkodobé zesílení – </a:t>
            </a:r>
            <a:r>
              <a:rPr lang="cs-CZ" dirty="0" smtClean="0">
                <a:latin typeface="Tahoma" charset="0"/>
              </a:rPr>
              <a:t>celkově jsou ale popsány dokonce 3 </a:t>
            </a:r>
            <a:r>
              <a:rPr lang="cs-CZ" dirty="0">
                <a:latin typeface="Tahoma" charset="0"/>
              </a:rPr>
              <a:t>cesty:</a:t>
            </a:r>
          </a:p>
        </p:txBody>
      </p:sp>
      <p:sp>
        <p:nvSpPr>
          <p:cNvPr id="87043" name="Oval 6"/>
          <p:cNvSpPr>
            <a:spLocks noChangeArrowheads="1"/>
          </p:cNvSpPr>
          <p:nvPr/>
        </p:nvSpPr>
        <p:spPr bwMode="auto">
          <a:xfrm rot="5400000">
            <a:off x="6521450" y="1922463"/>
            <a:ext cx="1979613" cy="326548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7044" name="Group 9"/>
          <p:cNvGrpSpPr>
            <a:grpSpLocks noChangeAspect="1"/>
          </p:cNvGrpSpPr>
          <p:nvPr/>
        </p:nvGrpSpPr>
        <p:grpSpPr bwMode="auto">
          <a:xfrm>
            <a:off x="646113" y="509588"/>
            <a:ext cx="8497887" cy="6348412"/>
            <a:chOff x="407" y="321"/>
            <a:chExt cx="5353" cy="3999"/>
          </a:xfrm>
        </p:grpSpPr>
        <p:sp>
          <p:nvSpPr>
            <p:cNvPr id="87045" name="AutoShape 8"/>
            <p:cNvSpPr>
              <a:spLocks noChangeAspect="1" noChangeArrowheads="1" noTextEdit="1"/>
            </p:cNvSpPr>
            <p:nvPr/>
          </p:nvSpPr>
          <p:spPr bwMode="auto">
            <a:xfrm>
              <a:off x="407" y="321"/>
              <a:ext cx="5353" cy="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8704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" y="321"/>
              <a:ext cx="5358" cy="4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6"/>
          <p:cNvSpPr txBox="1">
            <a:spLocks noChangeArrowheads="1"/>
          </p:cNvSpPr>
          <p:nvPr/>
        </p:nvSpPr>
        <p:spPr bwMode="auto">
          <a:xfrm>
            <a:off x="29250" y="2572"/>
            <a:ext cx="9117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dirty="0"/>
              <a:t>Ad B) Dlouhodobé dráždění aktivuje syntézu látek k přestavbě </a:t>
            </a:r>
            <a:r>
              <a:rPr lang="cs-CZ" dirty="0" smtClean="0"/>
              <a:t>presynaptické části synapse</a:t>
            </a:r>
            <a:r>
              <a:rPr lang="cs-CZ" dirty="0"/>
              <a:t>.</a:t>
            </a:r>
          </a:p>
        </p:txBody>
      </p:sp>
      <p:grpSp>
        <p:nvGrpSpPr>
          <p:cNvPr id="89091" name="Group 9"/>
          <p:cNvGrpSpPr>
            <a:grpSpLocks noChangeAspect="1"/>
          </p:cNvGrpSpPr>
          <p:nvPr/>
        </p:nvGrpSpPr>
        <p:grpSpPr bwMode="auto">
          <a:xfrm>
            <a:off x="949325" y="717550"/>
            <a:ext cx="8194675" cy="6140450"/>
            <a:chOff x="598" y="452"/>
            <a:chExt cx="5162" cy="3868"/>
          </a:xfrm>
        </p:grpSpPr>
        <p:sp>
          <p:nvSpPr>
            <p:cNvPr id="89092" name="AutoShape 8"/>
            <p:cNvSpPr>
              <a:spLocks noChangeAspect="1" noChangeArrowheads="1" noTextEdit="1"/>
            </p:cNvSpPr>
            <p:nvPr/>
          </p:nvSpPr>
          <p:spPr bwMode="auto">
            <a:xfrm>
              <a:off x="598" y="452"/>
              <a:ext cx="5162" cy="3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89093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" y="452"/>
              <a:ext cx="5164" cy="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slide13_kandel[1]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6192" y="6239123"/>
            <a:ext cx="8471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http://</a:t>
            </a:r>
            <a:r>
              <a:rPr lang="cs-CZ" sz="1600" dirty="0">
                <a:solidFill>
                  <a:schemeClr val="bg1"/>
                </a:solidFill>
                <a:hlinkClick r:id="rId3"/>
              </a:rPr>
              <a:t>www.sumanasinc.com/webcontent/animations/content/sensitization.html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5342</TotalTime>
  <Words>2527</Words>
  <Application>Microsoft Office PowerPoint</Application>
  <PresentationFormat>Předvádění na obrazovce (4:3)</PresentationFormat>
  <Paragraphs>394</Paragraphs>
  <Slides>128</Slides>
  <Notes>10</Notes>
  <HiddenSlides>11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128</vt:i4>
      </vt:variant>
    </vt:vector>
  </HeadingPairs>
  <TitlesOfParts>
    <vt:vector size="130" baseType="lpstr">
      <vt:lpstr>Horizont</vt:lpstr>
      <vt:lpstr>Chart</vt:lpstr>
      <vt:lpstr>Šíření signálů a synapse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Opakování matkou moudrosti a Synaptická plasticita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Habituace u Aplysia</vt:lpstr>
      <vt:lpstr>Obranná reakce stažení žaber Aplysia</vt:lpstr>
      <vt:lpstr>Habituace u Aplysia</vt:lpstr>
      <vt:lpstr>Obranná reakce stažení žaber Aplysia</vt:lpstr>
      <vt:lpstr>Obranná reakce stažení žaber Aplysia </vt:lpstr>
      <vt:lpstr>Habituace u Aplysia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Sensitizace u Aplysia</vt:lpstr>
      <vt:lpstr>Obranná reakce stažení žaber Aplysia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Fyziologie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Vácha</dc:creator>
  <cp:lastModifiedBy>vacha</cp:lastModifiedBy>
  <cp:revision>152</cp:revision>
  <dcterms:created xsi:type="dcterms:W3CDTF">2002-02-26T08:31:55Z</dcterms:created>
  <dcterms:modified xsi:type="dcterms:W3CDTF">2019-03-12T08:19:35Z</dcterms:modified>
</cp:coreProperties>
</file>