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handoutMasterIdLst>
    <p:handoutMasterId r:id="rId140"/>
  </p:handoutMasterIdLst>
  <p:sldIdLst>
    <p:sldId id="348" r:id="rId2"/>
    <p:sldId id="434" r:id="rId3"/>
    <p:sldId id="374" r:id="rId4"/>
    <p:sldId id="435" r:id="rId5"/>
    <p:sldId id="375" r:id="rId6"/>
    <p:sldId id="287" r:id="rId7"/>
    <p:sldId id="361" r:id="rId8"/>
    <p:sldId id="372" r:id="rId9"/>
    <p:sldId id="351" r:id="rId10"/>
    <p:sldId id="418" r:id="rId11"/>
    <p:sldId id="354" r:id="rId12"/>
    <p:sldId id="358" r:id="rId13"/>
    <p:sldId id="468" r:id="rId14"/>
    <p:sldId id="394" r:id="rId15"/>
    <p:sldId id="447" r:id="rId16"/>
    <p:sldId id="395" r:id="rId17"/>
    <p:sldId id="396" r:id="rId18"/>
    <p:sldId id="353" r:id="rId19"/>
    <p:sldId id="352" r:id="rId20"/>
    <p:sldId id="403" r:id="rId21"/>
    <p:sldId id="301" r:id="rId22"/>
    <p:sldId id="376" r:id="rId23"/>
    <p:sldId id="356" r:id="rId24"/>
    <p:sldId id="357" r:id="rId25"/>
    <p:sldId id="294" r:id="rId26"/>
    <p:sldId id="419" r:id="rId27"/>
    <p:sldId id="293" r:id="rId28"/>
    <p:sldId id="350" r:id="rId29"/>
    <p:sldId id="300" r:id="rId30"/>
    <p:sldId id="288" r:id="rId31"/>
    <p:sldId id="302" r:id="rId32"/>
    <p:sldId id="299" r:id="rId33"/>
    <p:sldId id="404" r:id="rId34"/>
    <p:sldId id="303" r:id="rId35"/>
    <p:sldId id="308" r:id="rId36"/>
    <p:sldId id="256" r:id="rId37"/>
    <p:sldId id="420" r:id="rId38"/>
    <p:sldId id="436" r:id="rId39"/>
    <p:sldId id="399" r:id="rId40"/>
    <p:sldId id="400" r:id="rId41"/>
    <p:sldId id="453" r:id="rId42"/>
    <p:sldId id="445" r:id="rId43"/>
    <p:sldId id="448" r:id="rId44"/>
    <p:sldId id="449" r:id="rId45"/>
    <p:sldId id="450" r:id="rId46"/>
    <p:sldId id="451" r:id="rId47"/>
    <p:sldId id="362" r:id="rId48"/>
    <p:sldId id="306" r:id="rId49"/>
    <p:sldId id="290" r:id="rId50"/>
    <p:sldId id="298" r:id="rId51"/>
    <p:sldId id="309" r:id="rId52"/>
    <p:sldId id="259" r:id="rId53"/>
    <p:sldId id="393" r:id="rId54"/>
    <p:sldId id="291" r:id="rId55"/>
    <p:sldId id="307" r:id="rId56"/>
    <p:sldId id="305" r:id="rId57"/>
    <p:sldId id="330" r:id="rId58"/>
    <p:sldId id="292" r:id="rId59"/>
    <p:sldId id="296" r:id="rId60"/>
    <p:sldId id="304" r:id="rId61"/>
    <p:sldId id="311" r:id="rId62"/>
    <p:sldId id="386" r:id="rId63"/>
    <p:sldId id="437" r:id="rId64"/>
    <p:sldId id="391" r:id="rId65"/>
    <p:sldId id="438" r:id="rId66"/>
    <p:sldId id="363" r:id="rId67"/>
    <p:sldId id="388" r:id="rId68"/>
    <p:sldId id="387" r:id="rId69"/>
    <p:sldId id="310" r:id="rId70"/>
    <p:sldId id="373" r:id="rId71"/>
    <p:sldId id="439" r:id="rId72"/>
    <p:sldId id="458" r:id="rId73"/>
    <p:sldId id="444" r:id="rId74"/>
    <p:sldId id="440" r:id="rId75"/>
    <p:sldId id="397" r:id="rId76"/>
    <p:sldId id="422" r:id="rId77"/>
    <p:sldId id="332" r:id="rId78"/>
    <p:sldId id="282" r:id="rId79"/>
    <p:sldId id="423" r:id="rId80"/>
    <p:sldId id="312" r:id="rId81"/>
    <p:sldId id="424" r:id="rId82"/>
    <p:sldId id="364" r:id="rId83"/>
    <p:sldId id="383" r:id="rId84"/>
    <p:sldId id="407" r:id="rId85"/>
    <p:sldId id="368" r:id="rId86"/>
    <p:sldId id="408" r:id="rId87"/>
    <p:sldId id="370" r:id="rId88"/>
    <p:sldId id="371" r:id="rId89"/>
    <p:sldId id="366" r:id="rId90"/>
    <p:sldId id="341" r:id="rId91"/>
    <p:sldId id="428" r:id="rId92"/>
    <p:sldId id="454" r:id="rId93"/>
    <p:sldId id="455" r:id="rId94"/>
    <p:sldId id="314" r:id="rId95"/>
    <p:sldId id="443" r:id="rId96"/>
    <p:sldId id="425" r:id="rId97"/>
    <p:sldId id="412" r:id="rId98"/>
    <p:sldId id="459" r:id="rId99"/>
    <p:sldId id="460" r:id="rId100"/>
    <p:sldId id="461" r:id="rId101"/>
    <p:sldId id="462" r:id="rId102"/>
    <p:sldId id="463" r:id="rId103"/>
    <p:sldId id="464" r:id="rId104"/>
    <p:sldId id="465" r:id="rId105"/>
    <p:sldId id="466" r:id="rId106"/>
    <p:sldId id="467" r:id="rId107"/>
    <p:sldId id="441" r:id="rId108"/>
    <p:sldId id="289" r:id="rId109"/>
    <p:sldId id="333" r:id="rId110"/>
    <p:sldId id="313" r:id="rId111"/>
    <p:sldId id="365" r:id="rId112"/>
    <p:sldId id="426" r:id="rId113"/>
    <p:sldId id="427" r:id="rId114"/>
    <p:sldId id="431" r:id="rId115"/>
    <p:sldId id="324" r:id="rId116"/>
    <p:sldId id="401" r:id="rId117"/>
    <p:sldId id="340" r:id="rId118"/>
    <p:sldId id="456" r:id="rId119"/>
    <p:sldId id="339" r:id="rId120"/>
    <p:sldId id="323" r:id="rId121"/>
    <p:sldId id="432" r:id="rId122"/>
    <p:sldId id="402" r:id="rId123"/>
    <p:sldId id="409" r:id="rId124"/>
    <p:sldId id="319" r:id="rId125"/>
    <p:sldId id="325" r:id="rId126"/>
    <p:sldId id="336" r:id="rId127"/>
    <p:sldId id="335" r:id="rId128"/>
    <p:sldId id="337" r:id="rId129"/>
    <p:sldId id="338" r:id="rId130"/>
    <p:sldId id="326" r:id="rId131"/>
    <p:sldId id="327" r:id="rId132"/>
    <p:sldId id="328" r:id="rId133"/>
    <p:sldId id="321" r:id="rId134"/>
    <p:sldId id="279" r:id="rId135"/>
    <p:sldId id="320" r:id="rId136"/>
    <p:sldId id="334" r:id="rId137"/>
    <p:sldId id="429" r:id="rId138"/>
    <p:sldId id="430" r:id="rId139"/>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Tahoma" charset="0"/>
        <a:ea typeface="+mn-ea"/>
        <a:cs typeface="+mn-cs"/>
      </a:defRPr>
    </a:lvl1pPr>
    <a:lvl2pPr marL="457200" algn="l" rtl="0" fontAlgn="base">
      <a:spcBef>
        <a:spcPct val="0"/>
      </a:spcBef>
      <a:spcAft>
        <a:spcPct val="0"/>
      </a:spcAft>
      <a:defRPr kern="1200">
        <a:solidFill>
          <a:schemeClr val="tx1"/>
        </a:solidFill>
        <a:latin typeface="Tahoma" charset="0"/>
        <a:ea typeface="+mn-ea"/>
        <a:cs typeface="+mn-cs"/>
      </a:defRPr>
    </a:lvl2pPr>
    <a:lvl3pPr marL="914400" algn="l" rtl="0" fontAlgn="base">
      <a:spcBef>
        <a:spcPct val="0"/>
      </a:spcBef>
      <a:spcAft>
        <a:spcPct val="0"/>
      </a:spcAft>
      <a:defRPr kern="1200">
        <a:solidFill>
          <a:schemeClr val="tx1"/>
        </a:solidFill>
        <a:latin typeface="Tahoma" charset="0"/>
        <a:ea typeface="+mn-ea"/>
        <a:cs typeface="+mn-cs"/>
      </a:defRPr>
    </a:lvl3pPr>
    <a:lvl4pPr marL="1371600" algn="l" rtl="0" fontAlgn="base">
      <a:spcBef>
        <a:spcPct val="0"/>
      </a:spcBef>
      <a:spcAft>
        <a:spcPct val="0"/>
      </a:spcAft>
      <a:defRPr kern="1200">
        <a:solidFill>
          <a:schemeClr val="tx1"/>
        </a:solidFill>
        <a:latin typeface="Tahoma" charset="0"/>
        <a:ea typeface="+mn-ea"/>
        <a:cs typeface="+mn-cs"/>
      </a:defRPr>
    </a:lvl4pPr>
    <a:lvl5pPr marL="1828800" algn="l" rtl="0" fontAlgn="base">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42" autoAdjust="0"/>
    <p:restoredTop sz="94660"/>
  </p:normalViewPr>
  <p:slideViewPr>
    <p:cSldViewPr showGuides="1">
      <p:cViewPr>
        <p:scale>
          <a:sx n="100" d="100"/>
          <a:sy n="100" d="100"/>
        </p:scale>
        <p:origin x="-1516"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Times New Roman" pitchFamily="18" charset="0"/>
              </a:defRPr>
            </a:lvl1pPr>
          </a:lstStyle>
          <a:p>
            <a:pPr>
              <a:defRPr/>
            </a:pPr>
            <a:endParaRPr lang="cs-CZ"/>
          </a:p>
        </p:txBody>
      </p:sp>
      <p:sp>
        <p:nvSpPr>
          <p:cNvPr id="409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Times New Roman" pitchFamily="18" charset="0"/>
              </a:defRPr>
            </a:lvl1pPr>
          </a:lstStyle>
          <a:p>
            <a:pPr>
              <a:defRPr/>
            </a:pPr>
            <a:endParaRPr lang="cs-CZ"/>
          </a:p>
        </p:txBody>
      </p:sp>
      <p:sp>
        <p:nvSpPr>
          <p:cNvPr id="410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Times New Roman" pitchFamily="18" charset="0"/>
              </a:defRPr>
            </a:lvl1pPr>
          </a:lstStyle>
          <a:p>
            <a:pPr>
              <a:defRPr/>
            </a:pPr>
            <a:endParaRPr lang="cs-CZ"/>
          </a:p>
        </p:txBody>
      </p:sp>
      <p:sp>
        <p:nvSpPr>
          <p:cNvPr id="410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Times New Roman" pitchFamily="18" charset="0"/>
              </a:defRPr>
            </a:lvl1pPr>
          </a:lstStyle>
          <a:p>
            <a:pPr>
              <a:defRPr/>
            </a:pPr>
            <a:fld id="{149805E9-48C5-4827-8A49-EC9A1DF0C45E}" type="slidenum">
              <a:rPr lang="cs-CZ"/>
              <a:pPr>
                <a:defRPr/>
              </a:pPr>
              <a:t>‹#›</a:t>
            </a:fld>
            <a:endParaRPr lang="cs-CZ"/>
          </a:p>
        </p:txBody>
      </p:sp>
    </p:spTree>
    <p:extLst>
      <p:ext uri="{BB962C8B-B14F-4D97-AF65-F5344CB8AC3E}">
        <p14:creationId xmlns:p14="http://schemas.microsoft.com/office/powerpoint/2010/main" val="408506577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8" name="Zástupný symbol pro datum 27"/>
          <p:cNvSpPr>
            <a:spLocks noGrp="1"/>
          </p:cNvSpPr>
          <p:nvPr>
            <p:ph type="dt" sz="half" idx="10"/>
          </p:nvPr>
        </p:nvSpPr>
        <p:spPr/>
        <p:txBody>
          <a:bodyPr/>
          <a:lstStyle>
            <a:extLst/>
          </a:lstStyle>
          <a:p>
            <a:pPr>
              <a:defRPr/>
            </a:pPr>
            <a:endParaRPr lang="cs-CZ"/>
          </a:p>
        </p:txBody>
      </p:sp>
      <p:sp>
        <p:nvSpPr>
          <p:cNvPr id="17" name="Zástupný symbol pro zápatí 16"/>
          <p:cNvSpPr>
            <a:spLocks noGrp="1"/>
          </p:cNvSpPr>
          <p:nvPr>
            <p:ph type="ftr" sz="quarter" idx="11"/>
          </p:nvPr>
        </p:nvSpPr>
        <p:spPr/>
        <p:txBody>
          <a:bodyPr/>
          <a:lstStyle>
            <a:extLst/>
          </a:lstStyle>
          <a:p>
            <a:pPr>
              <a:defRPr/>
            </a:pPr>
            <a:endParaRPr lang="cs-CZ"/>
          </a:p>
        </p:txBody>
      </p:sp>
      <p:sp>
        <p:nvSpPr>
          <p:cNvPr id="29" name="Zástupný symbol pro číslo snímku 28"/>
          <p:cNvSpPr>
            <a:spLocks noGrp="1"/>
          </p:cNvSpPr>
          <p:nvPr>
            <p:ph type="sldNum" sz="quarter" idx="12"/>
          </p:nvPr>
        </p:nvSpPr>
        <p:spPr/>
        <p:txBody>
          <a:bodyPr/>
          <a:lstStyle>
            <a:extLst/>
          </a:lstStyle>
          <a:p>
            <a:pPr>
              <a:defRPr/>
            </a:pPr>
            <a:fld id="{A86023A8-1DEC-4501-BF38-03B0B890B0B0}" type="slidenum">
              <a:rPr lang="cs-CZ" smtClean="0"/>
              <a:pPr>
                <a:defRPr/>
              </a:pPr>
              <a:t>‹#›</a:t>
            </a:fld>
            <a:endParaRPr lang="cs-CZ"/>
          </a:p>
        </p:txBody>
      </p:sp>
      <p:sp>
        <p:nvSpPr>
          <p:cNvPr id="32" name="Obdélník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Obdélník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Obdélník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Obdélník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Obdélník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Nadpis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cs-CZ" smtClean="0"/>
              <a:t>Kliknutím lze upravit styl.</a:t>
            </a:r>
            <a:endParaRPr kumimoji="0" lang="en-US"/>
          </a:p>
        </p:txBody>
      </p:sp>
      <p:sp>
        <p:nvSpPr>
          <p:cNvPr id="9" name="Podnadpis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cs-CZ" smtClean="0"/>
              <a:t>Kliknutím lze upravit styl předlohy.</a:t>
            </a:r>
            <a:endParaRPr kumimoji="0" lang="en-US"/>
          </a:p>
        </p:txBody>
      </p:sp>
      <p:sp>
        <p:nvSpPr>
          <p:cNvPr id="56" name="Obdélník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Obdélník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Obdélník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Obdélník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extLst/>
          </a:lstStyle>
          <a:p>
            <a:pPr>
              <a:defRPr/>
            </a:pPr>
            <a:endParaRPr lang="cs-CZ"/>
          </a:p>
        </p:txBody>
      </p:sp>
      <p:sp>
        <p:nvSpPr>
          <p:cNvPr id="5" name="Zástupný symbol pro zápatí 4"/>
          <p:cNvSpPr>
            <a:spLocks noGrp="1"/>
          </p:cNvSpPr>
          <p:nvPr>
            <p:ph type="ftr" sz="quarter" idx="11"/>
          </p:nvPr>
        </p:nvSpPr>
        <p:spPr/>
        <p:txBody>
          <a:bodyPr/>
          <a:lstStyle>
            <a:extLst/>
          </a:lstStyle>
          <a:p>
            <a:pPr>
              <a:defRPr/>
            </a:pPr>
            <a:endParaRPr lang="cs-CZ"/>
          </a:p>
        </p:txBody>
      </p:sp>
      <p:sp>
        <p:nvSpPr>
          <p:cNvPr id="6" name="Zástupný symbol pro číslo snímku 5"/>
          <p:cNvSpPr>
            <a:spLocks noGrp="1"/>
          </p:cNvSpPr>
          <p:nvPr>
            <p:ph type="sldNum" sz="quarter" idx="12"/>
          </p:nvPr>
        </p:nvSpPr>
        <p:spPr/>
        <p:txBody>
          <a:bodyPr/>
          <a:lstStyle>
            <a:extLst/>
          </a:lstStyle>
          <a:p>
            <a:pPr>
              <a:defRPr/>
            </a:pPr>
            <a:fld id="{88E7B14B-DBEA-4A5C-80E1-CBE1407BB9CC}" type="slidenum">
              <a:rPr lang="cs-CZ" smtClean="0"/>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9"/>
            <a:ext cx="1981200" cy="5851525"/>
          </a:xfrm>
        </p:spPr>
        <p:txBody>
          <a:bodyPr vert="eaVert" anchor="ctr"/>
          <a:lstStyle>
            <a:extLs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609600" y="274639"/>
            <a:ext cx="5867400" cy="5851525"/>
          </a:xfrm>
        </p:spPr>
        <p:txBody>
          <a:bodyPr vert="eaVert"/>
          <a:lstStyle>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extLst/>
          </a:lstStyle>
          <a:p>
            <a:pPr>
              <a:defRPr/>
            </a:pPr>
            <a:endParaRPr lang="cs-CZ"/>
          </a:p>
        </p:txBody>
      </p:sp>
      <p:sp>
        <p:nvSpPr>
          <p:cNvPr id="5" name="Zástupný symbol pro zápatí 4"/>
          <p:cNvSpPr>
            <a:spLocks noGrp="1"/>
          </p:cNvSpPr>
          <p:nvPr>
            <p:ph type="ftr" sz="quarter" idx="11"/>
          </p:nvPr>
        </p:nvSpPr>
        <p:spPr/>
        <p:txBody>
          <a:bodyPr/>
          <a:lstStyle>
            <a:extLst/>
          </a:lstStyle>
          <a:p>
            <a:pPr>
              <a:defRPr/>
            </a:pPr>
            <a:endParaRPr lang="cs-CZ"/>
          </a:p>
        </p:txBody>
      </p:sp>
      <p:sp>
        <p:nvSpPr>
          <p:cNvPr id="6" name="Zástupný symbol pro číslo snímku 5"/>
          <p:cNvSpPr>
            <a:spLocks noGrp="1"/>
          </p:cNvSpPr>
          <p:nvPr>
            <p:ph type="sldNum" sz="quarter" idx="12"/>
          </p:nvPr>
        </p:nvSpPr>
        <p:spPr/>
        <p:txBody>
          <a:bodyPr/>
          <a:lstStyle>
            <a:extLst/>
          </a:lstStyle>
          <a:p>
            <a:pPr>
              <a:defRPr/>
            </a:pPr>
            <a:fld id="{CAD5500F-412D-4A91-8704-DEA4D5AE1639}" type="slidenum">
              <a:rPr lang="cs-CZ" smtClean="0"/>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457200"/>
            <a:ext cx="8229600" cy="13716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981200"/>
            <a:ext cx="4038600" cy="3886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4038600" cy="18669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000500"/>
            <a:ext cx="4038600" cy="18669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2"/>
          <p:cNvSpPr>
            <a:spLocks noGrp="1" noChangeArrowheads="1"/>
          </p:cNvSpPr>
          <p:nvPr>
            <p:ph type="ftr" sz="quarter" idx="10"/>
          </p:nvPr>
        </p:nvSpPr>
        <p:spPr>
          <a:ln/>
        </p:spPr>
        <p:txBody>
          <a:bodyPr/>
          <a:lstStyle>
            <a:lvl1pPr>
              <a:defRPr/>
            </a:lvl1pPr>
          </a:lstStyle>
          <a:p>
            <a:pPr>
              <a:defRPr/>
            </a:pPr>
            <a:endParaRPr lang="cs-CZ"/>
          </a:p>
        </p:txBody>
      </p:sp>
      <p:sp>
        <p:nvSpPr>
          <p:cNvPr id="7" name="Rectangle 3"/>
          <p:cNvSpPr>
            <a:spLocks noGrp="1" noChangeArrowheads="1"/>
          </p:cNvSpPr>
          <p:nvPr>
            <p:ph type="sldNum" sz="quarter" idx="11"/>
          </p:nvPr>
        </p:nvSpPr>
        <p:spPr>
          <a:ln/>
        </p:spPr>
        <p:txBody>
          <a:bodyPr/>
          <a:lstStyle>
            <a:lvl1pPr>
              <a:defRPr/>
            </a:lvl1pPr>
          </a:lstStyle>
          <a:p>
            <a:pPr>
              <a:defRPr/>
            </a:pPr>
            <a:fld id="{B83046CC-080C-4AE4-99E9-3657DE0D13B8}" type="slidenum">
              <a:rPr lang="cs-CZ" smtClean="0"/>
              <a:pPr>
                <a:defRPr/>
              </a:pPr>
              <a:t>‹#›</a:t>
            </a:fld>
            <a:endParaRPr lang="cs-CZ"/>
          </a:p>
        </p:txBody>
      </p:sp>
      <p:sp>
        <p:nvSpPr>
          <p:cNvPr id="8" name="Rectangle 16"/>
          <p:cNvSpPr>
            <a:spLocks noGrp="1" noChangeArrowheads="1"/>
          </p:cNvSpPr>
          <p:nvPr>
            <p:ph type="dt" sz="half" idx="12"/>
          </p:nvPr>
        </p:nvSpPr>
        <p:spPr>
          <a:ln/>
        </p:spPr>
        <p:txBody>
          <a:bodyPr/>
          <a:lstStyle>
            <a:lvl1pPr>
              <a:defRPr/>
            </a:lvl1pPr>
          </a:lstStyle>
          <a:p>
            <a:pPr>
              <a:defRPr/>
            </a:pPr>
            <a:endParaRPr lang="cs-CZ"/>
          </a:p>
        </p:txBody>
      </p:sp>
    </p:spTree>
    <p:extLst>
      <p:ext uri="{BB962C8B-B14F-4D97-AF65-F5344CB8AC3E}">
        <p14:creationId xmlns:p14="http://schemas.microsoft.com/office/powerpoint/2010/main" val="2809483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cs-CZ" smtClean="0"/>
              <a:t>Kliknutím lze upravit styl.</a:t>
            </a:r>
            <a:endParaRPr kumimoji="0" lang="en-US"/>
          </a:p>
        </p:txBody>
      </p:sp>
      <p:sp>
        <p:nvSpPr>
          <p:cNvPr id="3" name="Zástupný symbol pro obsah 2"/>
          <p:cNvSpPr>
            <a:spLocks noGrp="1"/>
          </p:cNvSpPr>
          <p:nvPr>
            <p:ph idx="1"/>
          </p:nvPr>
        </p:nvSpPr>
        <p:spPr/>
        <p:txBody>
          <a:bodyPr/>
          <a:lstStyle>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extLst/>
          </a:lstStyle>
          <a:p>
            <a:pPr>
              <a:defRPr/>
            </a:pPr>
            <a:endParaRPr lang="cs-CZ"/>
          </a:p>
        </p:txBody>
      </p:sp>
      <p:sp>
        <p:nvSpPr>
          <p:cNvPr id="5" name="Zástupný symbol pro zápatí 4"/>
          <p:cNvSpPr>
            <a:spLocks noGrp="1"/>
          </p:cNvSpPr>
          <p:nvPr>
            <p:ph type="ftr" sz="quarter" idx="11"/>
          </p:nvPr>
        </p:nvSpPr>
        <p:spPr/>
        <p:txBody>
          <a:bodyPr/>
          <a:lstStyle>
            <a:extLst/>
          </a:lstStyle>
          <a:p>
            <a:pPr>
              <a:defRPr/>
            </a:pPr>
            <a:endParaRPr lang="cs-CZ"/>
          </a:p>
        </p:txBody>
      </p:sp>
      <p:sp>
        <p:nvSpPr>
          <p:cNvPr id="6" name="Zástupný symbol pro číslo snímku 5"/>
          <p:cNvSpPr>
            <a:spLocks noGrp="1"/>
          </p:cNvSpPr>
          <p:nvPr>
            <p:ph type="sldNum" sz="quarter" idx="12"/>
          </p:nvPr>
        </p:nvSpPr>
        <p:spPr/>
        <p:txBody>
          <a:bodyPr/>
          <a:lstStyle>
            <a:extLst/>
          </a:lstStyle>
          <a:p>
            <a:pPr>
              <a:defRPr/>
            </a:pPr>
            <a:fld id="{3528B7A3-CAB3-4E20-9024-DA101FC939FF}" type="slidenum">
              <a:rPr lang="cs-CZ" smtClean="0"/>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14" name="Volný tvar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Volný tvar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Volný tvar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Volný tvar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Volný tvar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Volný tvar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Volný tvar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Volný tvar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Volný tvar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Volný tvar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Volný tvar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Volný tvar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Volný tvar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Volný tvar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Volný tvar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Zástupný symbol pro text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cs-CZ" smtClean="0"/>
              <a:t>Kliknutím lze upravit styly předlohy textu.</a:t>
            </a:r>
          </a:p>
        </p:txBody>
      </p:sp>
      <p:sp>
        <p:nvSpPr>
          <p:cNvPr id="4" name="Zástupný symbol pro datum 3"/>
          <p:cNvSpPr>
            <a:spLocks noGrp="1"/>
          </p:cNvSpPr>
          <p:nvPr>
            <p:ph type="dt" sz="half" idx="10"/>
          </p:nvPr>
        </p:nvSpPr>
        <p:spPr/>
        <p:txBody>
          <a:bodyPr/>
          <a:lstStyle>
            <a:extLst/>
          </a:lstStyle>
          <a:p>
            <a:pPr>
              <a:defRPr/>
            </a:pPr>
            <a:endParaRPr lang="cs-CZ"/>
          </a:p>
        </p:txBody>
      </p:sp>
      <p:sp>
        <p:nvSpPr>
          <p:cNvPr id="5" name="Zástupný symbol pro zápatí 4"/>
          <p:cNvSpPr>
            <a:spLocks noGrp="1"/>
          </p:cNvSpPr>
          <p:nvPr>
            <p:ph type="ftr" sz="quarter" idx="11"/>
          </p:nvPr>
        </p:nvSpPr>
        <p:spPr/>
        <p:txBody>
          <a:bodyPr/>
          <a:lstStyle>
            <a:extLst/>
          </a:lstStyle>
          <a:p>
            <a:pPr>
              <a:defRPr/>
            </a:pPr>
            <a:endParaRPr lang="cs-CZ"/>
          </a:p>
        </p:txBody>
      </p:sp>
      <p:sp>
        <p:nvSpPr>
          <p:cNvPr id="6" name="Zástupný symbol pro číslo snímku 5"/>
          <p:cNvSpPr>
            <a:spLocks noGrp="1"/>
          </p:cNvSpPr>
          <p:nvPr>
            <p:ph type="sldNum" sz="quarter" idx="12"/>
          </p:nvPr>
        </p:nvSpPr>
        <p:spPr/>
        <p:txBody>
          <a:bodyPr/>
          <a:lstStyle>
            <a:extLst/>
          </a:lstStyle>
          <a:p>
            <a:pPr>
              <a:defRPr/>
            </a:pPr>
            <a:fld id="{A0D50511-27DE-45CD-96D7-DE280073B4CC}" type="slidenum">
              <a:rPr lang="cs-CZ" smtClean="0"/>
              <a:pPr>
                <a:defRPr/>
              </a:pPr>
              <a:t>‹#›</a:t>
            </a:fld>
            <a:endParaRPr lang="cs-CZ"/>
          </a:p>
        </p:txBody>
      </p:sp>
      <p:sp>
        <p:nvSpPr>
          <p:cNvPr id="7" name="Obdélník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Nadpis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cs-CZ" smtClean="0"/>
              <a:t>Kliknutím lze upravit styl.</a:t>
            </a:r>
            <a:endParaRPr kumimoji="0" lang="en-US"/>
          </a:p>
        </p:txBody>
      </p:sp>
      <p:sp>
        <p:nvSpPr>
          <p:cNvPr id="8" name="Obdélník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Obdélník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Obdélník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Obdélník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Obdélník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512064"/>
            <a:ext cx="8229600" cy="914400"/>
          </a:xfrm>
        </p:spPr>
        <p:txBody>
          <a:bodyPr/>
          <a:lstStyle>
            <a:extLst/>
          </a:lstStyle>
          <a:p>
            <a:r>
              <a:rPr kumimoji="0" lang="cs-CZ" smtClean="0"/>
              <a:t>Kliknutím lze upravit styl.</a:t>
            </a:r>
            <a:endParaRPr kumimoji="0" lang="en-US"/>
          </a:p>
        </p:txBody>
      </p:sp>
      <p:sp>
        <p:nvSpPr>
          <p:cNvPr id="3" name="Zástupný symbol pro obsah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extLst/>
          </a:lstStyle>
          <a:p>
            <a:pPr>
              <a:defRPr/>
            </a:pPr>
            <a:endParaRPr lang="cs-CZ"/>
          </a:p>
        </p:txBody>
      </p:sp>
      <p:sp>
        <p:nvSpPr>
          <p:cNvPr id="6" name="Zástupný symbol pro zápatí 5"/>
          <p:cNvSpPr>
            <a:spLocks noGrp="1"/>
          </p:cNvSpPr>
          <p:nvPr>
            <p:ph type="ftr" sz="quarter" idx="11"/>
          </p:nvPr>
        </p:nvSpPr>
        <p:spPr/>
        <p:txBody>
          <a:bodyPr/>
          <a:lstStyle>
            <a:extLst/>
          </a:lstStyle>
          <a:p>
            <a:pPr>
              <a:defRPr/>
            </a:pPr>
            <a:endParaRPr lang="cs-CZ"/>
          </a:p>
        </p:txBody>
      </p:sp>
      <p:sp>
        <p:nvSpPr>
          <p:cNvPr id="7" name="Zástupný symbol pro číslo snímku 6"/>
          <p:cNvSpPr>
            <a:spLocks noGrp="1"/>
          </p:cNvSpPr>
          <p:nvPr>
            <p:ph type="sldNum" sz="quarter" idx="12"/>
          </p:nvPr>
        </p:nvSpPr>
        <p:spPr/>
        <p:txBody>
          <a:bodyPr/>
          <a:lstStyle>
            <a:extLst/>
          </a:lstStyle>
          <a:p>
            <a:pPr>
              <a:defRPr/>
            </a:pPr>
            <a:fld id="{638E27D9-D829-4502-BE61-7CF253ECA67C}" type="slidenum">
              <a:rPr lang="cs-CZ" smtClean="0"/>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5" name="Obdélník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Nadpis 1"/>
          <p:cNvSpPr>
            <a:spLocks noGrp="1"/>
          </p:cNvSpPr>
          <p:nvPr>
            <p:ph type="title"/>
          </p:nvPr>
        </p:nvSpPr>
        <p:spPr>
          <a:xfrm>
            <a:off x="504824" y="512064"/>
            <a:ext cx="7772400" cy="914400"/>
          </a:xfrm>
        </p:spPr>
        <p:txBody>
          <a:bodyPr anchor="t"/>
          <a:lstStyle>
            <a:lvl1pPr>
              <a:defRPr sz="4000"/>
            </a:lvl1pPr>
            <a:extLst/>
          </a:lstStyle>
          <a:p>
            <a:r>
              <a:rPr kumimoji="0" lang="cs-CZ" smtClean="0"/>
              <a:t>Kliknutím lze upravit styl.</a:t>
            </a:r>
            <a:endParaRPr kumimoji="0" lang="en-US"/>
          </a:p>
        </p:txBody>
      </p:sp>
      <p:sp>
        <p:nvSpPr>
          <p:cNvPr id="3" name="Zástupný symbol pro text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smtClean="0"/>
              <a:t>Kliknutím lze upravit styly předlohy textu.</a:t>
            </a:r>
          </a:p>
        </p:txBody>
      </p:sp>
      <p:sp>
        <p:nvSpPr>
          <p:cNvPr id="4" name="Zástupný symbol pro text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smtClean="0"/>
              <a:t>Kliknutím lze upravit styly předlohy textu.</a:t>
            </a:r>
          </a:p>
        </p:txBody>
      </p:sp>
      <p:sp>
        <p:nvSpPr>
          <p:cNvPr id="5" name="Zástupný symbol pro obsah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extLst/>
          </a:lstStyle>
          <a:p>
            <a:pPr>
              <a:defRPr/>
            </a:pPr>
            <a:endParaRPr lang="cs-CZ"/>
          </a:p>
        </p:txBody>
      </p:sp>
      <p:sp>
        <p:nvSpPr>
          <p:cNvPr id="8" name="Zástupný symbol pro zápatí 7"/>
          <p:cNvSpPr>
            <a:spLocks noGrp="1"/>
          </p:cNvSpPr>
          <p:nvPr>
            <p:ph type="ftr" sz="quarter" idx="11"/>
          </p:nvPr>
        </p:nvSpPr>
        <p:spPr/>
        <p:txBody>
          <a:bodyPr/>
          <a:lstStyle>
            <a:extLst/>
          </a:lstStyle>
          <a:p>
            <a:pPr>
              <a:defRPr/>
            </a:pPr>
            <a:endParaRPr lang="cs-CZ"/>
          </a:p>
        </p:txBody>
      </p:sp>
      <p:sp>
        <p:nvSpPr>
          <p:cNvPr id="9" name="Zástupný symbol pro číslo snímku 8"/>
          <p:cNvSpPr>
            <a:spLocks noGrp="1"/>
          </p:cNvSpPr>
          <p:nvPr>
            <p:ph type="sldNum" sz="quarter" idx="12"/>
          </p:nvPr>
        </p:nvSpPr>
        <p:spPr/>
        <p:txBody>
          <a:bodyPr/>
          <a:lstStyle>
            <a:extLst/>
          </a:lstStyle>
          <a:p>
            <a:pPr>
              <a:defRPr/>
            </a:pPr>
            <a:fld id="{0D4B9176-4346-4A09-967D-87CA5E6F4799}" type="slidenum">
              <a:rPr lang="cs-CZ" smtClean="0"/>
              <a:pPr>
                <a:defRPr/>
              </a:pPr>
              <a:t>‹#›</a:t>
            </a:fld>
            <a:endParaRPr lang="cs-CZ"/>
          </a:p>
        </p:txBody>
      </p:sp>
      <p:sp>
        <p:nvSpPr>
          <p:cNvPr id="16" name="Obdélník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Obdélník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Obdélník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Obdélník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Obdélník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Obdélník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Obdélník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Obdélník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Obdélník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914400" y="512064"/>
            <a:ext cx="7772400" cy="914400"/>
          </a:xfrm>
        </p:spPr>
        <p:txBody>
          <a:bodyPr/>
          <a:lstStyle>
            <a:lvl1pPr>
              <a:defRPr sz="4000" cap="none" baseline="0"/>
            </a:lvl1pPr>
            <a:extLst/>
          </a:lstStyle>
          <a:p>
            <a:r>
              <a:rPr kumimoji="0" lang="cs-CZ" smtClean="0"/>
              <a:t>Kliknutím lze upravit styl.</a:t>
            </a:r>
            <a:endParaRPr kumimoji="0" lang="en-US"/>
          </a:p>
        </p:txBody>
      </p:sp>
      <p:sp>
        <p:nvSpPr>
          <p:cNvPr id="3" name="Zástupný symbol pro datum 2"/>
          <p:cNvSpPr>
            <a:spLocks noGrp="1"/>
          </p:cNvSpPr>
          <p:nvPr>
            <p:ph type="dt" sz="half" idx="10"/>
          </p:nvPr>
        </p:nvSpPr>
        <p:spPr/>
        <p:txBody>
          <a:bodyPr/>
          <a:lstStyle>
            <a:extLst/>
          </a:lstStyle>
          <a:p>
            <a:pPr>
              <a:defRPr/>
            </a:pPr>
            <a:endParaRPr lang="cs-CZ"/>
          </a:p>
        </p:txBody>
      </p:sp>
      <p:sp>
        <p:nvSpPr>
          <p:cNvPr id="4" name="Zástupný symbol pro zápatí 3"/>
          <p:cNvSpPr>
            <a:spLocks noGrp="1"/>
          </p:cNvSpPr>
          <p:nvPr>
            <p:ph type="ftr" sz="quarter" idx="11"/>
          </p:nvPr>
        </p:nvSpPr>
        <p:spPr/>
        <p:txBody>
          <a:bodyPr/>
          <a:lstStyle>
            <a:extLst/>
          </a:lstStyle>
          <a:p>
            <a:pPr>
              <a:defRPr/>
            </a:pPr>
            <a:endParaRPr lang="cs-CZ"/>
          </a:p>
        </p:txBody>
      </p:sp>
      <p:sp>
        <p:nvSpPr>
          <p:cNvPr id="5" name="Zástupný symbol pro číslo snímku 4"/>
          <p:cNvSpPr>
            <a:spLocks noGrp="1"/>
          </p:cNvSpPr>
          <p:nvPr>
            <p:ph type="sldNum" sz="quarter" idx="12"/>
          </p:nvPr>
        </p:nvSpPr>
        <p:spPr/>
        <p:txBody>
          <a:bodyPr/>
          <a:lstStyle>
            <a:extLst/>
          </a:lstStyle>
          <a:p>
            <a:pPr>
              <a:defRPr/>
            </a:pPr>
            <a:fld id="{F3CE81FD-4D4D-45F5-B106-DF256685A578}" type="slidenum">
              <a:rPr lang="cs-CZ" smtClean="0"/>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extLst/>
          </a:lstStyle>
          <a:p>
            <a:pPr>
              <a:defRPr/>
            </a:pPr>
            <a:endParaRPr lang="cs-CZ"/>
          </a:p>
        </p:txBody>
      </p:sp>
      <p:sp>
        <p:nvSpPr>
          <p:cNvPr id="3" name="Zástupný symbol pro zápatí 2"/>
          <p:cNvSpPr>
            <a:spLocks noGrp="1"/>
          </p:cNvSpPr>
          <p:nvPr>
            <p:ph type="ftr" sz="quarter" idx="11"/>
          </p:nvPr>
        </p:nvSpPr>
        <p:spPr/>
        <p:txBody>
          <a:bodyPr/>
          <a:lstStyle>
            <a:extLst/>
          </a:lstStyle>
          <a:p>
            <a:pPr>
              <a:defRPr/>
            </a:pPr>
            <a:endParaRPr lang="cs-CZ"/>
          </a:p>
        </p:txBody>
      </p:sp>
      <p:sp>
        <p:nvSpPr>
          <p:cNvPr id="4" name="Zástupný symbol pro číslo snímku 3"/>
          <p:cNvSpPr>
            <a:spLocks noGrp="1"/>
          </p:cNvSpPr>
          <p:nvPr>
            <p:ph type="sldNum" sz="quarter" idx="12"/>
          </p:nvPr>
        </p:nvSpPr>
        <p:spPr/>
        <p:txBody>
          <a:bodyPr/>
          <a:lstStyle>
            <a:extLst/>
          </a:lstStyle>
          <a:p>
            <a:pPr>
              <a:defRPr/>
            </a:pPr>
            <a:fld id="{0A863224-F786-4EA8-9AE8-BF3DB0F3ED0B}" type="slidenum">
              <a:rPr lang="cs-CZ" smtClean="0"/>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5800" y="273050"/>
            <a:ext cx="8229600" cy="1162050"/>
          </a:xfrm>
        </p:spPr>
        <p:txBody>
          <a:bodyPr anchor="ctr"/>
          <a:lstStyle>
            <a:lvl1pPr algn="l">
              <a:buNone/>
              <a:defRPr sz="3600" b="0"/>
            </a:lvl1pPr>
            <a:extLst/>
          </a:lstStyle>
          <a:p>
            <a:r>
              <a:rPr kumimoji="0" lang="cs-CZ" smtClean="0"/>
              <a:t>Kliknutím lze upravit styl.</a:t>
            </a:r>
            <a:endParaRPr kumimoji="0" lang="en-US"/>
          </a:p>
        </p:txBody>
      </p:sp>
      <p:sp>
        <p:nvSpPr>
          <p:cNvPr id="3" name="Zástupný symbol pro text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cs-CZ" smtClean="0"/>
              <a:t>Kliknutím lze upravit styly předlohy textu.</a:t>
            </a:r>
          </a:p>
        </p:txBody>
      </p:sp>
      <p:sp>
        <p:nvSpPr>
          <p:cNvPr id="4" name="Zástupný symbol pro obsah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extLst/>
          </a:lstStyle>
          <a:p>
            <a:pPr>
              <a:defRPr/>
            </a:pPr>
            <a:endParaRPr lang="cs-CZ"/>
          </a:p>
        </p:txBody>
      </p:sp>
      <p:sp>
        <p:nvSpPr>
          <p:cNvPr id="6" name="Zástupný symbol pro zápatí 5"/>
          <p:cNvSpPr>
            <a:spLocks noGrp="1"/>
          </p:cNvSpPr>
          <p:nvPr>
            <p:ph type="ftr" sz="quarter" idx="11"/>
          </p:nvPr>
        </p:nvSpPr>
        <p:spPr/>
        <p:txBody>
          <a:bodyPr/>
          <a:lstStyle>
            <a:extLst/>
          </a:lstStyle>
          <a:p>
            <a:pPr>
              <a:defRPr/>
            </a:pPr>
            <a:endParaRPr lang="cs-CZ"/>
          </a:p>
        </p:txBody>
      </p:sp>
      <p:sp>
        <p:nvSpPr>
          <p:cNvPr id="7" name="Zástupný symbol pro číslo snímku 6"/>
          <p:cNvSpPr>
            <a:spLocks noGrp="1"/>
          </p:cNvSpPr>
          <p:nvPr>
            <p:ph type="sldNum" sz="quarter" idx="12"/>
          </p:nvPr>
        </p:nvSpPr>
        <p:spPr/>
        <p:txBody>
          <a:bodyPr/>
          <a:lstStyle>
            <a:extLst/>
          </a:lstStyle>
          <a:p>
            <a:pPr>
              <a:defRPr/>
            </a:pPr>
            <a:fld id="{79973C85-B9E5-46E6-87C1-327DE7B70F0F}" type="slidenum">
              <a:rPr lang="cs-CZ" smtClean="0"/>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8" name="Obdélník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Přímá spojnice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Skupina 9"/>
          <p:cNvGrpSpPr/>
          <p:nvPr/>
        </p:nvGrpSpPr>
        <p:grpSpPr>
          <a:xfrm rot="5400000">
            <a:off x="8514581" y="1219200"/>
            <a:ext cx="132763" cy="128466"/>
            <a:chOff x="6668087" y="1297746"/>
            <a:chExt cx="161840" cy="156602"/>
          </a:xfrm>
        </p:grpSpPr>
        <p:cxnSp>
          <p:nvCxnSpPr>
            <p:cNvPr id="15" name="Přímá spojnice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Přímá spojnice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Přímá spojnice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Nadpis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cs-CZ" smtClean="0"/>
              <a:t>Kliknutím lze upravit styl.</a:t>
            </a:r>
            <a:endParaRPr kumimoji="0" lang="en-US"/>
          </a:p>
        </p:txBody>
      </p:sp>
      <p:sp>
        <p:nvSpPr>
          <p:cNvPr id="3" name="Zástupný symbol pro obrázek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cs-CZ" smtClean="0"/>
              <a:t>Kliknutím na ikonu přidáte obrázek.</a:t>
            </a:r>
            <a:endParaRPr kumimoji="0" lang="en-US"/>
          </a:p>
        </p:txBody>
      </p:sp>
      <p:sp>
        <p:nvSpPr>
          <p:cNvPr id="4" name="Zástupný symbol pro text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cs-CZ" smtClean="0"/>
              <a:t>Kliknutím lze upravit styly předlohy textu.</a:t>
            </a:r>
          </a:p>
        </p:txBody>
      </p:sp>
      <p:grpSp>
        <p:nvGrpSpPr>
          <p:cNvPr id="14" name="Skupina 13"/>
          <p:cNvGrpSpPr/>
          <p:nvPr/>
        </p:nvGrpSpPr>
        <p:grpSpPr>
          <a:xfrm rot="5400000">
            <a:off x="8666981" y="1371600"/>
            <a:ext cx="132763" cy="128466"/>
            <a:chOff x="6668087" y="1297746"/>
            <a:chExt cx="161840" cy="156602"/>
          </a:xfrm>
        </p:grpSpPr>
        <p:cxnSp>
          <p:nvCxnSpPr>
            <p:cNvPr id="11" name="Přímá spojnice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Přímá spojnice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Přímá spojnice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Skupina 17"/>
          <p:cNvGrpSpPr/>
          <p:nvPr/>
        </p:nvGrpSpPr>
        <p:grpSpPr>
          <a:xfrm rot="5400000">
            <a:off x="8320088" y="1474763"/>
            <a:ext cx="132763" cy="128466"/>
            <a:chOff x="6668087" y="1297746"/>
            <a:chExt cx="161840" cy="156602"/>
          </a:xfrm>
        </p:grpSpPr>
        <p:cxnSp>
          <p:nvCxnSpPr>
            <p:cNvPr id="19" name="Přímá spojnice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Přímá spojnice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Přímá spojnice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Zástupný symbol pro datum 4"/>
          <p:cNvSpPr>
            <a:spLocks noGrp="1"/>
          </p:cNvSpPr>
          <p:nvPr>
            <p:ph type="dt" sz="half" idx="10"/>
          </p:nvPr>
        </p:nvSpPr>
        <p:spPr>
          <a:xfrm>
            <a:off x="6477000" y="55499"/>
            <a:ext cx="2133600" cy="365125"/>
          </a:xfrm>
        </p:spPr>
        <p:txBody>
          <a:bodyPr/>
          <a:lstStyle>
            <a:extLst/>
          </a:lstStyle>
          <a:p>
            <a:pPr>
              <a:defRPr/>
            </a:pPr>
            <a:endParaRPr lang="cs-CZ"/>
          </a:p>
        </p:txBody>
      </p:sp>
      <p:sp>
        <p:nvSpPr>
          <p:cNvPr id="6" name="Zástupný symbol pro zápatí 5"/>
          <p:cNvSpPr>
            <a:spLocks noGrp="1"/>
          </p:cNvSpPr>
          <p:nvPr>
            <p:ph type="ftr" sz="quarter" idx="11"/>
          </p:nvPr>
        </p:nvSpPr>
        <p:spPr>
          <a:xfrm>
            <a:off x="914400" y="55499"/>
            <a:ext cx="5562600" cy="365125"/>
          </a:xfrm>
        </p:spPr>
        <p:txBody>
          <a:bodyPr/>
          <a:lstStyle>
            <a:extLst/>
          </a:lstStyle>
          <a:p>
            <a:pPr>
              <a:defRPr/>
            </a:pPr>
            <a:endParaRPr lang="cs-CZ"/>
          </a:p>
        </p:txBody>
      </p:sp>
      <p:sp>
        <p:nvSpPr>
          <p:cNvPr id="7" name="Zástupný symbol pro číslo snímku 6"/>
          <p:cNvSpPr>
            <a:spLocks noGrp="1"/>
          </p:cNvSpPr>
          <p:nvPr>
            <p:ph type="sldNum" sz="quarter" idx="12"/>
          </p:nvPr>
        </p:nvSpPr>
        <p:spPr>
          <a:xfrm>
            <a:off x="8610600" y="55499"/>
            <a:ext cx="457200" cy="365125"/>
          </a:xfrm>
        </p:spPr>
        <p:txBody>
          <a:bodyPr/>
          <a:lstStyle>
            <a:extLst/>
          </a:lstStyle>
          <a:p>
            <a:pPr>
              <a:defRPr/>
            </a:pPr>
            <a:fld id="{8236A5D9-28CB-4FA4-8084-33A9BDC23979}" type="slidenum">
              <a:rPr lang="cs-CZ" smtClean="0"/>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Obdélník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bdélník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Obdélník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Obdélník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Obdélník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Obdélník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Obdélník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Obdélník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Obdélník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Zástupný symbol pro nadpis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cs-CZ"/>
          </a:p>
        </p:txBody>
      </p:sp>
      <p:sp>
        <p:nvSpPr>
          <p:cNvPr id="3" name="Zástupný symbol pro zápatí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cs-CZ"/>
          </a:p>
        </p:txBody>
      </p:sp>
      <p:sp>
        <p:nvSpPr>
          <p:cNvPr id="23" name="Zástupný symbol pro číslo snímku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B83046CC-080C-4AE4-99E9-3657DE0D13B8}" type="slidenum">
              <a:rPr lang="cs-CZ" smtClean="0"/>
              <a:pPr>
                <a:defRPr/>
              </a:pPr>
              <a:t>‹#›</a:t>
            </a:fld>
            <a:endParaRPr lang="cs-CZ"/>
          </a:p>
        </p:txBody>
      </p:sp>
    </p:spTree>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hyperlink" Target="http://www.the-scientist.com/?articles.view/articleNo/46796/title/Proprioception--The-Sense-Within/" TargetMode="External"/><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hyperlink" Target="http://www.sinauer.com/wolfe3e/chap12/ssreceptorsF.htm" TargetMode="External"/><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hyperlink" Target="https://oup-arc.com/access/content/sensation-and-perception-5e-student-resources/sensation-and-perception-5e-activity-13-2?previousFilter=tag_chapter-13" TargetMode="External"/></Relationships>
</file>

<file path=ppt/slides/_rels/slide121.xml.rels><?xml version="1.0" encoding="UTF-8" standalone="yes"?>
<Relationships xmlns="http://schemas.openxmlformats.org/package/2006/relationships"><Relationship Id="rId2" Type="http://schemas.openxmlformats.org/officeDocument/2006/relationships/hyperlink" Target="https://oup-arc.com/access/content/sensation-and-perception-5e-student-resources/sensation-and-perception-5e-13-5-two-point-touch-thresholds?previousFilter=tag_chapter-13" TargetMode="Externa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oup-arc.com/access/content/sensation-and-perception-5e-student-resources/sensation-and-perception-5e-13-6-haptic-object-recognition?previousFilter=tag_chapter-13" TargetMode="Externa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it.wikipedia.org/wiki/File:Ernst_Heinrich_Weber.jpg" TargetMode="Externa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it.wikipedia.org/wiki/File:Ernst_Heinrich_Weber.jpg" TargetMode="Externa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the-scientist.com/?articles.view/articleNo/46833/title/Odor--Taste--and-Light-Receptors-in-Unusual-Locations/&amp;utm_campaign=NEWSLETTER_TS_The-Scientist-Daily_2016&amp;utm_source=hs_email&amp;utm_medium=email&amp;utm_content=34426135&amp;_hsenc=p2ANqtz--Ggqv1IrwQyCm24hvoIwyKwj1v0MSq2HanlCQWBmlb61lLi5JgRVp7YEAtMAzttjMRFyVT6qpGkaAW3vUmdu0RCG89Kg&amp;_hsmi=34426135" TargetMode="External"/><Relationship Id="rId2" Type="http://schemas.openxmlformats.org/officeDocument/2006/relationships/hyperlink" Target="http://www.the-scientist.com/?articles.view/articleNo/46831/title/What-Sensory-Receptors-Do-Outside-of-Sense-Organs/&amp;utm_campaign=NEWSLETTER_TS_The-Scientist-Daily_2016&amp;utm_source=hs_email&amp;utm_medium=email&amp;utm_content=34426135&amp;_hsenc=p2ANqtz-8Oyf2avL7nTDkuQ9at12H50pc6CQbK5aATJUtkmurAQX5rp13PwBa08AHpftiWa7iKvP5KWOxyN8Ysih0AOgm3lfahGw&amp;_hsmi=34426135"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ites.sinauer.com/wolfe4e/wa01.03.html" TargetMode="Externa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oup-arc.com/access/content/sensation-and-perception-5e-student-resources/sensation-and-perception-5e-activity-1-3?previousFilter=tag_chapter-01" TargetMode="External"/><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hyperlink" Target="http://www.stribro.net/2007110002-pro-vas-usmev-test---kam-vidite--ze-se-toci-.html"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hyperlink" Target="https://oup-arc.com/access/sensation-and-perception-5e-student-resources#all_resources"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hyperlink" Target="http://www.the-scientist.com/?articles.view/articleNo/49280/title/Infographic--The-Rubber-Hand-Illusion/&amp;utm_campaign=NEWSLETTER_TS_The-Scientist-Daily_2016&amp;utm_source=hs_email&amp;utm_medium=email&amp;utm_content=51981957&amp;_hsenc=p2ANqtz-9rdBejK7qWg5_zU8Q0JfyqTcwDG6bnwJdCflO8v3AndIt9EuC3Iv4Bspu_PQmd65LXTNpp4537Edda63Su-Dmt5QC3_g&amp;_hsmi=51981957" TargetMode="External"/></Relationships>
</file>

<file path=ppt/slides/_rels/slide73.xml.rels><?xml version="1.0" encoding="UTF-8" standalone="yes"?>
<Relationships xmlns="http://schemas.openxmlformats.org/package/2006/relationships"><Relationship Id="rId2" Type="http://schemas.openxmlformats.org/officeDocument/2006/relationships/hyperlink" Target="http://www.the-scientist.com/?articles.view/articleNo/46824/title/Sensory-Biology-Around-the-Animal-Kingdom/&amp;utm_campaign=NEWSLETTER_TS_The-Scientist-Daily_2016&amp;utm_source=hs_email&amp;utm_medium=email&amp;utm_content=34141120&amp;_hsenc=p2ANqtz-8mBugqu_eGCgbjyS03SykEqv2p6JOVioQroZFoKGSy7qyPsnX-CO0Z90Mh2zoyBg7F3EmRQ7_qcfKDV9Owjm1g-_PoPA&amp;_hsmi=34141120"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218;vod%20do%20SB/C-elegans-responding-to-a-touch-stimulus%5bwww.savevid.com%5d.flv" TargetMode="External"/><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1908175" y="620713"/>
            <a:ext cx="52546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3600"/>
              <a:t>Obecná fyziologie smyslů</a:t>
            </a:r>
          </a:p>
        </p:txBody>
      </p:sp>
      <p:pic>
        <p:nvPicPr>
          <p:cNvPr id="2051" name="Picture 6" descr="The Five Sen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628775"/>
            <a:ext cx="6985000" cy="4781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188640"/>
            <a:ext cx="9144000" cy="6463308"/>
          </a:xfrm>
          <a:prstGeom prst="rect">
            <a:avLst/>
          </a:prstGeom>
          <a:noFill/>
        </p:spPr>
        <p:txBody>
          <a:bodyPr wrap="square" rtlCol="0">
            <a:spAutoFit/>
          </a:bodyPr>
          <a:lstStyle/>
          <a:p>
            <a:r>
              <a:rPr lang="cs-CZ" dirty="0"/>
              <a:t>Poněvadž receptorové proteiny jsou integrální membránové proteiny, proces </a:t>
            </a:r>
            <a:r>
              <a:rPr lang="cs-CZ" dirty="0" err="1"/>
              <a:t>sensorické</a:t>
            </a:r>
            <a:r>
              <a:rPr lang="cs-CZ" dirty="0"/>
              <a:t> transdukce vyžaduje specializovaná </a:t>
            </a:r>
            <a:r>
              <a:rPr lang="cs-CZ" dirty="0" smtClean="0"/>
              <a:t>místo – tzv. </a:t>
            </a:r>
            <a:r>
              <a:rPr lang="cs-CZ" dirty="0" err="1" smtClean="0"/>
              <a:t>sensorickou</a:t>
            </a:r>
            <a:r>
              <a:rPr lang="cs-CZ" dirty="0" smtClean="0"/>
              <a:t> membránu (SM). </a:t>
            </a:r>
            <a:r>
              <a:rPr lang="cs-CZ" dirty="0"/>
              <a:t>Ta bývá bohatě členěna, aby byl co největší povrch pro co nejvíce receptorů (tyčinky</a:t>
            </a:r>
            <a:r>
              <a:rPr lang="cs-CZ" dirty="0" smtClean="0"/>
              <a:t>).</a:t>
            </a:r>
          </a:p>
          <a:p>
            <a:endParaRPr lang="cs-CZ" dirty="0"/>
          </a:p>
          <a:p>
            <a:r>
              <a:rPr lang="cs-CZ" dirty="0"/>
              <a:t>SM je u většiny receptorových buněk vyvinuta dvěma způsoby. </a:t>
            </a:r>
            <a:endParaRPr lang="cs-CZ" dirty="0" smtClean="0"/>
          </a:p>
          <a:p>
            <a:endParaRPr lang="cs-CZ" dirty="0" smtClean="0"/>
          </a:p>
          <a:p>
            <a:pPr marL="342900" indent="-342900">
              <a:buAutoNum type="alphaUcParenR"/>
            </a:pPr>
            <a:r>
              <a:rPr lang="cs-CZ" dirty="0" smtClean="0"/>
              <a:t>Ve </a:t>
            </a:r>
            <a:r>
              <a:rPr lang="cs-CZ" dirty="0"/>
              <a:t>vláskových buňkách ucha a vestibulárního systému, čichových receptorech </a:t>
            </a:r>
            <a:r>
              <a:rPr lang="cs-CZ" dirty="0" err="1"/>
              <a:t>vomeronasálního</a:t>
            </a:r>
            <a:r>
              <a:rPr lang="cs-CZ" dirty="0"/>
              <a:t> orgánu a fotoreceptorech členovců je tvořena tzv. </a:t>
            </a:r>
            <a:r>
              <a:rPr lang="cs-CZ" dirty="0" err="1"/>
              <a:t>mikrovily</a:t>
            </a:r>
            <a:r>
              <a:rPr lang="cs-CZ" dirty="0"/>
              <a:t>. </a:t>
            </a:r>
            <a:r>
              <a:rPr lang="cs-CZ" dirty="0" err="1" smtClean="0"/>
              <a:t>Mikrovilus</a:t>
            </a:r>
            <a:r>
              <a:rPr lang="cs-CZ" dirty="0" smtClean="0"/>
              <a:t> </a:t>
            </a:r>
            <a:r>
              <a:rPr lang="cs-CZ" dirty="0"/>
              <a:t>je vysoce strukturovaná membránová vychlípenina (</a:t>
            </a:r>
            <a:r>
              <a:rPr lang="cs-CZ" dirty="0" err="1"/>
              <a:t>evaginace</a:t>
            </a:r>
            <a:r>
              <a:rPr lang="cs-CZ" dirty="0"/>
              <a:t>) zpravidla obsahující asi 40 paralelních vláken aktinu nebo jiného strukturálního proteinu jako je fibrin nebo </a:t>
            </a:r>
            <a:r>
              <a:rPr lang="cs-CZ" dirty="0" err="1"/>
              <a:t>villin</a:t>
            </a:r>
            <a:r>
              <a:rPr lang="cs-CZ" dirty="0"/>
              <a:t>, o kterých se předpokládá, že hrají roli při udržování tuhosti a tvaru </a:t>
            </a:r>
            <a:r>
              <a:rPr lang="cs-CZ" dirty="0" err="1"/>
              <a:t>mikrovilu</a:t>
            </a:r>
            <a:r>
              <a:rPr lang="cs-CZ" dirty="0"/>
              <a:t>. Tyto proteiny mohou ale také sloužit jako přípojná místa pro membránové proteiny a tak se účastnit organizace transdukční </a:t>
            </a:r>
            <a:r>
              <a:rPr lang="cs-CZ" dirty="0" smtClean="0"/>
              <a:t>mašinérie.</a:t>
            </a:r>
          </a:p>
          <a:p>
            <a:pPr marL="342900" indent="-342900">
              <a:buAutoNum type="alphaUcParenR"/>
            </a:pPr>
            <a:endParaRPr lang="cs-CZ" dirty="0" smtClean="0"/>
          </a:p>
          <a:p>
            <a:pPr marL="342900" indent="-342900">
              <a:buAutoNum type="alphaUcParenR"/>
            </a:pPr>
            <a:r>
              <a:rPr lang="cs-CZ" dirty="0" smtClean="0"/>
              <a:t>Ve </a:t>
            </a:r>
            <a:r>
              <a:rPr lang="cs-CZ" dirty="0"/>
              <a:t>vestibulárních receptorech měkkýšů, </a:t>
            </a:r>
            <a:r>
              <a:rPr lang="cs-CZ" dirty="0" err="1"/>
              <a:t>mechanoreceptorech</a:t>
            </a:r>
            <a:r>
              <a:rPr lang="cs-CZ" dirty="0"/>
              <a:t> hmyzu, čichových receptorech v nosní sliznici, fotoreceptorech obratlovců a některých bezobratlých je </a:t>
            </a:r>
            <a:r>
              <a:rPr lang="cs-CZ" dirty="0" err="1"/>
              <a:t>sensorická</a:t>
            </a:r>
            <a:r>
              <a:rPr lang="cs-CZ" dirty="0"/>
              <a:t> membrána ve spojení s </a:t>
            </a:r>
            <a:r>
              <a:rPr lang="cs-CZ" dirty="0" err="1" smtClean="0"/>
              <a:t>cilií</a:t>
            </a:r>
            <a:r>
              <a:rPr lang="cs-CZ" dirty="0" smtClean="0"/>
              <a:t>. </a:t>
            </a:r>
            <a:r>
              <a:rPr lang="cs-CZ" dirty="0" err="1"/>
              <a:t>Cilia</a:t>
            </a:r>
            <a:r>
              <a:rPr lang="cs-CZ" dirty="0"/>
              <a:t> jsou také vysoce organizované membránové </a:t>
            </a:r>
            <a:r>
              <a:rPr lang="cs-CZ" dirty="0" err="1"/>
              <a:t>evaginace</a:t>
            </a:r>
            <a:r>
              <a:rPr lang="cs-CZ" dirty="0"/>
              <a:t> ale mají odlišnou vnitřní organizaci. Vnitřek </a:t>
            </a:r>
            <a:r>
              <a:rPr lang="cs-CZ" dirty="0" err="1"/>
              <a:t>cilia</a:t>
            </a:r>
            <a:r>
              <a:rPr lang="cs-CZ" dirty="0"/>
              <a:t> obsahuje mikrotubuly složené z tubulinu, obyčejně v charakteristickém uspořádání </a:t>
            </a:r>
            <a:r>
              <a:rPr lang="cs-CZ" dirty="0" smtClean="0"/>
              <a:t>9+2. U </a:t>
            </a:r>
            <a:r>
              <a:rPr lang="cs-CZ" dirty="0"/>
              <a:t>některých tyto centrální chybí, např. v obratlovčích tyčinkách a čípcích. Kromě mikrotubulů zde nalezneme další proteiny jako </a:t>
            </a:r>
            <a:r>
              <a:rPr lang="cs-CZ" dirty="0" err="1"/>
              <a:t>nexin</a:t>
            </a:r>
            <a:r>
              <a:rPr lang="cs-CZ" dirty="0"/>
              <a:t>, které drží tvar nebo slouží k pohybu.</a:t>
            </a:r>
          </a:p>
          <a:p>
            <a:endParaRPr lang="cs-CZ" dirty="0"/>
          </a:p>
        </p:txBody>
      </p:sp>
    </p:spTree>
    <p:extLst>
      <p:ext uri="{BB962C8B-B14F-4D97-AF65-F5344CB8AC3E}">
        <p14:creationId xmlns:p14="http://schemas.microsoft.com/office/powerpoint/2010/main" val="287630621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2900"/>
            <a:ext cx="9144000" cy="524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7" name="Text Box 5"/>
          <p:cNvSpPr txBox="1">
            <a:spLocks noChangeArrowheads="1"/>
          </p:cNvSpPr>
          <p:nvPr/>
        </p:nvSpPr>
        <p:spPr bwMode="auto">
          <a:xfrm>
            <a:off x="574576" y="188640"/>
            <a:ext cx="8534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b="0" dirty="0">
                <a:solidFill>
                  <a:srgbClr val="FFFFFF"/>
                </a:solidFill>
              </a:rPr>
              <a:t>… nebo uvolňování chemických signálů řídících srdeční činnost</a:t>
            </a:r>
            <a:r>
              <a:rPr lang="cs-CZ" b="0" dirty="0" smtClean="0">
                <a:solidFill>
                  <a:srgbClr val="FFFFFF"/>
                </a:solidFill>
              </a:rPr>
              <a:t>.</a:t>
            </a:r>
          </a:p>
          <a:p>
            <a:pPr eaLnBrk="1" hangingPunct="1"/>
            <a:r>
              <a:rPr lang="cs-CZ" b="0" dirty="0" smtClean="0">
                <a:solidFill>
                  <a:srgbClr val="FFFFFF"/>
                </a:solidFill>
              </a:rPr>
              <a:t>Mechanické napětí přenášeno na cytoskelet a přímo mění enzymatickou aktivitu vázaného signálního komplexu (přes ROS) a zvyšuje intenzitu stahu srdce.  </a:t>
            </a:r>
            <a:endParaRPr lang="cs-CZ" b="0" dirty="0">
              <a:solidFill>
                <a:srgbClr val="FFFFFF"/>
              </a:solidFill>
            </a:endParaRPr>
          </a:p>
        </p:txBody>
      </p:sp>
    </p:spTree>
    <p:extLst>
      <p:ext uri="{BB962C8B-B14F-4D97-AF65-F5344CB8AC3E}">
        <p14:creationId xmlns:p14="http://schemas.microsoft.com/office/powerpoint/2010/main" val="413094381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79513" y="548680"/>
            <a:ext cx="8964487" cy="5909310"/>
          </a:xfrm>
          <a:prstGeom prst="rect">
            <a:avLst/>
          </a:prstGeom>
          <a:noFill/>
        </p:spPr>
        <p:txBody>
          <a:bodyPr wrap="square" rtlCol="0">
            <a:spAutoFit/>
          </a:bodyPr>
          <a:lstStyle/>
          <a:p>
            <a:r>
              <a:rPr lang="cs-CZ" dirty="0" smtClean="0"/>
              <a:t>	</a:t>
            </a:r>
            <a:r>
              <a:rPr lang="en-US" dirty="0" smtClean="0"/>
              <a:t>Cells </a:t>
            </a:r>
            <a:r>
              <a:rPr lang="en-US" dirty="0"/>
              <a:t>are continuously subjected to mechanical forces that influence cell division, gene expression, cell migration, morphogenesis, cell adhesion, fluid homeostasis, ion channel gating and vesicular </a:t>
            </a:r>
            <a:r>
              <a:rPr lang="en-US" dirty="0" smtClean="0"/>
              <a:t>transport</a:t>
            </a:r>
            <a:r>
              <a:rPr lang="cs-CZ" dirty="0" smtClean="0"/>
              <a:t>.</a:t>
            </a:r>
            <a:r>
              <a:rPr lang="en-US" dirty="0" smtClean="0"/>
              <a:t> </a:t>
            </a:r>
            <a:r>
              <a:rPr lang="en-US" dirty="0"/>
              <a:t>The rapidly growing field of </a:t>
            </a:r>
            <a:r>
              <a:rPr lang="en-US" i="1" dirty="0" err="1"/>
              <a:t>mechanobiology</a:t>
            </a:r>
            <a:r>
              <a:rPr lang="en-US" dirty="0"/>
              <a:t> is focused on investigating the influence of mechanical forces on cellular and molecular processes. </a:t>
            </a:r>
            <a:endParaRPr lang="cs-CZ" dirty="0" smtClean="0"/>
          </a:p>
          <a:p>
            <a:r>
              <a:rPr lang="cs-CZ" dirty="0"/>
              <a:t>	</a:t>
            </a:r>
            <a:r>
              <a:rPr lang="en-US" dirty="0" smtClean="0"/>
              <a:t>The </a:t>
            </a:r>
            <a:r>
              <a:rPr lang="en-US" dirty="0"/>
              <a:t>primary motivations of </a:t>
            </a:r>
            <a:r>
              <a:rPr lang="en-US" dirty="0" err="1"/>
              <a:t>mechanobiological</a:t>
            </a:r>
            <a:r>
              <a:rPr lang="en-US" dirty="0"/>
              <a:t> investigations are to uncover the mechanisms that enable cells to sense, transduce and respond to mechanical stimuli, as well as to characterize the mechanical properties of molecules and </a:t>
            </a:r>
            <a:r>
              <a:rPr lang="en-US" dirty="0" smtClean="0"/>
              <a:t>cells.</a:t>
            </a:r>
            <a:endParaRPr lang="cs-CZ" dirty="0" smtClean="0"/>
          </a:p>
          <a:p>
            <a:endParaRPr lang="cs-CZ" dirty="0"/>
          </a:p>
          <a:p>
            <a:endParaRPr lang="cs-CZ" dirty="0" smtClean="0"/>
          </a:p>
          <a:p>
            <a:r>
              <a:rPr lang="cs-CZ" dirty="0" err="1"/>
              <a:t>Nanoscopic</a:t>
            </a:r>
            <a:r>
              <a:rPr lang="cs-CZ" dirty="0"/>
              <a:t> </a:t>
            </a:r>
            <a:r>
              <a:rPr lang="cs-CZ" dirty="0" err="1"/>
              <a:t>changes</a:t>
            </a:r>
            <a:r>
              <a:rPr lang="cs-CZ" dirty="0"/>
              <a:t> in plasma </a:t>
            </a:r>
            <a:r>
              <a:rPr lang="cs-CZ" dirty="0" err="1"/>
              <a:t>membrane</a:t>
            </a:r>
            <a:r>
              <a:rPr lang="cs-CZ" dirty="0"/>
              <a:t> stress and </a:t>
            </a:r>
            <a:r>
              <a:rPr lang="cs-CZ" dirty="0" err="1"/>
              <a:t>tension</a:t>
            </a:r>
            <a:r>
              <a:rPr lang="cs-CZ" dirty="0"/>
              <a:t> </a:t>
            </a:r>
            <a:r>
              <a:rPr lang="cs-CZ" dirty="0" err="1"/>
              <a:t>can</a:t>
            </a:r>
            <a:r>
              <a:rPr lang="cs-CZ" dirty="0"/>
              <a:t> influence ion </a:t>
            </a:r>
            <a:r>
              <a:rPr lang="cs-CZ" dirty="0" err="1"/>
              <a:t>channel</a:t>
            </a:r>
            <a:r>
              <a:rPr lang="cs-CZ" dirty="0"/>
              <a:t> </a:t>
            </a:r>
            <a:r>
              <a:rPr lang="cs-CZ" dirty="0" err="1" smtClean="0"/>
              <a:t>activity</a:t>
            </a:r>
            <a:r>
              <a:rPr lang="cs-CZ" dirty="0" smtClean="0"/>
              <a:t>, </a:t>
            </a:r>
            <a:r>
              <a:rPr lang="cs-CZ" dirty="0" err="1"/>
              <a:t>synaptic</a:t>
            </a:r>
            <a:r>
              <a:rPr lang="cs-CZ" dirty="0"/>
              <a:t> </a:t>
            </a:r>
            <a:r>
              <a:rPr lang="cs-CZ" dirty="0" err="1"/>
              <a:t>vesicle</a:t>
            </a:r>
            <a:r>
              <a:rPr lang="cs-CZ" dirty="0"/>
              <a:t> </a:t>
            </a:r>
            <a:r>
              <a:rPr lang="cs-CZ" dirty="0" err="1" smtClean="0"/>
              <a:t>clustering</a:t>
            </a:r>
            <a:r>
              <a:rPr lang="cs-CZ" dirty="0" smtClean="0"/>
              <a:t>, </a:t>
            </a:r>
            <a:r>
              <a:rPr lang="cs-CZ" dirty="0" err="1"/>
              <a:t>neurotransmitter</a:t>
            </a:r>
            <a:r>
              <a:rPr lang="cs-CZ" dirty="0"/>
              <a:t> </a:t>
            </a:r>
            <a:r>
              <a:rPr lang="cs-CZ" dirty="0" err="1" smtClean="0"/>
              <a:t>release</a:t>
            </a:r>
            <a:r>
              <a:rPr lang="cs-CZ" dirty="0" smtClean="0"/>
              <a:t> </a:t>
            </a:r>
            <a:r>
              <a:rPr lang="cs-CZ" dirty="0"/>
              <a:t>and </a:t>
            </a:r>
            <a:r>
              <a:rPr lang="cs-CZ" dirty="0" err="1"/>
              <a:t>axonal</a:t>
            </a:r>
            <a:r>
              <a:rPr lang="cs-CZ" dirty="0"/>
              <a:t> </a:t>
            </a:r>
            <a:r>
              <a:rPr lang="cs-CZ" dirty="0" err="1"/>
              <a:t>growth</a:t>
            </a:r>
            <a:r>
              <a:rPr lang="cs-CZ" dirty="0"/>
              <a:t> </a:t>
            </a:r>
            <a:r>
              <a:rPr lang="cs-CZ" dirty="0" err="1"/>
              <a:t>cone</a:t>
            </a:r>
            <a:r>
              <a:rPr lang="cs-CZ" dirty="0"/>
              <a:t> </a:t>
            </a:r>
            <a:r>
              <a:rPr lang="cs-CZ" dirty="0" err="1" smtClean="0"/>
              <a:t>dynamics</a:t>
            </a:r>
            <a:r>
              <a:rPr lang="cs-CZ" dirty="0" smtClean="0"/>
              <a:t>. </a:t>
            </a:r>
          </a:p>
          <a:p>
            <a:endParaRPr lang="cs-CZ" dirty="0"/>
          </a:p>
          <a:p>
            <a:endParaRPr lang="cs-CZ" dirty="0" smtClean="0"/>
          </a:p>
          <a:p>
            <a:endParaRPr lang="cs-CZ" dirty="0"/>
          </a:p>
          <a:p>
            <a:endParaRPr lang="cs-CZ" dirty="0" smtClean="0"/>
          </a:p>
          <a:p>
            <a:endParaRPr lang="cs-CZ" dirty="0"/>
          </a:p>
          <a:p>
            <a:endParaRPr lang="cs-CZ" dirty="0"/>
          </a:p>
          <a:p>
            <a:endParaRPr lang="en-US" dirty="0"/>
          </a:p>
          <a:p>
            <a:r>
              <a:rPr lang="cs-CZ" dirty="0"/>
              <a:t>NATURE REVIEWS | </a:t>
            </a:r>
            <a:r>
              <a:rPr lang="cs-CZ" b="1" dirty="0"/>
              <a:t>NEUROSCIENCE </a:t>
            </a:r>
            <a:r>
              <a:rPr lang="cs-CZ" dirty="0"/>
              <a:t>VOLUME 13 | DECEMBER 2012 </a:t>
            </a:r>
          </a:p>
        </p:txBody>
      </p:sp>
    </p:spTree>
    <p:extLst>
      <p:ext uri="{BB962C8B-B14F-4D97-AF65-F5344CB8AC3E}">
        <p14:creationId xmlns:p14="http://schemas.microsoft.com/office/powerpoint/2010/main" val="180217430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759"/>
            <a:ext cx="5418465" cy="6796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5418465" y="-27384"/>
            <a:ext cx="3725535" cy="7478970"/>
          </a:xfrm>
          <a:prstGeom prst="rect">
            <a:avLst/>
          </a:prstGeom>
          <a:noFill/>
        </p:spPr>
        <p:txBody>
          <a:bodyPr wrap="square" rtlCol="0">
            <a:spAutoFit/>
          </a:bodyPr>
          <a:lstStyle/>
          <a:p>
            <a:r>
              <a:rPr lang="en-US" sz="1600" b="1" dirty="0"/>
              <a:t>Mechanical forces are generated and transduced in neurons. a </a:t>
            </a:r>
            <a:r>
              <a:rPr lang="en-US" sz="1600" dirty="0"/>
              <a:t>| The cell body of a neuron, showing cellular and molecular components that transduce or sense micromechanical forces. The components illustrated, such as the plasma membrane, ion channels, actin filaments, microtubules, </a:t>
            </a:r>
            <a:r>
              <a:rPr lang="en-US" sz="1600" dirty="0" err="1"/>
              <a:t>neurofilaments</a:t>
            </a:r>
            <a:r>
              <a:rPr lang="en-US" sz="1600" dirty="0"/>
              <a:t>, motor proteins, </a:t>
            </a:r>
            <a:r>
              <a:rPr lang="en-US" sz="1600" dirty="0" err="1"/>
              <a:t>spectrins</a:t>
            </a:r>
            <a:r>
              <a:rPr lang="en-US" sz="1600" dirty="0"/>
              <a:t>, </a:t>
            </a:r>
            <a:r>
              <a:rPr lang="en-US" sz="1600" dirty="0" err="1"/>
              <a:t>integrins</a:t>
            </a:r>
            <a:r>
              <a:rPr lang="en-US" sz="1600" dirty="0"/>
              <a:t>, extracellular matrix, lipid rafts and </a:t>
            </a:r>
            <a:r>
              <a:rPr lang="en-US" sz="1600" dirty="0" err="1"/>
              <a:t>osmolarity</a:t>
            </a:r>
            <a:r>
              <a:rPr lang="en-US" sz="1600" dirty="0"/>
              <a:t>, have key roles in neuronal and glial function. </a:t>
            </a:r>
            <a:r>
              <a:rPr lang="en-US" sz="1600" b="1" dirty="0"/>
              <a:t>b </a:t>
            </a:r>
            <a:r>
              <a:rPr lang="en-US" sz="1600" dirty="0"/>
              <a:t>| A neuron or glial cell showing several properties of plasma membranes, including the bending (</a:t>
            </a:r>
            <a:r>
              <a:rPr lang="en-US" sz="1600" i="1" dirty="0"/>
              <a:t>K</a:t>
            </a:r>
            <a:r>
              <a:rPr lang="en-US" sz="1600" dirty="0"/>
              <a:t>B), compression (</a:t>
            </a:r>
            <a:r>
              <a:rPr lang="en-US" sz="1600" i="1" dirty="0"/>
              <a:t>K</a:t>
            </a:r>
            <a:r>
              <a:rPr lang="en-US" sz="1600" dirty="0"/>
              <a:t>C) and area expansion (</a:t>
            </a:r>
            <a:r>
              <a:rPr lang="en-US" sz="1600" i="1" dirty="0"/>
              <a:t>K</a:t>
            </a:r>
            <a:r>
              <a:rPr lang="en-US" sz="1600" dirty="0"/>
              <a:t>A) moduli. Stalling (</a:t>
            </a:r>
            <a:r>
              <a:rPr lang="en-US" sz="1600" i="1" dirty="0" err="1"/>
              <a:t>F</a:t>
            </a:r>
            <a:r>
              <a:rPr lang="en-US" sz="1600" dirty="0" err="1"/>
              <a:t>stall</a:t>
            </a:r>
            <a:r>
              <a:rPr lang="en-US" sz="1600" dirty="0"/>
              <a:t>) and buckling (</a:t>
            </a:r>
            <a:r>
              <a:rPr lang="en-US" sz="1600" i="1" dirty="0" err="1"/>
              <a:t>F</a:t>
            </a:r>
            <a:r>
              <a:rPr lang="en-US" sz="1600" dirty="0" err="1"/>
              <a:t>buckle</a:t>
            </a:r>
            <a:r>
              <a:rPr lang="en-US" sz="1600" dirty="0"/>
              <a:t>) forces act on actin filaments, and microtubules and </a:t>
            </a:r>
            <a:r>
              <a:rPr lang="en-US" sz="1600" dirty="0" err="1"/>
              <a:t>neurofilaments</a:t>
            </a:r>
            <a:r>
              <a:rPr lang="en-US" sz="1600" dirty="0"/>
              <a:t> interact and exert pushing (</a:t>
            </a:r>
            <a:r>
              <a:rPr lang="en-US" sz="1600" i="1" dirty="0" err="1"/>
              <a:t>F</a:t>
            </a:r>
            <a:r>
              <a:rPr lang="en-US" sz="1600" dirty="0" err="1"/>
              <a:t>push</a:t>
            </a:r>
            <a:r>
              <a:rPr lang="en-US" sz="1600" dirty="0"/>
              <a:t>) and pulling (</a:t>
            </a:r>
            <a:r>
              <a:rPr lang="en-US" sz="1600" i="1" dirty="0" err="1"/>
              <a:t>F</a:t>
            </a:r>
            <a:r>
              <a:rPr lang="en-US" sz="1600" dirty="0" err="1"/>
              <a:t>pull</a:t>
            </a:r>
            <a:r>
              <a:rPr lang="en-US" sz="1600" dirty="0"/>
              <a:t>) forces. Adhesion forces (</a:t>
            </a:r>
            <a:r>
              <a:rPr lang="en-US" sz="1600" i="1" dirty="0" err="1"/>
              <a:t>F</a:t>
            </a:r>
            <a:r>
              <a:rPr lang="en-US" sz="1600" dirty="0" err="1"/>
              <a:t>adhesion</a:t>
            </a:r>
            <a:r>
              <a:rPr lang="en-US" sz="1600" dirty="0"/>
              <a:t>) generated by cell adhesion molecules, such as </a:t>
            </a:r>
            <a:r>
              <a:rPr lang="en-US" sz="1600" dirty="0" err="1"/>
              <a:t>integrins</a:t>
            </a:r>
            <a:r>
              <a:rPr lang="en-US" sz="1600" dirty="0"/>
              <a:t> and </a:t>
            </a:r>
            <a:r>
              <a:rPr lang="en-US" sz="1600" dirty="0" err="1"/>
              <a:t>cadherins</a:t>
            </a:r>
            <a:r>
              <a:rPr lang="en-US" sz="1600" dirty="0"/>
              <a:t>, couple cells together. In addition, interaction (</a:t>
            </a:r>
            <a:r>
              <a:rPr lang="en-US" sz="1600" i="1" dirty="0" err="1"/>
              <a:t>F</a:t>
            </a:r>
            <a:r>
              <a:rPr lang="en-US" sz="1600" dirty="0" err="1"/>
              <a:t>interact</a:t>
            </a:r>
            <a:r>
              <a:rPr lang="en-US" sz="1600" dirty="0"/>
              <a:t>) and hydrophobic matching (</a:t>
            </a:r>
            <a:r>
              <a:rPr lang="en-US" sz="1600" i="1" dirty="0" err="1"/>
              <a:t>F</a:t>
            </a:r>
            <a:r>
              <a:rPr lang="en-US" sz="1600" dirty="0" err="1"/>
              <a:t>match</a:t>
            </a:r>
            <a:r>
              <a:rPr lang="en-US" sz="1600" dirty="0"/>
              <a:t>) forces are generated by the inclusion of a protein, such as an ion channel, in the plasma membrane.</a:t>
            </a:r>
          </a:p>
          <a:p>
            <a:endParaRPr lang="cs-CZ" sz="1600" dirty="0"/>
          </a:p>
        </p:txBody>
      </p:sp>
    </p:spTree>
    <p:extLst>
      <p:ext uri="{BB962C8B-B14F-4D97-AF65-F5344CB8AC3E}">
        <p14:creationId xmlns:p14="http://schemas.microsoft.com/office/powerpoint/2010/main" val="19197930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p:cNvSpPr>
            <a:spLocks noChangeAspect="1" noChangeArrowheads="1" noTextEdit="1"/>
          </p:cNvSpPr>
          <p:nvPr/>
        </p:nvSpPr>
        <p:spPr bwMode="auto">
          <a:xfrm>
            <a:off x="0" y="0"/>
            <a:ext cx="687705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819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834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687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5"/>
          <p:cNvGrpSpPr>
            <a:grpSpLocks noChangeAspect="1"/>
          </p:cNvGrpSpPr>
          <p:nvPr/>
        </p:nvGrpSpPr>
        <p:grpSpPr bwMode="auto">
          <a:xfrm>
            <a:off x="-1" y="620688"/>
            <a:ext cx="9098711" cy="5616624"/>
            <a:chOff x="567" y="709"/>
            <a:chExt cx="4139" cy="2555"/>
          </a:xfrm>
        </p:grpSpPr>
        <p:sp>
          <p:nvSpPr>
            <p:cNvPr id="3" name="AutoShape 4"/>
            <p:cNvSpPr>
              <a:spLocks noChangeAspect="1" noChangeArrowheads="1" noTextEdit="1"/>
            </p:cNvSpPr>
            <p:nvPr/>
          </p:nvSpPr>
          <p:spPr bwMode="auto">
            <a:xfrm>
              <a:off x="567" y="709"/>
              <a:ext cx="4139"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829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 y="709"/>
              <a:ext cx="4143" cy="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63597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4155"/>
          <a:stretch/>
        </p:blipFill>
        <p:spPr bwMode="auto">
          <a:xfrm>
            <a:off x="5289327" y="-2"/>
            <a:ext cx="3854673" cy="684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195736" y="6480065"/>
            <a:ext cx="1783309" cy="369332"/>
          </a:xfrm>
          <a:prstGeom prst="rect">
            <a:avLst/>
          </a:prstGeom>
          <a:noFill/>
        </p:spPr>
        <p:txBody>
          <a:bodyPr wrap="none" rtlCol="0">
            <a:spAutoFit/>
          </a:bodyPr>
          <a:lstStyle/>
          <a:p>
            <a:r>
              <a:rPr lang="cs-CZ" dirty="0" err="1" smtClean="0"/>
              <a:t>Sensing</a:t>
            </a:r>
            <a:r>
              <a:rPr lang="cs-CZ" dirty="0" smtClean="0"/>
              <a:t> </a:t>
            </a:r>
            <a:r>
              <a:rPr lang="cs-CZ" dirty="0" err="1" smtClean="0"/>
              <a:t>tension</a:t>
            </a:r>
            <a:endParaRPr lang="cs-CZ" dirty="0"/>
          </a:p>
        </p:txBody>
      </p:sp>
      <p:sp>
        <p:nvSpPr>
          <p:cNvPr id="5" name="TextovéPole 4"/>
          <p:cNvSpPr txBox="1"/>
          <p:nvPr/>
        </p:nvSpPr>
        <p:spPr>
          <a:xfrm>
            <a:off x="611560" y="620688"/>
            <a:ext cx="4392488" cy="2031325"/>
          </a:xfrm>
          <a:prstGeom prst="rect">
            <a:avLst/>
          </a:prstGeom>
          <a:noFill/>
        </p:spPr>
        <p:txBody>
          <a:bodyPr wrap="square" rtlCol="0">
            <a:spAutoFit/>
          </a:bodyPr>
          <a:lstStyle/>
          <a:p>
            <a:r>
              <a:rPr lang="cs-CZ" dirty="0" smtClean="0"/>
              <a:t>K měření lokálních buněčných sil byl zkonstruován sensor tahu. Protein z pavoučího vlákna má z obou stran fluorescenční sousedy. Umístěn byl do </a:t>
            </a:r>
            <a:r>
              <a:rPr lang="cs-CZ" dirty="0" err="1" smtClean="0"/>
              <a:t>vinkulinu</a:t>
            </a:r>
            <a:r>
              <a:rPr lang="cs-CZ" dirty="0" smtClean="0"/>
              <a:t>, který propojuje cytoskelet s extracelulární matrix. </a:t>
            </a:r>
          </a:p>
          <a:p>
            <a:r>
              <a:rPr lang="cs-CZ" dirty="0" smtClean="0"/>
              <a:t>Emise světla odpovídá tahu.</a:t>
            </a:r>
            <a:endParaRPr lang="cs-CZ" dirty="0"/>
          </a:p>
        </p:txBody>
      </p:sp>
    </p:spTree>
    <p:extLst>
      <p:ext uri="{BB962C8B-B14F-4D97-AF65-F5344CB8AC3E}">
        <p14:creationId xmlns:p14="http://schemas.microsoft.com/office/powerpoint/2010/main" val="354935754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4155"/>
          <a:stretch/>
        </p:blipFill>
        <p:spPr bwMode="auto">
          <a:xfrm>
            <a:off x="5289327" y="-2"/>
            <a:ext cx="3854673" cy="684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099640"/>
            <a:ext cx="3948931" cy="371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195736" y="6480065"/>
            <a:ext cx="1783309" cy="369332"/>
          </a:xfrm>
          <a:prstGeom prst="rect">
            <a:avLst/>
          </a:prstGeom>
          <a:noFill/>
        </p:spPr>
        <p:txBody>
          <a:bodyPr wrap="none" rtlCol="0">
            <a:spAutoFit/>
          </a:bodyPr>
          <a:lstStyle/>
          <a:p>
            <a:r>
              <a:rPr lang="cs-CZ" dirty="0" err="1" smtClean="0"/>
              <a:t>Sensing</a:t>
            </a:r>
            <a:r>
              <a:rPr lang="cs-CZ" dirty="0" smtClean="0"/>
              <a:t> </a:t>
            </a:r>
            <a:r>
              <a:rPr lang="cs-CZ" dirty="0" err="1" smtClean="0"/>
              <a:t>tension</a:t>
            </a:r>
            <a:endParaRPr lang="cs-CZ" dirty="0"/>
          </a:p>
        </p:txBody>
      </p:sp>
      <p:sp>
        <p:nvSpPr>
          <p:cNvPr id="5" name="TextovéPole 4"/>
          <p:cNvSpPr txBox="1"/>
          <p:nvPr/>
        </p:nvSpPr>
        <p:spPr>
          <a:xfrm>
            <a:off x="611560" y="620688"/>
            <a:ext cx="4392488" cy="1477328"/>
          </a:xfrm>
          <a:prstGeom prst="rect">
            <a:avLst/>
          </a:prstGeom>
          <a:noFill/>
        </p:spPr>
        <p:txBody>
          <a:bodyPr wrap="square" rtlCol="0">
            <a:spAutoFit/>
          </a:bodyPr>
          <a:lstStyle/>
          <a:p>
            <a:r>
              <a:rPr lang="cs-CZ" dirty="0" smtClean="0"/>
              <a:t>K měření lokálních buněčných sil byl zkonstruován sensor tahu. Protein z pavoučího vlákna </a:t>
            </a:r>
            <a:r>
              <a:rPr lang="cs-CZ" dirty="0" smtClean="0"/>
              <a:t>(SSP) má </a:t>
            </a:r>
            <a:r>
              <a:rPr lang="cs-CZ" dirty="0" smtClean="0"/>
              <a:t>z obou stran fluorescenční sousedy. Umístěn byl do </a:t>
            </a:r>
            <a:r>
              <a:rPr lang="cs-CZ" dirty="0" err="1" smtClean="0"/>
              <a:t>vinkulinu</a:t>
            </a:r>
            <a:r>
              <a:rPr lang="cs-CZ" dirty="0" smtClean="0"/>
              <a:t>. </a:t>
            </a:r>
            <a:endParaRPr lang="cs-CZ" dirty="0"/>
          </a:p>
        </p:txBody>
      </p:sp>
    </p:spTree>
    <p:extLst>
      <p:ext uri="{BB962C8B-B14F-4D97-AF65-F5344CB8AC3E}">
        <p14:creationId xmlns:p14="http://schemas.microsoft.com/office/powerpoint/2010/main" val="347009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771775" y="1773238"/>
            <a:ext cx="3455988" cy="8001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lnSpc>
                <a:spcPct val="80000"/>
              </a:lnSpc>
              <a:spcAft>
                <a:spcPts val="0"/>
              </a:spcAft>
              <a:buFont typeface="Wingdings" pitchFamily="2" charset="2"/>
              <a:buNone/>
              <a:defRPr/>
            </a:pPr>
            <a:r>
              <a:rPr lang="cs-CZ" sz="2800" smtClean="0"/>
              <a:t>Propriorecepce- somatický smysl</a:t>
            </a:r>
            <a:endParaRPr lang="cs-CZ" sz="2800" dirty="0" smtClean="0"/>
          </a:p>
        </p:txBody>
      </p:sp>
      <p:pic>
        <p:nvPicPr>
          <p:cNvPr id="3" name="Picture 5" descr="Series of pictures showing a hand trajectory to an ob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213100"/>
            <a:ext cx="5832475"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77714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etty hmyz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0"/>
            <a:ext cx="4932362"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11"/>
          <p:cNvPicPr>
            <a:picLocks noChangeAspect="1" noChangeArrowheads="1"/>
          </p:cNvPicPr>
          <p:nvPr/>
        </p:nvPicPr>
        <p:blipFill>
          <a:blip r:embed="rId3">
            <a:extLst>
              <a:ext uri="{28A0092B-C50C-407E-A947-70E740481C1C}">
                <a14:useLocalDpi xmlns:a14="http://schemas.microsoft.com/office/drawing/2010/main" val="0"/>
              </a:ext>
            </a:extLst>
          </a:blip>
          <a:srcRect l="3751" t="20663" r="6250" b="22375"/>
          <a:stretch>
            <a:fillRect/>
          </a:stretch>
        </p:blipFill>
        <p:spPr bwMode="auto">
          <a:xfrm>
            <a:off x="323850" y="2519363"/>
            <a:ext cx="8569325" cy="433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6" name="Text Box 12"/>
          <p:cNvSpPr txBox="1">
            <a:spLocks noChangeArrowheads="1"/>
          </p:cNvSpPr>
          <p:nvPr/>
        </p:nvSpPr>
        <p:spPr bwMode="auto">
          <a:xfrm>
            <a:off x="592138" y="995363"/>
            <a:ext cx="246856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S exoskeletem – Hmyz</a:t>
            </a:r>
          </a:p>
          <a:p>
            <a:pPr eaLnBrk="1" hangingPunct="1"/>
            <a:r>
              <a:rPr lang="cs-CZ"/>
              <a:t>Kloubní spojení</a:t>
            </a:r>
          </a:p>
          <a:p>
            <a:pPr eaLnBrk="1" hangingPunct="1"/>
            <a:r>
              <a:rPr lang="cs-CZ"/>
              <a:t>a proprioreceptory</a:t>
            </a:r>
          </a:p>
          <a:p>
            <a:pPr eaLnBrk="1" hangingPunct="1"/>
            <a:endParaRPr lang="cs-CZ"/>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fruitfly halt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5"/>
          <p:cNvSpPr txBox="1">
            <a:spLocks noChangeArrowheads="1"/>
          </p:cNvSpPr>
          <p:nvPr/>
        </p:nvSpPr>
        <p:spPr bwMode="auto">
          <a:xfrm>
            <a:off x="1187450" y="6165850"/>
            <a:ext cx="272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Plošky hmatových chlupů</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růst memb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2916238" y="2600325"/>
            <a:ext cx="6227762"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tubul"/>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0" y="0"/>
            <a:ext cx="47879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5"/>
          <p:cNvSpPr txBox="1">
            <a:spLocks noChangeArrowheads="1"/>
          </p:cNvSpPr>
          <p:nvPr/>
        </p:nvSpPr>
        <p:spPr bwMode="auto">
          <a:xfrm>
            <a:off x="5580063" y="836613"/>
            <a:ext cx="27876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Cilie (brvy, řasinky)</a:t>
            </a:r>
          </a:p>
          <a:p>
            <a:pPr eaLnBrk="1" hangingPunct="1"/>
            <a:r>
              <a:rPr lang="cs-CZ" sz="2400"/>
              <a:t>Mikrotubuly</a:t>
            </a:r>
          </a:p>
        </p:txBody>
      </p:sp>
      <p:sp>
        <p:nvSpPr>
          <p:cNvPr id="11269" name="Rectangle 7"/>
          <p:cNvSpPr>
            <a:spLocks noChangeArrowheads="1"/>
          </p:cNvSpPr>
          <p:nvPr/>
        </p:nvSpPr>
        <p:spPr bwMode="auto">
          <a:xfrm>
            <a:off x="0" y="3284538"/>
            <a:ext cx="284321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err="1"/>
              <a:t>cilie</a:t>
            </a:r>
            <a:r>
              <a:rPr lang="cs-CZ" dirty="0"/>
              <a:t> (čichové r. v nosní sliznici, fotoreceptory obratlovců)</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proprioreceptor bezob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341438"/>
            <a:ext cx="6659562"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6"/>
          <p:cNvSpPr txBox="1">
            <a:spLocks noChangeArrowheads="1"/>
          </p:cNvSpPr>
          <p:nvPr/>
        </p:nvSpPr>
        <p:spPr bwMode="auto">
          <a:xfrm>
            <a:off x="611188" y="5949950"/>
            <a:ext cx="83533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smtClean="0"/>
              <a:t>Jako </a:t>
            </a:r>
            <a:r>
              <a:rPr lang="cs-CZ" dirty="0" err="1" smtClean="0"/>
              <a:t>mechanoreceptory</a:t>
            </a:r>
            <a:r>
              <a:rPr lang="cs-CZ" dirty="0" smtClean="0"/>
              <a:t> existují </a:t>
            </a:r>
            <a:r>
              <a:rPr lang="cs-CZ" dirty="0"/>
              <a:t>multipolární neurony s mnoha dendrity opět bohatými na mikrotubuly. U </a:t>
            </a:r>
            <a:r>
              <a:rPr lang="cs-CZ" dirty="0" smtClean="0"/>
              <a:t>raka nebo u larev </a:t>
            </a:r>
            <a:r>
              <a:rPr lang="cs-CZ" dirty="0"/>
              <a:t>hmyzu těsně pod měkkou </a:t>
            </a:r>
            <a:r>
              <a:rPr lang="cs-CZ" dirty="0" smtClean="0"/>
              <a:t>kutikulou</a:t>
            </a:r>
            <a:endParaRPr lang="cs-CZ" dirty="0"/>
          </a:p>
        </p:txBody>
      </p:sp>
      <p:sp>
        <p:nvSpPr>
          <p:cNvPr id="87044" name="Text Box 7"/>
          <p:cNvSpPr txBox="1">
            <a:spLocks noChangeArrowheads="1"/>
          </p:cNvSpPr>
          <p:nvPr/>
        </p:nvSpPr>
        <p:spPr bwMode="auto">
          <a:xfrm>
            <a:off x="264095" y="154339"/>
            <a:ext cx="856342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a:t>Aktivní zvířata potřebují informace o poloze těla a končetin </a:t>
            </a:r>
          </a:p>
          <a:p>
            <a:pPr eaLnBrk="1" hangingPunct="1"/>
            <a:r>
              <a:rPr lang="cs-CZ" dirty="0"/>
              <a:t>U živočichů s tuhým exoskeletem (členovci) se toho typicky dosahuje  vnějšími sensory v podobě plošek hmatových chloupků nebo </a:t>
            </a:r>
            <a:r>
              <a:rPr lang="cs-CZ" dirty="0" err="1"/>
              <a:t>chordotonální</a:t>
            </a:r>
            <a:r>
              <a:rPr lang="cs-CZ" dirty="0"/>
              <a:t> vlákénka uvnitř</a:t>
            </a:r>
            <a:r>
              <a:rPr lang="cs-CZ" dirty="0" smtClean="0"/>
              <a:t>.</a:t>
            </a:r>
            <a:endParaRPr lang="cs-CZ"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račí receptor 1"/>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68313" y="404813"/>
            <a:ext cx="2493962"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5" descr="račí receptor 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3506788" y="0"/>
            <a:ext cx="5795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7"/>
          <p:cNvSpPr txBox="1">
            <a:spLocks noChangeArrowheads="1"/>
          </p:cNvSpPr>
          <p:nvPr/>
        </p:nvSpPr>
        <p:spPr bwMode="auto">
          <a:xfrm>
            <a:off x="175990" y="6381328"/>
            <a:ext cx="3038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a:t>Svalová propriorecepce raka</a:t>
            </a:r>
          </a:p>
        </p:txBody>
      </p:sp>
      <p:sp>
        <p:nvSpPr>
          <p:cNvPr id="88069" name="Text Box 8"/>
          <p:cNvSpPr txBox="1">
            <a:spLocks noChangeArrowheads="1"/>
          </p:cNvSpPr>
          <p:nvPr/>
        </p:nvSpPr>
        <p:spPr bwMode="auto">
          <a:xfrm>
            <a:off x="34925" y="4740275"/>
            <a:ext cx="338494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a:t>Dost velké pro elektrofyziologii</a:t>
            </a:r>
          </a:p>
          <a:p>
            <a:pPr eaLnBrk="1" hangingPunct="1"/>
            <a:r>
              <a:rPr lang="cs-CZ" dirty="0"/>
              <a:t>V- </a:t>
            </a:r>
            <a:r>
              <a:rPr lang="cs-CZ" dirty="0" err="1" smtClean="0"/>
              <a:t>clamp</a:t>
            </a:r>
            <a:r>
              <a:rPr lang="cs-CZ" dirty="0" smtClean="0"/>
              <a:t>. Reakce celého neuronu, adaptace pomalá a rychlá.</a:t>
            </a:r>
          </a:p>
          <a:p>
            <a:pPr eaLnBrk="1" hangingPunct="1"/>
            <a:endParaRPr lang="cs-CZ" dirty="0"/>
          </a:p>
        </p:txBody>
      </p:sp>
      <p:sp>
        <p:nvSpPr>
          <p:cNvPr id="88070" name="Text Box 9"/>
          <p:cNvSpPr txBox="1">
            <a:spLocks noChangeArrowheads="1"/>
          </p:cNvSpPr>
          <p:nvPr/>
        </p:nvSpPr>
        <p:spPr bwMode="auto">
          <a:xfrm>
            <a:off x="4067175" y="3573463"/>
            <a:ext cx="18002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err="1">
                <a:solidFill>
                  <a:schemeClr val="bg2"/>
                </a:solidFill>
              </a:rPr>
              <a:t>Patch</a:t>
            </a:r>
            <a:r>
              <a:rPr lang="cs-CZ" dirty="0">
                <a:solidFill>
                  <a:schemeClr val="bg2"/>
                </a:solidFill>
              </a:rPr>
              <a:t> </a:t>
            </a:r>
            <a:r>
              <a:rPr lang="cs-CZ" dirty="0" err="1">
                <a:solidFill>
                  <a:schemeClr val="bg2"/>
                </a:solidFill>
              </a:rPr>
              <a:t>clamp</a:t>
            </a:r>
            <a:r>
              <a:rPr lang="cs-CZ" dirty="0">
                <a:solidFill>
                  <a:schemeClr val="bg2"/>
                </a:solidFill>
              </a:rPr>
              <a:t> a řízení tlaku v </a:t>
            </a:r>
            <a:r>
              <a:rPr lang="cs-CZ" dirty="0" smtClean="0">
                <a:solidFill>
                  <a:schemeClr val="bg2"/>
                </a:solidFill>
              </a:rPr>
              <a:t>pipetě</a:t>
            </a:r>
            <a:endParaRPr lang="cs-CZ" dirty="0">
              <a:solidFill>
                <a:schemeClr val="bg2"/>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1520" y="620688"/>
            <a:ext cx="8568952" cy="4524315"/>
          </a:xfrm>
          <a:prstGeom prst="rect">
            <a:avLst/>
          </a:prstGeom>
          <a:noFill/>
        </p:spPr>
        <p:txBody>
          <a:bodyPr wrap="square" rtlCol="0">
            <a:spAutoFit/>
          </a:bodyPr>
          <a:lstStyle/>
          <a:p>
            <a:r>
              <a:rPr lang="cs-CZ" dirty="0"/>
              <a:t>Ačkoli je </a:t>
            </a:r>
            <a:r>
              <a:rPr lang="cs-CZ" b="1" dirty="0"/>
              <a:t>háďátko</a:t>
            </a:r>
            <a:r>
              <a:rPr lang="cs-CZ" dirty="0"/>
              <a:t> ideální pro genetiku a molekulární biologii, je mnohem méně pro detailní výzkum funkce, Malá velikost receptorových buněk znemožňuje rutinní elektrofyziologická měření. Pro svalové proprioreceptory </a:t>
            </a:r>
            <a:r>
              <a:rPr lang="cs-CZ" b="1" dirty="0"/>
              <a:t>raka</a:t>
            </a:r>
            <a:r>
              <a:rPr lang="cs-CZ" dirty="0"/>
              <a:t> na druhé straně nemáme žádné klonované geny nebo </a:t>
            </a:r>
            <a:r>
              <a:rPr lang="cs-CZ" dirty="0" err="1"/>
              <a:t>sekvenované</a:t>
            </a:r>
            <a:r>
              <a:rPr lang="cs-CZ" dirty="0"/>
              <a:t> proteiny, ale elektrofyziologie je relativně jednoduchá</a:t>
            </a:r>
            <a:r>
              <a:rPr lang="cs-CZ" dirty="0" smtClean="0"/>
              <a:t>.</a:t>
            </a:r>
          </a:p>
          <a:p>
            <a:endParaRPr lang="cs-CZ" dirty="0"/>
          </a:p>
          <a:p>
            <a:r>
              <a:rPr lang="cs-CZ" dirty="0"/>
              <a:t>Mezi každými dvěma články zadečku raka jsou dva páry svalových receptorových orgánů, které monitorují pohyby zadečku. Svalová vlákna jsou obklopena jemnými dendritickými terminálami jednoho velkého </a:t>
            </a:r>
            <a:r>
              <a:rPr lang="cs-CZ" dirty="0" err="1"/>
              <a:t>mechanoreceptoru</a:t>
            </a:r>
            <a:r>
              <a:rPr lang="cs-CZ" dirty="0"/>
              <a:t> OBR. Dendrity jsou plné mikrotubulů, podobně jako u háďátka. Když se zadeček ohýbá, receptory se protahují, depolarizují a generují AP</a:t>
            </a:r>
            <a:r>
              <a:rPr lang="cs-CZ" dirty="0" smtClean="0"/>
              <a:t>.</a:t>
            </a:r>
          </a:p>
          <a:p>
            <a:endParaRPr lang="cs-CZ" dirty="0"/>
          </a:p>
          <a:p>
            <a:r>
              <a:rPr lang="cs-CZ" dirty="0"/>
              <a:t>Pomocí V </a:t>
            </a:r>
            <a:r>
              <a:rPr lang="cs-CZ" dirty="0" err="1"/>
              <a:t>clamp</a:t>
            </a:r>
            <a:r>
              <a:rPr lang="cs-CZ" dirty="0"/>
              <a:t> je možné sledovat dva typy, jeden se adaptuje </a:t>
            </a:r>
            <a:r>
              <a:rPr lang="cs-CZ" dirty="0" smtClean="0"/>
              <a:t>rychle </a:t>
            </a:r>
            <a:r>
              <a:rPr lang="cs-CZ" dirty="0"/>
              <a:t>a druhý pomalu OBR. </a:t>
            </a:r>
            <a:r>
              <a:rPr lang="cs-CZ" dirty="0" err="1"/>
              <a:t>Pipetkou</a:t>
            </a:r>
            <a:r>
              <a:rPr lang="cs-CZ" dirty="0"/>
              <a:t> je také možné napěťově zamknout jediný kanál a řízeným </a:t>
            </a:r>
            <a:r>
              <a:rPr lang="cs-CZ" dirty="0" smtClean="0"/>
              <a:t>podtlakem </a:t>
            </a:r>
            <a:r>
              <a:rPr lang="cs-CZ" dirty="0"/>
              <a:t>v pipetě sledovat mechanickou citlivost kanálu. </a:t>
            </a:r>
          </a:p>
          <a:p>
            <a:endParaRPr lang="cs-CZ" dirty="0"/>
          </a:p>
        </p:txBody>
      </p:sp>
    </p:spTree>
    <p:extLst>
      <p:ext uri="{BB962C8B-B14F-4D97-AF65-F5344CB8AC3E}">
        <p14:creationId xmlns:p14="http://schemas.microsoft.com/office/powerpoint/2010/main" val="35965412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79512" y="548680"/>
            <a:ext cx="8640960" cy="4247317"/>
          </a:xfrm>
          <a:prstGeom prst="rect">
            <a:avLst/>
          </a:prstGeom>
          <a:noFill/>
        </p:spPr>
        <p:txBody>
          <a:bodyPr wrap="square" rtlCol="0">
            <a:spAutoFit/>
          </a:bodyPr>
          <a:lstStyle/>
          <a:p>
            <a:r>
              <a:rPr lang="cs-CZ" b="1" dirty="0" err="1" smtClean="0"/>
              <a:t>Drosophila</a:t>
            </a:r>
            <a:endParaRPr lang="cs-CZ" dirty="0"/>
          </a:p>
          <a:p>
            <a:r>
              <a:rPr lang="cs-CZ" dirty="0" smtClean="0"/>
              <a:t>	Hledali </a:t>
            </a:r>
            <a:r>
              <a:rPr lang="cs-CZ" dirty="0"/>
              <a:t>se </a:t>
            </a:r>
            <a:r>
              <a:rPr lang="cs-CZ" dirty="0" err="1"/>
              <a:t>mechanosensoričtí</a:t>
            </a:r>
            <a:r>
              <a:rPr lang="cs-CZ" dirty="0"/>
              <a:t> mutanti u octomilek adaptací </a:t>
            </a:r>
            <a:r>
              <a:rPr lang="cs-CZ" dirty="0" err="1" smtClean="0"/>
              <a:t>skríningu</a:t>
            </a:r>
            <a:r>
              <a:rPr lang="cs-CZ" dirty="0"/>
              <a:t> </a:t>
            </a:r>
            <a:r>
              <a:rPr lang="cs-CZ" i="1" dirty="0"/>
              <a:t>C. </a:t>
            </a:r>
            <a:r>
              <a:rPr lang="cs-CZ" i="1" dirty="0" err="1"/>
              <a:t>elegans</a:t>
            </a:r>
            <a:r>
              <a:rPr lang="cs-CZ" i="1" dirty="0"/>
              <a:t> </a:t>
            </a:r>
            <a:r>
              <a:rPr lang="cs-CZ" dirty="0"/>
              <a:t>. Zdokonalené genetické metody spolu s možností zaznamenávat </a:t>
            </a:r>
            <a:r>
              <a:rPr lang="cs-CZ" dirty="0" err="1"/>
              <a:t>mechanosensitivní</a:t>
            </a:r>
            <a:r>
              <a:rPr lang="cs-CZ" dirty="0"/>
              <a:t> receptorové potenciály a proudy z hmatových brv, učinily z octomilky dokonalý nástroj pro </a:t>
            </a:r>
            <a:r>
              <a:rPr lang="cs-CZ" dirty="0" smtClean="0"/>
              <a:t>rozbor </a:t>
            </a:r>
            <a:r>
              <a:rPr lang="cs-CZ" dirty="0" err="1" smtClean="0"/>
              <a:t>mechanorecepce</a:t>
            </a:r>
            <a:r>
              <a:rPr lang="cs-CZ" dirty="0"/>
              <a:t>. Smyslové orgány much mají 1-3 smyslové neurony, každý s jedním smyslovým dendritem vybíhajícím do jediného vlásku podepíraným přídatnými buňkami</a:t>
            </a:r>
            <a:r>
              <a:rPr lang="cs-CZ" dirty="0" smtClean="0"/>
              <a:t>. </a:t>
            </a:r>
          </a:p>
          <a:p>
            <a:endParaRPr lang="cs-CZ" dirty="0"/>
          </a:p>
          <a:p>
            <a:r>
              <a:rPr lang="cs-CZ" dirty="0" smtClean="0"/>
              <a:t>	Protože </a:t>
            </a:r>
            <a:r>
              <a:rPr lang="cs-CZ" dirty="0"/>
              <a:t>velké brvy jsou duté a vyplněné vodivou endolymfou bohatou na K+ podobně jako endolymfa lidského sluchového a vestibulárního orgánu, endolymfa omývá apikální povrch smyslového epitelu. Elektrický přístup k </a:t>
            </a:r>
            <a:r>
              <a:rPr lang="cs-CZ" dirty="0" smtClean="0"/>
              <a:t>tenkým </a:t>
            </a:r>
            <a:r>
              <a:rPr lang="cs-CZ" dirty="0" err="1"/>
              <a:t>sensorickým</a:t>
            </a:r>
            <a:r>
              <a:rPr lang="cs-CZ" dirty="0"/>
              <a:t> dendritům je proto možný ustřižením špičky brvy a nasazením zaznamenávací a stimulační elektrody na vrcholek. Je pak možné </a:t>
            </a:r>
            <a:r>
              <a:rPr lang="cs-CZ" dirty="0" smtClean="0"/>
              <a:t>zamknout </a:t>
            </a:r>
            <a:r>
              <a:rPr lang="cs-CZ" dirty="0"/>
              <a:t>potenciál přes membránu a sledovat mechanicky vrátkované transdukční proudy.</a:t>
            </a:r>
          </a:p>
          <a:p>
            <a:endParaRPr lang="cs-CZ" dirty="0"/>
          </a:p>
        </p:txBody>
      </p:sp>
      <p:pic>
        <p:nvPicPr>
          <p:cNvPr id="3"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71576" t="15488" r="7014" b="57278"/>
          <a:stretch/>
        </p:blipFill>
        <p:spPr bwMode="auto">
          <a:xfrm>
            <a:off x="1547664" y="4452499"/>
            <a:ext cx="2376264" cy="241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5372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764704"/>
            <a:ext cx="7920880" cy="2308324"/>
          </a:xfrm>
          <a:prstGeom prst="rect">
            <a:avLst/>
          </a:prstGeom>
          <a:noFill/>
        </p:spPr>
        <p:txBody>
          <a:bodyPr wrap="square" rtlCol="0">
            <a:spAutoFit/>
          </a:bodyPr>
          <a:lstStyle/>
          <a:p>
            <a:r>
              <a:rPr lang="cs-CZ" b="1" dirty="0" smtClean="0"/>
              <a:t>Propriorecepce a </a:t>
            </a:r>
            <a:r>
              <a:rPr lang="cs-CZ" b="1" dirty="0" err="1" smtClean="0"/>
              <a:t>endoskelet</a:t>
            </a:r>
            <a:endParaRPr lang="cs-CZ" b="1" dirty="0" smtClean="0"/>
          </a:p>
          <a:p>
            <a:endParaRPr lang="cs-CZ" dirty="0"/>
          </a:p>
          <a:p>
            <a:r>
              <a:rPr lang="cs-CZ" dirty="0"/>
              <a:t>U živočichů </a:t>
            </a:r>
            <a:r>
              <a:rPr lang="cs-CZ" dirty="0" smtClean="0"/>
              <a:t>s </a:t>
            </a:r>
            <a:r>
              <a:rPr lang="cs-CZ" dirty="0" err="1"/>
              <a:t>endoskeletem</a:t>
            </a:r>
            <a:r>
              <a:rPr lang="cs-CZ" dirty="0"/>
              <a:t> a měkkým povrchem těla </a:t>
            </a:r>
            <a:r>
              <a:rPr lang="cs-CZ" dirty="0" smtClean="0"/>
              <a:t>– obratlovci a člověk - je </a:t>
            </a:r>
            <a:r>
              <a:rPr lang="cs-CZ" dirty="0"/>
              <a:t>mnohem větší pozornost soustředěna na tenzi svaloviny. Smysl pro polohu a pohyb těla je často podvědomý, naproti tomu poskytuje nezbytný stav vnímání svého „tělesného obrazu“. Je doplňován informacemi z očí, </a:t>
            </a:r>
            <a:r>
              <a:rPr lang="cs-CZ" dirty="0" err="1"/>
              <a:t>statokinetického</a:t>
            </a:r>
            <a:r>
              <a:rPr lang="cs-CZ" dirty="0"/>
              <a:t> aparátu. </a:t>
            </a:r>
          </a:p>
          <a:p>
            <a:endParaRPr lang="cs-CZ" dirty="0"/>
          </a:p>
        </p:txBody>
      </p:sp>
    </p:spTree>
    <p:extLst>
      <p:ext uri="{BB962C8B-B14F-4D97-AF65-F5344CB8AC3E}">
        <p14:creationId xmlns:p14="http://schemas.microsoft.com/office/powerpoint/2010/main" val="255632658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1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0"/>
            <a:ext cx="364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5"/>
          <p:cNvSpPr txBox="1">
            <a:spLocks noChangeArrowheads="1"/>
          </p:cNvSpPr>
          <p:nvPr/>
        </p:nvSpPr>
        <p:spPr bwMode="auto">
          <a:xfrm>
            <a:off x="250825" y="404813"/>
            <a:ext cx="4392613"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Propriorecepce u endoskeletu soustředěna na</a:t>
            </a:r>
          </a:p>
          <a:p>
            <a:pPr eaLnBrk="1" hangingPunct="1"/>
            <a:r>
              <a:rPr lang="cs-CZ" sz="2400"/>
              <a:t>Svalová vřeténka</a:t>
            </a:r>
          </a:p>
          <a:p>
            <a:pPr eaLnBrk="1" hangingPunct="1"/>
            <a:r>
              <a:rPr lang="cs-CZ" sz="2400"/>
              <a:t>Šlachová tělíska</a:t>
            </a:r>
          </a:p>
          <a:p>
            <a:pPr eaLnBrk="1" hangingPunct="1"/>
            <a:r>
              <a:rPr lang="cs-CZ" sz="2400"/>
              <a:t>Spolu se zrakem a kožním čitím a vestibulárním aparátem </a:t>
            </a:r>
          </a:p>
          <a:p>
            <a:pPr eaLnBrk="1" hangingPunct="1"/>
            <a:r>
              <a:rPr lang="cs-CZ" sz="2400"/>
              <a:t>dodávají obraz o poloze těla </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p:cNvPicPr>
            <a:picLocks noChangeAspect="1" noChangeArrowheads="1"/>
          </p:cNvPicPr>
          <p:nvPr/>
        </p:nvPicPr>
        <p:blipFill>
          <a:blip r:embed="rId2">
            <a:extLst>
              <a:ext uri="{28A0092B-C50C-407E-A947-70E740481C1C}">
                <a14:useLocalDpi xmlns:a14="http://schemas.microsoft.com/office/drawing/2010/main" val="0"/>
              </a:ext>
            </a:extLst>
          </a:blip>
          <a:srcRect l="15742" t="20708" r="28151" b="21646"/>
          <a:stretch>
            <a:fillRect/>
          </a:stretch>
        </p:blipFill>
        <p:spPr bwMode="auto">
          <a:xfrm>
            <a:off x="827088" y="1412875"/>
            <a:ext cx="784860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5" name="Text Box 5"/>
          <p:cNvSpPr txBox="1">
            <a:spLocks noChangeArrowheads="1"/>
          </p:cNvSpPr>
          <p:nvPr/>
        </p:nvSpPr>
        <p:spPr bwMode="auto">
          <a:xfrm>
            <a:off x="950913" y="852488"/>
            <a:ext cx="3581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Život bez „obrazu o vlastním těle“</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sensory proprio 2"/>
          <p:cNvPicPr>
            <a:picLocks noChangeAspect="1" noChangeArrowheads="1"/>
          </p:cNvPicPr>
          <p:nvPr/>
        </p:nvPicPr>
        <p:blipFill>
          <a:blip r:embed="rId2">
            <a:lum bright="-30000" contrast="40000"/>
            <a:extLst>
              <a:ext uri="{28A0092B-C50C-407E-A947-70E740481C1C}">
                <a14:useLocalDpi xmlns:a14="http://schemas.microsoft.com/office/drawing/2010/main" val="0"/>
              </a:ext>
            </a:extLst>
          </a:blip>
          <a:srcRect/>
          <a:stretch>
            <a:fillRect/>
          </a:stretch>
        </p:blipFill>
        <p:spPr bwMode="auto">
          <a:xfrm>
            <a:off x="2446338" y="0"/>
            <a:ext cx="6697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6"/>
          <p:cNvSpPr txBox="1">
            <a:spLocks noChangeArrowheads="1"/>
          </p:cNvSpPr>
          <p:nvPr/>
        </p:nvSpPr>
        <p:spPr bwMode="auto">
          <a:xfrm>
            <a:off x="0" y="908050"/>
            <a:ext cx="255659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smtClean="0"/>
              <a:t>Svalová vřeténka </a:t>
            </a:r>
          </a:p>
          <a:p>
            <a:pPr eaLnBrk="1" hangingPunct="1"/>
            <a:r>
              <a:rPr lang="cs-CZ" dirty="0" smtClean="0"/>
              <a:t>- </a:t>
            </a:r>
            <a:r>
              <a:rPr lang="cs-CZ" dirty="0"/>
              <a:t>regulace délky</a:t>
            </a:r>
          </a:p>
          <a:p>
            <a:pPr eaLnBrk="1" hangingPunct="1"/>
            <a:r>
              <a:rPr lang="cs-CZ" dirty="0"/>
              <a:t>Svalu</a:t>
            </a:r>
          </a:p>
          <a:p>
            <a:pPr eaLnBrk="1" hangingPunct="1"/>
            <a:r>
              <a:rPr lang="cs-CZ" dirty="0"/>
              <a:t>Eferentní inervace</a:t>
            </a:r>
          </a:p>
          <a:p>
            <a:pPr eaLnBrk="1" hangingPunct="1"/>
            <a:endParaRPr lang="cs-CZ" dirty="0"/>
          </a:p>
          <a:p>
            <a:pPr eaLnBrk="1" hangingPunct="1"/>
            <a:r>
              <a:rPr lang="cs-CZ" dirty="0" smtClean="0"/>
              <a:t>Šlachová .ť</a:t>
            </a:r>
            <a:r>
              <a:rPr lang="cs-CZ" dirty="0"/>
              <a:t>. – ochrana </a:t>
            </a:r>
            <a:endParaRPr lang="cs-CZ" dirty="0" smtClean="0"/>
          </a:p>
          <a:p>
            <a:pPr eaLnBrk="1" hangingPunct="1"/>
            <a:r>
              <a:rPr lang="cs-CZ" dirty="0" smtClean="0"/>
              <a:t>před přepětím</a:t>
            </a:r>
            <a:endParaRPr lang="cs-CZ"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sensory proprio"/>
          <p:cNvPicPr>
            <a:picLocks noChangeAspect="1" noChangeArrowheads="1"/>
          </p:cNvPicPr>
          <p:nvPr/>
        </p:nvPicPr>
        <p:blipFill rotWithShape="1">
          <a:blip r:embed="rId2">
            <a:lum bright="-30000" contrast="40000"/>
            <a:extLst>
              <a:ext uri="{28A0092B-C50C-407E-A947-70E740481C1C}">
                <a14:useLocalDpi xmlns:a14="http://schemas.microsoft.com/office/drawing/2010/main" val="0"/>
              </a:ext>
            </a:extLst>
          </a:blip>
          <a:srcRect l="33402" t="58642"/>
          <a:stretch/>
        </p:blipFill>
        <p:spPr bwMode="auto">
          <a:xfrm>
            <a:off x="4139952" y="2277792"/>
            <a:ext cx="5004048" cy="4580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5"/>
          <p:cNvSpPr txBox="1">
            <a:spLocks noChangeArrowheads="1"/>
          </p:cNvSpPr>
          <p:nvPr/>
        </p:nvSpPr>
        <p:spPr bwMode="auto">
          <a:xfrm>
            <a:off x="323528" y="404812"/>
            <a:ext cx="756084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endParaRPr lang="cs-CZ" sz="2400" dirty="0"/>
          </a:p>
          <a:p>
            <a:pPr eaLnBrk="1" hangingPunct="1"/>
            <a:endParaRPr lang="cs-CZ" sz="2400" dirty="0"/>
          </a:p>
          <a:p>
            <a:pPr eaLnBrk="1" hangingPunct="1"/>
            <a:r>
              <a:rPr lang="cs-CZ" sz="2400" dirty="0" smtClean="0"/>
              <a:t>Různá </a:t>
            </a:r>
            <a:r>
              <a:rPr lang="cs-CZ" sz="2400" dirty="0"/>
              <a:t>adaptace </a:t>
            </a:r>
            <a:r>
              <a:rPr lang="cs-CZ" sz="2400" dirty="0" smtClean="0"/>
              <a:t>receptorů odlišující rychlost ohýbání od konečného úhlu ohnutí končetiny.</a:t>
            </a:r>
            <a:endParaRPr lang="cs-CZ" sz="2400" dirty="0"/>
          </a:p>
        </p:txBody>
      </p:sp>
    </p:spTree>
    <p:extLst>
      <p:ext uri="{BB962C8B-B14F-4D97-AF65-F5344CB8AC3E}">
        <p14:creationId xmlns:p14="http://schemas.microsoft.com/office/powerpoint/2010/main" val="39660845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sensory proprio"/>
          <p:cNvPicPr>
            <a:picLocks noChangeAspect="1" noChangeArrowheads="1"/>
          </p:cNvPicPr>
          <p:nvPr/>
        </p:nvPicPr>
        <p:blipFill rotWithShape="1">
          <a:blip r:embed="rId2">
            <a:lum bright="-30000" contrast="40000"/>
            <a:extLst>
              <a:ext uri="{28A0092B-C50C-407E-A947-70E740481C1C}">
                <a14:useLocalDpi xmlns:a14="http://schemas.microsoft.com/office/drawing/2010/main" val="0"/>
              </a:ext>
            </a:extLst>
          </a:blip>
          <a:srcRect b="41111"/>
          <a:stretch/>
        </p:blipFill>
        <p:spPr bwMode="auto">
          <a:xfrm>
            <a:off x="4139952" y="1412775"/>
            <a:ext cx="4968552" cy="431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5"/>
          <p:cNvSpPr txBox="1">
            <a:spLocks noChangeArrowheads="1"/>
          </p:cNvSpPr>
          <p:nvPr/>
        </p:nvSpPr>
        <p:spPr bwMode="auto">
          <a:xfrm>
            <a:off x="0" y="404812"/>
            <a:ext cx="4491038"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dirty="0"/>
              <a:t>Taktilní kožní receptory – smysl</a:t>
            </a:r>
          </a:p>
          <a:p>
            <a:pPr eaLnBrk="1" hangingPunct="1"/>
            <a:r>
              <a:rPr lang="cs-CZ" sz="2400" dirty="0"/>
              <a:t>pro dotek a hmat, teplotu</a:t>
            </a:r>
          </a:p>
          <a:p>
            <a:pPr eaLnBrk="1" hangingPunct="1"/>
            <a:r>
              <a:rPr lang="cs-CZ" sz="2400" dirty="0"/>
              <a:t> a bolest</a:t>
            </a:r>
          </a:p>
          <a:p>
            <a:pPr eaLnBrk="1" hangingPunct="1"/>
            <a:endParaRPr lang="cs-CZ" sz="2400" dirty="0"/>
          </a:p>
          <a:p>
            <a:pPr eaLnBrk="1" hangingPunct="1"/>
            <a:endParaRPr lang="cs-CZ" sz="2400" dirty="0"/>
          </a:p>
          <a:p>
            <a:pPr eaLnBrk="1" hangingPunct="1"/>
            <a:endParaRPr lang="cs-CZ" sz="2400" dirty="0"/>
          </a:p>
          <a:p>
            <a:pPr eaLnBrk="1" hangingPunct="1"/>
            <a:r>
              <a:rPr lang="cs-CZ" sz="2400" dirty="0"/>
              <a:t>Tlak, dotyk, vibrace.</a:t>
            </a:r>
          </a:p>
          <a:p>
            <a:pPr eaLnBrk="1" hangingPunct="1"/>
            <a:r>
              <a:rPr lang="cs-CZ" sz="2400" dirty="0"/>
              <a:t>Různá adaptace </a:t>
            </a:r>
            <a:r>
              <a:rPr lang="cs-CZ" sz="2400" dirty="0" smtClean="0"/>
              <a:t>receptorů.</a:t>
            </a:r>
            <a:endParaRPr lang="cs-CZ" sz="2400" dirty="0"/>
          </a:p>
        </p:txBody>
      </p:sp>
      <p:sp>
        <p:nvSpPr>
          <p:cNvPr id="4" name="TextovéPole 3"/>
          <p:cNvSpPr txBox="1"/>
          <p:nvPr/>
        </p:nvSpPr>
        <p:spPr>
          <a:xfrm>
            <a:off x="539552" y="5805264"/>
            <a:ext cx="7776864" cy="923330"/>
          </a:xfrm>
          <a:prstGeom prst="rect">
            <a:avLst/>
          </a:prstGeom>
          <a:noFill/>
        </p:spPr>
        <p:txBody>
          <a:bodyPr wrap="square" rtlCol="0">
            <a:spAutoFit/>
          </a:bodyPr>
          <a:lstStyle/>
          <a:p>
            <a:r>
              <a:rPr lang="cs-CZ" dirty="0">
                <a:hlinkClick r:id="rId3"/>
              </a:rPr>
              <a:t>http://www.the-scientist.com/?articles.view/articleNo/46796/title/Proprioception--The-Sense-Within/</a:t>
            </a:r>
            <a:endParaRPr lang="cs-CZ"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7"/>
          <p:cNvSpPr txBox="1">
            <a:spLocks noChangeArrowheads="1"/>
          </p:cNvSpPr>
          <p:nvPr/>
        </p:nvSpPr>
        <p:spPr bwMode="auto">
          <a:xfrm>
            <a:off x="0" y="2044700"/>
            <a:ext cx="3871913"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err="1"/>
              <a:t>Cilia</a:t>
            </a:r>
            <a:r>
              <a:rPr lang="cs-CZ" dirty="0"/>
              <a:t> jsou produkována z bazálních tělísek z centriol, která jsou v dělících se buňkách nezbytná pro organizaci a separaci chromozómů. U tyčinek se </a:t>
            </a:r>
            <a:r>
              <a:rPr lang="cs-CZ" dirty="0" err="1" smtClean="0"/>
              <a:t>cilium</a:t>
            </a:r>
            <a:r>
              <a:rPr lang="cs-CZ" dirty="0" smtClean="0"/>
              <a:t> </a:t>
            </a:r>
            <a:r>
              <a:rPr lang="cs-CZ" dirty="0"/>
              <a:t>organizuje a dává vznik vychlípeninám membrány. U tyčinek pak fúzuje membrána a měchýřky se odštípnou a tvoří </a:t>
            </a:r>
            <a:r>
              <a:rPr lang="cs-CZ" dirty="0" err="1"/>
              <a:t>vesikuly</a:t>
            </a:r>
            <a:r>
              <a:rPr lang="cs-CZ" dirty="0"/>
              <a:t> v cytoplasmě. U čípků není membránová fúze úplná, takže disky se neuzavřou.</a:t>
            </a:r>
          </a:p>
        </p:txBody>
      </p:sp>
      <p:pic>
        <p:nvPicPr>
          <p:cNvPr id="2050" name="Picture 2" descr="VÃ½sledek obrÃ¡zku pro rods cil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913" y="116632"/>
            <a:ext cx="5219700" cy="66579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1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17548"/>
            <a:ext cx="5238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5">
            <a:hlinkClick r:id="rId3"/>
          </p:cNvPr>
          <p:cNvSpPr txBox="1">
            <a:spLocks noChangeArrowheads="1"/>
          </p:cNvSpPr>
          <p:nvPr/>
        </p:nvSpPr>
        <p:spPr bwMode="auto">
          <a:xfrm>
            <a:off x="0" y="5084763"/>
            <a:ext cx="1966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a:hlinkClick r:id="rId4"/>
              </a:rPr>
              <a:t>Receptory </a:t>
            </a:r>
            <a:r>
              <a:rPr lang="cs-CZ" dirty="0" smtClean="0">
                <a:hlinkClick r:id="rId4"/>
              </a:rPr>
              <a:t>on-line</a:t>
            </a:r>
            <a:endParaRPr lang="cs-CZ" dirty="0"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1520" y="548680"/>
            <a:ext cx="8424936" cy="4801314"/>
          </a:xfrm>
          <a:prstGeom prst="rect">
            <a:avLst/>
          </a:prstGeom>
          <a:noFill/>
        </p:spPr>
        <p:txBody>
          <a:bodyPr wrap="square" rtlCol="0">
            <a:spAutoFit/>
          </a:bodyPr>
          <a:lstStyle/>
          <a:p>
            <a:r>
              <a:rPr lang="cs-CZ" b="1" dirty="0"/>
              <a:t>Taktilní receptory v kůži </a:t>
            </a:r>
            <a:r>
              <a:rPr lang="cs-CZ" b="1" dirty="0" smtClean="0"/>
              <a:t>obratlovců</a:t>
            </a:r>
          </a:p>
          <a:p>
            <a:endParaRPr lang="cs-CZ" dirty="0"/>
          </a:p>
          <a:p>
            <a:r>
              <a:rPr lang="cs-CZ" dirty="0"/>
              <a:t>Je celá řada způsobů jak klasifikovat receptory doteku v kůži savců. Neurony, které tvoří dotykově citlivá zakončení mají jádra </a:t>
            </a:r>
            <a:r>
              <a:rPr lang="cs-CZ" dirty="0" smtClean="0"/>
              <a:t>v dorzálním </a:t>
            </a:r>
            <a:r>
              <a:rPr lang="cs-CZ" dirty="0"/>
              <a:t>sloupci ganglií segmentálně podél míchy. Jak dosáhnou kůže, ztrácejí myelin a tvoří jemné dendrity, obvykle obalené extracelulární matrix a přídavnými buňkami, tvořící </a:t>
            </a:r>
            <a:r>
              <a:rPr lang="cs-CZ" dirty="0" err="1"/>
              <a:t>extraceluární</a:t>
            </a:r>
            <a:r>
              <a:rPr lang="cs-CZ" dirty="0"/>
              <a:t> specializace. </a:t>
            </a:r>
            <a:endParaRPr lang="cs-CZ" dirty="0" smtClean="0"/>
          </a:p>
          <a:p>
            <a:endParaRPr lang="cs-CZ" dirty="0"/>
          </a:p>
          <a:p>
            <a:r>
              <a:rPr lang="cs-CZ" dirty="0" smtClean="0"/>
              <a:t>Některé jsou citlivé </a:t>
            </a:r>
            <a:r>
              <a:rPr lang="cs-CZ" dirty="0"/>
              <a:t>na </a:t>
            </a:r>
            <a:r>
              <a:rPr lang="cs-CZ" dirty="0" smtClean="0"/>
              <a:t>teplotu </a:t>
            </a:r>
            <a:r>
              <a:rPr lang="cs-CZ" dirty="0"/>
              <a:t>a na bolest. </a:t>
            </a:r>
            <a:r>
              <a:rPr lang="cs-CZ" dirty="0" smtClean="0"/>
              <a:t>Rychle </a:t>
            </a:r>
            <a:r>
              <a:rPr lang="cs-CZ" dirty="0"/>
              <a:t>se adaptují Paciniho tělíska, Meissnerova tělíska, Krauseho tělíska a nervová zakončení chlupového váčku. Pomalu: </a:t>
            </a:r>
            <a:r>
              <a:rPr lang="cs-CZ" dirty="0" err="1"/>
              <a:t>Merkelovy</a:t>
            </a:r>
            <a:r>
              <a:rPr lang="cs-CZ" dirty="0"/>
              <a:t> disky, Ruffiniho zakončení a C-</a:t>
            </a:r>
            <a:r>
              <a:rPr lang="cs-CZ" dirty="0" err="1"/>
              <a:t>mechanoreceptory</a:t>
            </a:r>
            <a:r>
              <a:rPr lang="cs-CZ" dirty="0"/>
              <a:t>. OBR </a:t>
            </a:r>
            <a:r>
              <a:rPr lang="cs-CZ" dirty="0" smtClean="0"/>
              <a:t> </a:t>
            </a:r>
            <a:r>
              <a:rPr lang="cs-CZ" dirty="0"/>
              <a:t>– tlak, dotyk, vibrace</a:t>
            </a:r>
          </a:p>
          <a:p>
            <a:r>
              <a:rPr lang="cs-CZ" dirty="0"/>
              <a:t>Pomalá adaptace </a:t>
            </a:r>
            <a:r>
              <a:rPr lang="cs-CZ" dirty="0" smtClean="0"/>
              <a:t>vhodná na </a:t>
            </a:r>
            <a:r>
              <a:rPr lang="cs-CZ" dirty="0"/>
              <a:t>čití tvaru – co držíme, co čteme </a:t>
            </a:r>
            <a:r>
              <a:rPr lang="cs-CZ" dirty="0" err="1"/>
              <a:t>Brailleovým</a:t>
            </a:r>
            <a:r>
              <a:rPr lang="cs-CZ" dirty="0"/>
              <a:t> písmem. Rychle adaptující – nízkofrekvenční kmity a vibrace – struktura a forma – lépe poznáme předmět a povrch, když s ním v ruce pohybujeme. Paciniho na vysoké frekvence – náhlé podráždění – jemné závany vzduchu.</a:t>
            </a:r>
          </a:p>
          <a:p>
            <a:endParaRPr lang="cs-CZ" dirty="0"/>
          </a:p>
        </p:txBody>
      </p:sp>
      <p:sp>
        <p:nvSpPr>
          <p:cNvPr id="3" name="TextovéPole 2"/>
          <p:cNvSpPr txBox="1"/>
          <p:nvPr/>
        </p:nvSpPr>
        <p:spPr>
          <a:xfrm>
            <a:off x="270737" y="5517232"/>
            <a:ext cx="8693751" cy="1754326"/>
          </a:xfrm>
          <a:prstGeom prst="rect">
            <a:avLst/>
          </a:prstGeom>
          <a:noFill/>
        </p:spPr>
        <p:txBody>
          <a:bodyPr wrap="square" rtlCol="0">
            <a:spAutoFit/>
          </a:bodyPr>
          <a:lstStyle/>
          <a:p>
            <a:endParaRPr lang="cs-CZ" dirty="0"/>
          </a:p>
          <a:p>
            <a:r>
              <a:rPr lang="cs-CZ" dirty="0"/>
              <a:t>Různá velikost recepčních polí – podle požadavků na jemnost prostorového rozlišení: </a:t>
            </a:r>
          </a:p>
          <a:p>
            <a:r>
              <a:rPr lang="cs-CZ" dirty="0">
                <a:hlinkClick r:id="rId2"/>
              </a:rPr>
              <a:t>https://oup-arc.com/access/content/sensation-and-perception-5e-student-resources/sensation-and-perception-5e-13-5-two-point-touch-thresholds?previousFilter=tag_chapter-13</a:t>
            </a:r>
            <a:endParaRPr lang="cs-CZ" dirty="0"/>
          </a:p>
        </p:txBody>
      </p:sp>
    </p:spTree>
    <p:extLst>
      <p:ext uri="{BB962C8B-B14F-4D97-AF65-F5344CB8AC3E}">
        <p14:creationId xmlns:p14="http://schemas.microsoft.com/office/powerpoint/2010/main" val="207048045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ext Box 6"/>
          <p:cNvSpPr txBox="1">
            <a:spLocks noChangeArrowheads="1"/>
          </p:cNvSpPr>
          <p:nvPr/>
        </p:nvSpPr>
        <p:spPr bwMode="auto">
          <a:xfrm>
            <a:off x="0" y="5348288"/>
            <a:ext cx="9144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a:t>Velikost receptivních polí</a:t>
            </a:r>
          </a:p>
          <a:p>
            <a:pPr eaLnBrk="1" hangingPunct="1"/>
            <a:r>
              <a:rPr lang="cs-CZ" dirty="0"/>
              <a:t>Pomalá adaptace na čití tvaru – co držíme, co čteme </a:t>
            </a:r>
            <a:r>
              <a:rPr lang="cs-CZ" dirty="0" err="1"/>
              <a:t>Brailleovým</a:t>
            </a:r>
            <a:r>
              <a:rPr lang="cs-CZ" dirty="0"/>
              <a:t> písmem. Rychle adaptující – nízkofrekvenční kmity a vibrace – struktura a forma – lépe poznáme předmět a povrch, když s ním v ruce pohybujeme. Paciniho na vysoké frekvence – náhlé podráždění – jemné závany </a:t>
            </a:r>
            <a:r>
              <a:rPr lang="cs-CZ" dirty="0" smtClean="0"/>
              <a:t>vzduchu</a:t>
            </a:r>
            <a:r>
              <a:rPr lang="cs-CZ" dirty="0">
                <a:hlinkClick r:id="rId2"/>
              </a:rPr>
              <a:t>https://oup-arc.com/access/content/sensation-and-perception-5e-student-resources/sensation-and-perception-5e-13-6-haptic-object-recognition?previousFilter=tag_chapter-13</a:t>
            </a:r>
            <a:endParaRPr lang="cs-CZ" dirty="0"/>
          </a:p>
        </p:txBody>
      </p:sp>
      <p:grpSp>
        <p:nvGrpSpPr>
          <p:cNvPr id="2" name="Group 4"/>
          <p:cNvGrpSpPr>
            <a:grpSpLocks noChangeAspect="1"/>
          </p:cNvGrpSpPr>
          <p:nvPr/>
        </p:nvGrpSpPr>
        <p:grpSpPr bwMode="auto">
          <a:xfrm>
            <a:off x="36513" y="-28575"/>
            <a:ext cx="9144000" cy="5185767"/>
            <a:chOff x="23" y="-18"/>
            <a:chExt cx="5760" cy="3424"/>
          </a:xfrm>
        </p:grpSpPr>
        <p:sp>
          <p:nvSpPr>
            <p:cNvPr id="3" name="AutoShape 3"/>
            <p:cNvSpPr>
              <a:spLocks noChangeAspect="1" noChangeArrowheads="1" noTextEdit="1"/>
            </p:cNvSpPr>
            <p:nvPr/>
          </p:nvSpPr>
          <p:spPr bwMode="auto">
            <a:xfrm>
              <a:off x="23" y="-18"/>
              <a:ext cx="5760" cy="3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 y="-181"/>
              <a:ext cx="5764" cy="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0" y="908050"/>
            <a:ext cx="9144000" cy="3571875"/>
            <a:chOff x="0" y="572"/>
            <a:chExt cx="5760" cy="2250"/>
          </a:xfrm>
        </p:grpSpPr>
        <p:sp>
          <p:nvSpPr>
            <p:cNvPr id="3" name="AutoShape 3"/>
            <p:cNvSpPr>
              <a:spLocks noChangeAspect="1" noChangeArrowheads="1" noTextEdit="1"/>
            </p:cNvSpPr>
            <p:nvPr/>
          </p:nvSpPr>
          <p:spPr bwMode="auto">
            <a:xfrm>
              <a:off x="0" y="572"/>
              <a:ext cx="5760" cy="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
              <a:ext cx="5764" cy="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6258" name="Picture 4" descr="paccini"/>
          <p:cNvPicPr>
            <a:picLocks noChangeAspect="1" noChangeArrowheads="1"/>
          </p:cNvPicPr>
          <p:nvPr/>
        </p:nvPicPr>
        <p:blipFill>
          <a:blip r:embed="rId2">
            <a:extLst>
              <a:ext uri="{28A0092B-C50C-407E-A947-70E740481C1C}">
                <a14:useLocalDpi xmlns:a14="http://schemas.microsoft.com/office/drawing/2010/main" val="0"/>
              </a:ext>
            </a:extLst>
          </a:blip>
          <a:srcRect r="3053" b="2199"/>
          <a:stretch>
            <a:fillRect/>
          </a:stretch>
        </p:blipFill>
        <p:spPr bwMode="auto">
          <a:xfrm>
            <a:off x="2339752" y="1491843"/>
            <a:ext cx="6443886" cy="534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5"/>
          <p:cNvSpPr txBox="1">
            <a:spLocks noChangeArrowheads="1"/>
          </p:cNvSpPr>
          <p:nvPr/>
        </p:nvSpPr>
        <p:spPr bwMode="auto">
          <a:xfrm>
            <a:off x="995917" y="404664"/>
            <a:ext cx="64780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b="1" dirty="0"/>
              <a:t>Paciniho tělísko a vliv </a:t>
            </a:r>
            <a:r>
              <a:rPr lang="cs-CZ" b="1" dirty="0" smtClean="0"/>
              <a:t>přítomnosti kapsule </a:t>
            </a:r>
            <a:r>
              <a:rPr lang="cs-CZ" b="1" dirty="0"/>
              <a:t>na adaptaci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14-3"/>
          <p:cNvPicPr>
            <a:picLocks noChangeAspect="1" noChangeArrowheads="1"/>
          </p:cNvPicPr>
          <p:nvPr/>
        </p:nvPicPr>
        <p:blipFill>
          <a:blip r:embed="rId2">
            <a:lum bright="-1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16238" y="1268413"/>
            <a:ext cx="5472112" cy="4679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7283" name="Text Box 8"/>
          <p:cNvSpPr txBox="1">
            <a:spLocks noChangeArrowheads="1"/>
          </p:cNvSpPr>
          <p:nvPr/>
        </p:nvSpPr>
        <p:spPr bwMode="auto">
          <a:xfrm>
            <a:off x="323850" y="333375"/>
            <a:ext cx="29987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dirty="0"/>
              <a:t>Různé dráhy</a:t>
            </a:r>
          </a:p>
          <a:p>
            <a:pPr eaLnBrk="1" hangingPunct="1"/>
            <a:r>
              <a:rPr lang="cs-CZ" sz="2400" dirty="0"/>
              <a:t>do </a:t>
            </a:r>
            <a:r>
              <a:rPr lang="cs-CZ" sz="2400" dirty="0" err="1"/>
              <a:t>somatosensorické</a:t>
            </a:r>
            <a:endParaRPr lang="cs-CZ" sz="2400" dirty="0"/>
          </a:p>
          <a:p>
            <a:pPr eaLnBrk="1" hangingPunct="1"/>
            <a:r>
              <a:rPr lang="cs-CZ" sz="2400" dirty="0"/>
              <a:t>kůry</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6" name="Picture 4" descr="14-5"/>
          <p:cNvPicPr>
            <a:picLocks noChangeAspect="1" noChangeArrowheads="1"/>
          </p:cNvPicPr>
          <p:nvPr/>
        </p:nvPicPr>
        <p:blipFill>
          <a:blip r:embed="rId2">
            <a:lum bright="-2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5288" y="0"/>
            <a:ext cx="817245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5"/>
          <p:cNvSpPr txBox="1">
            <a:spLocks noChangeArrowheads="1"/>
          </p:cNvSpPr>
          <p:nvPr/>
        </p:nvSpPr>
        <p:spPr bwMode="auto">
          <a:xfrm>
            <a:off x="808038" y="419100"/>
            <a:ext cx="7083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solidFill>
                  <a:schemeClr val="bg2"/>
                </a:solidFill>
              </a:rPr>
              <a:t>Bolest a teplota</a:t>
            </a:r>
          </a:p>
          <a:p>
            <a:pPr eaLnBrk="1" hangingPunct="1"/>
            <a:r>
              <a:rPr lang="cs-CZ">
                <a:solidFill>
                  <a:schemeClr val="bg2"/>
                </a:solidFill>
              </a:rPr>
              <a:t>Vstup dorzálními kořeny a laterálním sensorickým traktem do mozku</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9330" name="Picture 4" descr="14-8"/>
          <p:cNvPicPr>
            <a:picLocks noChangeAspect="1" noChangeArrowheads="1"/>
          </p:cNvPicPr>
          <p:nvPr/>
        </p:nvPicPr>
        <p:blipFill>
          <a:blip r:embed="rId2">
            <a:lum bright="-2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08175" y="0"/>
            <a:ext cx="5483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5"/>
          <p:cNvSpPr txBox="1">
            <a:spLocks noChangeArrowheads="1"/>
          </p:cNvSpPr>
          <p:nvPr/>
        </p:nvSpPr>
        <p:spPr bwMode="auto">
          <a:xfrm>
            <a:off x="5219700" y="404813"/>
            <a:ext cx="2114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solidFill>
                  <a:schemeClr val="bg2"/>
                </a:solidFill>
              </a:rPr>
              <a:t>Bolest a teplota</a:t>
            </a:r>
          </a:p>
          <a:p>
            <a:pPr eaLnBrk="1" hangingPunct="1"/>
            <a:r>
              <a:rPr lang="cs-CZ">
                <a:solidFill>
                  <a:schemeClr val="bg2"/>
                </a:solidFill>
              </a:rPr>
              <a:t>Ostrá a tupá bolest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14-4"/>
          <p:cNvPicPr>
            <a:picLocks noChangeAspect="1" noChangeArrowheads="1"/>
          </p:cNvPicPr>
          <p:nvPr/>
        </p:nvPicPr>
        <p:blipFill>
          <a:blip r:embed="rId2">
            <a:lum bright="-2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47813" y="0"/>
            <a:ext cx="6840537"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5"/>
          <p:cNvSpPr txBox="1">
            <a:spLocks noChangeArrowheads="1"/>
          </p:cNvSpPr>
          <p:nvPr/>
        </p:nvSpPr>
        <p:spPr bwMode="auto">
          <a:xfrm>
            <a:off x="1692275" y="260350"/>
            <a:ext cx="5718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a:solidFill>
                  <a:schemeClr val="bg2"/>
                </a:solidFill>
              </a:rPr>
              <a:t>Dotek, vibrace, </a:t>
            </a:r>
            <a:r>
              <a:rPr lang="cs-CZ" dirty="0" smtClean="0">
                <a:solidFill>
                  <a:schemeClr val="bg2"/>
                </a:solidFill>
              </a:rPr>
              <a:t>svaly, klouby</a:t>
            </a:r>
            <a:endParaRPr lang="cs-CZ" dirty="0">
              <a:solidFill>
                <a:schemeClr val="bg2"/>
              </a:solidFill>
            </a:endParaRPr>
          </a:p>
          <a:p>
            <a:pPr eaLnBrk="1" hangingPunct="1"/>
            <a:r>
              <a:rPr lang="cs-CZ" dirty="0">
                <a:solidFill>
                  <a:schemeClr val="bg2"/>
                </a:solidFill>
              </a:rPr>
              <a:t>Vstup dorzálními kořeny a dorzálními sloupci do mozku</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14-6"/>
          <p:cNvPicPr>
            <a:picLocks noChangeAspect="1" noChangeArrowheads="1"/>
          </p:cNvPicPr>
          <p:nvPr/>
        </p:nvPicPr>
        <p:blipFill>
          <a:blip r:embed="rId2">
            <a:lum bright="-2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76375" y="1193800"/>
            <a:ext cx="7667625"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5"/>
          <p:cNvSpPr txBox="1">
            <a:spLocks noChangeArrowheads="1"/>
          </p:cNvSpPr>
          <p:nvPr/>
        </p:nvSpPr>
        <p:spPr bwMode="auto">
          <a:xfrm>
            <a:off x="611188" y="188913"/>
            <a:ext cx="64944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Proprioreceptory</a:t>
            </a:r>
          </a:p>
          <a:p>
            <a:pPr eaLnBrk="1" hangingPunct="1"/>
            <a:r>
              <a:rPr lang="cs-CZ"/>
              <a:t>Vstup dorzálními kořeny a spinocerebrálním traktem do mozku</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8553450" cy="613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42062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14-7"/>
          <p:cNvPicPr>
            <a:picLocks noChangeAspect="1" noChangeArrowheads="1"/>
          </p:cNvPicPr>
          <p:nvPr/>
        </p:nvPicPr>
        <p:blipFill>
          <a:blip r:embed="rId2">
            <a:lum bright="-2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6834" y="0"/>
            <a:ext cx="478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6"/>
          <p:cNvSpPr txBox="1">
            <a:spLocks noChangeArrowheads="1"/>
          </p:cNvSpPr>
          <p:nvPr/>
        </p:nvSpPr>
        <p:spPr bwMode="auto">
          <a:xfrm>
            <a:off x="250825" y="908050"/>
            <a:ext cx="26853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dirty="0" err="1"/>
              <a:t>Somatotopie</a:t>
            </a:r>
            <a:endParaRPr lang="cs-CZ" sz="2400" dirty="0"/>
          </a:p>
          <a:p>
            <a:pPr eaLnBrk="1" hangingPunct="1"/>
            <a:r>
              <a:rPr lang="cs-CZ" sz="2400" dirty="0" err="1"/>
              <a:t>s</a:t>
            </a:r>
            <a:r>
              <a:rPr lang="cs-CZ" sz="2400" dirty="0" err="1" smtClean="0"/>
              <a:t>ensorické</a:t>
            </a:r>
            <a:r>
              <a:rPr lang="cs-CZ" sz="2400" dirty="0" smtClean="0"/>
              <a:t> dráhy</a:t>
            </a:r>
          </a:p>
          <a:p>
            <a:pPr eaLnBrk="1" hangingPunct="1"/>
            <a:r>
              <a:rPr lang="cs-CZ" sz="2400" dirty="0" smtClean="0"/>
              <a:t>dorsálních sloupců</a:t>
            </a:r>
            <a:endParaRPr lang="cs-CZ" sz="2400"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descr="14-9"/>
          <p:cNvPicPr>
            <a:picLocks noChangeAspect="1" noChangeArrowheads="1"/>
          </p:cNvPicPr>
          <p:nvPr/>
        </p:nvPicPr>
        <p:blipFill>
          <a:blip r:embed="rId2">
            <a:lum bright="-2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35263" y="0"/>
            <a:ext cx="3673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5"/>
          <p:cNvSpPr txBox="1">
            <a:spLocks noChangeArrowheads="1"/>
          </p:cNvSpPr>
          <p:nvPr/>
        </p:nvSpPr>
        <p:spPr bwMode="auto">
          <a:xfrm>
            <a:off x="250825" y="908050"/>
            <a:ext cx="2384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Somatotopie</a:t>
            </a:r>
          </a:p>
          <a:p>
            <a:pPr eaLnBrk="1" hangingPunct="1"/>
            <a:r>
              <a:rPr lang="cs-CZ" sz="2400"/>
              <a:t>Vstup do talamu</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descr="14-10"/>
          <p:cNvPicPr>
            <a:picLocks noChangeAspect="1" noChangeArrowheads="1"/>
          </p:cNvPicPr>
          <p:nvPr/>
        </p:nvPicPr>
        <p:blipFill>
          <a:blip r:embed="rId2">
            <a:lum bright="-1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92500" y="0"/>
            <a:ext cx="4229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5"/>
          <p:cNvSpPr txBox="1">
            <a:spLocks noChangeArrowheads="1"/>
          </p:cNvSpPr>
          <p:nvPr/>
        </p:nvSpPr>
        <p:spPr bwMode="auto">
          <a:xfrm>
            <a:off x="519113" y="920750"/>
            <a:ext cx="18669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Somatotopie</a:t>
            </a:r>
          </a:p>
          <a:p>
            <a:pPr eaLnBrk="1" hangingPunct="1"/>
            <a:r>
              <a:rPr lang="cs-CZ" sz="2400"/>
              <a:t>talamu</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14-11"/>
          <p:cNvPicPr>
            <a:picLocks noChangeAspect="1" noChangeArrowheads="1"/>
          </p:cNvPicPr>
          <p:nvPr/>
        </p:nvPicPr>
        <p:blipFill>
          <a:blip r:embed="rId2">
            <a:lum bright="-2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3213" y="0"/>
            <a:ext cx="42291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5"/>
          <p:cNvSpPr txBox="1">
            <a:spLocks noChangeArrowheads="1"/>
          </p:cNvSpPr>
          <p:nvPr/>
        </p:nvSpPr>
        <p:spPr bwMode="auto">
          <a:xfrm>
            <a:off x="0" y="836613"/>
            <a:ext cx="25701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Somatotopie</a:t>
            </a:r>
          </a:p>
          <a:p>
            <a:pPr eaLnBrk="1" hangingPunct="1"/>
            <a:r>
              <a:rPr lang="cs-CZ" sz="2400"/>
              <a:t>somatosensorické</a:t>
            </a:r>
          </a:p>
          <a:p>
            <a:pPr eaLnBrk="1" hangingPunct="1"/>
            <a:r>
              <a:rPr lang="cs-CZ" sz="2400"/>
              <a:t>kůry</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somatotopi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r="1884" b="20258"/>
          <a:stretch>
            <a:fillRect/>
          </a:stretch>
        </p:blipFill>
        <p:spPr bwMode="auto">
          <a:xfrm>
            <a:off x="2482850" y="0"/>
            <a:ext cx="6661150" cy="645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8"/>
          <p:cNvSpPr txBox="1">
            <a:spLocks noChangeArrowheads="1"/>
          </p:cNvSpPr>
          <p:nvPr/>
        </p:nvSpPr>
        <p:spPr bwMode="auto">
          <a:xfrm>
            <a:off x="0" y="836613"/>
            <a:ext cx="2570163" cy="292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Somatotopie</a:t>
            </a:r>
          </a:p>
          <a:p>
            <a:pPr eaLnBrk="1" hangingPunct="1"/>
            <a:r>
              <a:rPr lang="cs-CZ" sz="2400"/>
              <a:t>somatosensorické</a:t>
            </a:r>
          </a:p>
          <a:p>
            <a:pPr eaLnBrk="1" hangingPunct="1"/>
            <a:r>
              <a:rPr lang="cs-CZ" sz="2400"/>
              <a:t>kůry</a:t>
            </a:r>
          </a:p>
          <a:p>
            <a:pPr eaLnBrk="1" hangingPunct="1"/>
            <a:endParaRPr lang="cs-CZ" sz="2400"/>
          </a:p>
          <a:p>
            <a:pPr eaLnBrk="1" hangingPunct="1"/>
            <a:endParaRPr lang="cs-CZ" sz="2400"/>
          </a:p>
          <a:p>
            <a:pPr eaLnBrk="1" hangingPunct="1"/>
            <a:endParaRPr lang="cs-CZ" sz="2400"/>
          </a:p>
          <a:p>
            <a:pPr eaLnBrk="1" hangingPunct="1">
              <a:buFontTx/>
              <a:buChar char="-"/>
            </a:pPr>
            <a:r>
              <a:rPr lang="cs-CZ"/>
              <a:t>Fantomová bolest</a:t>
            </a:r>
          </a:p>
          <a:p>
            <a:pPr eaLnBrk="1" hangingPunct="1"/>
            <a:endParaRPr lang="cs-CZ" sz="240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hmatové sloupc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2916238" y="1484313"/>
            <a:ext cx="5400675" cy="44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5"/>
          <p:cNvSpPr txBox="1">
            <a:spLocks noChangeArrowheads="1"/>
          </p:cNvSpPr>
          <p:nvPr/>
        </p:nvSpPr>
        <p:spPr bwMode="auto">
          <a:xfrm>
            <a:off x="395288" y="404813"/>
            <a:ext cx="83502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Vertikální členění kortexu</a:t>
            </a:r>
          </a:p>
          <a:p>
            <a:pPr eaLnBrk="1" hangingPunct="1"/>
            <a:r>
              <a:rPr lang="cs-CZ" sz="2400"/>
              <a:t>Sloupečky somatosensorické kůry odpovídající submodalitám</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myší fousky"/>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492500" y="0"/>
            <a:ext cx="534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5"/>
          <p:cNvSpPr txBox="1">
            <a:spLocks noChangeArrowheads="1"/>
          </p:cNvSpPr>
          <p:nvPr/>
        </p:nvSpPr>
        <p:spPr bwMode="auto">
          <a:xfrm>
            <a:off x="0" y="981075"/>
            <a:ext cx="3249613"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dirty="0"/>
              <a:t>Plasticita</a:t>
            </a:r>
          </a:p>
          <a:p>
            <a:pPr eaLnBrk="1" hangingPunct="1"/>
            <a:r>
              <a:rPr lang="cs-CZ" sz="2400" dirty="0" err="1"/>
              <a:t>somatosensorické</a:t>
            </a:r>
            <a:r>
              <a:rPr lang="cs-CZ" sz="2400" dirty="0"/>
              <a:t> kůry</a:t>
            </a:r>
          </a:p>
          <a:p>
            <a:pPr eaLnBrk="1" hangingPunct="1"/>
            <a:endParaRPr lang="cs-CZ" sz="2400" dirty="0"/>
          </a:p>
          <a:p>
            <a:pPr eaLnBrk="1" hangingPunct="1"/>
            <a:r>
              <a:rPr lang="cs-CZ" sz="2400" dirty="0"/>
              <a:t>Reprezentace se mění</a:t>
            </a:r>
          </a:p>
          <a:p>
            <a:pPr eaLnBrk="1" hangingPunct="1"/>
            <a:r>
              <a:rPr lang="cs-CZ" sz="2400" dirty="0"/>
              <a:t>podle používání</a:t>
            </a:r>
          </a:p>
          <a:p>
            <a:pPr eaLnBrk="1" hangingPunct="1"/>
            <a:endParaRPr lang="cs-CZ" sz="2400" dirty="0"/>
          </a:p>
          <a:p>
            <a:pPr eaLnBrk="1" hangingPunct="1"/>
            <a:r>
              <a:rPr lang="cs-CZ" sz="2400" dirty="0"/>
              <a:t>Houslisté, slepci</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1520" y="620688"/>
            <a:ext cx="8568952" cy="3046988"/>
          </a:xfrm>
          <a:prstGeom prst="rect">
            <a:avLst/>
          </a:prstGeom>
          <a:noFill/>
        </p:spPr>
        <p:txBody>
          <a:bodyPr wrap="square" rtlCol="0">
            <a:spAutoFit/>
          </a:bodyPr>
          <a:lstStyle/>
          <a:p>
            <a:r>
              <a:rPr lang="cs-CZ" sz="2400" dirty="0" smtClean="0"/>
              <a:t>	Podobná </a:t>
            </a:r>
            <a:r>
              <a:rPr lang="cs-CZ" sz="2400" dirty="0"/>
              <a:t>zjištění na lidech pomocí </a:t>
            </a:r>
            <a:r>
              <a:rPr lang="cs-CZ" sz="2400" dirty="0" err="1"/>
              <a:t>fNMR</a:t>
            </a:r>
            <a:r>
              <a:rPr lang="cs-CZ" sz="2400" dirty="0"/>
              <a:t> a MEG. </a:t>
            </a:r>
            <a:r>
              <a:rPr lang="cs-CZ" sz="2400" dirty="0" err="1"/>
              <a:t>Somatosensorické</a:t>
            </a:r>
            <a:r>
              <a:rPr lang="cs-CZ" sz="2400" dirty="0"/>
              <a:t> reprezentace prstů levé ruky jsou výrazně větší i houslistů. Nebo u slepých čtoucích </a:t>
            </a:r>
            <a:r>
              <a:rPr lang="cs-CZ" sz="2400" dirty="0" err="1"/>
              <a:t>Brailleovo</a:t>
            </a:r>
            <a:r>
              <a:rPr lang="cs-CZ" sz="2400" dirty="0"/>
              <a:t> písmo jsou oblasti pro dané prsty větší. </a:t>
            </a:r>
            <a:endParaRPr lang="cs-CZ" sz="2400" dirty="0" smtClean="0"/>
          </a:p>
          <a:p>
            <a:r>
              <a:rPr lang="cs-CZ" sz="2400" dirty="0"/>
              <a:t>	</a:t>
            </a:r>
            <a:r>
              <a:rPr lang="cs-CZ" sz="2400" dirty="0" smtClean="0"/>
              <a:t>Zajímavé </a:t>
            </a:r>
            <a:r>
              <a:rPr lang="cs-CZ" sz="2400" dirty="0"/>
              <a:t>také, je, že u těch, kteří oslepli v mládí, jsou tyto oblasti spojeny s kůrou, která u normálních lidí slouží k analýze zraku. Tyto spoje jsou důležité pro přesnost čtení. </a:t>
            </a:r>
            <a:endParaRPr lang="cs-CZ" sz="2400" dirty="0" smtClean="0"/>
          </a:p>
          <a:p>
            <a:endParaRPr lang="cs-CZ" sz="2400" dirty="0"/>
          </a:p>
        </p:txBody>
      </p:sp>
    </p:spTree>
    <p:extLst>
      <p:ext uri="{BB962C8B-B14F-4D97-AF65-F5344CB8AC3E}">
        <p14:creationId xmlns:p14="http://schemas.microsoft.com/office/powerpoint/2010/main" val="120456179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23528" y="836712"/>
            <a:ext cx="8280920" cy="4062651"/>
          </a:xfrm>
          <a:prstGeom prst="rect">
            <a:avLst/>
          </a:prstGeom>
          <a:noFill/>
        </p:spPr>
        <p:txBody>
          <a:bodyPr wrap="square" rtlCol="0">
            <a:spAutoFit/>
          </a:bodyPr>
          <a:lstStyle/>
          <a:p>
            <a:r>
              <a:rPr lang="cs-CZ" sz="2400" b="1" dirty="0"/>
              <a:t>Závěr</a:t>
            </a:r>
          </a:p>
          <a:p>
            <a:r>
              <a:rPr lang="cs-CZ" sz="2400" dirty="0" err="1"/>
              <a:t>Mechanorecepce</a:t>
            </a:r>
            <a:r>
              <a:rPr lang="cs-CZ" sz="2400" dirty="0"/>
              <a:t> je </a:t>
            </a:r>
            <a:r>
              <a:rPr lang="cs-CZ" sz="2400" dirty="0" err="1"/>
              <a:t>ionotropní</a:t>
            </a:r>
            <a:r>
              <a:rPr lang="cs-CZ" sz="2400" dirty="0"/>
              <a:t>, méně  než 100mikros. Přinejmenším dva zcela odlišné druhy kanálů: MEC, NOMPC, který patří k TRP rodině. Možná i další typy. Bez ohledu na konformaci, všechny jsou </a:t>
            </a:r>
            <a:r>
              <a:rPr lang="cs-CZ" sz="2400" dirty="0" err="1"/>
              <a:t>kationtově</a:t>
            </a:r>
            <a:r>
              <a:rPr lang="cs-CZ" sz="2400" dirty="0"/>
              <a:t> neselektivní s výjimkou </a:t>
            </a:r>
            <a:r>
              <a:rPr lang="cs-CZ" sz="2400" dirty="0" err="1"/>
              <a:t>Paramecium</a:t>
            </a:r>
            <a:r>
              <a:rPr lang="cs-CZ" sz="2400" dirty="0"/>
              <a:t>. Také téměř univerzální schéma propojení extra – intra, soustředící sílu na kanál.  </a:t>
            </a:r>
            <a:endParaRPr lang="cs-CZ" sz="2400" dirty="0" smtClean="0"/>
          </a:p>
          <a:p>
            <a:endParaRPr lang="cs-CZ" sz="2400" dirty="0"/>
          </a:p>
          <a:p>
            <a:r>
              <a:rPr lang="cs-CZ" sz="2400" dirty="0" smtClean="0"/>
              <a:t>Mechanická citlivost a navazující signalizace je obecnou vlastností buněk ve tkáních a orgánech.</a:t>
            </a:r>
            <a:endParaRPr lang="cs-CZ" sz="2400" dirty="0"/>
          </a:p>
          <a:p>
            <a:endParaRPr lang="cs-CZ" dirty="0"/>
          </a:p>
        </p:txBody>
      </p:sp>
    </p:spTree>
    <p:extLst>
      <p:ext uri="{BB962C8B-B14F-4D97-AF65-F5344CB8AC3E}">
        <p14:creationId xmlns:p14="http://schemas.microsoft.com/office/powerpoint/2010/main" val="24687138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ardieFi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1775"/>
            <a:ext cx="9144000" cy="5356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315" name="Text Box 3"/>
          <p:cNvSpPr txBox="1">
            <a:spLocks noChangeArrowheads="1"/>
          </p:cNvSpPr>
          <p:nvPr/>
        </p:nvSpPr>
        <p:spPr bwMode="auto">
          <a:xfrm>
            <a:off x="755651" y="620713"/>
            <a:ext cx="83883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a:latin typeface="Verdana" pitchFamily="34" charset="0"/>
              </a:rPr>
              <a:t>Difuzní model signálového přenosu </a:t>
            </a:r>
            <a:r>
              <a:rPr lang="cs-CZ" dirty="0" smtClean="0">
                <a:latin typeface="Verdana" pitchFamily="34" charset="0"/>
              </a:rPr>
              <a:t>vs. </a:t>
            </a:r>
            <a:r>
              <a:rPr lang="cs-CZ" dirty="0" err="1">
                <a:latin typeface="Verdana" pitchFamily="34" charset="0"/>
              </a:rPr>
              <a:t>Signalplex</a:t>
            </a:r>
            <a:r>
              <a:rPr lang="cs-CZ" dirty="0">
                <a:latin typeface="Verdana" pitchFamily="34" charset="0"/>
              </a:rPr>
              <a:t> (</a:t>
            </a:r>
            <a:r>
              <a:rPr lang="cs-CZ" dirty="0" err="1">
                <a:latin typeface="Verdana" pitchFamily="34" charset="0"/>
              </a:rPr>
              <a:t>transducizóm</a:t>
            </a:r>
            <a:r>
              <a:rPr lang="cs-CZ" dirty="0">
                <a:latin typeface="Verdana" pitchFamily="34" charset="0"/>
              </a:rPr>
              <a:t>), </a:t>
            </a:r>
          </a:p>
          <a:p>
            <a:pPr eaLnBrk="1" hangingPunct="1"/>
            <a:r>
              <a:rPr lang="cs-CZ" dirty="0" err="1">
                <a:latin typeface="Verdana" pitchFamily="34" charset="0"/>
              </a:rPr>
              <a:t>scaffolding</a:t>
            </a:r>
            <a:r>
              <a:rPr lang="cs-CZ" dirty="0">
                <a:latin typeface="Verdana" pitchFamily="34" charset="0"/>
              </a:rPr>
              <a:t> </a:t>
            </a:r>
            <a:r>
              <a:rPr lang="cs-CZ" dirty="0" err="1">
                <a:latin typeface="Verdana" pitchFamily="34" charset="0"/>
              </a:rPr>
              <a:t>proteins</a:t>
            </a:r>
            <a:r>
              <a:rPr lang="en-US" dirty="0">
                <a:latin typeface="Verdana" pitchFamily="34" charset="0"/>
              </a:rPr>
              <a:t>; </a:t>
            </a:r>
            <a:r>
              <a:rPr lang="cs-CZ" dirty="0">
                <a:latin typeface="Verdana" pitchFamily="34" charset="0"/>
              </a:rPr>
              <a:t>Multimolekulární signalizační </a:t>
            </a:r>
            <a:r>
              <a:rPr lang="cs-CZ" dirty="0" smtClean="0">
                <a:latin typeface="Verdana" pitchFamily="34" charset="0"/>
              </a:rPr>
              <a:t>komplex </a:t>
            </a:r>
            <a:r>
              <a:rPr lang="cs-CZ" dirty="0"/>
              <a:t>zvyšuje rychlost a specifitu „</a:t>
            </a:r>
            <a:r>
              <a:rPr lang="cs-CZ" dirty="0" smtClean="0"/>
              <a:t>rozhovorů“</a:t>
            </a:r>
            <a:endParaRPr lang="cs-CZ" dirty="0">
              <a:latin typeface="Verdana" pitchFamily="34" charset="0"/>
            </a:endParaRPr>
          </a:p>
        </p:txBody>
      </p:sp>
      <p:sp>
        <p:nvSpPr>
          <p:cNvPr id="13316" name="Text Box 4"/>
          <p:cNvSpPr txBox="1">
            <a:spLocks noChangeArrowheads="1"/>
          </p:cNvSpPr>
          <p:nvPr/>
        </p:nvSpPr>
        <p:spPr bwMode="auto">
          <a:xfrm>
            <a:off x="468313" y="115888"/>
            <a:ext cx="784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dirty="0"/>
              <a:t>Úloha cytoskeletu v signálních drahách recepčních buněk</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6"/>
          <p:cNvSpPr txBox="1">
            <a:spLocks noChangeArrowheads="1"/>
          </p:cNvSpPr>
          <p:nvPr/>
        </p:nvSpPr>
        <p:spPr bwMode="auto">
          <a:xfrm>
            <a:off x="4860607" y="633462"/>
            <a:ext cx="403187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b="0" dirty="0" smtClean="0"/>
              <a:t>Organizace </a:t>
            </a:r>
            <a:r>
              <a:rPr lang="cs-CZ" b="0" dirty="0"/>
              <a:t>proteinů </a:t>
            </a:r>
            <a:r>
              <a:rPr lang="cs-CZ" b="0" dirty="0" err="1"/>
              <a:t>signalplexu</a:t>
            </a:r>
            <a:endParaRPr lang="cs-CZ" b="0" dirty="0"/>
          </a:p>
          <a:p>
            <a:pPr eaLnBrk="1" hangingPunct="1"/>
            <a:r>
              <a:rPr lang="cs-CZ" b="0" dirty="0"/>
              <a:t>v čase a prostoru – oddělení, zhášení</a:t>
            </a:r>
          </a:p>
          <a:p>
            <a:pPr eaLnBrk="1" hangingPunct="1"/>
            <a:r>
              <a:rPr lang="cs-CZ" b="0" dirty="0"/>
              <a:t>v odpověď na světlo</a:t>
            </a:r>
          </a:p>
        </p:txBody>
      </p:sp>
      <p:grpSp>
        <p:nvGrpSpPr>
          <p:cNvPr id="2" name="Group 4"/>
          <p:cNvGrpSpPr>
            <a:grpSpLocks noChangeAspect="1"/>
          </p:cNvGrpSpPr>
          <p:nvPr/>
        </p:nvGrpSpPr>
        <p:grpSpPr bwMode="auto">
          <a:xfrm>
            <a:off x="0" y="1196975"/>
            <a:ext cx="4675188" cy="5661025"/>
            <a:chOff x="0" y="754"/>
            <a:chExt cx="2945" cy="3566"/>
          </a:xfrm>
        </p:grpSpPr>
        <p:sp>
          <p:nvSpPr>
            <p:cNvPr id="3" name="AutoShape 3"/>
            <p:cNvSpPr>
              <a:spLocks noChangeAspect="1" noChangeArrowheads="1" noTextEdit="1"/>
            </p:cNvSpPr>
            <p:nvPr/>
          </p:nvSpPr>
          <p:spPr bwMode="auto">
            <a:xfrm>
              <a:off x="0" y="754"/>
              <a:ext cx="2945" cy="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4"/>
              <a:ext cx="2949" cy="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8"/>
          <p:cNvGrpSpPr>
            <a:grpSpLocks noChangeAspect="1"/>
          </p:cNvGrpSpPr>
          <p:nvPr/>
        </p:nvGrpSpPr>
        <p:grpSpPr bwMode="auto">
          <a:xfrm>
            <a:off x="4967288" y="1917700"/>
            <a:ext cx="4176712" cy="4940300"/>
            <a:chOff x="3129" y="1208"/>
            <a:chExt cx="2631" cy="3112"/>
          </a:xfrm>
        </p:grpSpPr>
        <p:sp>
          <p:nvSpPr>
            <p:cNvPr id="5" name="AutoShape 7"/>
            <p:cNvSpPr>
              <a:spLocks noChangeAspect="1" noChangeArrowheads="1" noTextEdit="1"/>
            </p:cNvSpPr>
            <p:nvPr/>
          </p:nvSpPr>
          <p:spPr bwMode="auto">
            <a:xfrm>
              <a:off x="3129" y="1208"/>
              <a:ext cx="2631" cy="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 y="1208"/>
              <a:ext cx="2635" cy="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Obdélník 8"/>
          <p:cNvSpPr/>
          <p:nvPr/>
        </p:nvSpPr>
        <p:spPr>
          <a:xfrm>
            <a:off x="316548" y="188640"/>
            <a:ext cx="7639828" cy="461665"/>
          </a:xfrm>
          <a:prstGeom prst="rect">
            <a:avLst/>
          </a:prstGeom>
        </p:spPr>
        <p:txBody>
          <a:bodyPr wrap="square">
            <a:spAutoFit/>
          </a:bodyPr>
          <a:lstStyle/>
          <a:p>
            <a:r>
              <a:rPr lang="cs-CZ" sz="2400" dirty="0" err="1"/>
              <a:t>Drosophila</a:t>
            </a:r>
            <a:r>
              <a:rPr lang="cs-CZ" sz="2400" dirty="0"/>
              <a:t> jako užitečný model zrakové transdukce:</a:t>
            </a:r>
          </a:p>
        </p:txBody>
      </p:sp>
    </p:spTree>
    <p:extLst>
      <p:ext uri="{BB962C8B-B14F-4D97-AF65-F5344CB8AC3E}">
        <p14:creationId xmlns:p14="http://schemas.microsoft.com/office/powerpoint/2010/main" val="3126305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468313" y="258763"/>
            <a:ext cx="784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Úloha cytoskeletu v signálních drahách recepčních buněk</a:t>
            </a:r>
          </a:p>
        </p:txBody>
      </p:sp>
      <p:sp>
        <p:nvSpPr>
          <p:cNvPr id="8" name="Text Box 5"/>
          <p:cNvSpPr txBox="1">
            <a:spLocks noChangeArrowheads="1"/>
          </p:cNvSpPr>
          <p:nvPr/>
        </p:nvSpPr>
        <p:spPr bwMode="auto">
          <a:xfrm>
            <a:off x="158750" y="784225"/>
            <a:ext cx="373281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b="0" dirty="0" smtClean="0"/>
              <a:t>Taková adaptace zraku </a:t>
            </a:r>
            <a:r>
              <a:rPr lang="cs-CZ" b="0" dirty="0" err="1" smtClean="0"/>
              <a:t>drosophil</a:t>
            </a:r>
            <a:r>
              <a:rPr lang="cs-CZ" b="0" dirty="0" smtClean="0"/>
              <a:t>?</a:t>
            </a:r>
            <a:endParaRPr lang="cs-CZ" b="0" dirty="0"/>
          </a:p>
          <a:p>
            <a:pPr eaLnBrk="1" hangingPunct="1"/>
            <a:r>
              <a:rPr lang="cs-CZ" b="0" dirty="0"/>
              <a:t>Translokace </a:t>
            </a:r>
            <a:r>
              <a:rPr lang="cs-CZ" b="0" dirty="0" smtClean="0"/>
              <a:t>TRP </a:t>
            </a:r>
            <a:r>
              <a:rPr lang="cs-CZ" b="0" dirty="0" err="1" smtClean="0"/>
              <a:t>signalplexu</a:t>
            </a:r>
            <a:r>
              <a:rPr lang="cs-CZ" b="0" dirty="0" smtClean="0"/>
              <a:t> </a:t>
            </a:r>
            <a:r>
              <a:rPr lang="cs-CZ" b="0" dirty="0"/>
              <a:t>–</a:t>
            </a:r>
          </a:p>
          <a:p>
            <a:pPr eaLnBrk="1" hangingPunct="1"/>
            <a:r>
              <a:rPr lang="cs-CZ" b="0" dirty="0"/>
              <a:t>mechanismus adaptace </a:t>
            </a:r>
          </a:p>
          <a:p>
            <a:pPr eaLnBrk="1" hangingPunct="1"/>
            <a:r>
              <a:rPr lang="cs-CZ" b="0" dirty="0"/>
              <a:t>na tmu a světlo</a:t>
            </a:r>
          </a:p>
        </p:txBody>
      </p:sp>
      <p:pic>
        <p:nvPicPr>
          <p:cNvPr id="9" name="Picture 6" descr="složené oči"/>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r="50522"/>
          <a:stretch>
            <a:fillRect/>
          </a:stretch>
        </p:blipFill>
        <p:spPr bwMode="auto">
          <a:xfrm>
            <a:off x="0" y="2781300"/>
            <a:ext cx="3995738"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4"/>
          <p:cNvGrpSpPr>
            <a:grpSpLocks noChangeAspect="1"/>
          </p:cNvGrpSpPr>
          <p:nvPr/>
        </p:nvGrpSpPr>
        <p:grpSpPr bwMode="auto">
          <a:xfrm>
            <a:off x="3863975" y="715962"/>
            <a:ext cx="5280025" cy="6142037"/>
            <a:chOff x="2434" y="0"/>
            <a:chExt cx="3326" cy="4320"/>
          </a:xfrm>
        </p:grpSpPr>
        <p:sp>
          <p:nvSpPr>
            <p:cNvPr id="11" name="AutoShape 3"/>
            <p:cNvSpPr>
              <a:spLocks noChangeAspect="1" noChangeArrowheads="1" noTextEdit="1"/>
            </p:cNvSpPr>
            <p:nvPr/>
          </p:nvSpPr>
          <p:spPr bwMode="auto">
            <a:xfrm>
              <a:off x="2434" y="0"/>
              <a:ext cx="3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 y="0"/>
              <a:ext cx="3334" cy="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468313" y="258763"/>
            <a:ext cx="784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Úloha cytoskeletu v signálních drahách recepčních buněk</a:t>
            </a:r>
          </a:p>
        </p:txBody>
      </p:sp>
      <p:pic>
        <p:nvPicPr>
          <p:cNvPr id="15363" name="Picture 5"/>
          <p:cNvPicPr>
            <a:picLocks noChangeAspect="1" noChangeArrowheads="1"/>
          </p:cNvPicPr>
          <p:nvPr/>
        </p:nvPicPr>
        <p:blipFill>
          <a:blip r:embed="rId2">
            <a:extLst>
              <a:ext uri="{28A0092B-C50C-407E-A947-70E740481C1C}">
                <a14:useLocalDpi xmlns:a14="http://schemas.microsoft.com/office/drawing/2010/main" val="0"/>
              </a:ext>
            </a:extLst>
          </a:blip>
          <a:srcRect l="34846" t="11719" r="9479" b="9245"/>
          <a:stretch>
            <a:fillRect/>
          </a:stretch>
        </p:blipFill>
        <p:spPr bwMode="auto">
          <a:xfrm>
            <a:off x="3563938" y="981075"/>
            <a:ext cx="5003800" cy="568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Oval 6"/>
          <p:cNvSpPr>
            <a:spLocks noChangeArrowheads="1"/>
          </p:cNvSpPr>
          <p:nvPr/>
        </p:nvSpPr>
        <p:spPr bwMode="auto">
          <a:xfrm>
            <a:off x="6083300" y="5653088"/>
            <a:ext cx="2952750" cy="105251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365" name="Text Box 7"/>
          <p:cNvSpPr txBox="1">
            <a:spLocks noChangeArrowheads="1"/>
          </p:cNvSpPr>
          <p:nvPr/>
        </p:nvSpPr>
        <p:spPr bwMode="auto">
          <a:xfrm>
            <a:off x="179389" y="2852738"/>
            <a:ext cx="338455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smtClean="0">
                <a:latin typeface="Arial" charset="0"/>
              </a:rPr>
              <a:t>Vláskové buňky a úloha cytoskeletu</a:t>
            </a:r>
          </a:p>
          <a:p>
            <a:pPr eaLnBrk="1" hangingPunct="1"/>
            <a:endParaRPr lang="cs-CZ" dirty="0" smtClean="0">
              <a:latin typeface="Arial" charset="0"/>
            </a:endParaRPr>
          </a:p>
          <a:p>
            <a:pPr eaLnBrk="1" hangingPunct="1"/>
            <a:r>
              <a:rPr lang="cs-CZ" dirty="0" smtClean="0">
                <a:latin typeface="Arial" charset="0"/>
              </a:rPr>
              <a:t>Adaptabilita </a:t>
            </a:r>
            <a:r>
              <a:rPr lang="cs-CZ" dirty="0">
                <a:latin typeface="Arial" charset="0"/>
              </a:rPr>
              <a:t>sluchu na </a:t>
            </a:r>
            <a:r>
              <a:rPr lang="cs-CZ" dirty="0" smtClean="0">
                <a:latin typeface="Arial" charset="0"/>
              </a:rPr>
              <a:t>široký 	rozsah intenzit</a:t>
            </a:r>
            <a:endParaRPr lang="cs-CZ" dirty="0">
              <a:latin typeface="Arial" charset="0"/>
            </a:endParaRPr>
          </a:p>
          <a:p>
            <a:pPr eaLnBrk="1" hangingPunct="1"/>
            <a:r>
              <a:rPr lang="cs-CZ" dirty="0">
                <a:latin typeface="Arial" charset="0"/>
              </a:rPr>
              <a:t>Aktivní rezonanční aparát </a:t>
            </a:r>
          </a:p>
          <a:p>
            <a:pPr eaLnBrk="1" hangingPunct="1"/>
            <a:r>
              <a:rPr lang="cs-CZ" dirty="0">
                <a:latin typeface="Arial" charset="0"/>
              </a:rPr>
              <a:t>	zesilující zvuky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nov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0"/>
            <a:ext cx="6080125"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87" name="Text Box 3"/>
          <p:cNvSpPr txBox="1">
            <a:spLocks noChangeArrowheads="1"/>
          </p:cNvSpPr>
          <p:nvPr/>
        </p:nvSpPr>
        <p:spPr bwMode="auto">
          <a:xfrm>
            <a:off x="376238" y="1497013"/>
            <a:ext cx="18923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Obnova</a:t>
            </a:r>
          </a:p>
          <a:p>
            <a:pPr eaLnBrk="1" hangingPunct="1"/>
            <a:r>
              <a:rPr lang="cs-CZ" sz="2400"/>
              <a:t>smyslové membrány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eceptory mouc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3713"/>
            <a:ext cx="5508625"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p:cNvSpPr txBox="1">
            <a:spLocks noChangeArrowheads="1"/>
          </p:cNvSpPr>
          <p:nvPr/>
        </p:nvSpPr>
        <p:spPr bwMode="auto">
          <a:xfrm>
            <a:off x="323850" y="333375"/>
            <a:ext cx="49720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Externí specializace</a:t>
            </a:r>
          </a:p>
          <a:p>
            <a:pPr eaLnBrk="1" hangingPunct="1"/>
            <a:r>
              <a:rPr lang="cs-CZ" sz="2400"/>
              <a:t>Ochrana, podpora, účast na recepci</a:t>
            </a:r>
          </a:p>
        </p:txBody>
      </p:sp>
      <p:pic>
        <p:nvPicPr>
          <p:cNvPr id="17412" name="Picture 4" descr="45"/>
          <p:cNvPicPr>
            <a:picLocks noChangeAspect="1" noChangeArrowheads="1"/>
          </p:cNvPicPr>
          <p:nvPr/>
        </p:nvPicPr>
        <p:blipFill>
          <a:blip r:embed="rId3">
            <a:extLst>
              <a:ext uri="{28A0092B-C50C-407E-A947-70E740481C1C}">
                <a14:useLocalDpi xmlns:a14="http://schemas.microsoft.com/office/drawing/2010/main" val="0"/>
              </a:ext>
            </a:extLst>
          </a:blip>
          <a:srcRect l="14967" r="14278"/>
          <a:stretch>
            <a:fillRect/>
          </a:stretch>
        </p:blipFill>
        <p:spPr bwMode="auto">
          <a:xfrm>
            <a:off x="5399088" y="0"/>
            <a:ext cx="3744912"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Pressure-PacinianCorpus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3789363"/>
            <a:ext cx="204787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57200" y="476250"/>
            <a:ext cx="8229600" cy="561975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defRPr/>
            </a:pPr>
            <a:r>
              <a:rPr lang="cs-CZ" smtClean="0"/>
              <a:t>Přes receptory vstupují informace do NS</a:t>
            </a:r>
          </a:p>
          <a:p>
            <a:pPr fontAlgn="auto">
              <a:spcAft>
                <a:spcPts val="0"/>
              </a:spcAft>
              <a:defRPr/>
            </a:pPr>
            <a:r>
              <a:rPr lang="cs-CZ" smtClean="0"/>
              <a:t>Smysly jsou branami do vědomí.</a:t>
            </a:r>
          </a:p>
          <a:p>
            <a:pPr lvl="1" fontAlgn="auto">
              <a:spcAft>
                <a:spcPts val="0"/>
              </a:spcAft>
              <a:defRPr/>
            </a:pPr>
            <a:r>
              <a:rPr lang="cs-CZ" smtClean="0"/>
              <a:t>Jak vedou k subjektivní zkušenosti?</a:t>
            </a:r>
          </a:p>
          <a:p>
            <a:pPr lvl="1" fontAlgn="auto">
              <a:spcAft>
                <a:spcPts val="0"/>
              </a:spcAft>
              <a:defRPr/>
            </a:pPr>
            <a:r>
              <a:rPr lang="cs-CZ" smtClean="0"/>
              <a:t>Jakými fyziologickými pochody?</a:t>
            </a:r>
          </a:p>
          <a:p>
            <a:pPr lvl="1" fontAlgn="auto">
              <a:spcAft>
                <a:spcPts val="0"/>
              </a:spcAft>
              <a:defRPr/>
            </a:pPr>
            <a:r>
              <a:rPr lang="cs-CZ" smtClean="0"/>
              <a:t>Otcové experimentální psychologie</a:t>
            </a:r>
          </a:p>
        </p:txBody>
      </p:sp>
      <p:pic>
        <p:nvPicPr>
          <p:cNvPr id="3" name="Picture 4" descr="180px-Ernst_Heinrich_Weber">
            <a:hlinkClick r:id="rId2" tooltip="Ernst Heinrich Web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933825"/>
            <a:ext cx="17145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250px-Gustav_Fech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3789363"/>
            <a:ext cx="1698625"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592138" y="6180138"/>
            <a:ext cx="1428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Ernst Weber</a:t>
            </a:r>
          </a:p>
          <a:p>
            <a:pPr eaLnBrk="1" hangingPunct="1"/>
            <a:r>
              <a:rPr lang="cs-CZ"/>
              <a:t>1795-1878</a:t>
            </a:r>
          </a:p>
        </p:txBody>
      </p:sp>
      <p:sp>
        <p:nvSpPr>
          <p:cNvPr id="6" name="Text Box 7"/>
          <p:cNvSpPr txBox="1">
            <a:spLocks noChangeArrowheads="1"/>
          </p:cNvSpPr>
          <p:nvPr/>
        </p:nvSpPr>
        <p:spPr bwMode="auto">
          <a:xfrm>
            <a:off x="2771775" y="6172200"/>
            <a:ext cx="1749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Gustav Fechner</a:t>
            </a:r>
          </a:p>
          <a:p>
            <a:pPr eaLnBrk="1" hangingPunct="1"/>
            <a:r>
              <a:rPr lang="cs-CZ"/>
              <a:t>1801-1887</a:t>
            </a:r>
          </a:p>
        </p:txBody>
      </p:sp>
      <p:sp>
        <p:nvSpPr>
          <p:cNvPr id="7" name="Text Box 8"/>
          <p:cNvSpPr txBox="1">
            <a:spLocks noChangeArrowheads="1"/>
          </p:cNvSpPr>
          <p:nvPr/>
        </p:nvSpPr>
        <p:spPr bwMode="auto">
          <a:xfrm>
            <a:off x="6784975" y="6180138"/>
            <a:ext cx="21796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Hermann Helmholtz</a:t>
            </a:r>
          </a:p>
          <a:p>
            <a:pPr eaLnBrk="1" hangingPunct="1"/>
            <a:r>
              <a:rPr lang="cs-CZ"/>
              <a:t>(1858 – 1871) </a:t>
            </a:r>
          </a:p>
        </p:txBody>
      </p:sp>
      <p:pic>
        <p:nvPicPr>
          <p:cNvPr id="8" name="Picture 11" descr="helmholtz_a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3573463"/>
            <a:ext cx="210026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4886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potenciály"/>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3729038"/>
            <a:ext cx="9144000" cy="3128962"/>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18435" name="Picture 5"/>
          <p:cNvPicPr>
            <a:picLocks noChangeAspect="1" noChangeArrowheads="1"/>
          </p:cNvPicPr>
          <p:nvPr/>
        </p:nvPicPr>
        <p:blipFill>
          <a:blip r:embed="rId3">
            <a:extLst>
              <a:ext uri="{28A0092B-C50C-407E-A947-70E740481C1C}">
                <a14:useLocalDpi xmlns:a14="http://schemas.microsoft.com/office/drawing/2010/main" val="0"/>
              </a:ext>
            </a:extLst>
          </a:blip>
          <a:srcRect b="33136"/>
          <a:stretch>
            <a:fillRect/>
          </a:stretch>
        </p:blipFill>
        <p:spPr bwMode="auto">
          <a:xfrm>
            <a:off x="3094038" y="0"/>
            <a:ext cx="6049962" cy="35956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Text Box 6"/>
          <p:cNvSpPr txBox="1">
            <a:spLocks noChangeArrowheads="1"/>
          </p:cNvSpPr>
          <p:nvPr/>
        </p:nvSpPr>
        <p:spPr bwMode="auto">
          <a:xfrm>
            <a:off x="303213" y="488950"/>
            <a:ext cx="2454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Kódování signálu</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prim sec rec"/>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042988" y="4221163"/>
            <a:ext cx="7672387" cy="2449512"/>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 Box 7"/>
          <p:cNvSpPr txBox="1">
            <a:spLocks noChangeArrowheads="1"/>
          </p:cNvSpPr>
          <p:nvPr/>
        </p:nvSpPr>
        <p:spPr bwMode="auto">
          <a:xfrm>
            <a:off x="303213" y="488950"/>
            <a:ext cx="2454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Kódování signálu</a:t>
            </a:r>
          </a:p>
        </p:txBody>
      </p:sp>
      <p:sp>
        <p:nvSpPr>
          <p:cNvPr id="19460" name="Text Box 8"/>
          <p:cNvSpPr txBox="1">
            <a:spLocks noChangeArrowheads="1"/>
          </p:cNvSpPr>
          <p:nvPr/>
        </p:nvSpPr>
        <p:spPr bwMode="auto">
          <a:xfrm>
            <a:off x="5364163" y="3716338"/>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Primární receptor</a:t>
            </a:r>
          </a:p>
        </p:txBody>
      </p:sp>
      <p:sp>
        <p:nvSpPr>
          <p:cNvPr id="19461" name="Text Box 9"/>
          <p:cNvSpPr txBox="1">
            <a:spLocks noChangeArrowheads="1"/>
          </p:cNvSpPr>
          <p:nvPr/>
        </p:nvSpPr>
        <p:spPr bwMode="auto">
          <a:xfrm>
            <a:off x="1403350" y="37163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Sekundární receptor</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4" descr="RECEPTORY SRV2"/>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971550" y="0"/>
            <a:ext cx="7632700" cy="6826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chuť a čich 2"/>
          <p:cNvPicPr>
            <a:picLocks noChangeAspect="1" noChangeArrowheads="1"/>
          </p:cNvPicPr>
          <p:nvPr/>
        </p:nvPicPr>
        <p:blipFill>
          <a:blip r:embed="rId2">
            <a:extLst>
              <a:ext uri="{28A0092B-C50C-407E-A947-70E740481C1C}">
                <a14:useLocalDpi xmlns:a14="http://schemas.microsoft.com/office/drawing/2010/main" val="0"/>
              </a:ext>
            </a:extLst>
          </a:blip>
          <a:srcRect t="607" b="68416"/>
          <a:stretch>
            <a:fillRect/>
          </a:stretch>
        </p:blipFill>
        <p:spPr bwMode="auto">
          <a:xfrm>
            <a:off x="935038" y="1136650"/>
            <a:ext cx="8208962" cy="5724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507" name="Rectangle 5"/>
          <p:cNvSpPr>
            <a:spLocks noChangeArrowheads="1"/>
          </p:cNvSpPr>
          <p:nvPr/>
        </p:nvSpPr>
        <p:spPr bwMode="auto">
          <a:xfrm>
            <a:off x="2051050" y="1341438"/>
            <a:ext cx="3816350" cy="360045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1508" name="Text Box 6"/>
          <p:cNvSpPr txBox="1">
            <a:spLocks noChangeArrowheads="1"/>
          </p:cNvSpPr>
          <p:nvPr/>
        </p:nvSpPr>
        <p:spPr bwMode="auto">
          <a:xfrm>
            <a:off x="303213" y="488950"/>
            <a:ext cx="7951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Kódování signálu – překódování intenzity do frekvence AP</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vlásková buňka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0" y="1773238"/>
            <a:ext cx="9144000" cy="4286250"/>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
        <p:nvSpPr>
          <p:cNvPr id="22531" name="Text Box 5"/>
          <p:cNvSpPr txBox="1">
            <a:spLocks noChangeArrowheads="1"/>
          </p:cNvSpPr>
          <p:nvPr/>
        </p:nvSpPr>
        <p:spPr bwMode="auto">
          <a:xfrm>
            <a:off x="303213" y="488950"/>
            <a:ext cx="86612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dirty="0" smtClean="0"/>
              <a:t>Známe také spontánní aktivitu </a:t>
            </a:r>
            <a:r>
              <a:rPr lang="cs-CZ" sz="2400" dirty="0"/>
              <a:t>a </a:t>
            </a:r>
            <a:r>
              <a:rPr lang="cs-CZ" sz="2400" dirty="0" smtClean="0"/>
              <a:t>sestupné řízení (od centra dolů na periferii)</a:t>
            </a:r>
            <a:endParaRPr lang="cs-CZ"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RECEPTORY SRV4"/>
          <p:cNvPicPr>
            <a:picLocks noChangeAspect="1" noChangeArrowheads="1"/>
          </p:cNvPicPr>
          <p:nvPr/>
        </p:nvPicPr>
        <p:blipFill>
          <a:blip r:embed="rId2">
            <a:lum bright="-14000" contrast="24000"/>
            <a:extLst>
              <a:ext uri="{28A0092B-C50C-407E-A947-70E740481C1C}">
                <a14:useLocalDpi xmlns:a14="http://schemas.microsoft.com/office/drawing/2010/main" val="0"/>
              </a:ext>
            </a:extLst>
          </a:blip>
          <a:srcRect/>
          <a:stretch>
            <a:fillRect/>
          </a:stretch>
        </p:blipFill>
        <p:spPr bwMode="auto">
          <a:xfrm>
            <a:off x="539750" y="0"/>
            <a:ext cx="7885113" cy="6858000"/>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404664"/>
            <a:ext cx="9144000" cy="1200329"/>
          </a:xfrm>
          <a:prstGeom prst="rect">
            <a:avLst/>
          </a:prstGeom>
          <a:noFill/>
        </p:spPr>
        <p:txBody>
          <a:bodyPr wrap="square" rtlCol="0">
            <a:spAutoFit/>
          </a:bodyPr>
          <a:lstStyle/>
          <a:p>
            <a:r>
              <a:rPr lang="cs-CZ" dirty="0"/>
              <a:t>Receptory většinou výrazně zesilují slabý podnět na silnější stimul. Např. některé fotoreceptory jsou schopny detekovat jediný foton s energií 10</a:t>
            </a:r>
            <a:r>
              <a:rPr lang="cs-CZ" baseline="30000" dirty="0"/>
              <a:t>-19</a:t>
            </a:r>
            <a:r>
              <a:rPr lang="cs-CZ" dirty="0"/>
              <a:t> J. Zachycení tohoto fotonu může vést k otevření 10</a:t>
            </a:r>
            <a:r>
              <a:rPr lang="cs-CZ" baseline="30000" dirty="0"/>
              <a:t>3</a:t>
            </a:r>
            <a:r>
              <a:rPr lang="cs-CZ" dirty="0"/>
              <a:t>-10</a:t>
            </a:r>
            <a:r>
              <a:rPr lang="cs-CZ" baseline="30000" dirty="0"/>
              <a:t>4</a:t>
            </a:r>
            <a:r>
              <a:rPr lang="cs-CZ" dirty="0"/>
              <a:t> iontových kanálů a vyvolá elektrický proud o energii 10</a:t>
            </a:r>
            <a:r>
              <a:rPr lang="cs-CZ" baseline="30000" dirty="0"/>
              <a:t>-15</a:t>
            </a:r>
            <a:r>
              <a:rPr lang="cs-CZ" dirty="0"/>
              <a:t>J. Zesílení je tedy řádu 10</a:t>
            </a:r>
            <a:r>
              <a:rPr lang="cs-CZ" baseline="30000" dirty="0"/>
              <a:t>4</a:t>
            </a:r>
          </a:p>
        </p:txBody>
      </p:sp>
    </p:spTree>
    <p:extLst>
      <p:ext uri="{BB962C8B-B14F-4D97-AF65-F5344CB8AC3E}">
        <p14:creationId xmlns:p14="http://schemas.microsoft.com/office/powerpoint/2010/main" val="34490215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RECEPTORY SRV"/>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692275" y="1268413"/>
            <a:ext cx="7451725" cy="5589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579" name="Text Box 5"/>
          <p:cNvSpPr txBox="1">
            <a:spLocks noChangeArrowheads="1"/>
          </p:cNvSpPr>
          <p:nvPr/>
        </p:nvSpPr>
        <p:spPr bwMode="auto">
          <a:xfrm>
            <a:off x="192088" y="188913"/>
            <a:ext cx="652569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a:t>Jednoduchá receptorová buňka (primární receptor)</a:t>
            </a:r>
          </a:p>
          <a:p>
            <a:pPr eaLnBrk="1" hangingPunct="1"/>
            <a:r>
              <a:rPr lang="cs-CZ" dirty="0"/>
              <a:t>Inervovaná receptorová buňka (sekundární receptor)</a:t>
            </a:r>
          </a:p>
          <a:p>
            <a:pPr eaLnBrk="1" hangingPunct="1"/>
            <a:r>
              <a:rPr lang="cs-CZ" dirty="0"/>
              <a:t>Místa vzniku akčního potenciálu a speciální konstrukce </a:t>
            </a:r>
            <a:r>
              <a:rPr lang="cs-CZ" dirty="0" smtClean="0"/>
              <a:t>synapsí</a:t>
            </a:r>
            <a:endParaRPr lang="cs-CZ"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702716" y="4711700"/>
            <a:ext cx="792023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800" dirty="0" err="1"/>
              <a:t>Ionotropní</a:t>
            </a:r>
            <a:r>
              <a:rPr lang="cs-CZ" sz="2800" dirty="0"/>
              <a:t> – přímá stimulace kanálu</a:t>
            </a:r>
          </a:p>
          <a:p>
            <a:pPr eaLnBrk="1" hangingPunct="1"/>
            <a:r>
              <a:rPr lang="cs-CZ" sz="2800" dirty="0" err="1"/>
              <a:t>Metabotropní</a:t>
            </a:r>
            <a:r>
              <a:rPr lang="cs-CZ" sz="2800" dirty="0"/>
              <a:t> – stejně jako hormony, </a:t>
            </a:r>
          </a:p>
          <a:p>
            <a:pPr eaLnBrk="1" hangingPunct="1"/>
            <a:r>
              <a:rPr lang="cs-CZ" sz="2800" dirty="0"/>
              <a:t>				</a:t>
            </a:r>
            <a:r>
              <a:rPr lang="cs-CZ" sz="2800" dirty="0" err="1"/>
              <a:t>transmitery</a:t>
            </a:r>
            <a:r>
              <a:rPr lang="cs-CZ" sz="2800" dirty="0"/>
              <a:t>…</a:t>
            </a:r>
          </a:p>
          <a:p>
            <a:pPr eaLnBrk="1" hangingPunct="1"/>
            <a:r>
              <a:rPr lang="cs-CZ" sz="2800" dirty="0"/>
              <a:t>Receptor ne vždy nutný – </a:t>
            </a:r>
            <a:r>
              <a:rPr lang="cs-CZ" sz="2800" dirty="0" smtClean="0"/>
              <a:t>např. slaná chuť</a:t>
            </a:r>
            <a:endParaRPr lang="cs-CZ" sz="2800" dirty="0"/>
          </a:p>
        </p:txBody>
      </p:sp>
      <p:pic>
        <p:nvPicPr>
          <p:cNvPr id="25603" name="Picture 6" descr="receptory kanaly"/>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835150" y="0"/>
            <a:ext cx="5616575" cy="4702175"/>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0" y="692150"/>
            <a:ext cx="9144000"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0"/>
          <p:cNvPicPr>
            <a:picLocks noChangeAspect="1" noChangeArrowheads="1"/>
          </p:cNvPicPr>
          <p:nvPr/>
        </p:nvPicPr>
        <p:blipFill>
          <a:blip r:embed="rId2">
            <a:extLst>
              <a:ext uri="{28A0092B-C50C-407E-A947-70E740481C1C}">
                <a14:useLocalDpi xmlns:a14="http://schemas.microsoft.com/office/drawing/2010/main" val="0"/>
              </a:ext>
            </a:extLst>
          </a:blip>
          <a:srcRect b="33156"/>
          <a:stretch>
            <a:fillRect/>
          </a:stretch>
        </p:blipFill>
        <p:spPr bwMode="auto">
          <a:xfrm>
            <a:off x="1476375" y="2060575"/>
            <a:ext cx="7667625"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5"/>
          <p:cNvSpPr txBox="1">
            <a:spLocks noChangeArrowheads="1"/>
          </p:cNvSpPr>
          <p:nvPr/>
        </p:nvSpPr>
        <p:spPr bwMode="auto">
          <a:xfrm>
            <a:off x="6227763" y="765175"/>
            <a:ext cx="137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latin typeface="Arial" charset="0"/>
              </a:rPr>
              <a:t>Transdukce</a:t>
            </a:r>
          </a:p>
        </p:txBody>
      </p:sp>
      <p:sp>
        <p:nvSpPr>
          <p:cNvPr id="4100" name="Text Box 6"/>
          <p:cNvSpPr txBox="1">
            <a:spLocks noChangeArrowheads="1"/>
          </p:cNvSpPr>
          <p:nvPr/>
        </p:nvSpPr>
        <p:spPr bwMode="auto">
          <a:xfrm>
            <a:off x="2124075" y="908050"/>
            <a:ext cx="159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latin typeface="Arial" charset="0"/>
              </a:rPr>
              <a:t>Transformace</a:t>
            </a:r>
          </a:p>
        </p:txBody>
      </p:sp>
      <p:sp>
        <p:nvSpPr>
          <p:cNvPr id="4101" name="Line 7"/>
          <p:cNvSpPr>
            <a:spLocks noChangeShapeType="1"/>
          </p:cNvSpPr>
          <p:nvPr/>
        </p:nvSpPr>
        <p:spPr bwMode="auto">
          <a:xfrm>
            <a:off x="6732588" y="1268413"/>
            <a:ext cx="1368425" cy="115252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102" name="Line 8"/>
          <p:cNvSpPr>
            <a:spLocks noChangeShapeType="1"/>
          </p:cNvSpPr>
          <p:nvPr/>
        </p:nvSpPr>
        <p:spPr bwMode="auto">
          <a:xfrm>
            <a:off x="2700338" y="1268413"/>
            <a:ext cx="503237" cy="1223962"/>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103" name="Text Box 9"/>
          <p:cNvSpPr txBox="1">
            <a:spLocks noChangeArrowheads="1"/>
          </p:cNvSpPr>
          <p:nvPr/>
        </p:nvSpPr>
        <p:spPr bwMode="auto">
          <a:xfrm>
            <a:off x="0" y="5013325"/>
            <a:ext cx="1352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latin typeface="Arial" charset="0"/>
              </a:rPr>
              <a:t>Amplifikace</a:t>
            </a:r>
          </a:p>
        </p:txBody>
      </p:sp>
      <p:sp>
        <p:nvSpPr>
          <p:cNvPr id="8" name="Rectangle 2"/>
          <p:cNvSpPr txBox="1">
            <a:spLocks noChangeArrowheads="1"/>
          </p:cNvSpPr>
          <p:nvPr/>
        </p:nvSpPr>
        <p:spPr>
          <a:xfrm>
            <a:off x="395536" y="116632"/>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marL="68580" fontAlgn="auto">
              <a:spcBef>
                <a:spcPts val="700"/>
              </a:spcBef>
              <a:spcAft>
                <a:spcPts val="0"/>
              </a:spcAft>
              <a:buClr>
                <a:schemeClr val="tx2"/>
              </a:buClr>
              <a:buSzPct val="95000"/>
              <a:defRPr/>
            </a:pPr>
            <a:r>
              <a:rPr lang="cs-CZ" sz="3000" dirty="0">
                <a:solidFill>
                  <a:schemeClr val="tx1"/>
                </a:solidFill>
                <a:latin typeface="+mn-lt"/>
                <a:ea typeface="+mn-ea"/>
                <a:cs typeface="+mn-cs"/>
              </a:rPr>
              <a:t>První podmínka vstupu: vznik potenciálu</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RECEPTORY SRV3"/>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l="1794" r="978" b="2414"/>
          <a:stretch>
            <a:fillRect/>
          </a:stretch>
        </p:blipFill>
        <p:spPr bwMode="auto">
          <a:xfrm>
            <a:off x="0" y="333375"/>
            <a:ext cx="8891588" cy="6115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6"/>
          <p:cNvSpPr txBox="1">
            <a:spLocks noChangeArrowheads="1"/>
          </p:cNvSpPr>
          <p:nvPr/>
        </p:nvSpPr>
        <p:spPr bwMode="auto">
          <a:xfrm>
            <a:off x="179388" y="188913"/>
            <a:ext cx="88058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dirty="0"/>
              <a:t>Weber-</a:t>
            </a:r>
            <a:r>
              <a:rPr lang="cs-CZ" sz="2400" dirty="0" err="1"/>
              <a:t>Fechnerův</a:t>
            </a:r>
            <a:r>
              <a:rPr lang="cs-CZ" sz="2400" dirty="0"/>
              <a:t> psychofyzický zákon</a:t>
            </a:r>
          </a:p>
          <a:p>
            <a:pPr eaLnBrk="1" hangingPunct="1"/>
            <a:r>
              <a:rPr lang="cs-CZ" sz="2400" dirty="0"/>
              <a:t>S = a log I/I</a:t>
            </a:r>
            <a:r>
              <a:rPr lang="cs-CZ" sz="2400" baseline="-25000" dirty="0"/>
              <a:t>0</a:t>
            </a:r>
            <a:r>
              <a:rPr lang="cs-CZ" sz="2400" dirty="0"/>
              <a:t> + b</a:t>
            </a:r>
          </a:p>
          <a:p>
            <a:pPr eaLnBrk="1" hangingPunct="1"/>
            <a:r>
              <a:rPr lang="cs-CZ" dirty="0"/>
              <a:t>Weber </a:t>
            </a:r>
            <a:r>
              <a:rPr lang="cs-CZ" dirty="0" err="1"/>
              <a:t>gradually</a:t>
            </a:r>
            <a:r>
              <a:rPr lang="cs-CZ" dirty="0"/>
              <a:t> </a:t>
            </a:r>
            <a:r>
              <a:rPr lang="cs-CZ" dirty="0" err="1"/>
              <a:t>increased</a:t>
            </a:r>
            <a:r>
              <a:rPr lang="cs-CZ" dirty="0"/>
              <a:t> </a:t>
            </a:r>
            <a:r>
              <a:rPr lang="cs-CZ" dirty="0" err="1"/>
              <a:t>the</a:t>
            </a:r>
            <a:r>
              <a:rPr lang="cs-CZ" dirty="0"/>
              <a:t> </a:t>
            </a:r>
            <a:r>
              <a:rPr lang="cs-CZ" dirty="0" err="1"/>
              <a:t>weight</a:t>
            </a:r>
            <a:r>
              <a:rPr lang="cs-CZ" dirty="0"/>
              <a:t> </a:t>
            </a:r>
            <a:r>
              <a:rPr lang="cs-CZ" dirty="0" err="1"/>
              <a:t>that</a:t>
            </a:r>
            <a:r>
              <a:rPr lang="cs-CZ" dirty="0"/>
              <a:t> a </a:t>
            </a:r>
            <a:r>
              <a:rPr lang="cs-CZ" dirty="0" err="1"/>
              <a:t>blindfolded</a:t>
            </a:r>
            <a:r>
              <a:rPr lang="cs-CZ" dirty="0"/>
              <a:t> man </a:t>
            </a:r>
            <a:r>
              <a:rPr lang="cs-CZ" dirty="0" err="1"/>
              <a:t>was</a:t>
            </a:r>
            <a:r>
              <a:rPr lang="cs-CZ" dirty="0"/>
              <a:t> holding and </a:t>
            </a:r>
            <a:r>
              <a:rPr lang="cs-CZ" dirty="0" err="1"/>
              <a:t>asked</a:t>
            </a:r>
            <a:r>
              <a:rPr lang="cs-CZ" dirty="0"/>
              <a:t> </a:t>
            </a:r>
          </a:p>
          <a:p>
            <a:pPr eaLnBrk="1" hangingPunct="1"/>
            <a:r>
              <a:rPr lang="cs-CZ" dirty="0" err="1"/>
              <a:t>him</a:t>
            </a:r>
            <a:r>
              <a:rPr lang="cs-CZ" dirty="0"/>
              <a:t> to </a:t>
            </a:r>
            <a:r>
              <a:rPr lang="cs-CZ" dirty="0" err="1"/>
              <a:t>respond</a:t>
            </a:r>
            <a:r>
              <a:rPr lang="cs-CZ" dirty="0"/>
              <a:t> </a:t>
            </a:r>
            <a:r>
              <a:rPr lang="cs-CZ" dirty="0" err="1"/>
              <a:t>when</a:t>
            </a:r>
            <a:r>
              <a:rPr lang="cs-CZ" dirty="0"/>
              <a:t> he </a:t>
            </a:r>
            <a:r>
              <a:rPr lang="cs-CZ" dirty="0" err="1"/>
              <a:t>first</a:t>
            </a:r>
            <a:r>
              <a:rPr lang="cs-CZ" dirty="0"/>
              <a:t> </a:t>
            </a:r>
            <a:r>
              <a:rPr lang="cs-CZ" dirty="0" err="1"/>
              <a:t>felt</a:t>
            </a:r>
            <a:r>
              <a:rPr lang="cs-CZ" dirty="0"/>
              <a:t> </a:t>
            </a:r>
            <a:r>
              <a:rPr lang="cs-CZ" dirty="0" err="1"/>
              <a:t>the</a:t>
            </a:r>
            <a:r>
              <a:rPr lang="cs-CZ" dirty="0"/>
              <a:t> </a:t>
            </a:r>
            <a:r>
              <a:rPr lang="cs-CZ" dirty="0" err="1"/>
              <a:t>increase</a:t>
            </a:r>
            <a:r>
              <a:rPr lang="cs-CZ" dirty="0"/>
              <a:t> </a:t>
            </a:r>
          </a:p>
        </p:txBody>
      </p:sp>
      <p:pic>
        <p:nvPicPr>
          <p:cNvPr id="28676" name="Picture 8" descr="180px-Ernst_Heinrich_Weber">
            <a:hlinkClick r:id="rId2" tooltip="Ernst Heinrich Web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57338"/>
            <a:ext cx="17145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0" descr="250px-Gustav_Fech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076700"/>
            <a:ext cx="1698625"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11"/>
          <p:cNvSpPr txBox="1">
            <a:spLocks noChangeArrowheads="1"/>
          </p:cNvSpPr>
          <p:nvPr/>
        </p:nvSpPr>
        <p:spPr bwMode="auto">
          <a:xfrm>
            <a:off x="7359650" y="54610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endParaRPr lang="cs-CZ"/>
          </a:p>
        </p:txBody>
      </p:sp>
      <p:grpSp>
        <p:nvGrpSpPr>
          <p:cNvPr id="2" name="Group 4"/>
          <p:cNvGrpSpPr>
            <a:grpSpLocks noChangeAspect="1"/>
          </p:cNvGrpSpPr>
          <p:nvPr/>
        </p:nvGrpSpPr>
        <p:grpSpPr bwMode="auto">
          <a:xfrm>
            <a:off x="2268538" y="1773238"/>
            <a:ext cx="6762750" cy="4830762"/>
            <a:chOff x="1429" y="1117"/>
            <a:chExt cx="4260" cy="3043"/>
          </a:xfrm>
        </p:grpSpPr>
        <p:sp>
          <p:nvSpPr>
            <p:cNvPr id="3" name="AutoShape 3"/>
            <p:cNvSpPr>
              <a:spLocks noChangeAspect="1" noChangeArrowheads="1" noTextEdit="1"/>
            </p:cNvSpPr>
            <p:nvPr/>
          </p:nvSpPr>
          <p:spPr bwMode="auto">
            <a:xfrm>
              <a:off x="1429" y="1117"/>
              <a:ext cx="4260" cy="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9" y="1117"/>
              <a:ext cx="4264" cy="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weber fechne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995738" y="0"/>
            <a:ext cx="4967287"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699" name="Text Box 6"/>
          <p:cNvSpPr txBox="1">
            <a:spLocks noChangeArrowheads="1"/>
          </p:cNvSpPr>
          <p:nvPr/>
        </p:nvSpPr>
        <p:spPr bwMode="auto">
          <a:xfrm>
            <a:off x="0" y="188913"/>
            <a:ext cx="3671888" cy="366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Neplatí ale pro všechny modality.</a:t>
            </a:r>
          </a:p>
          <a:p>
            <a:pPr eaLnBrk="1" hangingPunct="1"/>
            <a:endParaRPr lang="cs-CZ"/>
          </a:p>
          <a:p>
            <a:pPr eaLnBrk="1" hangingPunct="1"/>
            <a:r>
              <a:rPr lang="cs-CZ"/>
              <a:t>"is this sound twice as strong as that sound?" Stevens found that such results from different sensory modalities varied too much in "steepness" to be fitted by the Webner-Fechner law. Instead he introduced a formula with one more parameter, and therefore more flexible: </a:t>
            </a:r>
          </a:p>
          <a:p>
            <a:pPr eaLnBrk="1" hangingPunct="1"/>
            <a:r>
              <a:rPr lang="cs-CZ"/>
              <a:t>R = k (S-S</a:t>
            </a:r>
            <a:r>
              <a:rPr lang="cs-CZ" baseline="-25000"/>
              <a:t>0</a:t>
            </a:r>
            <a:r>
              <a:rPr lang="cs-CZ"/>
              <a:t>)</a:t>
            </a:r>
            <a:r>
              <a:rPr lang="cs-CZ" baseline="30000"/>
              <a:t>alfa</a:t>
            </a:r>
            <a:r>
              <a:rPr lang="cs-CZ"/>
              <a:t> </a:t>
            </a:r>
          </a:p>
          <a:p>
            <a:pPr eaLnBrk="1" hangingPunct="1"/>
            <a:r>
              <a:rPr lang="cs-CZ"/>
              <a:t>Exponent závisí na typu stimulu</a:t>
            </a:r>
          </a:p>
        </p:txBody>
      </p:sp>
      <p:pic>
        <p:nvPicPr>
          <p:cNvPr id="29700" name="Picture 9" descr="Curves for various modal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265613"/>
            <a:ext cx="3459162"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0" y="4941888"/>
            <a:ext cx="884078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 Pain has a high value of a, reflected in a steep curve. In other words, once a stimulus is strong enough to elicit pain, the pain rapidly becomes stronger as the stimulus becomes stronger. The other modalities shown have successively lower a values, which means that they can cover much wider ranges of stimulus intensity. </a:t>
            </a:r>
          </a:p>
        </p:txBody>
      </p:sp>
      <p:pic>
        <p:nvPicPr>
          <p:cNvPr id="30723" name="Picture 5" descr="Curves for various modal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0"/>
            <a:ext cx="6408737"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6"/>
          <p:cNvSpPr txBox="1">
            <a:spLocks noChangeArrowheads="1"/>
          </p:cNvSpPr>
          <p:nvPr/>
        </p:nvSpPr>
        <p:spPr bwMode="auto">
          <a:xfrm>
            <a:off x="303213" y="488950"/>
            <a:ext cx="2935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Sensorická adaptace</a:t>
            </a:r>
          </a:p>
        </p:txBody>
      </p:sp>
      <p:sp>
        <p:nvSpPr>
          <p:cNvPr id="31749" name="Rectangle 8"/>
          <p:cNvSpPr>
            <a:spLocks noChangeArrowheads="1"/>
          </p:cNvSpPr>
          <p:nvPr/>
        </p:nvSpPr>
        <p:spPr bwMode="auto">
          <a:xfrm>
            <a:off x="0" y="5661025"/>
            <a:ext cx="9036050" cy="6477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2" name="Group 4"/>
          <p:cNvGrpSpPr>
            <a:grpSpLocks noChangeAspect="1"/>
          </p:cNvGrpSpPr>
          <p:nvPr/>
        </p:nvGrpSpPr>
        <p:grpSpPr bwMode="auto">
          <a:xfrm>
            <a:off x="3635375" y="0"/>
            <a:ext cx="5508625" cy="4040188"/>
            <a:chOff x="2290" y="0"/>
            <a:chExt cx="3470" cy="2545"/>
          </a:xfrm>
        </p:grpSpPr>
        <p:sp>
          <p:nvSpPr>
            <p:cNvPr id="3" name="AutoShape 3"/>
            <p:cNvSpPr>
              <a:spLocks noChangeAspect="1" noChangeArrowheads="1" noTextEdit="1"/>
            </p:cNvSpPr>
            <p:nvPr/>
          </p:nvSpPr>
          <p:spPr bwMode="auto">
            <a:xfrm>
              <a:off x="2290" y="0"/>
              <a:ext cx="3470" cy="2545"/>
            </a:xfrm>
            <a:prstGeom prst="rect">
              <a:avLst/>
            </a:prstGeom>
            <a:noFill/>
            <a:ln w="9525" cap="flat" cmpd="sng" algn="ctr">
              <a:solidFill>
                <a:srgbClr val="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0" y="0"/>
              <a:ext cx="3473" cy="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8"/>
          <p:cNvGrpSpPr>
            <a:grpSpLocks noChangeAspect="1"/>
          </p:cNvGrpSpPr>
          <p:nvPr/>
        </p:nvGrpSpPr>
        <p:grpSpPr bwMode="auto">
          <a:xfrm>
            <a:off x="0" y="2663826"/>
            <a:ext cx="9150350" cy="4383087"/>
            <a:chOff x="0" y="1678"/>
            <a:chExt cx="5764" cy="2761"/>
          </a:xfrm>
        </p:grpSpPr>
        <p:sp>
          <p:nvSpPr>
            <p:cNvPr id="5" name="AutoShape 7"/>
            <p:cNvSpPr>
              <a:spLocks noChangeAspect="1" noChangeArrowheads="1" noTextEdit="1"/>
            </p:cNvSpPr>
            <p:nvPr/>
          </p:nvSpPr>
          <p:spPr bwMode="auto">
            <a:xfrm>
              <a:off x="0" y="1841"/>
              <a:ext cx="5760" cy="2133"/>
            </a:xfrm>
            <a:prstGeom prst="rect">
              <a:avLst/>
            </a:prstGeom>
            <a:noFill/>
            <a:ln w="9525" cap="flat" cmpd="sng" algn="ctr">
              <a:solidFill>
                <a:srgbClr val="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15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b="24306"/>
            <a:stretch/>
          </p:blipFill>
          <p:spPr bwMode="auto">
            <a:xfrm>
              <a:off x="0" y="1678"/>
              <a:ext cx="5764" cy="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paccini"/>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r="3076" b="2173"/>
          <a:stretch>
            <a:fillRect/>
          </a:stretch>
        </p:blipFill>
        <p:spPr bwMode="auto">
          <a:xfrm>
            <a:off x="1835150" y="933450"/>
            <a:ext cx="6851650" cy="59261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2771" name="Picture 5" descr="Pressure-PacinianCorpus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3860800"/>
            <a:ext cx="1392237"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6"/>
          <p:cNvSpPr txBox="1">
            <a:spLocks noChangeArrowheads="1"/>
          </p:cNvSpPr>
          <p:nvPr/>
        </p:nvSpPr>
        <p:spPr bwMode="auto">
          <a:xfrm>
            <a:off x="231775" y="203200"/>
            <a:ext cx="78374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Adaptace: inaktivace kanálů, často pod vlivem Ca, odstředivé tlumení z CNS</a:t>
            </a:r>
          </a:p>
          <a:p>
            <a:pPr eaLnBrk="1" hangingPunct="1"/>
            <a:r>
              <a:rPr lang="cs-CZ"/>
              <a:t>Vliv přídatných struktur na adaptaci Paciniho tělíska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8" descr="práh"/>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4990"/>
          <a:stretch>
            <a:fillRect/>
          </a:stretch>
        </p:blipFill>
        <p:spPr bwMode="auto">
          <a:xfrm>
            <a:off x="3417888" y="1585913"/>
            <a:ext cx="5726112" cy="52720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3795" name="Text Box 2"/>
          <p:cNvSpPr txBox="1">
            <a:spLocks noChangeArrowheads="1"/>
          </p:cNvSpPr>
          <p:nvPr/>
        </p:nvSpPr>
        <p:spPr bwMode="auto">
          <a:xfrm>
            <a:off x="0" y="0"/>
            <a:ext cx="8156575"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dirty="0"/>
              <a:t>Smyslový práh</a:t>
            </a:r>
          </a:p>
          <a:p>
            <a:pPr eaLnBrk="1" hangingPunct="1"/>
            <a:r>
              <a:rPr lang="cs-CZ" sz="2400" dirty="0"/>
              <a:t>Zesílení, šum</a:t>
            </a:r>
          </a:p>
          <a:p>
            <a:pPr eaLnBrk="1" hangingPunct="1"/>
            <a:r>
              <a:rPr lang="cs-CZ" sz="2400" dirty="0"/>
              <a:t>Časová a prostorová sumace sníží práh, ale zhorší rozlišení.</a:t>
            </a:r>
          </a:p>
          <a:p>
            <a:pPr eaLnBrk="1" hangingPunct="1"/>
            <a:endParaRPr lang="cs-CZ" sz="2400" dirty="0"/>
          </a:p>
          <a:p>
            <a:pPr eaLnBrk="1" hangingPunct="1"/>
            <a:r>
              <a:rPr lang="cs-CZ" sz="2400" dirty="0"/>
              <a:t>Psychometrická křivka</a:t>
            </a:r>
          </a:p>
          <a:p>
            <a:pPr eaLnBrk="1" hangingPunct="1"/>
            <a:endParaRPr lang="cs-CZ" sz="2400" dirty="0"/>
          </a:p>
        </p:txBody>
      </p:sp>
      <p:sp>
        <p:nvSpPr>
          <p:cNvPr id="2" name="TextovéPole 1"/>
          <p:cNvSpPr txBox="1"/>
          <p:nvPr/>
        </p:nvSpPr>
        <p:spPr>
          <a:xfrm>
            <a:off x="107504" y="2348880"/>
            <a:ext cx="3240360" cy="2862322"/>
          </a:xfrm>
          <a:prstGeom prst="rect">
            <a:avLst/>
          </a:prstGeom>
          <a:noFill/>
        </p:spPr>
        <p:txBody>
          <a:bodyPr wrap="square" rtlCol="0">
            <a:spAutoFit/>
          </a:bodyPr>
          <a:lstStyle/>
          <a:p>
            <a:r>
              <a:rPr lang="cs-CZ" dirty="0"/>
              <a:t>Práh je definován jako stimul, který je detekován v polovině </a:t>
            </a:r>
            <a:r>
              <a:rPr lang="cs-CZ" dirty="0" smtClean="0"/>
              <a:t>pokusů. </a:t>
            </a:r>
            <a:r>
              <a:rPr lang="cs-CZ" dirty="0"/>
              <a:t>Práh kolísá podle únavy, nácviku, zkušenosti, rušení atd. To svědčí o tom, jak je celá smyslová fyziologie závislá na psychice. Např. bolest nemusí být za určitých okolností vůbec vnímána</a:t>
            </a:r>
          </a:p>
          <a:p>
            <a:endParaRPr lang="cs-CZ"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79512" y="548680"/>
            <a:ext cx="8820472" cy="2585323"/>
          </a:xfrm>
          <a:prstGeom prst="rect">
            <a:avLst/>
          </a:prstGeom>
          <a:noFill/>
        </p:spPr>
        <p:txBody>
          <a:bodyPr wrap="square" rtlCol="0">
            <a:spAutoFit/>
          </a:bodyPr>
          <a:lstStyle/>
          <a:p>
            <a:r>
              <a:rPr lang="cs-CZ" dirty="0"/>
              <a:t>Zlepšení poměru signál/šum je možné dvěma cestami. Jednou </a:t>
            </a:r>
            <a:r>
              <a:rPr lang="cs-CZ" dirty="0" smtClean="0"/>
              <a:t>je:</a:t>
            </a:r>
          </a:p>
          <a:p>
            <a:r>
              <a:rPr lang="cs-CZ" b="1" dirty="0" smtClean="0"/>
              <a:t>průměrování</a:t>
            </a:r>
            <a:r>
              <a:rPr lang="cs-CZ" dirty="0" smtClean="0"/>
              <a:t> </a:t>
            </a:r>
            <a:r>
              <a:rPr lang="cs-CZ" b="1" dirty="0"/>
              <a:t>signálů</a:t>
            </a:r>
            <a:r>
              <a:rPr lang="cs-CZ" dirty="0"/>
              <a:t> (analogie časové sumace) kdy jsou např. u sluchového receptoru sčítány za sebou jdoucí podněty </a:t>
            </a:r>
            <a:r>
              <a:rPr lang="cs-CZ" dirty="0" smtClean="0"/>
              <a:t>nebo:</a:t>
            </a:r>
          </a:p>
          <a:p>
            <a:r>
              <a:rPr lang="cs-CZ" b="1" dirty="0" smtClean="0"/>
              <a:t>sčítání</a:t>
            </a:r>
            <a:r>
              <a:rPr lang="cs-CZ" dirty="0" smtClean="0"/>
              <a:t> </a:t>
            </a:r>
            <a:r>
              <a:rPr lang="cs-CZ" b="1" dirty="0" smtClean="0"/>
              <a:t>signálů</a:t>
            </a:r>
            <a:r>
              <a:rPr lang="cs-CZ" dirty="0" smtClean="0"/>
              <a:t> </a:t>
            </a:r>
            <a:r>
              <a:rPr lang="cs-CZ" b="1" dirty="0"/>
              <a:t>z</a:t>
            </a:r>
            <a:r>
              <a:rPr lang="cs-CZ" dirty="0"/>
              <a:t> </a:t>
            </a:r>
            <a:r>
              <a:rPr lang="cs-CZ" b="1" dirty="0"/>
              <a:t>více</a:t>
            </a:r>
            <a:r>
              <a:rPr lang="cs-CZ" dirty="0"/>
              <a:t> </a:t>
            </a:r>
            <a:r>
              <a:rPr lang="cs-CZ" b="1" dirty="0"/>
              <a:t>paralelních</a:t>
            </a:r>
            <a:r>
              <a:rPr lang="cs-CZ" dirty="0"/>
              <a:t> </a:t>
            </a:r>
            <a:r>
              <a:rPr lang="cs-CZ" b="1" dirty="0"/>
              <a:t>receptor</a:t>
            </a:r>
            <a:r>
              <a:rPr lang="cs-CZ" dirty="0"/>
              <a:t>ů (analogie prostorové sumace). Jednak se tím zvýší pravděpodobnost de­tekce a sníží se prahový </a:t>
            </a:r>
            <a:r>
              <a:rPr lang="cs-CZ" dirty="0" smtClean="0"/>
              <a:t>podnět. </a:t>
            </a:r>
            <a:r>
              <a:rPr lang="cs-CZ" dirty="0"/>
              <a:t>(Citlivost mouchy k roztoku cukru se odstraněním jedné nohy 5krát sníží). </a:t>
            </a:r>
            <a:endParaRPr lang="cs-CZ" dirty="0" smtClean="0"/>
          </a:p>
          <a:p>
            <a:endParaRPr lang="cs-CZ" dirty="0" smtClean="0"/>
          </a:p>
          <a:p>
            <a:r>
              <a:rPr lang="cs-CZ" b="1" dirty="0" smtClean="0"/>
              <a:t>Vždy </a:t>
            </a:r>
            <a:r>
              <a:rPr lang="cs-CZ" b="1" dirty="0"/>
              <a:t>se ale něco ztrácí</a:t>
            </a:r>
            <a:r>
              <a:rPr lang="cs-CZ" dirty="0"/>
              <a:t>: buď časové nebo prostorové rozlišení. </a:t>
            </a:r>
            <a:endParaRPr lang="cs-CZ" dirty="0" smtClean="0"/>
          </a:p>
          <a:p>
            <a:endParaRPr lang="cs-CZ" dirty="0"/>
          </a:p>
        </p:txBody>
      </p:sp>
    </p:spTree>
    <p:extLst>
      <p:ext uri="{BB962C8B-B14F-4D97-AF65-F5344CB8AC3E}">
        <p14:creationId xmlns:p14="http://schemas.microsoft.com/office/powerpoint/2010/main" val="35632524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3" descr="drosophila-h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060575"/>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TRP assemb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3789363"/>
            <a:ext cx="431482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smtClean="0"/>
              <a:t>Cítění přes TRP kanály</a:t>
            </a:r>
            <a:br>
              <a:rPr lang="cs-CZ" dirty="0" smtClean="0"/>
            </a:br>
            <a:r>
              <a:rPr lang="cs-CZ" dirty="0" smtClean="0"/>
              <a:t>TRP – </a:t>
            </a:r>
            <a:r>
              <a:rPr lang="cs-CZ" dirty="0" err="1" smtClean="0"/>
              <a:t>transient</a:t>
            </a:r>
            <a:r>
              <a:rPr lang="cs-CZ" dirty="0" smtClean="0"/>
              <a:t> receptor </a:t>
            </a:r>
            <a:r>
              <a:rPr lang="cs-CZ" dirty="0" err="1" smtClean="0"/>
              <a:t>potential</a:t>
            </a:r>
            <a:endParaRPr lang="cs-CZ" dirty="0" smtClean="0"/>
          </a:p>
        </p:txBody>
      </p:sp>
    </p:spTree>
    <p:extLst>
      <p:ext uri="{BB962C8B-B14F-4D97-AF65-F5344CB8AC3E}">
        <p14:creationId xmlns:p14="http://schemas.microsoft.com/office/powerpoint/2010/main" val="3599335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2" name="Picture 2" descr="HardieJEB1"/>
          <p:cNvPicPr>
            <a:picLocks noChangeAspect="1" noChangeArrowheads="1"/>
          </p:cNvPicPr>
          <p:nvPr/>
        </p:nvPicPr>
        <p:blipFill>
          <a:blip r:embed="rId2">
            <a:extLst>
              <a:ext uri="{28A0092B-C50C-407E-A947-70E740481C1C}">
                <a14:useLocalDpi xmlns:a14="http://schemas.microsoft.com/office/drawing/2010/main" val="0"/>
              </a:ext>
            </a:extLst>
          </a:blip>
          <a:srcRect l="28705" b="19644"/>
          <a:stretch>
            <a:fillRect/>
          </a:stretch>
        </p:blipFill>
        <p:spPr bwMode="auto">
          <a:xfrm>
            <a:off x="3276600" y="1125538"/>
            <a:ext cx="5543550"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drosophila-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28453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950913" y="492125"/>
            <a:ext cx="79486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TRP - 1969</a:t>
            </a:r>
            <a:r>
              <a:rPr lang="en-US"/>
              <a:t>; </a:t>
            </a:r>
            <a:r>
              <a:rPr lang="cs-CZ"/>
              <a:t>Transient Receptor Potential – Přechodný receptorový potenciál,</a:t>
            </a:r>
            <a:endParaRPr lang="en-US"/>
          </a:p>
          <a:p>
            <a:pPr eaLnBrk="1" hangingPunct="1"/>
            <a:r>
              <a:rPr lang="cs-CZ"/>
              <a:t>místo trvalé odpovědi na trvalé světlo </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827088" y="1981200"/>
            <a:ext cx="8229600" cy="41148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defRPr/>
            </a:pPr>
            <a:endParaRPr lang="cs-CZ" dirty="0" smtClean="0"/>
          </a:p>
          <a:p>
            <a:pPr marL="68580" indent="0" fontAlgn="auto">
              <a:spcAft>
                <a:spcPts val="0"/>
              </a:spcAft>
              <a:buNone/>
              <a:defRPr/>
            </a:pPr>
            <a:r>
              <a:rPr lang="cs-CZ" dirty="0" smtClean="0"/>
              <a:t>4 základní vlastnosti podnětu:</a:t>
            </a:r>
          </a:p>
          <a:p>
            <a:pPr lvl="1" fontAlgn="auto">
              <a:spcAft>
                <a:spcPts val="0"/>
              </a:spcAft>
              <a:defRPr/>
            </a:pPr>
            <a:r>
              <a:rPr lang="cs-CZ" dirty="0" smtClean="0"/>
              <a:t>Modalita</a:t>
            </a:r>
          </a:p>
          <a:p>
            <a:pPr lvl="1" fontAlgn="auto">
              <a:spcAft>
                <a:spcPts val="0"/>
              </a:spcAft>
              <a:defRPr/>
            </a:pPr>
            <a:r>
              <a:rPr lang="cs-CZ" dirty="0" smtClean="0"/>
              <a:t>Lokace („adresa“)</a:t>
            </a:r>
          </a:p>
          <a:p>
            <a:pPr lvl="1" fontAlgn="auto">
              <a:spcAft>
                <a:spcPts val="0"/>
              </a:spcAft>
              <a:defRPr/>
            </a:pPr>
            <a:r>
              <a:rPr lang="cs-CZ" dirty="0" smtClean="0"/>
              <a:t>Intenzita</a:t>
            </a:r>
          </a:p>
          <a:p>
            <a:pPr lvl="1" fontAlgn="auto">
              <a:spcAft>
                <a:spcPts val="0"/>
              </a:spcAft>
              <a:defRPr/>
            </a:pPr>
            <a:r>
              <a:rPr lang="cs-CZ" dirty="0" smtClean="0"/>
              <a:t>Trvání</a:t>
            </a:r>
          </a:p>
        </p:txBody>
      </p:sp>
      <p:pic>
        <p:nvPicPr>
          <p:cNvPr id="4"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3600" y="3473450"/>
            <a:ext cx="44386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0996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5076825" y="188913"/>
            <a:ext cx="4032250" cy="311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latin typeface="Arial" charset="0"/>
              </a:rPr>
              <a:t>TRP kanály kromě </a:t>
            </a:r>
            <a:r>
              <a:rPr lang="cs-CZ" b="1">
                <a:latin typeface="Arial" charset="0"/>
              </a:rPr>
              <a:t>fotorecepce</a:t>
            </a:r>
            <a:r>
              <a:rPr lang="cs-CZ">
                <a:latin typeface="Arial" charset="0"/>
              </a:rPr>
              <a:t> </a:t>
            </a:r>
            <a:r>
              <a:rPr lang="cs-CZ" i="1">
                <a:latin typeface="Arial" charset="0"/>
              </a:rPr>
              <a:t>Dros</a:t>
            </a:r>
            <a:r>
              <a:rPr lang="cs-CZ">
                <a:latin typeface="Arial" charset="0"/>
              </a:rPr>
              <a:t>.</a:t>
            </a:r>
          </a:p>
          <a:p>
            <a:pPr eaLnBrk="1" hangingPunct="1"/>
            <a:r>
              <a:rPr lang="cs-CZ">
                <a:latin typeface="Arial" charset="0"/>
              </a:rPr>
              <a:t>řídí </a:t>
            </a:r>
            <a:r>
              <a:rPr lang="cs-CZ" b="1">
                <a:latin typeface="Arial" charset="0"/>
              </a:rPr>
              <a:t>mechanorecepci</a:t>
            </a:r>
          </a:p>
          <a:p>
            <a:pPr eaLnBrk="1" hangingPunct="1"/>
            <a:r>
              <a:rPr lang="cs-CZ">
                <a:latin typeface="Arial" charset="0"/>
              </a:rPr>
              <a:t>háďátka, octomilky, myši, člověka.</a:t>
            </a:r>
          </a:p>
          <a:p>
            <a:pPr eaLnBrk="1" hangingPunct="1"/>
            <a:r>
              <a:rPr lang="cs-CZ">
                <a:latin typeface="Arial" charset="0"/>
              </a:rPr>
              <a:t>Byly popsány v receptorech </a:t>
            </a:r>
            <a:r>
              <a:rPr lang="cs-CZ" b="1">
                <a:latin typeface="Arial" charset="0"/>
              </a:rPr>
              <a:t>bolesti</a:t>
            </a:r>
            <a:r>
              <a:rPr lang="cs-CZ">
                <a:latin typeface="Arial" charset="0"/>
              </a:rPr>
              <a:t> a</a:t>
            </a:r>
          </a:p>
          <a:p>
            <a:pPr eaLnBrk="1" hangingPunct="1"/>
            <a:r>
              <a:rPr lang="cs-CZ" b="1">
                <a:latin typeface="Arial" charset="0"/>
              </a:rPr>
              <a:t>teploty</a:t>
            </a:r>
            <a:r>
              <a:rPr lang="cs-CZ">
                <a:latin typeface="Arial" charset="0"/>
              </a:rPr>
              <a:t>.</a:t>
            </a:r>
          </a:p>
          <a:p>
            <a:pPr eaLnBrk="1" hangingPunct="1"/>
            <a:r>
              <a:rPr lang="cs-CZ">
                <a:latin typeface="Arial" charset="0"/>
              </a:rPr>
              <a:t>U myši TRP zprostředkují vnímání</a:t>
            </a:r>
          </a:p>
          <a:p>
            <a:pPr eaLnBrk="1" hangingPunct="1"/>
            <a:r>
              <a:rPr lang="cs-CZ">
                <a:latin typeface="Arial" charset="0"/>
              </a:rPr>
              <a:t> některých </a:t>
            </a:r>
            <a:r>
              <a:rPr lang="cs-CZ" b="1">
                <a:latin typeface="Arial" charset="0"/>
              </a:rPr>
              <a:t>chutí</a:t>
            </a:r>
            <a:r>
              <a:rPr lang="cs-CZ">
                <a:latin typeface="Arial" charset="0"/>
              </a:rPr>
              <a:t>.</a:t>
            </a:r>
          </a:p>
          <a:p>
            <a:pPr eaLnBrk="1" hangingPunct="1"/>
            <a:endParaRPr lang="cs-CZ">
              <a:latin typeface="Arial" charset="0"/>
            </a:endParaRPr>
          </a:p>
          <a:p>
            <a:pPr eaLnBrk="1" hangingPunct="1"/>
            <a:r>
              <a:rPr lang="cs-CZ">
                <a:latin typeface="Arial" charset="0"/>
              </a:rPr>
              <a:t>UNIVERZÁLNÍ role ve smyslové</a:t>
            </a:r>
          </a:p>
          <a:p>
            <a:pPr eaLnBrk="1" hangingPunct="1"/>
            <a:r>
              <a:rPr lang="cs-CZ">
                <a:latin typeface="Arial" charset="0"/>
              </a:rPr>
              <a:t>transdukci</a:t>
            </a:r>
          </a:p>
          <a:p>
            <a:pPr eaLnBrk="1" hangingPunct="1"/>
            <a:endParaRPr lang="cs-CZ">
              <a:latin typeface="Arial" charset="0"/>
            </a:endParaRPr>
          </a:p>
        </p:txBody>
      </p:sp>
      <p:pic>
        <p:nvPicPr>
          <p:cNvPr id="36867" name="Picture 3" descr="TRP_over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6255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TRP channel 1"/>
          <p:cNvPicPr>
            <a:picLocks noChangeAspect="1" noChangeArrowheads="1"/>
          </p:cNvPicPr>
          <p:nvPr/>
        </p:nvPicPr>
        <p:blipFill>
          <a:blip r:embed="rId3">
            <a:extLst>
              <a:ext uri="{28A0092B-C50C-407E-A947-70E740481C1C}">
                <a14:useLocalDpi xmlns:a14="http://schemas.microsoft.com/office/drawing/2010/main" val="0"/>
              </a:ext>
            </a:extLst>
          </a:blip>
          <a:srcRect t="2602" b="4088"/>
          <a:stretch>
            <a:fillRect/>
          </a:stretch>
        </p:blipFill>
        <p:spPr bwMode="auto">
          <a:xfrm>
            <a:off x="2052638" y="3668713"/>
            <a:ext cx="7091362"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5"/>
          <p:cNvSpPr txBox="1">
            <a:spLocks noChangeArrowheads="1"/>
          </p:cNvSpPr>
          <p:nvPr/>
        </p:nvSpPr>
        <p:spPr bwMode="auto">
          <a:xfrm>
            <a:off x="0" y="6308725"/>
            <a:ext cx="6600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Více než 50 TRP kanálů u kvasinek, hlístů, hmyzu, ryb a savců.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3"/>
          <p:cNvSpPr>
            <a:spLocks noChangeArrowheads="1"/>
          </p:cNvSpPr>
          <p:nvPr/>
        </p:nvSpPr>
        <p:spPr bwMode="auto">
          <a:xfrm>
            <a:off x="6738938" y="3175000"/>
            <a:ext cx="1655762" cy="7921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a:p>
        </p:txBody>
      </p:sp>
      <p:sp>
        <p:nvSpPr>
          <p:cNvPr id="10243" name="Rectangle 74"/>
          <p:cNvSpPr>
            <a:spLocks noChangeArrowheads="1"/>
          </p:cNvSpPr>
          <p:nvPr/>
        </p:nvSpPr>
        <p:spPr bwMode="auto">
          <a:xfrm>
            <a:off x="4535488" y="3175000"/>
            <a:ext cx="1655762" cy="7921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a:p>
        </p:txBody>
      </p:sp>
      <p:grpSp>
        <p:nvGrpSpPr>
          <p:cNvPr id="10244" name="Group 75"/>
          <p:cNvGrpSpPr>
            <a:grpSpLocks/>
          </p:cNvGrpSpPr>
          <p:nvPr/>
        </p:nvGrpSpPr>
        <p:grpSpPr bwMode="auto">
          <a:xfrm>
            <a:off x="3024188" y="4830763"/>
            <a:ext cx="288925" cy="574675"/>
            <a:chOff x="1292" y="3113"/>
            <a:chExt cx="182" cy="362"/>
          </a:xfrm>
        </p:grpSpPr>
        <p:sp>
          <p:nvSpPr>
            <p:cNvPr id="10314" name="AutoShape 76"/>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315" name="Oval 77"/>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0245" name="Group 78"/>
          <p:cNvGrpSpPr>
            <a:grpSpLocks/>
          </p:cNvGrpSpPr>
          <p:nvPr/>
        </p:nvGrpSpPr>
        <p:grpSpPr bwMode="auto">
          <a:xfrm>
            <a:off x="3311525" y="4830763"/>
            <a:ext cx="288925" cy="574675"/>
            <a:chOff x="1292" y="3113"/>
            <a:chExt cx="182" cy="362"/>
          </a:xfrm>
        </p:grpSpPr>
        <p:sp>
          <p:nvSpPr>
            <p:cNvPr id="10312" name="AutoShape 79"/>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313" name="Oval 80"/>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0246" name="Group 81"/>
          <p:cNvGrpSpPr>
            <a:grpSpLocks/>
          </p:cNvGrpSpPr>
          <p:nvPr/>
        </p:nvGrpSpPr>
        <p:grpSpPr bwMode="auto">
          <a:xfrm>
            <a:off x="3597275" y="4830763"/>
            <a:ext cx="288925" cy="574675"/>
            <a:chOff x="1292" y="3113"/>
            <a:chExt cx="182" cy="362"/>
          </a:xfrm>
        </p:grpSpPr>
        <p:sp>
          <p:nvSpPr>
            <p:cNvPr id="10310" name="AutoShape 82"/>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311" name="Oval 83"/>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0247" name="Group 84"/>
          <p:cNvGrpSpPr>
            <a:grpSpLocks/>
          </p:cNvGrpSpPr>
          <p:nvPr/>
        </p:nvGrpSpPr>
        <p:grpSpPr bwMode="auto">
          <a:xfrm>
            <a:off x="3884613" y="4830763"/>
            <a:ext cx="288925" cy="574675"/>
            <a:chOff x="1292" y="3113"/>
            <a:chExt cx="182" cy="362"/>
          </a:xfrm>
        </p:grpSpPr>
        <p:sp>
          <p:nvSpPr>
            <p:cNvPr id="10308" name="AutoShape 85"/>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309" name="Oval 86"/>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0248" name="Group 87"/>
          <p:cNvGrpSpPr>
            <a:grpSpLocks/>
          </p:cNvGrpSpPr>
          <p:nvPr/>
        </p:nvGrpSpPr>
        <p:grpSpPr bwMode="auto">
          <a:xfrm>
            <a:off x="4167188" y="4830763"/>
            <a:ext cx="288925" cy="574675"/>
            <a:chOff x="1292" y="3113"/>
            <a:chExt cx="182" cy="362"/>
          </a:xfrm>
        </p:grpSpPr>
        <p:sp>
          <p:nvSpPr>
            <p:cNvPr id="10306" name="AutoShape 88"/>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307" name="Oval 89"/>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0249" name="Group 90"/>
          <p:cNvGrpSpPr>
            <a:grpSpLocks/>
          </p:cNvGrpSpPr>
          <p:nvPr/>
        </p:nvGrpSpPr>
        <p:grpSpPr bwMode="auto">
          <a:xfrm>
            <a:off x="4454525" y="4830763"/>
            <a:ext cx="288925" cy="574675"/>
            <a:chOff x="1292" y="3113"/>
            <a:chExt cx="182" cy="362"/>
          </a:xfrm>
        </p:grpSpPr>
        <p:sp>
          <p:nvSpPr>
            <p:cNvPr id="10304" name="AutoShape 91"/>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305" name="Oval 92"/>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0250" name="Group 93"/>
          <p:cNvGrpSpPr>
            <a:grpSpLocks/>
          </p:cNvGrpSpPr>
          <p:nvPr/>
        </p:nvGrpSpPr>
        <p:grpSpPr bwMode="auto">
          <a:xfrm>
            <a:off x="4740275" y="4830763"/>
            <a:ext cx="288925" cy="574675"/>
            <a:chOff x="1292" y="3113"/>
            <a:chExt cx="182" cy="362"/>
          </a:xfrm>
        </p:grpSpPr>
        <p:sp>
          <p:nvSpPr>
            <p:cNvPr id="10302" name="AutoShape 94"/>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303" name="Oval 95"/>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0251" name="Group 96"/>
          <p:cNvGrpSpPr>
            <a:grpSpLocks/>
          </p:cNvGrpSpPr>
          <p:nvPr/>
        </p:nvGrpSpPr>
        <p:grpSpPr bwMode="auto">
          <a:xfrm>
            <a:off x="5027613" y="4830763"/>
            <a:ext cx="288925" cy="574675"/>
            <a:chOff x="1292" y="3113"/>
            <a:chExt cx="182" cy="362"/>
          </a:xfrm>
        </p:grpSpPr>
        <p:sp>
          <p:nvSpPr>
            <p:cNvPr id="10300" name="AutoShape 97"/>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301" name="Oval 98"/>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0252" name="Group 99"/>
          <p:cNvGrpSpPr>
            <a:grpSpLocks/>
          </p:cNvGrpSpPr>
          <p:nvPr/>
        </p:nvGrpSpPr>
        <p:grpSpPr bwMode="auto">
          <a:xfrm>
            <a:off x="5311775" y="4830763"/>
            <a:ext cx="288925" cy="574675"/>
            <a:chOff x="1292" y="3113"/>
            <a:chExt cx="182" cy="362"/>
          </a:xfrm>
        </p:grpSpPr>
        <p:sp>
          <p:nvSpPr>
            <p:cNvPr id="10298" name="AutoShape 100"/>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99" name="Oval 101"/>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0253" name="Group 102"/>
          <p:cNvGrpSpPr>
            <a:grpSpLocks/>
          </p:cNvGrpSpPr>
          <p:nvPr/>
        </p:nvGrpSpPr>
        <p:grpSpPr bwMode="auto">
          <a:xfrm>
            <a:off x="5599113" y="4830763"/>
            <a:ext cx="288925" cy="574675"/>
            <a:chOff x="1292" y="3113"/>
            <a:chExt cx="182" cy="362"/>
          </a:xfrm>
        </p:grpSpPr>
        <p:sp>
          <p:nvSpPr>
            <p:cNvPr id="10296" name="AutoShape 103"/>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97" name="Oval 104"/>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0254" name="Group 105"/>
          <p:cNvGrpSpPr>
            <a:grpSpLocks/>
          </p:cNvGrpSpPr>
          <p:nvPr/>
        </p:nvGrpSpPr>
        <p:grpSpPr bwMode="auto">
          <a:xfrm>
            <a:off x="5884863" y="4830763"/>
            <a:ext cx="288925" cy="574675"/>
            <a:chOff x="1292" y="3113"/>
            <a:chExt cx="182" cy="362"/>
          </a:xfrm>
        </p:grpSpPr>
        <p:sp>
          <p:nvSpPr>
            <p:cNvPr id="10294" name="AutoShape 106"/>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95" name="Oval 107"/>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0255" name="Group 108"/>
          <p:cNvGrpSpPr>
            <a:grpSpLocks/>
          </p:cNvGrpSpPr>
          <p:nvPr/>
        </p:nvGrpSpPr>
        <p:grpSpPr bwMode="auto">
          <a:xfrm>
            <a:off x="6172200" y="4830763"/>
            <a:ext cx="288925" cy="574675"/>
            <a:chOff x="1292" y="3113"/>
            <a:chExt cx="182" cy="362"/>
          </a:xfrm>
        </p:grpSpPr>
        <p:sp>
          <p:nvSpPr>
            <p:cNvPr id="10292" name="AutoShape 109"/>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93" name="Oval 110"/>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0256" name="Group 111"/>
          <p:cNvGrpSpPr>
            <a:grpSpLocks/>
          </p:cNvGrpSpPr>
          <p:nvPr/>
        </p:nvGrpSpPr>
        <p:grpSpPr bwMode="auto">
          <a:xfrm>
            <a:off x="6454775" y="4830763"/>
            <a:ext cx="288925" cy="574675"/>
            <a:chOff x="1292" y="3113"/>
            <a:chExt cx="182" cy="362"/>
          </a:xfrm>
        </p:grpSpPr>
        <p:sp>
          <p:nvSpPr>
            <p:cNvPr id="10290" name="AutoShape 112"/>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91" name="Oval 113"/>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0257" name="Group 114"/>
          <p:cNvGrpSpPr>
            <a:grpSpLocks/>
          </p:cNvGrpSpPr>
          <p:nvPr/>
        </p:nvGrpSpPr>
        <p:grpSpPr bwMode="auto">
          <a:xfrm>
            <a:off x="6742113" y="4830763"/>
            <a:ext cx="288925" cy="574675"/>
            <a:chOff x="1292" y="3113"/>
            <a:chExt cx="182" cy="362"/>
          </a:xfrm>
        </p:grpSpPr>
        <p:sp>
          <p:nvSpPr>
            <p:cNvPr id="10288" name="AutoShape 115"/>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89" name="Oval 116"/>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0258" name="Group 117"/>
          <p:cNvGrpSpPr>
            <a:grpSpLocks/>
          </p:cNvGrpSpPr>
          <p:nvPr/>
        </p:nvGrpSpPr>
        <p:grpSpPr bwMode="auto">
          <a:xfrm>
            <a:off x="7027863" y="4830763"/>
            <a:ext cx="288925" cy="574675"/>
            <a:chOff x="1292" y="3113"/>
            <a:chExt cx="182" cy="362"/>
          </a:xfrm>
        </p:grpSpPr>
        <p:sp>
          <p:nvSpPr>
            <p:cNvPr id="10286" name="AutoShape 118"/>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87" name="Oval 119"/>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0259" name="Group 120"/>
          <p:cNvGrpSpPr>
            <a:grpSpLocks/>
          </p:cNvGrpSpPr>
          <p:nvPr/>
        </p:nvGrpSpPr>
        <p:grpSpPr bwMode="auto">
          <a:xfrm>
            <a:off x="7315200" y="4830763"/>
            <a:ext cx="288925" cy="574675"/>
            <a:chOff x="1292" y="3113"/>
            <a:chExt cx="182" cy="362"/>
          </a:xfrm>
        </p:grpSpPr>
        <p:sp>
          <p:nvSpPr>
            <p:cNvPr id="10284" name="AutoShape 121"/>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85" name="Oval 122"/>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0260" name="Rectangle 123"/>
          <p:cNvSpPr>
            <a:spLocks noChangeArrowheads="1"/>
          </p:cNvSpPr>
          <p:nvPr/>
        </p:nvSpPr>
        <p:spPr bwMode="auto">
          <a:xfrm>
            <a:off x="2447925" y="3175000"/>
            <a:ext cx="1655763" cy="7921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a:p>
        </p:txBody>
      </p:sp>
      <p:sp>
        <p:nvSpPr>
          <p:cNvPr id="10261" name="Text Box 124"/>
          <p:cNvSpPr txBox="1">
            <a:spLocks noChangeArrowheads="1"/>
          </p:cNvSpPr>
          <p:nvPr/>
        </p:nvSpPr>
        <p:spPr bwMode="auto">
          <a:xfrm>
            <a:off x="2449513" y="33909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a:t>Motorický NS</a:t>
            </a:r>
          </a:p>
        </p:txBody>
      </p:sp>
      <p:sp>
        <p:nvSpPr>
          <p:cNvPr id="10262" name="Text Box 125"/>
          <p:cNvSpPr txBox="1">
            <a:spLocks noChangeArrowheads="1"/>
          </p:cNvSpPr>
          <p:nvPr/>
        </p:nvSpPr>
        <p:spPr bwMode="auto">
          <a:xfrm>
            <a:off x="4464050" y="3390900"/>
            <a:ext cx="178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a:t>Vegetativní NS</a:t>
            </a:r>
          </a:p>
        </p:txBody>
      </p:sp>
      <p:sp>
        <p:nvSpPr>
          <p:cNvPr id="10263" name="Text Box 126"/>
          <p:cNvSpPr txBox="1">
            <a:spLocks noChangeArrowheads="1"/>
          </p:cNvSpPr>
          <p:nvPr/>
        </p:nvSpPr>
        <p:spPr bwMode="auto">
          <a:xfrm>
            <a:off x="6689725" y="3390900"/>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a:t>Hormonální  S</a:t>
            </a:r>
          </a:p>
        </p:txBody>
      </p:sp>
      <p:sp>
        <p:nvSpPr>
          <p:cNvPr id="10264" name="Oval 127"/>
          <p:cNvSpPr>
            <a:spLocks noChangeArrowheads="1"/>
          </p:cNvSpPr>
          <p:nvPr/>
        </p:nvSpPr>
        <p:spPr bwMode="auto">
          <a:xfrm>
            <a:off x="3814763" y="1085850"/>
            <a:ext cx="2736850" cy="1295400"/>
          </a:xfrm>
          <a:prstGeom prst="ellipse">
            <a:avLst/>
          </a:prstGeom>
          <a:solidFill>
            <a:srgbClr val="FF9900">
              <a:alpha val="5294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5" name="Text Box 128"/>
          <p:cNvSpPr txBox="1">
            <a:spLocks noChangeArrowheads="1"/>
          </p:cNvSpPr>
          <p:nvPr/>
        </p:nvSpPr>
        <p:spPr bwMode="auto">
          <a:xfrm>
            <a:off x="4175125" y="1519238"/>
            <a:ext cx="194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a:t>Kůra telencefala</a:t>
            </a:r>
          </a:p>
        </p:txBody>
      </p:sp>
      <p:sp>
        <p:nvSpPr>
          <p:cNvPr id="10266" name="AutoShape 129"/>
          <p:cNvSpPr>
            <a:spLocks noChangeArrowheads="1"/>
          </p:cNvSpPr>
          <p:nvPr/>
        </p:nvSpPr>
        <p:spPr bwMode="auto">
          <a:xfrm rot="-1422666">
            <a:off x="3455988" y="5767388"/>
            <a:ext cx="1223962" cy="431800"/>
          </a:xfrm>
          <a:prstGeom prst="curvedUpArrow">
            <a:avLst>
              <a:gd name="adj1" fmla="val 56691"/>
              <a:gd name="adj2" fmla="val 113382"/>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7" name="AutoShape 130"/>
          <p:cNvSpPr>
            <a:spLocks noChangeArrowheads="1"/>
          </p:cNvSpPr>
          <p:nvPr/>
        </p:nvSpPr>
        <p:spPr bwMode="auto">
          <a:xfrm rot="935945" flipH="1">
            <a:off x="4895850" y="5767388"/>
            <a:ext cx="2016125" cy="647700"/>
          </a:xfrm>
          <a:prstGeom prst="curvedUpArrow">
            <a:avLst>
              <a:gd name="adj1" fmla="val 62255"/>
              <a:gd name="adj2" fmla="val 12451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8" name="Text Box 131"/>
          <p:cNvSpPr txBox="1">
            <a:spLocks noChangeArrowheads="1"/>
          </p:cNvSpPr>
          <p:nvPr/>
        </p:nvSpPr>
        <p:spPr bwMode="auto">
          <a:xfrm>
            <a:off x="1606550" y="5767388"/>
            <a:ext cx="1885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a:t>Vnější podněty:</a:t>
            </a:r>
          </a:p>
          <a:p>
            <a:pPr eaLnBrk="1" hangingPunct="1"/>
            <a:r>
              <a:rPr lang="cs-CZ"/>
              <a:t>zvuky, vůně…</a:t>
            </a:r>
          </a:p>
        </p:txBody>
      </p:sp>
      <p:sp>
        <p:nvSpPr>
          <p:cNvPr id="10269" name="Text Box 132"/>
          <p:cNvSpPr txBox="1">
            <a:spLocks noChangeArrowheads="1"/>
          </p:cNvSpPr>
          <p:nvPr/>
        </p:nvSpPr>
        <p:spPr bwMode="auto">
          <a:xfrm>
            <a:off x="6913563" y="5478463"/>
            <a:ext cx="2266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a:t>Vnitřní podněty:</a:t>
            </a:r>
          </a:p>
          <a:p>
            <a:pPr eaLnBrk="1" hangingPunct="1"/>
            <a:r>
              <a:rPr lang="cs-CZ"/>
              <a:t>hladina Glc, apoptotický signál, tah v membráně…</a:t>
            </a:r>
          </a:p>
        </p:txBody>
      </p:sp>
      <p:sp>
        <p:nvSpPr>
          <p:cNvPr id="10270" name="Line 133"/>
          <p:cNvSpPr>
            <a:spLocks noChangeShapeType="1"/>
          </p:cNvSpPr>
          <p:nvPr/>
        </p:nvSpPr>
        <p:spPr bwMode="auto">
          <a:xfrm flipH="1">
            <a:off x="3311525" y="2238375"/>
            <a:ext cx="720725" cy="792163"/>
          </a:xfrm>
          <a:prstGeom prst="line">
            <a:avLst/>
          </a:prstGeom>
          <a:noFill/>
          <a:ln w="762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71" name="Line 134"/>
          <p:cNvSpPr>
            <a:spLocks noChangeShapeType="1"/>
          </p:cNvSpPr>
          <p:nvPr/>
        </p:nvSpPr>
        <p:spPr bwMode="auto">
          <a:xfrm>
            <a:off x="5183188" y="2454275"/>
            <a:ext cx="360362" cy="647700"/>
          </a:xfrm>
          <a:prstGeom prst="line">
            <a:avLst/>
          </a:prstGeom>
          <a:noFill/>
          <a:ln w="762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72" name="Line 135"/>
          <p:cNvSpPr>
            <a:spLocks noChangeShapeType="1"/>
          </p:cNvSpPr>
          <p:nvPr/>
        </p:nvSpPr>
        <p:spPr bwMode="auto">
          <a:xfrm>
            <a:off x="6407150" y="2382838"/>
            <a:ext cx="720725" cy="647700"/>
          </a:xfrm>
          <a:prstGeom prst="line">
            <a:avLst/>
          </a:prstGeom>
          <a:noFill/>
          <a:ln w="762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73" name="Line 136"/>
          <p:cNvSpPr>
            <a:spLocks noChangeShapeType="1"/>
          </p:cNvSpPr>
          <p:nvPr/>
        </p:nvSpPr>
        <p:spPr bwMode="auto">
          <a:xfrm>
            <a:off x="3382963" y="4038600"/>
            <a:ext cx="360362" cy="647700"/>
          </a:xfrm>
          <a:prstGeom prst="line">
            <a:avLst/>
          </a:prstGeom>
          <a:noFill/>
          <a:ln w="762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74" name="Line 137"/>
          <p:cNvSpPr>
            <a:spLocks noChangeShapeType="1"/>
          </p:cNvSpPr>
          <p:nvPr/>
        </p:nvSpPr>
        <p:spPr bwMode="auto">
          <a:xfrm flipH="1">
            <a:off x="4751388" y="4038600"/>
            <a:ext cx="215900" cy="647700"/>
          </a:xfrm>
          <a:prstGeom prst="line">
            <a:avLst/>
          </a:prstGeom>
          <a:noFill/>
          <a:ln w="762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75" name="Line 138"/>
          <p:cNvSpPr>
            <a:spLocks noChangeShapeType="1"/>
          </p:cNvSpPr>
          <p:nvPr/>
        </p:nvSpPr>
        <p:spPr bwMode="auto">
          <a:xfrm flipH="1">
            <a:off x="7416800" y="4038600"/>
            <a:ext cx="287338" cy="719138"/>
          </a:xfrm>
          <a:prstGeom prst="line">
            <a:avLst/>
          </a:prstGeom>
          <a:noFill/>
          <a:ln w="76200">
            <a:solidFill>
              <a:srgbClr val="FF99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76" name="AutoShape 139"/>
          <p:cNvSpPr>
            <a:spLocks noChangeArrowheads="1"/>
          </p:cNvSpPr>
          <p:nvPr/>
        </p:nvSpPr>
        <p:spPr bwMode="auto">
          <a:xfrm rot="10800000">
            <a:off x="5830888" y="4183063"/>
            <a:ext cx="1584325" cy="576262"/>
          </a:xfrm>
          <a:custGeom>
            <a:avLst/>
            <a:gdLst>
              <a:gd name="T0" fmla="*/ 82959365 w 21600"/>
              <a:gd name="T1" fmla="*/ 0 h 21600"/>
              <a:gd name="T2" fmla="*/ 82959365 w 21600"/>
              <a:gd name="T3" fmla="*/ 8653561 h 21600"/>
              <a:gd name="T4" fmla="*/ 7924706 w 21600"/>
              <a:gd name="T5" fmla="*/ 15373977 h 21600"/>
              <a:gd name="T6" fmla="*/ 116207672 w 21600"/>
              <a:gd name="T7" fmla="*/ 4326767 h 21600"/>
              <a:gd name="T8" fmla="*/ 17694720 60000 65536"/>
              <a:gd name="T9" fmla="*/ 5898240 60000 65536"/>
              <a:gd name="T10" fmla="*/ 5898240 60000 65536"/>
              <a:gd name="T11" fmla="*/ 0 60000 65536"/>
              <a:gd name="T12" fmla="*/ 12427 w 21600"/>
              <a:gd name="T13" fmla="*/ 4638 h 21600"/>
              <a:gd name="T14" fmla="*/ 20135 w 21600"/>
              <a:gd name="T15" fmla="*/ 7520 h 21600"/>
            </a:gdLst>
            <a:ahLst/>
            <a:cxnLst>
              <a:cxn ang="T8">
                <a:pos x="T0" y="T1"/>
              </a:cxn>
              <a:cxn ang="T9">
                <a:pos x="T2" y="T3"/>
              </a:cxn>
              <a:cxn ang="T10">
                <a:pos x="T4" y="T5"/>
              </a:cxn>
              <a:cxn ang="T11">
                <a:pos x="T6" y="T7"/>
              </a:cxn>
            </a:cxnLst>
            <a:rect l="T12" t="T13" r="T14" b="T15"/>
            <a:pathLst>
              <a:path w="21600" h="21600">
                <a:moveTo>
                  <a:pt x="21600" y="6079"/>
                </a:moveTo>
                <a:lnTo>
                  <a:pt x="15420" y="0"/>
                </a:lnTo>
                <a:lnTo>
                  <a:pt x="15420" y="4638"/>
                </a:lnTo>
                <a:lnTo>
                  <a:pt x="12427" y="4638"/>
                </a:lnTo>
                <a:cubicBezTo>
                  <a:pt x="5564" y="4638"/>
                  <a:pt x="0" y="8005"/>
                  <a:pt x="0" y="12158"/>
                </a:cubicBezTo>
                <a:lnTo>
                  <a:pt x="0" y="21600"/>
                </a:lnTo>
                <a:lnTo>
                  <a:pt x="2946" y="21600"/>
                </a:lnTo>
                <a:lnTo>
                  <a:pt x="2946" y="12158"/>
                </a:lnTo>
                <a:cubicBezTo>
                  <a:pt x="2946" y="9597"/>
                  <a:pt x="7191" y="7520"/>
                  <a:pt x="12427" y="7520"/>
                </a:cubicBezTo>
                <a:lnTo>
                  <a:pt x="15420" y="7520"/>
                </a:lnTo>
                <a:lnTo>
                  <a:pt x="15420" y="12158"/>
                </a:lnTo>
                <a:lnTo>
                  <a:pt x="21600" y="6079"/>
                </a:lnTo>
                <a:close/>
              </a:path>
            </a:pathLst>
          </a:cu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77" name="Text Box 140"/>
          <p:cNvSpPr txBox="1">
            <a:spLocks noChangeArrowheads="1"/>
          </p:cNvSpPr>
          <p:nvPr/>
        </p:nvSpPr>
        <p:spPr bwMode="auto">
          <a:xfrm>
            <a:off x="250825" y="1517650"/>
            <a:ext cx="108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a:t>VĚDOMÍ</a:t>
            </a:r>
          </a:p>
        </p:txBody>
      </p:sp>
      <p:sp>
        <p:nvSpPr>
          <p:cNvPr id="10278" name="Text Box 141"/>
          <p:cNvSpPr txBox="1">
            <a:spLocks noChangeArrowheads="1"/>
          </p:cNvSpPr>
          <p:nvPr/>
        </p:nvSpPr>
        <p:spPr bwMode="auto">
          <a:xfrm>
            <a:off x="250825" y="3122613"/>
            <a:ext cx="244951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a:t>PODVĚDOMÍ</a:t>
            </a:r>
          </a:p>
          <a:p>
            <a:pPr eaLnBrk="1" hangingPunct="1"/>
            <a:r>
              <a:rPr lang="cs-CZ"/>
              <a:t>Reflexní, automatické řízení</a:t>
            </a:r>
          </a:p>
        </p:txBody>
      </p:sp>
      <p:sp>
        <p:nvSpPr>
          <p:cNvPr id="10279" name="Text Box 142"/>
          <p:cNvSpPr txBox="1">
            <a:spLocks noChangeArrowheads="1"/>
          </p:cNvSpPr>
          <p:nvPr/>
        </p:nvSpPr>
        <p:spPr bwMode="auto">
          <a:xfrm>
            <a:off x="250825" y="4765675"/>
            <a:ext cx="24495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a:t>Buněčná recepce a komunikace</a:t>
            </a:r>
          </a:p>
        </p:txBody>
      </p:sp>
      <p:sp>
        <p:nvSpPr>
          <p:cNvPr id="10280" name="AutoShape 143"/>
          <p:cNvSpPr>
            <a:spLocks noChangeArrowheads="1"/>
          </p:cNvSpPr>
          <p:nvPr/>
        </p:nvSpPr>
        <p:spPr bwMode="auto">
          <a:xfrm rot="400113">
            <a:off x="4048125" y="4572000"/>
            <a:ext cx="360363" cy="215900"/>
          </a:xfrm>
          <a:prstGeom prst="curvedDownArrow">
            <a:avLst>
              <a:gd name="adj1" fmla="val 33382"/>
              <a:gd name="adj2" fmla="val 66765"/>
              <a:gd name="adj3" fmla="val 33333"/>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81" name="AutoShape 144"/>
          <p:cNvSpPr>
            <a:spLocks noChangeArrowheads="1"/>
          </p:cNvSpPr>
          <p:nvPr/>
        </p:nvSpPr>
        <p:spPr bwMode="auto">
          <a:xfrm rot="-10390957">
            <a:off x="6083300" y="5459413"/>
            <a:ext cx="576263" cy="288925"/>
          </a:xfrm>
          <a:prstGeom prst="curvedDownArrow">
            <a:avLst>
              <a:gd name="adj1" fmla="val 39890"/>
              <a:gd name="adj2" fmla="val 79780"/>
              <a:gd name="adj3" fmla="val 33333"/>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82" name="Oval 145"/>
          <p:cNvSpPr>
            <a:spLocks noChangeArrowheads="1"/>
          </p:cNvSpPr>
          <p:nvPr/>
        </p:nvSpPr>
        <p:spPr bwMode="auto">
          <a:xfrm rot="-2658815">
            <a:off x="1835150" y="1773238"/>
            <a:ext cx="4321175" cy="187166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a:p>
        </p:txBody>
      </p:sp>
      <p:sp>
        <p:nvSpPr>
          <p:cNvPr id="76" name="TextovéPole 75"/>
          <p:cNvSpPr txBox="1"/>
          <p:nvPr/>
        </p:nvSpPr>
        <p:spPr>
          <a:xfrm>
            <a:off x="566539" y="166311"/>
            <a:ext cx="8064895" cy="1107996"/>
          </a:xfrm>
          <a:prstGeom prst="rect">
            <a:avLst/>
          </a:prstGeom>
          <a:noFill/>
        </p:spPr>
        <p:txBody>
          <a:bodyPr wrap="square" rtlCol="0">
            <a:spAutoFit/>
          </a:bodyPr>
          <a:lstStyle/>
          <a:p>
            <a:r>
              <a:rPr lang="cs-CZ" sz="2400" dirty="0"/>
              <a:t>Smyslové receptory existují i mimo klasické </a:t>
            </a:r>
            <a:r>
              <a:rPr lang="cs-CZ" sz="2400" dirty="0" smtClean="0"/>
              <a:t>smyslové nervové dráhy:</a:t>
            </a:r>
            <a:endParaRPr lang="cs-CZ" sz="2400" dirty="0"/>
          </a:p>
          <a:p>
            <a:endParaRPr lang="cs-CZ" dirty="0" smtClean="0"/>
          </a:p>
        </p:txBody>
      </p:sp>
    </p:spTree>
    <p:extLst>
      <p:ext uri="{BB962C8B-B14F-4D97-AF65-F5344CB8AC3E}">
        <p14:creationId xmlns:p14="http://schemas.microsoft.com/office/powerpoint/2010/main" val="31038281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27585" y="692696"/>
            <a:ext cx="8064895" cy="5816977"/>
          </a:xfrm>
          <a:prstGeom prst="rect">
            <a:avLst/>
          </a:prstGeom>
          <a:noFill/>
        </p:spPr>
        <p:txBody>
          <a:bodyPr wrap="square" rtlCol="0">
            <a:spAutoFit/>
          </a:bodyPr>
          <a:lstStyle/>
          <a:p>
            <a:r>
              <a:rPr lang="cs-CZ" sz="2400" dirty="0"/>
              <a:t>Smyslové receptory existují i mimo klasické </a:t>
            </a:r>
            <a:r>
              <a:rPr lang="cs-CZ" sz="2400" dirty="0" smtClean="0"/>
              <a:t>smyslové nervové dráhy:</a:t>
            </a:r>
            <a:endParaRPr lang="cs-CZ" sz="2400" dirty="0"/>
          </a:p>
          <a:p>
            <a:endParaRPr lang="cs-CZ" dirty="0"/>
          </a:p>
          <a:p>
            <a:r>
              <a:rPr lang="cs-CZ" dirty="0">
                <a:hlinkClick r:id="rId2"/>
              </a:rPr>
              <a:t>http://www.the-scientist.com/?articles.view/articleNo/46831/title/What-Sensory-Receptors-Do-Outside-of-Sense-Organs/&amp;utm_campaign=NEWSLETTER_TS_The-Scientist-Daily_2016&amp;utm_source=hs_email&amp;utm_medium=email&amp;utm_content=34426135&amp;_hsenc=p2ANqtz-8Oyf2avL7nTDkuQ9at12H50pc6CQbK5aATJUtkmurAQX5rp13PwBa08AHpftiWa7iKvP5KWOxyN8Ysih0AOgm3lfahGw&amp;_</a:t>
            </a:r>
            <a:r>
              <a:rPr lang="cs-CZ" dirty="0" smtClean="0">
                <a:hlinkClick r:id="rId2"/>
              </a:rPr>
              <a:t>hsmi=34426135</a:t>
            </a:r>
            <a:endParaRPr lang="cs-CZ" dirty="0" smtClean="0"/>
          </a:p>
          <a:p>
            <a:endParaRPr lang="cs-CZ" dirty="0" smtClean="0"/>
          </a:p>
          <a:p>
            <a:endParaRPr lang="cs-CZ" dirty="0"/>
          </a:p>
          <a:p>
            <a:r>
              <a:rPr lang="cs-CZ" dirty="0">
                <a:hlinkClick r:id="rId3"/>
              </a:rPr>
              <a:t>http://www.the-scientist.com/?articles.view/articleNo/46833/title/Odor--Taste--and-Light-Receptors-in-Unusual-Locations/&amp;utm_campaign=NEWSLETTER_TS_The-Scientist-Daily_2016&amp;utm_source=hs_email&amp;utm_medium=email&amp;utm_content=34426135&amp;_hsenc=p2ANqtz--Ggqv1IrwQyCm24hvoIwyKwj1v0MSq2HanlCQWBmlb61lLi5JgRVp7YEAtMAzttjMRFyVT6qpGkaAW3vUmdu0RCG89Kg&amp;_hsmi=34426135</a:t>
            </a:r>
            <a:endParaRPr lang="cs-CZ" dirty="0"/>
          </a:p>
          <a:p>
            <a:endParaRPr lang="cs-CZ" dirty="0" smtClean="0"/>
          </a:p>
        </p:txBody>
      </p:sp>
    </p:spTree>
    <p:extLst>
      <p:ext uri="{BB962C8B-B14F-4D97-AF65-F5344CB8AC3E}">
        <p14:creationId xmlns:p14="http://schemas.microsoft.com/office/powerpoint/2010/main" val="39885733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p:cNvSpPr>
            <a:spLocks noChangeAspect="1" noChangeArrowheads="1" noTextEdit="1"/>
          </p:cNvSpPr>
          <p:nvPr/>
        </p:nvSpPr>
        <p:spPr bwMode="auto">
          <a:xfrm>
            <a:off x="0" y="15876"/>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46086" name="Picture 6"/>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5876"/>
            <a:ext cx="9153881"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3059832" y="6194343"/>
            <a:ext cx="4267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b="0" dirty="0" smtClean="0">
                <a:solidFill>
                  <a:schemeClr val="bg1"/>
                </a:solidFill>
              </a:rPr>
              <a:t>Podle druhu látek stimulována resorpce nebo naopak vyloučení</a:t>
            </a:r>
            <a:endParaRPr lang="cs-CZ" b="0" dirty="0">
              <a:solidFill>
                <a:schemeClr val="bg1"/>
              </a:solidFill>
            </a:endParaRPr>
          </a:p>
        </p:txBody>
      </p:sp>
    </p:spTree>
    <p:extLst>
      <p:ext uri="{BB962C8B-B14F-4D97-AF65-F5344CB8AC3E}">
        <p14:creationId xmlns:p14="http://schemas.microsoft.com/office/powerpoint/2010/main" val="26911239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9512" y="1212627"/>
            <a:ext cx="4367126" cy="532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8" name="Text Box 4"/>
          <p:cNvSpPr txBox="1">
            <a:spLocks noChangeArrowheads="1"/>
          </p:cNvSpPr>
          <p:nvPr/>
        </p:nvSpPr>
        <p:spPr bwMode="auto">
          <a:xfrm>
            <a:off x="5343525" y="6257925"/>
            <a:ext cx="18902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dirty="0" err="1"/>
              <a:t>Matters</a:t>
            </a:r>
            <a:r>
              <a:rPr lang="cs-CZ" dirty="0"/>
              <a:t> </a:t>
            </a:r>
            <a:r>
              <a:rPr lang="cs-CZ" dirty="0" err="1"/>
              <a:t>of</a:t>
            </a:r>
            <a:r>
              <a:rPr lang="cs-CZ" dirty="0"/>
              <a:t> taste</a:t>
            </a:r>
          </a:p>
        </p:txBody>
      </p:sp>
      <p:grpSp>
        <p:nvGrpSpPr>
          <p:cNvPr id="2" name="Group 7"/>
          <p:cNvGrpSpPr>
            <a:grpSpLocks noChangeAspect="1"/>
          </p:cNvGrpSpPr>
          <p:nvPr/>
        </p:nvGrpSpPr>
        <p:grpSpPr bwMode="auto">
          <a:xfrm>
            <a:off x="4706838" y="216718"/>
            <a:ext cx="4184848" cy="4970591"/>
            <a:chOff x="2971" y="1207"/>
            <a:chExt cx="2173" cy="2581"/>
          </a:xfrm>
        </p:grpSpPr>
        <p:sp>
          <p:nvSpPr>
            <p:cNvPr id="3" name="AutoShape 6"/>
            <p:cNvSpPr>
              <a:spLocks noChangeAspect="1" noChangeArrowheads="1" noTextEdit="1"/>
            </p:cNvSpPr>
            <p:nvPr/>
          </p:nvSpPr>
          <p:spPr bwMode="auto">
            <a:xfrm>
              <a:off x="2971" y="1207"/>
              <a:ext cx="2173" cy="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47112" name="Picture 8"/>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971" y="1207"/>
              <a:ext cx="2177" cy="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5"/>
          <p:cNvSpPr txBox="1">
            <a:spLocks noChangeArrowheads="1"/>
          </p:cNvSpPr>
          <p:nvPr/>
        </p:nvSpPr>
        <p:spPr bwMode="auto">
          <a:xfrm>
            <a:off x="204251" y="157610"/>
            <a:ext cx="4267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b="0" dirty="0" smtClean="0"/>
              <a:t>Hořké látky v dýchacích cestách vyvolají obranné reakce.</a:t>
            </a:r>
            <a:endParaRPr lang="cs-CZ" b="0" dirty="0"/>
          </a:p>
        </p:txBody>
      </p:sp>
    </p:spTree>
    <p:extLst>
      <p:ext uri="{BB962C8B-B14F-4D97-AF65-F5344CB8AC3E}">
        <p14:creationId xmlns:p14="http://schemas.microsoft.com/office/powerpoint/2010/main" val="20807746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4"/>
          <p:cNvSpPr txBox="1">
            <a:spLocks noChangeArrowheads="1"/>
          </p:cNvSpPr>
          <p:nvPr/>
        </p:nvSpPr>
        <p:spPr bwMode="auto">
          <a:xfrm>
            <a:off x="1095375" y="188913"/>
            <a:ext cx="7571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b="0" dirty="0"/>
              <a:t>Mechanorecepce může přímo řídit </a:t>
            </a:r>
            <a:r>
              <a:rPr lang="cs-CZ" b="0" dirty="0" smtClean="0"/>
              <a:t>expresi bez zprostředkování kanálem</a:t>
            </a:r>
            <a:endParaRPr lang="cs-CZ" b="0" dirty="0"/>
          </a:p>
          <a:p>
            <a:pPr eaLnBrk="1" hangingPunct="1"/>
            <a:r>
              <a:rPr lang="cs-CZ" b="0" dirty="0"/>
              <a:t>Např. růst svalů</a:t>
            </a:r>
          </a:p>
        </p:txBody>
      </p:sp>
      <p:pic>
        <p:nvPicPr>
          <p:cNvPr id="61443" name="Picture 5" descr="mechano exprese"/>
          <p:cNvPicPr>
            <a:picLocks noChangeAspect="1" noChangeArrowheads="1"/>
          </p:cNvPicPr>
          <p:nvPr/>
        </p:nvPicPr>
        <p:blipFill>
          <a:blip r:embed="rId2">
            <a:extLst>
              <a:ext uri="{28A0092B-C50C-407E-A947-70E740481C1C}">
                <a14:useLocalDpi xmlns:a14="http://schemas.microsoft.com/office/drawing/2010/main" val="0"/>
              </a:ext>
            </a:extLst>
          </a:blip>
          <a:srcRect l="1382"/>
          <a:stretch>
            <a:fillRect/>
          </a:stretch>
        </p:blipFill>
        <p:spPr bwMode="auto">
          <a:xfrm>
            <a:off x="684213" y="836613"/>
            <a:ext cx="7704137"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6"/>
          <p:cNvSpPr txBox="1">
            <a:spLocks noChangeArrowheads="1"/>
          </p:cNvSpPr>
          <p:nvPr/>
        </p:nvSpPr>
        <p:spPr bwMode="auto">
          <a:xfrm>
            <a:off x="7072313" y="6572250"/>
            <a:ext cx="5778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sz="1000"/>
              <a:t>Moyes</a:t>
            </a:r>
          </a:p>
        </p:txBody>
      </p:sp>
    </p:spTree>
    <p:extLst>
      <p:ext uri="{BB962C8B-B14F-4D97-AF65-F5344CB8AC3E}">
        <p14:creationId xmlns:p14="http://schemas.microsoft.com/office/powerpoint/2010/main" val="25801108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2900"/>
            <a:ext cx="9144000" cy="524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7" name="Text Box 5"/>
          <p:cNvSpPr txBox="1">
            <a:spLocks noChangeArrowheads="1"/>
          </p:cNvSpPr>
          <p:nvPr/>
        </p:nvSpPr>
        <p:spPr bwMode="auto">
          <a:xfrm>
            <a:off x="574576" y="188640"/>
            <a:ext cx="8534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b="0" dirty="0"/>
              <a:t>… nebo uvolňování chemických signálů řídících srdeční činnost</a:t>
            </a:r>
            <a:r>
              <a:rPr lang="cs-CZ" b="0" dirty="0" smtClean="0"/>
              <a:t>.</a:t>
            </a:r>
          </a:p>
          <a:p>
            <a:pPr eaLnBrk="1" hangingPunct="1"/>
            <a:r>
              <a:rPr lang="cs-CZ" b="0" dirty="0" smtClean="0"/>
              <a:t>Mechanické napětí přenášeno na cytoskelet a přímo mění enzymatickou aktivitu vázaného signálního komplexu. </a:t>
            </a:r>
            <a:endParaRPr lang="cs-CZ" b="0" dirty="0"/>
          </a:p>
        </p:txBody>
      </p:sp>
    </p:spTree>
    <p:extLst>
      <p:ext uri="{BB962C8B-B14F-4D97-AF65-F5344CB8AC3E}">
        <p14:creationId xmlns:p14="http://schemas.microsoft.com/office/powerpoint/2010/main" val="32007732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339975" y="1844675"/>
            <a:ext cx="42545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buFontTx/>
              <a:buAutoNum type="alphaUcParenR"/>
            </a:pPr>
            <a:r>
              <a:rPr lang="cs-CZ" sz="2400"/>
              <a:t>Receptory</a:t>
            </a:r>
          </a:p>
          <a:p>
            <a:pPr eaLnBrk="1" hangingPunct="1">
              <a:buFontTx/>
              <a:buAutoNum type="alphaUcParenR"/>
            </a:pPr>
            <a:r>
              <a:rPr lang="cs-CZ" sz="2400">
                <a:solidFill>
                  <a:srgbClr val="FF0000"/>
                </a:solidFill>
              </a:rPr>
              <a:t>Sensorické obvody a dráhy</a:t>
            </a:r>
          </a:p>
          <a:p>
            <a:pPr eaLnBrk="1" hangingPunct="1">
              <a:buFontTx/>
              <a:buAutoNum type="alphaUcParenR"/>
            </a:pPr>
            <a:r>
              <a:rPr lang="cs-CZ" sz="2400"/>
              <a:t>Sensorická percepce</a:t>
            </a:r>
          </a:p>
        </p:txBody>
      </p:sp>
      <p:sp>
        <p:nvSpPr>
          <p:cNvPr id="37891" name="Text Box 5"/>
          <p:cNvSpPr txBox="1">
            <a:spLocks noChangeArrowheads="1"/>
          </p:cNvSpPr>
          <p:nvPr/>
        </p:nvSpPr>
        <p:spPr bwMode="auto">
          <a:xfrm>
            <a:off x="1311275" y="920750"/>
            <a:ext cx="5916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3 úrovně organizace sensorických systémů</a:t>
            </a:r>
          </a:p>
        </p:txBody>
      </p:sp>
      <p:sp>
        <p:nvSpPr>
          <p:cNvPr id="37892" name="Text Box 6"/>
          <p:cNvSpPr txBox="1">
            <a:spLocks noChangeArrowheads="1"/>
          </p:cNvSpPr>
          <p:nvPr/>
        </p:nvSpPr>
        <p:spPr bwMode="auto">
          <a:xfrm>
            <a:off x="900113" y="4292600"/>
            <a:ext cx="77200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Ještě před vznikem digitálního zápisu se informace na periferii zpracovává.</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recepční pole"/>
          <p:cNvPicPr>
            <a:picLocks noChangeAspect="1" noChangeArrowheads="1"/>
          </p:cNvPicPr>
          <p:nvPr/>
        </p:nvPicPr>
        <p:blipFill>
          <a:blip r:embed="rId2">
            <a:extLst>
              <a:ext uri="{28A0092B-C50C-407E-A947-70E740481C1C}">
                <a14:useLocalDpi xmlns:a14="http://schemas.microsoft.com/office/drawing/2010/main" val="0"/>
              </a:ext>
            </a:extLst>
          </a:blip>
          <a:srcRect l="3523" t="2113" r="2348" b="2013"/>
          <a:stretch>
            <a:fillRect/>
          </a:stretch>
        </p:blipFill>
        <p:spPr bwMode="auto">
          <a:xfrm>
            <a:off x="1617663" y="1095375"/>
            <a:ext cx="7129462" cy="5737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15" name="Text Box 5"/>
          <p:cNvSpPr txBox="1">
            <a:spLocks noChangeArrowheads="1"/>
          </p:cNvSpPr>
          <p:nvPr/>
        </p:nvSpPr>
        <p:spPr bwMode="auto">
          <a:xfrm>
            <a:off x="539750" y="188913"/>
            <a:ext cx="74638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dirty="0"/>
              <a:t>Konvergence, receptivní pole, zpětná vazba, syntéza, </a:t>
            </a:r>
          </a:p>
          <a:p>
            <a:pPr eaLnBrk="1" hangingPunct="1"/>
            <a:r>
              <a:rPr lang="cs-CZ" sz="2400" dirty="0"/>
              <a:t>centrifugální </a:t>
            </a:r>
            <a:r>
              <a:rPr lang="cs-CZ" sz="2400" dirty="0" smtClean="0"/>
              <a:t>(odstředivé, sestupné) vedení</a:t>
            </a:r>
            <a:endParaRPr lang="cs-CZ"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1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538" y="908050"/>
            <a:ext cx="486092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6"/>
          <p:cNvSpPr txBox="1">
            <a:spLocks noChangeArrowheads="1"/>
          </p:cNvSpPr>
          <p:nvPr/>
        </p:nvSpPr>
        <p:spPr bwMode="auto">
          <a:xfrm>
            <a:off x="539750" y="333375"/>
            <a:ext cx="4500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Receptivní pole – různé velikosti</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dráhy"/>
          <p:cNvPicPr>
            <a:picLocks noChangeAspect="1" noChangeArrowheads="1"/>
          </p:cNvPicPr>
          <p:nvPr/>
        </p:nvPicPr>
        <p:blipFill>
          <a:blip r:embed="rId2">
            <a:lum bright="-16000" contrast="26000"/>
            <a:extLst>
              <a:ext uri="{28A0092B-C50C-407E-A947-70E740481C1C}">
                <a14:useLocalDpi xmlns:a14="http://schemas.microsoft.com/office/drawing/2010/main" val="0"/>
              </a:ext>
            </a:extLst>
          </a:blip>
          <a:srcRect/>
          <a:stretch>
            <a:fillRect/>
          </a:stretch>
        </p:blipFill>
        <p:spPr bwMode="auto">
          <a:xfrm>
            <a:off x="3059113" y="188913"/>
            <a:ext cx="5865812" cy="64531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71" name="Text Box 6"/>
          <p:cNvSpPr txBox="1">
            <a:spLocks noChangeArrowheads="1"/>
          </p:cNvSpPr>
          <p:nvPr/>
        </p:nvSpPr>
        <p:spPr bwMode="auto">
          <a:xfrm>
            <a:off x="0" y="1557338"/>
            <a:ext cx="316304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dirty="0" smtClean="0">
                <a:latin typeface="Arial" charset="0"/>
              </a:rPr>
              <a:t>Adresa vstupu </a:t>
            </a:r>
            <a:r>
              <a:rPr lang="cs-CZ" sz="2400" dirty="0">
                <a:latin typeface="Arial" charset="0"/>
              </a:rPr>
              <a:t>určuje </a:t>
            </a:r>
          </a:p>
          <a:p>
            <a:pPr eaLnBrk="1" hangingPunct="1"/>
            <a:r>
              <a:rPr lang="cs-CZ" sz="2400" dirty="0" smtClean="0">
                <a:latin typeface="Arial" charset="0"/>
              </a:rPr>
              <a:t>povahu </a:t>
            </a:r>
            <a:r>
              <a:rPr lang="cs-CZ" sz="2400" dirty="0">
                <a:latin typeface="Arial" charset="0"/>
              </a:rPr>
              <a:t>(kvalitu) </a:t>
            </a:r>
          </a:p>
          <a:p>
            <a:pPr eaLnBrk="1" hangingPunct="1"/>
            <a:r>
              <a:rPr lang="cs-CZ" sz="2400" dirty="0">
                <a:latin typeface="Arial" charset="0"/>
              </a:rPr>
              <a:t>vjemu- </a:t>
            </a:r>
            <a:r>
              <a:rPr lang="cs-CZ" sz="2400" dirty="0" err="1">
                <a:latin typeface="Arial" charset="0"/>
              </a:rPr>
              <a:t>Labeled</a:t>
            </a:r>
            <a:r>
              <a:rPr lang="cs-CZ" sz="2400" dirty="0">
                <a:latin typeface="Arial" charset="0"/>
              </a:rPr>
              <a:t> lines</a:t>
            </a:r>
          </a:p>
        </p:txBody>
      </p:sp>
      <p:sp>
        <p:nvSpPr>
          <p:cNvPr id="2" name="TextovéPole 1"/>
          <p:cNvSpPr txBox="1"/>
          <p:nvPr/>
        </p:nvSpPr>
        <p:spPr>
          <a:xfrm>
            <a:off x="0" y="6492478"/>
            <a:ext cx="4941161" cy="369332"/>
          </a:xfrm>
          <a:prstGeom prst="rect">
            <a:avLst/>
          </a:prstGeom>
          <a:solidFill>
            <a:srgbClr val="FFC000"/>
          </a:solidFill>
        </p:spPr>
        <p:txBody>
          <a:bodyPr wrap="none" rtlCol="0">
            <a:spAutoFit/>
          </a:bodyPr>
          <a:lstStyle/>
          <a:p>
            <a:r>
              <a:rPr lang="cs-CZ" dirty="0">
                <a:solidFill>
                  <a:srgbClr val="FFFF00"/>
                </a:solidFill>
                <a:hlinkClick r:id="rId3"/>
              </a:rPr>
              <a:t>http://sites.sinauer.com/wolfe4e/wa01.03.html</a:t>
            </a:r>
            <a:endParaRPr lang="cs-CZ" dirty="0">
              <a:solidFill>
                <a:srgbClr val="FFFF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0" y="1570038"/>
            <a:ext cx="6659563" cy="4213225"/>
            <a:chOff x="0" y="989"/>
            <a:chExt cx="4195" cy="2654"/>
          </a:xfrm>
        </p:grpSpPr>
        <p:sp>
          <p:nvSpPr>
            <p:cNvPr id="3" name="AutoShape 3"/>
            <p:cNvSpPr>
              <a:spLocks noChangeAspect="1" noChangeArrowheads="1" noTextEdit="1"/>
            </p:cNvSpPr>
            <p:nvPr/>
          </p:nvSpPr>
          <p:spPr bwMode="auto">
            <a:xfrm>
              <a:off x="0" y="989"/>
              <a:ext cx="4195" cy="2654"/>
            </a:xfrm>
            <a:prstGeom prst="rect">
              <a:avLst/>
            </a:prstGeom>
            <a:noFill/>
            <a:ln w="9525" cap="flat" cmpd="sng" algn="ctr">
              <a:solidFill>
                <a:srgbClr val="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89"/>
              <a:ext cx="4198" cy="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962" name="Picture 4" descr="1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0"/>
            <a:ext cx="2159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963" name="Text Box 5"/>
          <p:cNvSpPr txBox="1">
            <a:spLocks noChangeArrowheads="1"/>
          </p:cNvSpPr>
          <p:nvPr/>
        </p:nvSpPr>
        <p:spPr bwMode="auto">
          <a:xfrm>
            <a:off x="250825" y="333375"/>
            <a:ext cx="57610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Receptivní pole – různé velikosti</a:t>
            </a:r>
          </a:p>
          <a:p>
            <a:pPr eaLnBrk="1" hangingPunct="1"/>
            <a:r>
              <a:rPr lang="cs-CZ" sz="2400"/>
              <a:t>Velikost se může dynamicky měnit-sítnice</a:t>
            </a:r>
          </a:p>
        </p:txBody>
      </p:sp>
      <p:sp>
        <p:nvSpPr>
          <p:cNvPr id="40965" name="Rectangle 7"/>
          <p:cNvSpPr>
            <a:spLocks noChangeArrowheads="1"/>
          </p:cNvSpPr>
          <p:nvPr/>
        </p:nvSpPr>
        <p:spPr bwMode="auto">
          <a:xfrm>
            <a:off x="0" y="4652963"/>
            <a:ext cx="6443663" cy="6477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propojování receptorů"/>
          <p:cNvPicPr>
            <a:picLocks noChangeAspect="1" noChangeArrowheads="1"/>
          </p:cNvPicPr>
          <p:nvPr/>
        </p:nvPicPr>
        <p:blipFill>
          <a:blip r:embed="rId2">
            <a:extLst>
              <a:ext uri="{28A0092B-C50C-407E-A947-70E740481C1C}">
                <a14:useLocalDpi xmlns:a14="http://schemas.microsoft.com/office/drawing/2010/main" val="0"/>
              </a:ext>
            </a:extLst>
          </a:blip>
          <a:srcRect l="10765" r="11636"/>
          <a:stretch>
            <a:fillRect/>
          </a:stretch>
        </p:blipFill>
        <p:spPr bwMode="auto">
          <a:xfrm>
            <a:off x="1692275" y="1223963"/>
            <a:ext cx="7451725"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5"/>
          <p:cNvSpPr txBox="1">
            <a:spLocks noChangeArrowheads="1"/>
          </p:cNvSpPr>
          <p:nvPr/>
        </p:nvSpPr>
        <p:spPr bwMode="auto">
          <a:xfrm>
            <a:off x="539750" y="333375"/>
            <a:ext cx="8324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Shodná architektura sensorických drah – shodné požadavky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9"/>
          <p:cNvSpPr txBox="1">
            <a:spLocks noChangeArrowheads="1"/>
          </p:cNvSpPr>
          <p:nvPr/>
        </p:nvSpPr>
        <p:spPr bwMode="auto">
          <a:xfrm>
            <a:off x="87313" y="273050"/>
            <a:ext cx="2452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Laterální inhibice</a:t>
            </a:r>
          </a:p>
        </p:txBody>
      </p:sp>
      <p:grpSp>
        <p:nvGrpSpPr>
          <p:cNvPr id="2" name="Group 4"/>
          <p:cNvGrpSpPr>
            <a:grpSpLocks noChangeAspect="1"/>
          </p:cNvGrpSpPr>
          <p:nvPr/>
        </p:nvGrpSpPr>
        <p:grpSpPr bwMode="auto">
          <a:xfrm>
            <a:off x="0" y="1562100"/>
            <a:ext cx="9144000" cy="3978275"/>
            <a:chOff x="0" y="984"/>
            <a:chExt cx="5760" cy="2506"/>
          </a:xfrm>
        </p:grpSpPr>
        <p:sp>
          <p:nvSpPr>
            <p:cNvPr id="3" name="AutoShape 3"/>
            <p:cNvSpPr>
              <a:spLocks noChangeAspect="1" noChangeArrowheads="1" noTextEdit="1"/>
            </p:cNvSpPr>
            <p:nvPr/>
          </p:nvSpPr>
          <p:spPr bwMode="auto">
            <a:xfrm>
              <a:off x="0" y="984"/>
              <a:ext cx="5760" cy="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4"/>
              <a:ext cx="5765" cy="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981075"/>
            <a:ext cx="7083425" cy="5314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4035" name="Text Box 6"/>
          <p:cNvSpPr txBox="1">
            <a:spLocks noChangeArrowheads="1"/>
          </p:cNvSpPr>
          <p:nvPr/>
        </p:nvSpPr>
        <p:spPr bwMode="auto">
          <a:xfrm>
            <a:off x="87313" y="273050"/>
            <a:ext cx="2452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Laterální inhibice</a:t>
            </a:r>
          </a:p>
        </p:txBody>
      </p:sp>
      <p:sp>
        <p:nvSpPr>
          <p:cNvPr id="44036" name="Oval 7"/>
          <p:cNvSpPr>
            <a:spLocks noChangeArrowheads="1"/>
          </p:cNvSpPr>
          <p:nvPr/>
        </p:nvSpPr>
        <p:spPr bwMode="auto">
          <a:xfrm>
            <a:off x="6156325" y="4652963"/>
            <a:ext cx="1800225" cy="15113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13-7"/>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203575" y="0"/>
            <a:ext cx="491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5"/>
          <p:cNvSpPr txBox="1">
            <a:spLocks noChangeArrowheads="1"/>
          </p:cNvSpPr>
          <p:nvPr/>
        </p:nvSpPr>
        <p:spPr bwMode="auto">
          <a:xfrm>
            <a:off x="87313" y="273050"/>
            <a:ext cx="2452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dirty="0"/>
              <a:t>Laterální inhibice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5"/>
          <p:cNvPicPr>
            <a:picLocks noChangeAspect="1" noChangeArrowheads="1"/>
          </p:cNvPicPr>
          <p:nvPr/>
        </p:nvPicPr>
        <p:blipFill>
          <a:blip r:embed="rId2">
            <a:extLst>
              <a:ext uri="{28A0092B-C50C-407E-A947-70E740481C1C}">
                <a14:useLocalDpi xmlns:a14="http://schemas.microsoft.com/office/drawing/2010/main" val="0"/>
              </a:ext>
            </a:extLst>
          </a:blip>
          <a:srcRect l="11655" t="12555" r="45143" b="39206"/>
          <a:stretch>
            <a:fillRect/>
          </a:stretch>
        </p:blipFill>
        <p:spPr bwMode="auto">
          <a:xfrm>
            <a:off x="1008063" y="0"/>
            <a:ext cx="8135937" cy="681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3" name="Text Box 6"/>
          <p:cNvSpPr txBox="1">
            <a:spLocks noChangeArrowheads="1"/>
          </p:cNvSpPr>
          <p:nvPr/>
        </p:nvSpPr>
        <p:spPr bwMode="auto">
          <a:xfrm>
            <a:off x="179388" y="3403600"/>
            <a:ext cx="42084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000">
                <a:solidFill>
                  <a:srgbClr val="000000"/>
                </a:solidFill>
              </a:rPr>
              <a:t>Ostrorep americký</a:t>
            </a:r>
          </a:p>
          <a:p>
            <a:pPr eaLnBrk="1" hangingPunct="1"/>
            <a:r>
              <a:rPr lang="cs-CZ" sz="2000">
                <a:solidFill>
                  <a:srgbClr val="000000"/>
                </a:solidFill>
              </a:rPr>
              <a:t>posloužil jako modelový organismus</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lateral inhib"/>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91440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recepční pole"/>
          <p:cNvPicPr>
            <a:picLocks noChangeAspect="1" noChangeArrowheads="1"/>
          </p:cNvPicPr>
          <p:nvPr/>
        </p:nvPicPr>
        <p:blipFill>
          <a:blip r:embed="rId2">
            <a:extLst>
              <a:ext uri="{28A0092B-C50C-407E-A947-70E740481C1C}">
                <a14:useLocalDpi xmlns:a14="http://schemas.microsoft.com/office/drawing/2010/main" val="0"/>
              </a:ext>
            </a:extLst>
          </a:blip>
          <a:srcRect l="3552" t="2130" r="2330" b="2040"/>
          <a:stretch>
            <a:fillRect/>
          </a:stretch>
        </p:blipFill>
        <p:spPr bwMode="auto">
          <a:xfrm>
            <a:off x="323850" y="55563"/>
            <a:ext cx="8424863"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13-8"/>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708400" y="0"/>
            <a:ext cx="49276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155" name="Text Box 9"/>
          <p:cNvSpPr txBox="1">
            <a:spLocks noChangeArrowheads="1"/>
          </p:cNvSpPr>
          <p:nvPr/>
        </p:nvSpPr>
        <p:spPr bwMode="auto">
          <a:xfrm>
            <a:off x="376238" y="1643063"/>
            <a:ext cx="2971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000" dirty="0">
                <a:solidFill>
                  <a:srgbClr val="000000"/>
                </a:solidFill>
              </a:rPr>
              <a:t>Receptivní pole primárního a sekundárního neuronu.</a:t>
            </a:r>
          </a:p>
          <a:p>
            <a:pPr eaLnBrk="1" hangingPunct="1"/>
            <a:endParaRPr lang="cs-CZ" sz="2000" dirty="0">
              <a:solidFill>
                <a:srgbClr val="000000"/>
              </a:solidFill>
            </a:endParaRPr>
          </a:p>
          <a:p>
            <a:pPr eaLnBrk="1" hangingPunct="1"/>
            <a:r>
              <a:rPr lang="cs-CZ" sz="2000" dirty="0">
                <a:solidFill>
                  <a:srgbClr val="000000"/>
                </a:solidFill>
              </a:rPr>
              <a:t>Optimální struktura pole pro maximální podráždění.</a:t>
            </a:r>
          </a:p>
        </p:txBody>
      </p:sp>
      <p:sp>
        <p:nvSpPr>
          <p:cNvPr id="4" name="Text Box 5"/>
          <p:cNvSpPr txBox="1">
            <a:spLocks noChangeArrowheads="1"/>
          </p:cNvSpPr>
          <p:nvPr/>
        </p:nvSpPr>
        <p:spPr bwMode="auto">
          <a:xfrm>
            <a:off x="87313" y="273050"/>
            <a:ext cx="2452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dirty="0"/>
              <a:t>Laterální inhibice</a:t>
            </a:r>
          </a:p>
        </p:txBody>
      </p:sp>
      <p:sp>
        <p:nvSpPr>
          <p:cNvPr id="5" name="Text Box 5"/>
          <p:cNvSpPr txBox="1">
            <a:spLocks noChangeArrowheads="1"/>
          </p:cNvSpPr>
          <p:nvPr/>
        </p:nvSpPr>
        <p:spPr bwMode="auto">
          <a:xfrm>
            <a:off x="376239" y="1124744"/>
            <a:ext cx="31876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smtClean="0"/>
              <a:t>Umožní specializaci na obrazec, který je optimálním podnětem pro určitý neuron.</a:t>
            </a:r>
            <a:endParaRPr lang="cs-CZ" dirty="0"/>
          </a:p>
        </p:txBody>
      </p:sp>
      <p:pic>
        <p:nvPicPr>
          <p:cNvPr id="6" name="Picture 5" descr="10-6"/>
          <p:cNvPicPr>
            <a:picLocks noChangeAspect="1" noChangeArrowheads="1"/>
          </p:cNvPicPr>
          <p:nvPr/>
        </p:nvPicPr>
        <p:blipFill rotWithShape="1">
          <a:blip r:embed="rId3">
            <a:extLst>
              <a:ext uri="{28A0092B-C50C-407E-A947-70E740481C1C}">
                <a14:useLocalDpi xmlns:a14="http://schemas.microsoft.com/office/drawing/2010/main" val="0"/>
              </a:ext>
            </a:extLst>
          </a:blip>
          <a:srcRect l="67683"/>
          <a:stretch/>
        </p:blipFill>
        <p:spPr bwMode="auto">
          <a:xfrm>
            <a:off x="827584" y="2204864"/>
            <a:ext cx="1880072" cy="43651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14-14"/>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995738" y="0"/>
            <a:ext cx="4808537"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0179" name="Text Box 6"/>
          <p:cNvSpPr txBox="1">
            <a:spLocks noChangeArrowheads="1"/>
          </p:cNvSpPr>
          <p:nvPr/>
        </p:nvSpPr>
        <p:spPr bwMode="auto">
          <a:xfrm>
            <a:off x="447675" y="538163"/>
            <a:ext cx="33083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000">
                <a:solidFill>
                  <a:srgbClr val="000000"/>
                </a:solidFill>
              </a:rPr>
              <a:t>Díky propojení drah vznikne</a:t>
            </a:r>
          </a:p>
          <a:p>
            <a:pPr eaLnBrk="1" hangingPunct="1"/>
            <a:r>
              <a:rPr lang="cs-CZ" sz="2000">
                <a:solidFill>
                  <a:srgbClr val="000000"/>
                </a:solidFill>
              </a:rPr>
              <a:t>detektor směru stimulu.</a:t>
            </a:r>
          </a:p>
        </p:txBody>
      </p:sp>
      <p:sp>
        <p:nvSpPr>
          <p:cNvPr id="4" name="Text Box 5"/>
          <p:cNvSpPr txBox="1">
            <a:spLocks noChangeArrowheads="1"/>
          </p:cNvSpPr>
          <p:nvPr/>
        </p:nvSpPr>
        <p:spPr bwMode="auto">
          <a:xfrm>
            <a:off x="87313" y="273050"/>
            <a:ext cx="2452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dirty="0"/>
              <a:t>Laterální inhibice</a:t>
            </a:r>
          </a:p>
        </p:txBody>
      </p:sp>
      <p:sp>
        <p:nvSpPr>
          <p:cNvPr id="5" name="Text Box 5"/>
          <p:cNvSpPr txBox="1">
            <a:spLocks noChangeArrowheads="1"/>
          </p:cNvSpPr>
          <p:nvPr/>
        </p:nvSpPr>
        <p:spPr bwMode="auto">
          <a:xfrm>
            <a:off x="376239" y="1124744"/>
            <a:ext cx="3187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smtClean="0"/>
              <a:t>Umožní specializaci na určitý směr pohybu stimulu.</a:t>
            </a:r>
            <a:endParaRPr lang="cs-CZ"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RECEPTORY SRV2"/>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692275" y="1030288"/>
            <a:ext cx="6516688" cy="5827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47" name="Text Box 6"/>
          <p:cNvSpPr txBox="1">
            <a:spLocks noChangeArrowheads="1"/>
          </p:cNvSpPr>
          <p:nvPr/>
        </p:nvSpPr>
        <p:spPr bwMode="auto">
          <a:xfrm>
            <a:off x="231775" y="207963"/>
            <a:ext cx="80311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latin typeface="Arial" charset="0"/>
              </a:rPr>
              <a:t>Modality – formy energie: chemická, teplotní, mechanická,</a:t>
            </a:r>
          </a:p>
          <a:p>
            <a:pPr eaLnBrk="1" hangingPunct="1"/>
            <a:r>
              <a:rPr lang="cs-CZ" sz="2400">
                <a:latin typeface="Arial" charset="0"/>
              </a:rPr>
              <a:t>		světelná, elektrického a magnetického pole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14-15"/>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132138" y="0"/>
            <a:ext cx="5453062"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03" name="Text Box 5"/>
          <p:cNvSpPr txBox="1">
            <a:spLocks noChangeArrowheads="1"/>
          </p:cNvSpPr>
          <p:nvPr/>
        </p:nvSpPr>
        <p:spPr bwMode="auto">
          <a:xfrm>
            <a:off x="447675" y="563563"/>
            <a:ext cx="2549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a:t>Detektor směru stimulu</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somatotopi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r="1884" b="20258"/>
          <a:stretch>
            <a:fillRect/>
          </a:stretch>
        </p:blipFill>
        <p:spPr bwMode="auto">
          <a:xfrm>
            <a:off x="3311525" y="981075"/>
            <a:ext cx="5834063" cy="5600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2227" name="Text Box 5"/>
          <p:cNvSpPr txBox="1">
            <a:spLocks noChangeArrowheads="1"/>
          </p:cNvSpPr>
          <p:nvPr/>
        </p:nvSpPr>
        <p:spPr bwMode="auto">
          <a:xfrm>
            <a:off x="303213" y="488950"/>
            <a:ext cx="572135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Topografie drah a polí - Sensorické mapy</a:t>
            </a:r>
          </a:p>
          <a:p>
            <a:pPr eaLnBrk="1" hangingPunct="1"/>
            <a:r>
              <a:rPr lang="cs-CZ" sz="2400"/>
              <a:t>- somatotopie</a:t>
            </a:r>
          </a:p>
          <a:p>
            <a:pPr eaLnBrk="1" hangingPunct="1">
              <a:buFontTx/>
              <a:buChar char="-"/>
            </a:pPr>
            <a:r>
              <a:rPr lang="cs-CZ" sz="2400"/>
              <a:t> retinotopie</a:t>
            </a:r>
          </a:p>
          <a:p>
            <a:pPr eaLnBrk="1" hangingPunct="1">
              <a:buFontTx/>
              <a:buChar char="-"/>
            </a:pPr>
            <a:r>
              <a:rPr lang="cs-CZ" sz="2400"/>
              <a:t> tonotopie</a:t>
            </a:r>
          </a:p>
          <a:p>
            <a:pPr eaLnBrk="1" hangingPunct="1">
              <a:buFontTx/>
              <a:buChar char="-"/>
            </a:pPr>
            <a:r>
              <a:rPr lang="cs-CZ" sz="2400"/>
              <a:t> chemotopie</a:t>
            </a:r>
          </a:p>
          <a:p>
            <a:pPr eaLnBrk="1" hangingPunct="1">
              <a:buFontTx/>
              <a:buChar char="-"/>
            </a:pPr>
            <a:endParaRPr lang="cs-CZ" sz="2400"/>
          </a:p>
          <a:p>
            <a:pPr eaLnBrk="1" hangingPunct="1">
              <a:buFontTx/>
              <a:buChar char="-"/>
            </a:pPr>
            <a:endParaRPr lang="cs-CZ" sz="2400"/>
          </a:p>
          <a:p>
            <a:pPr eaLnBrk="1" hangingPunct="1"/>
            <a:endParaRPr lang="cs-CZ" sz="2400">
              <a:solidFill>
                <a:schemeClr val="bg2"/>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2852738"/>
            <a:ext cx="565150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1" name="Text Box 5"/>
          <p:cNvSpPr txBox="1">
            <a:spLocks noChangeArrowheads="1"/>
          </p:cNvSpPr>
          <p:nvPr/>
        </p:nvSpPr>
        <p:spPr bwMode="auto">
          <a:xfrm>
            <a:off x="-36513" y="77788"/>
            <a:ext cx="3741738"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Sensorické mapy</a:t>
            </a:r>
          </a:p>
          <a:p>
            <a:pPr eaLnBrk="1" hangingPunct="1"/>
            <a:r>
              <a:rPr lang="cs-CZ" sz="2400"/>
              <a:t>- somatotopie</a:t>
            </a:r>
          </a:p>
          <a:p>
            <a:pPr eaLnBrk="1" hangingPunct="1">
              <a:buFontTx/>
              <a:buChar char="-"/>
            </a:pPr>
            <a:r>
              <a:rPr lang="cs-CZ" sz="2400"/>
              <a:t> retinotopie</a:t>
            </a:r>
          </a:p>
          <a:p>
            <a:pPr eaLnBrk="1" hangingPunct="1">
              <a:buFontTx/>
              <a:buChar char="-"/>
            </a:pPr>
            <a:r>
              <a:rPr lang="cs-CZ" sz="2400"/>
              <a:t> tonotopie</a:t>
            </a:r>
          </a:p>
          <a:p>
            <a:pPr eaLnBrk="1" hangingPunct="1">
              <a:buFontTx/>
              <a:buChar char="-"/>
            </a:pPr>
            <a:r>
              <a:rPr lang="cs-CZ" sz="2400"/>
              <a:t> chemotopie</a:t>
            </a:r>
          </a:p>
          <a:p>
            <a:pPr eaLnBrk="1" hangingPunct="1">
              <a:buFontTx/>
              <a:buChar char="-"/>
            </a:pPr>
            <a:endParaRPr lang="cs-CZ" sz="2400"/>
          </a:p>
          <a:p>
            <a:pPr eaLnBrk="1" hangingPunct="1"/>
            <a:r>
              <a:rPr lang="cs-CZ" sz="2400"/>
              <a:t>Reprezentace </a:t>
            </a:r>
          </a:p>
          <a:p>
            <a:pPr eaLnBrk="1" hangingPunct="1"/>
            <a:r>
              <a:rPr lang="cs-CZ" sz="2400"/>
              <a:t>odpovídajících si plošných,</a:t>
            </a:r>
          </a:p>
          <a:p>
            <a:pPr eaLnBrk="1" hangingPunct="1"/>
            <a:r>
              <a:rPr lang="cs-CZ" sz="2400"/>
              <a:t>ale i neprostorových</a:t>
            </a:r>
          </a:p>
          <a:p>
            <a:pPr eaLnBrk="1" hangingPunct="1"/>
            <a:r>
              <a:rPr lang="cs-CZ" sz="2400"/>
              <a:t>vlastností.</a:t>
            </a:r>
          </a:p>
          <a:p>
            <a:pPr eaLnBrk="1" hangingPunct="1"/>
            <a:r>
              <a:rPr lang="cs-CZ" sz="2400"/>
              <a:t>Rychlost, směr, vůně</a:t>
            </a:r>
          </a:p>
          <a:p>
            <a:pPr eaLnBrk="1" hangingPunct="1"/>
            <a:r>
              <a:rPr lang="cs-CZ" sz="2400"/>
              <a: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57200" y="620713"/>
            <a:ext cx="8229600" cy="41148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defRPr/>
            </a:pPr>
            <a:r>
              <a:rPr lang="cs-CZ" sz="2400" smtClean="0"/>
              <a:t>Axony jednotlivých drah se kříží v centrální rovině před vstupem do thalamu.</a:t>
            </a:r>
          </a:p>
          <a:p>
            <a:pPr fontAlgn="auto">
              <a:spcAft>
                <a:spcPts val="0"/>
              </a:spcAft>
              <a:defRPr/>
            </a:pPr>
            <a:r>
              <a:rPr lang="cs-CZ" sz="2400" smtClean="0"/>
              <a:t>Zraková, sluchová i somatosensorická dráha.</a:t>
            </a:r>
          </a:p>
          <a:p>
            <a:pPr fontAlgn="auto">
              <a:spcAft>
                <a:spcPts val="0"/>
              </a:spcAft>
              <a:defRPr/>
            </a:pPr>
            <a:r>
              <a:rPr lang="cs-CZ" sz="2400" smtClean="0"/>
              <a:t>Čichová a chuťová dráha ne.</a:t>
            </a:r>
          </a:p>
        </p:txBody>
      </p:sp>
      <p:pic>
        <p:nvPicPr>
          <p:cNvPr id="3" name="Picture 5" descr="d_02_cr_vis_2a"/>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5580063" y="3068638"/>
            <a:ext cx="2857500" cy="3352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descr="55942-004-864AA8DF"/>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1476375" y="2565400"/>
            <a:ext cx="2857500" cy="3857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7548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4"/>
          <p:cNvSpPr txBox="1">
            <a:spLocks noChangeArrowheads="1"/>
          </p:cNvSpPr>
          <p:nvPr/>
        </p:nvSpPr>
        <p:spPr bwMode="auto">
          <a:xfrm>
            <a:off x="1042988" y="333375"/>
            <a:ext cx="777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Každý sensorický systém (kromě čichu) má svá specifická jádra v thalamu. </a:t>
            </a:r>
          </a:p>
        </p:txBody>
      </p:sp>
      <p:pic>
        <p:nvPicPr>
          <p:cNvPr id="56323" name="Picture 5" descr="thalamická jádra"/>
          <p:cNvPicPr>
            <a:picLocks noChangeAspect="1" noChangeArrowheads="1"/>
          </p:cNvPicPr>
          <p:nvPr/>
        </p:nvPicPr>
        <p:blipFill>
          <a:blip r:embed="rId2">
            <a:lum bright="-6000" contrast="20000"/>
            <a:extLst>
              <a:ext uri="{28A0092B-C50C-407E-A947-70E740481C1C}">
                <a14:useLocalDpi xmlns:a14="http://schemas.microsoft.com/office/drawing/2010/main" val="0"/>
              </a:ext>
            </a:extLst>
          </a:blip>
          <a:srcRect/>
          <a:stretch>
            <a:fillRect/>
          </a:stretch>
        </p:blipFill>
        <p:spPr bwMode="auto">
          <a:xfrm>
            <a:off x="1331640" y="827169"/>
            <a:ext cx="6610176" cy="60308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23850" y="981075"/>
            <a:ext cx="8229600" cy="489585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defRPr/>
            </a:pPr>
            <a:r>
              <a:rPr lang="cs-CZ" dirty="0" smtClean="0"/>
              <a:t>V rámci jedné modality vedou paralelní dráhy – možná kvůli větší rychlosti zpracování, možná různý původ. </a:t>
            </a:r>
          </a:p>
          <a:p>
            <a:pPr fontAlgn="auto">
              <a:spcAft>
                <a:spcPts val="0"/>
              </a:spcAft>
              <a:defRPr/>
            </a:pPr>
            <a:r>
              <a:rPr lang="cs-CZ" u="sng" dirty="0" smtClean="0"/>
              <a:t>Sluch</a:t>
            </a:r>
            <a:r>
              <a:rPr lang="cs-CZ" dirty="0" smtClean="0"/>
              <a:t>: pozice zdroje a parametry zvuku jsou zpracovávány odděleně</a:t>
            </a:r>
          </a:p>
          <a:p>
            <a:pPr fontAlgn="auto">
              <a:spcAft>
                <a:spcPts val="0"/>
              </a:spcAft>
              <a:defRPr/>
            </a:pPr>
            <a:r>
              <a:rPr lang="cs-CZ" u="sng" dirty="0" smtClean="0"/>
              <a:t>Zrak</a:t>
            </a:r>
            <a:r>
              <a:rPr lang="cs-CZ" dirty="0" smtClean="0"/>
              <a:t>: odděleně se vyhodnocuje barva, kontury, pohyb, pozice</a:t>
            </a:r>
          </a:p>
          <a:p>
            <a:pPr fontAlgn="auto">
              <a:spcAft>
                <a:spcPts val="0"/>
              </a:spcAft>
              <a:defRPr/>
            </a:pPr>
            <a:r>
              <a:rPr lang="cs-CZ" dirty="0" smtClean="0"/>
              <a:t>Úkol pro CNS zpětně je integrovat do jednoho celku.</a:t>
            </a:r>
          </a:p>
          <a:p>
            <a:pPr fontAlgn="auto">
              <a:spcAft>
                <a:spcPts val="0"/>
              </a:spcAft>
              <a:buFont typeface="Wingdings" pitchFamily="2" charset="2"/>
              <a:buNone/>
              <a:defRPr/>
            </a:pPr>
            <a:endParaRPr lang="cs-CZ" dirty="0" smtClean="0"/>
          </a:p>
          <a:p>
            <a:pPr fontAlgn="auto">
              <a:spcAft>
                <a:spcPts val="0"/>
              </a:spcAft>
              <a:defRPr/>
            </a:pPr>
            <a:endParaRPr lang="cs-CZ" dirty="0" smtClean="0"/>
          </a:p>
        </p:txBody>
      </p:sp>
    </p:spTree>
    <p:extLst>
      <p:ext uri="{BB962C8B-B14F-4D97-AF65-F5344CB8AC3E}">
        <p14:creationId xmlns:p14="http://schemas.microsoft.com/office/powerpoint/2010/main" val="20933077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p:cNvSpPr txBox="1">
            <a:spLocks noChangeArrowheads="1"/>
          </p:cNvSpPr>
          <p:nvPr/>
        </p:nvSpPr>
        <p:spPr bwMode="auto">
          <a:xfrm>
            <a:off x="2339975" y="1844675"/>
            <a:ext cx="42545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buFontTx/>
              <a:buAutoNum type="alphaUcParenR"/>
            </a:pPr>
            <a:r>
              <a:rPr lang="cs-CZ" sz="2400"/>
              <a:t>Receptory</a:t>
            </a:r>
          </a:p>
          <a:p>
            <a:pPr eaLnBrk="1" hangingPunct="1">
              <a:buFontTx/>
              <a:buAutoNum type="alphaUcParenR"/>
            </a:pPr>
            <a:r>
              <a:rPr lang="cs-CZ" sz="2400"/>
              <a:t>Sensorické obvody a dráhy</a:t>
            </a:r>
          </a:p>
          <a:p>
            <a:pPr eaLnBrk="1" hangingPunct="1">
              <a:buFontTx/>
              <a:buAutoNum type="alphaUcParenR"/>
            </a:pPr>
            <a:r>
              <a:rPr lang="cs-CZ" sz="2400">
                <a:solidFill>
                  <a:srgbClr val="FF0000"/>
                </a:solidFill>
              </a:rPr>
              <a:t>Sensorická percepce</a:t>
            </a:r>
          </a:p>
        </p:txBody>
      </p:sp>
      <p:sp>
        <p:nvSpPr>
          <p:cNvPr id="57347" name="Text Box 5"/>
          <p:cNvSpPr txBox="1">
            <a:spLocks noChangeArrowheads="1"/>
          </p:cNvSpPr>
          <p:nvPr/>
        </p:nvSpPr>
        <p:spPr bwMode="auto">
          <a:xfrm>
            <a:off x="1311275" y="920750"/>
            <a:ext cx="5916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3 úrovně organizace sensorických systémů</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primární a sekundární oblasti"/>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211638" y="2852738"/>
            <a:ext cx="4164012" cy="3346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8371" name="Text Box 5"/>
          <p:cNvSpPr txBox="1">
            <a:spLocks noChangeArrowheads="1"/>
          </p:cNvSpPr>
          <p:nvPr/>
        </p:nvSpPr>
        <p:spPr bwMode="auto">
          <a:xfrm>
            <a:off x="395288" y="404813"/>
            <a:ext cx="8443912"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Sensorický kortex</a:t>
            </a:r>
          </a:p>
          <a:p>
            <a:pPr eaLnBrk="1" hangingPunct="1"/>
            <a:r>
              <a:rPr lang="cs-CZ" sz="2400"/>
              <a:t>Primární a sekundární (asociační, interpretační) oblasti kůry.</a:t>
            </a:r>
          </a:p>
          <a:p>
            <a:pPr eaLnBrk="1" hangingPunct="1"/>
            <a:r>
              <a:rPr lang="cs-CZ" sz="2400"/>
              <a:t>Princip paralelních rysových analyzátorů – specialistů na linie,</a:t>
            </a:r>
          </a:p>
          <a:p>
            <a:pPr eaLnBrk="1" hangingPunct="1"/>
            <a:r>
              <a:rPr lang="cs-CZ" sz="2400"/>
              <a:t>barvy, tóny, vzdálenosti, směry pohybu atd. Hierarchické </a:t>
            </a:r>
          </a:p>
          <a:p>
            <a:pPr eaLnBrk="1" hangingPunct="1"/>
            <a:r>
              <a:rPr lang="cs-CZ" sz="2400"/>
              <a:t>skládání do celku</a:t>
            </a:r>
          </a:p>
        </p:txBody>
      </p:sp>
      <p:sp>
        <p:nvSpPr>
          <p:cNvPr id="2" name="TextovéPole 1"/>
          <p:cNvSpPr txBox="1"/>
          <p:nvPr/>
        </p:nvSpPr>
        <p:spPr>
          <a:xfrm>
            <a:off x="467544" y="3717032"/>
            <a:ext cx="3456384" cy="2031325"/>
          </a:xfrm>
          <a:prstGeom prst="rect">
            <a:avLst/>
          </a:prstGeom>
          <a:noFill/>
        </p:spPr>
        <p:txBody>
          <a:bodyPr wrap="square" rtlCol="0">
            <a:spAutoFit/>
          </a:bodyPr>
          <a:lstStyle/>
          <a:p>
            <a:r>
              <a:rPr lang="cs-CZ" dirty="0">
                <a:hlinkClick r:id="rId3"/>
              </a:rPr>
              <a:t>https://oup-arc.com/access/content/sensation-and-perception-5e-student-resources/sensation-and-perception-5e-activity-1-3?previousFilter=tag_chapter-01</a:t>
            </a:r>
            <a:endParaRPr lang="cs-CZ"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hlavy"/>
          <p:cNvPicPr>
            <a:picLocks noChangeAspect="1" noChangeArrowheads="1"/>
          </p:cNvPicPr>
          <p:nvPr/>
        </p:nvPicPr>
        <p:blipFill>
          <a:blip r:embed="rId2">
            <a:extLst>
              <a:ext uri="{28A0092B-C50C-407E-A947-70E740481C1C}">
                <a14:useLocalDpi xmlns:a14="http://schemas.microsoft.com/office/drawing/2010/main" val="0"/>
              </a:ext>
            </a:extLst>
          </a:blip>
          <a:srcRect r="2142" b="2676"/>
          <a:stretch>
            <a:fillRect/>
          </a:stretch>
        </p:blipFill>
        <p:spPr bwMode="auto">
          <a:xfrm>
            <a:off x="2843213" y="2132013"/>
            <a:ext cx="6300787"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5"/>
          <p:cNvSpPr txBox="1">
            <a:spLocks noChangeArrowheads="1"/>
          </p:cNvSpPr>
          <p:nvPr/>
        </p:nvSpPr>
        <p:spPr bwMode="auto">
          <a:xfrm>
            <a:off x="642938" y="260350"/>
            <a:ext cx="82867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Co vnímáme, když slyšíme a vidíme? Psychofyziologie.</a:t>
            </a:r>
          </a:p>
          <a:p>
            <a:pPr eaLnBrk="1" hangingPunct="1"/>
            <a:r>
              <a:rPr lang="cs-CZ" sz="2400"/>
              <a:t>Velká úloha zkušenosti a interpretace.</a:t>
            </a:r>
          </a:p>
          <a:p>
            <a:pPr eaLnBrk="1" hangingPunct="1"/>
            <a:r>
              <a:rPr lang="cs-CZ" sz="2400"/>
              <a:t>Vjemy jsou automaticky zařazovány, aktivně interpretovány.</a:t>
            </a:r>
          </a:p>
          <a:p>
            <a:pPr eaLnBrk="1" hangingPunct="1"/>
            <a:r>
              <a:rPr lang="cs-CZ" sz="2400"/>
              <a:t>Identifikace, emoce, paměť.</a:t>
            </a:r>
          </a:p>
        </p:txBody>
      </p:sp>
      <p:sp>
        <p:nvSpPr>
          <p:cNvPr id="59396" name="Text Box 6"/>
          <p:cNvSpPr txBox="1">
            <a:spLocks noChangeArrowheads="1"/>
          </p:cNvSpPr>
          <p:nvPr/>
        </p:nvSpPr>
        <p:spPr bwMode="auto">
          <a:xfrm>
            <a:off x="1239838" y="15001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endParaRPr lang="cs-CZ"/>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1187450" y="908050"/>
            <a:ext cx="1647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Co vidíme?</a:t>
            </a:r>
          </a:p>
        </p:txBody>
      </p:sp>
      <p:pic>
        <p:nvPicPr>
          <p:cNvPr id="60419" name="Picture 6" descr="cr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123950"/>
            <a:ext cx="5508625" cy="5508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2339975" y="1844675"/>
            <a:ext cx="42545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buFontTx/>
              <a:buAutoNum type="alphaUcParenR"/>
            </a:pPr>
            <a:r>
              <a:rPr lang="cs-CZ" sz="2400">
                <a:solidFill>
                  <a:srgbClr val="FF0000"/>
                </a:solidFill>
              </a:rPr>
              <a:t>Receptory</a:t>
            </a:r>
          </a:p>
          <a:p>
            <a:pPr eaLnBrk="1" hangingPunct="1">
              <a:buFontTx/>
              <a:buAutoNum type="alphaUcParenR"/>
            </a:pPr>
            <a:r>
              <a:rPr lang="cs-CZ" sz="2400"/>
              <a:t>Sensorické obvody a dráhy</a:t>
            </a:r>
          </a:p>
          <a:p>
            <a:pPr eaLnBrk="1" hangingPunct="1">
              <a:buFontTx/>
              <a:buAutoNum type="alphaUcParenR"/>
            </a:pPr>
            <a:r>
              <a:rPr lang="cs-CZ" sz="2400"/>
              <a:t>Sensorická percepce</a:t>
            </a:r>
          </a:p>
        </p:txBody>
      </p:sp>
      <p:sp>
        <p:nvSpPr>
          <p:cNvPr id="8195" name="Text Box 5"/>
          <p:cNvSpPr txBox="1">
            <a:spLocks noChangeArrowheads="1"/>
          </p:cNvSpPr>
          <p:nvPr/>
        </p:nvSpPr>
        <p:spPr bwMode="auto">
          <a:xfrm>
            <a:off x="1311275" y="920750"/>
            <a:ext cx="5916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dirty="0"/>
              <a:t>3 úrovně organizace </a:t>
            </a:r>
            <a:r>
              <a:rPr lang="cs-CZ" sz="2400" dirty="0" err="1"/>
              <a:t>sensorických</a:t>
            </a:r>
            <a:r>
              <a:rPr lang="cs-CZ" sz="2400" dirty="0"/>
              <a:t> systémů</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4"/>
          <p:cNvSpPr txBox="1">
            <a:spLocks noChangeArrowheads="1"/>
          </p:cNvSpPr>
          <p:nvPr/>
        </p:nvSpPr>
        <p:spPr bwMode="auto">
          <a:xfrm>
            <a:off x="1527175" y="1647825"/>
            <a:ext cx="196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latin typeface="Arial" charset="0"/>
                <a:hlinkClick r:id="rId2"/>
              </a:rPr>
              <a:t>Kam se točí?</a:t>
            </a:r>
            <a:endParaRPr lang="cs-CZ" sz="2400">
              <a:latin typeface="Arial" charset="0"/>
            </a:endParaRPr>
          </a:p>
        </p:txBody>
      </p:sp>
      <p:pic>
        <p:nvPicPr>
          <p:cNvPr id="61443" name="Picture 14" descr="Brain tes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628775"/>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914400" y="1783560"/>
            <a:ext cx="7772400" cy="45720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defRPr/>
            </a:pPr>
            <a:r>
              <a:rPr lang="cs-CZ" dirty="0" smtClean="0"/>
              <a:t>Vjemy z různých smyslů se integrují</a:t>
            </a:r>
          </a:p>
          <a:p>
            <a:pPr fontAlgn="auto">
              <a:spcAft>
                <a:spcPts val="0"/>
              </a:spcAft>
              <a:defRPr/>
            </a:pPr>
            <a:r>
              <a:rPr lang="cs-CZ" dirty="0" smtClean="0"/>
              <a:t>Iluze s gumovou rukou – zrak a hmat spolupracují na vnímání polohy těla v </a:t>
            </a:r>
            <a:r>
              <a:rPr lang="cs-CZ" dirty="0" smtClean="0"/>
              <a:t>prostoru</a:t>
            </a:r>
          </a:p>
          <a:p>
            <a:pPr fontAlgn="auto">
              <a:spcAft>
                <a:spcPts val="0"/>
              </a:spcAft>
              <a:defRPr/>
            </a:pPr>
            <a:r>
              <a:rPr lang="cs-CZ" dirty="0">
                <a:hlinkClick r:id="rId2"/>
              </a:rPr>
              <a:t>https://oup-arc.com/access/sensation-and-perception-5e-student-resources#all_resources</a:t>
            </a:r>
            <a:endParaRPr lang="cs-CZ" dirty="0" smtClean="0"/>
          </a:p>
        </p:txBody>
      </p:sp>
    </p:spTree>
    <p:extLst>
      <p:ext uri="{BB962C8B-B14F-4D97-AF65-F5344CB8AC3E}">
        <p14:creationId xmlns:p14="http://schemas.microsoft.com/office/powerpoint/2010/main" val="18653928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the-scientist.com/images/May2017/Agency3_640px.jpg"/>
          <p:cNvPicPr>
            <a:picLocks noChangeAspect="1" noChangeArrowheads="1"/>
          </p:cNvPicPr>
          <p:nvPr/>
        </p:nvPicPr>
        <p:blipFill rotWithShape="1">
          <a:blip r:embed="rId2">
            <a:extLst>
              <a:ext uri="{28A0092B-C50C-407E-A947-70E740481C1C}">
                <a14:useLocalDpi xmlns:a14="http://schemas.microsoft.com/office/drawing/2010/main" val="0"/>
              </a:ext>
            </a:extLst>
          </a:blip>
          <a:srcRect b="10304"/>
          <a:stretch/>
        </p:blipFill>
        <p:spPr bwMode="auto">
          <a:xfrm>
            <a:off x="3320614" y="10757"/>
            <a:ext cx="5832648" cy="68419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the-scientist.com/images/May2017/Agency1_64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57"/>
            <a:ext cx="6096000" cy="3571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hlinkClick r:id="rId4"/>
          </p:cNvPr>
          <p:cNvSpPr txBox="1"/>
          <p:nvPr/>
        </p:nvSpPr>
        <p:spPr>
          <a:xfrm>
            <a:off x="6897" y="4014609"/>
            <a:ext cx="3320614" cy="646331"/>
          </a:xfrm>
          <a:prstGeom prst="rect">
            <a:avLst/>
          </a:prstGeom>
          <a:noFill/>
        </p:spPr>
        <p:txBody>
          <a:bodyPr wrap="square" rtlCol="0">
            <a:spAutoFit/>
          </a:bodyPr>
          <a:lstStyle/>
          <a:p>
            <a:r>
              <a:rPr lang="cs-CZ" dirty="0" err="1" smtClean="0"/>
              <a:t>The</a:t>
            </a:r>
            <a:r>
              <a:rPr lang="cs-CZ" dirty="0" smtClean="0"/>
              <a:t> </a:t>
            </a:r>
            <a:r>
              <a:rPr lang="cs-CZ" dirty="0" err="1" smtClean="0"/>
              <a:t>Scientist</a:t>
            </a:r>
            <a:r>
              <a:rPr lang="cs-CZ" dirty="0" smtClean="0"/>
              <a:t>, </a:t>
            </a:r>
            <a:r>
              <a:rPr lang="cs-CZ" dirty="0" err="1" smtClean="0"/>
              <a:t>Rubber</a:t>
            </a:r>
            <a:r>
              <a:rPr lang="cs-CZ" dirty="0" smtClean="0"/>
              <a:t> hand </a:t>
            </a:r>
            <a:r>
              <a:rPr lang="cs-CZ" dirty="0" err="1" smtClean="0"/>
              <a:t>illusion</a:t>
            </a:r>
            <a:endParaRPr lang="cs-CZ" dirty="0"/>
          </a:p>
        </p:txBody>
      </p:sp>
    </p:spTree>
    <p:extLst>
      <p:ext uri="{BB962C8B-B14F-4D97-AF65-F5344CB8AC3E}">
        <p14:creationId xmlns:p14="http://schemas.microsoft.com/office/powerpoint/2010/main" val="17351988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ovéPole 1"/>
          <p:cNvSpPr txBox="1"/>
          <p:nvPr/>
        </p:nvSpPr>
        <p:spPr>
          <a:xfrm>
            <a:off x="395537" y="836712"/>
            <a:ext cx="8136903" cy="2031325"/>
          </a:xfrm>
          <a:prstGeom prst="rect">
            <a:avLst/>
          </a:prstGeom>
          <a:noFill/>
        </p:spPr>
        <p:txBody>
          <a:bodyPr wrap="square" rtlCol="0">
            <a:spAutoFit/>
          </a:bodyPr>
          <a:lstStyle/>
          <a:p>
            <a:r>
              <a:rPr lang="cs-CZ" dirty="0"/>
              <a:t>h</a:t>
            </a:r>
            <a:r>
              <a:rPr lang="cs-CZ" dirty="0">
                <a:hlinkClick r:id="rId2"/>
              </a:rPr>
              <a:t>ttp://www.the-scientist.com/?articles.view/articleNo/46824/title/Sensory-Biology-Around-the-Animal-Kingdom/&amp;utm_campaign=NEWSLETTER_TS_The-Scientist-Daily_2016&amp;utm_source=hs_email&amp;utm_medium=email&amp;utm_content=34141120&amp;_hsenc=p2ANqtz-8mBugqu_eGCgbjyS03SykEqv2p6JOVioQroZFoKGSy7qyPsnX-CO0Z90Mh2zoyBg7F3EmRQ7_qcfKDV9Owjm1g-_PoPA&amp;_hsmi=34141120</a:t>
            </a:r>
            <a:endParaRPr lang="cs-CZ" dirty="0"/>
          </a:p>
        </p:txBody>
      </p:sp>
    </p:spTree>
    <p:extLst>
      <p:ext uri="{BB962C8B-B14F-4D97-AF65-F5344CB8AC3E}">
        <p14:creationId xmlns:p14="http://schemas.microsoft.com/office/powerpoint/2010/main" val="3963871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err="1" smtClean="0"/>
              <a:t>Mechanorecepce</a:t>
            </a:r>
            <a:endParaRPr lang="cs-CZ" dirty="0" smtClean="0"/>
          </a:p>
        </p:txBody>
      </p:sp>
      <p:pic>
        <p:nvPicPr>
          <p:cNvPr id="3" name="Picture 5" descr="Brai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2060575"/>
            <a:ext cx="5472113"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7631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5"/>
          <p:cNvSpPr txBox="1">
            <a:spLocks noChangeArrowheads="1"/>
          </p:cNvSpPr>
          <p:nvPr/>
        </p:nvSpPr>
        <p:spPr bwMode="auto">
          <a:xfrm>
            <a:off x="467544" y="1281976"/>
            <a:ext cx="784879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marL="355600" lvl="1" indent="-355600" eaLnBrk="1" hangingPunct="1">
              <a:buFontTx/>
              <a:buChar char="•"/>
              <a:tabLst>
                <a:tab pos="177800" algn="l"/>
              </a:tabLst>
            </a:pPr>
            <a:r>
              <a:rPr lang="cs-CZ" sz="2400" dirty="0"/>
              <a:t>Vedle chemorecepce nejstarší smysl.</a:t>
            </a:r>
          </a:p>
          <a:p>
            <a:pPr marL="355600" lvl="1" indent="-355600" eaLnBrk="1" hangingPunct="1">
              <a:buFontTx/>
              <a:buChar char="•"/>
              <a:tabLst>
                <a:tab pos="177800" algn="l"/>
              </a:tabLst>
            </a:pPr>
            <a:r>
              <a:rPr lang="cs-CZ" sz="2400" dirty="0"/>
              <a:t>Odhaluje podstatné vlastnosti prostředí. Sluch, hmat, rovnováha, zrychlení, propriorecepce, </a:t>
            </a:r>
            <a:r>
              <a:rPr lang="cs-CZ" sz="2400" dirty="0" err="1"/>
              <a:t>osmorecepce</a:t>
            </a:r>
            <a:r>
              <a:rPr lang="cs-CZ" sz="2400" dirty="0"/>
              <a:t>, </a:t>
            </a:r>
            <a:r>
              <a:rPr lang="cs-CZ" sz="2400" dirty="0" err="1"/>
              <a:t>hygrorecepce</a:t>
            </a:r>
            <a:r>
              <a:rPr lang="cs-CZ" sz="2400" dirty="0"/>
              <a:t>? magnetorecepce?</a:t>
            </a:r>
          </a:p>
          <a:p>
            <a:pPr marL="355600" lvl="1" indent="-355600" eaLnBrk="1" hangingPunct="1">
              <a:buFontTx/>
              <a:buChar char="•"/>
              <a:tabLst>
                <a:tab pos="177800" algn="l"/>
              </a:tabLst>
            </a:pPr>
            <a:r>
              <a:rPr lang="cs-CZ" sz="2400" dirty="0"/>
              <a:t>Konzervativní molekulární mechanismus</a:t>
            </a:r>
          </a:p>
          <a:p>
            <a:pPr marL="355600" lvl="1" indent="-355600" eaLnBrk="1" hangingPunct="1">
              <a:buFontTx/>
              <a:buChar char="•"/>
              <a:tabLst>
                <a:tab pos="177800" algn="l"/>
              </a:tabLst>
            </a:pPr>
            <a:endParaRPr lang="cs-CZ" sz="2400" dirty="0"/>
          </a:p>
        </p:txBody>
      </p:sp>
      <p:sp>
        <p:nvSpPr>
          <p:cNvPr id="4"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err="1" smtClean="0"/>
              <a:t>Mechanorecepce</a:t>
            </a:r>
            <a:endParaRPr lang="cs-CZ"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1520" y="3356992"/>
            <a:ext cx="8568952" cy="1846659"/>
          </a:xfrm>
          <a:prstGeom prst="rect">
            <a:avLst/>
          </a:prstGeom>
          <a:noFill/>
        </p:spPr>
        <p:txBody>
          <a:bodyPr wrap="square" rtlCol="0">
            <a:spAutoFit/>
          </a:bodyPr>
          <a:lstStyle/>
          <a:p>
            <a:r>
              <a:rPr lang="cs-CZ" sz="2400" dirty="0"/>
              <a:t>Do detailů molekulární stavby jsou dnes známy jen tři příklady mechanicky vrátkovaných kanálů, a to na baktérii </a:t>
            </a:r>
            <a:r>
              <a:rPr lang="cs-CZ" sz="2400" i="1" dirty="0" err="1"/>
              <a:t>Escherichia</a:t>
            </a:r>
            <a:r>
              <a:rPr lang="cs-CZ" sz="2400" i="1" dirty="0"/>
              <a:t> coli</a:t>
            </a:r>
            <a:r>
              <a:rPr lang="cs-CZ" sz="2400" dirty="0"/>
              <a:t>, háďátku </a:t>
            </a:r>
            <a:r>
              <a:rPr lang="cs-CZ" sz="2400" i="1" dirty="0" err="1"/>
              <a:t>Caenorhabditis</a:t>
            </a:r>
            <a:r>
              <a:rPr lang="cs-CZ" sz="2400" i="1" dirty="0"/>
              <a:t> </a:t>
            </a:r>
            <a:r>
              <a:rPr lang="cs-CZ" sz="2400" i="1" dirty="0" err="1"/>
              <a:t>elegans</a:t>
            </a:r>
            <a:r>
              <a:rPr lang="cs-CZ" sz="2400" i="1" dirty="0"/>
              <a:t> </a:t>
            </a:r>
            <a:r>
              <a:rPr lang="cs-CZ" sz="2400" dirty="0"/>
              <a:t>a octomilce </a:t>
            </a:r>
            <a:r>
              <a:rPr lang="cs-CZ" sz="2400" i="1" dirty="0"/>
              <a:t>D. </a:t>
            </a:r>
            <a:r>
              <a:rPr lang="cs-CZ" sz="2400" i="1" dirty="0" err="1"/>
              <a:t>melanogaster</a:t>
            </a:r>
            <a:r>
              <a:rPr lang="cs-CZ" sz="2400" i="1" dirty="0"/>
              <a:t>. </a:t>
            </a:r>
          </a:p>
          <a:p>
            <a:endParaRPr lang="cs-CZ" dirty="0"/>
          </a:p>
        </p:txBody>
      </p:sp>
      <p:sp>
        <p:nvSpPr>
          <p:cNvPr id="3"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err="1" smtClean="0"/>
              <a:t>Mechanorecepce</a:t>
            </a:r>
            <a:endParaRPr lang="cs-CZ" dirty="0" smtClean="0"/>
          </a:p>
          <a:p>
            <a:pPr fontAlgn="auto">
              <a:spcAft>
                <a:spcPts val="0"/>
              </a:spcAft>
              <a:defRPr/>
            </a:pPr>
            <a:r>
              <a:rPr lang="cs-CZ" sz="2000" dirty="0" smtClean="0"/>
              <a:t>Molekulární mechanismus</a:t>
            </a:r>
          </a:p>
        </p:txBody>
      </p:sp>
    </p:spTree>
    <p:extLst>
      <p:ext uri="{BB962C8B-B14F-4D97-AF65-F5344CB8AC3E}">
        <p14:creationId xmlns:p14="http://schemas.microsoft.com/office/powerpoint/2010/main" val="28767960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mechanosens baktér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0"/>
            <a:ext cx="3617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5"/>
          <p:cNvSpPr txBox="1">
            <a:spLocks noChangeArrowheads="1"/>
          </p:cNvSpPr>
          <p:nvPr/>
        </p:nvSpPr>
        <p:spPr bwMode="auto">
          <a:xfrm>
            <a:off x="539750" y="836613"/>
            <a:ext cx="32400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i="1" dirty="0"/>
              <a:t>E. </a:t>
            </a:r>
            <a:r>
              <a:rPr lang="cs-CZ" sz="2400" i="1" dirty="0" smtClean="0"/>
              <a:t>coli </a:t>
            </a:r>
            <a:r>
              <a:rPr lang="cs-CZ" sz="2400" dirty="0"/>
              <a:t>jako model pro výzkum molekulárního mechanismu</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mechanorecepce-kanaly patch cla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0"/>
            <a:ext cx="78486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5" descr="mechanorecepce-kanaly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3068638"/>
            <a:ext cx="5251450"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8"/>
          <p:cNvSpPr txBox="1">
            <a:spLocks noChangeArrowheads="1"/>
          </p:cNvSpPr>
          <p:nvPr/>
        </p:nvSpPr>
        <p:spPr bwMode="auto">
          <a:xfrm>
            <a:off x="107950" y="3944938"/>
            <a:ext cx="352742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dirty="0" err="1"/>
              <a:t>MscL</a:t>
            </a:r>
            <a:r>
              <a:rPr lang="cs-CZ" sz="2400" dirty="0"/>
              <a:t> kanál.</a:t>
            </a:r>
          </a:p>
          <a:p>
            <a:pPr eaLnBrk="1" hangingPunct="1"/>
            <a:r>
              <a:rPr lang="cs-CZ" sz="2400" dirty="0"/>
              <a:t>Největší známý</a:t>
            </a:r>
          </a:p>
          <a:p>
            <a:pPr eaLnBrk="1" hangingPunct="1"/>
            <a:r>
              <a:rPr lang="cs-CZ" sz="2400" dirty="0"/>
              <a:t> kanál 2,5nm</a:t>
            </a:r>
            <a:r>
              <a:rPr lang="cs-CZ" sz="2400" dirty="0" smtClean="0"/>
              <a:t>. Propouští vodu, ionty a malé proteiny.</a:t>
            </a:r>
            <a:endParaRPr lang="cs-CZ" sz="2400" dirty="0"/>
          </a:p>
          <a:p>
            <a:pPr eaLnBrk="1" hangingPunct="1"/>
            <a:r>
              <a:rPr lang="cs-CZ" sz="2400" dirty="0"/>
              <a:t>Chrání proti nárazům</a:t>
            </a:r>
          </a:p>
          <a:p>
            <a:pPr eaLnBrk="1" hangingPunct="1"/>
            <a:r>
              <a:rPr lang="cs-CZ" sz="2400" dirty="0"/>
              <a:t>osmolarity, signál růstu.</a:t>
            </a:r>
          </a:p>
          <a:p>
            <a:pPr eaLnBrk="1" hangingPunct="1"/>
            <a:endParaRPr lang="cs-CZ" sz="24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7504" y="260648"/>
            <a:ext cx="8928992" cy="6186309"/>
          </a:xfrm>
          <a:prstGeom prst="rect">
            <a:avLst/>
          </a:prstGeom>
          <a:noFill/>
        </p:spPr>
        <p:txBody>
          <a:bodyPr wrap="square" rtlCol="0">
            <a:spAutoFit/>
          </a:bodyPr>
          <a:lstStyle/>
          <a:p>
            <a:r>
              <a:rPr lang="cs-CZ" dirty="0"/>
              <a:t>Aby mohla být dokázána schopnost mechanické citlivosti kanálů, je potřeba použít techniku </a:t>
            </a:r>
            <a:r>
              <a:rPr lang="cs-CZ" dirty="0" err="1"/>
              <a:t>patch-clamp</a:t>
            </a:r>
            <a:r>
              <a:rPr lang="cs-CZ" dirty="0"/>
              <a:t>. Baktérie jsou však příliš malé, jen asi 1mikron v průměru. Byla-li baktérie příliš malá, elektrofyziologové ji museli zvětšit. Naštěstí existují metody, jak pomocí antibiotik vytvořit gigantické baktérie. Na </a:t>
            </a:r>
            <a:r>
              <a:rPr lang="cs-CZ" dirty="0" err="1"/>
              <a:t>cephalexinové</a:t>
            </a:r>
            <a:r>
              <a:rPr lang="cs-CZ" dirty="0"/>
              <a:t> půdě se replikuje DNA a buňka se prodlužuje, ale bez dělení. Vznikne tak jakési vlákno až 100 mí dlouhé, které ovšem po aplikace EDTA lysozymu se transformuje do koule 10 mí v průměru. To už je dost pro terčíkový zámek. OBR. </a:t>
            </a:r>
            <a:endParaRPr lang="cs-CZ" dirty="0" smtClean="0"/>
          </a:p>
          <a:p>
            <a:endParaRPr lang="cs-CZ" dirty="0"/>
          </a:p>
          <a:p>
            <a:r>
              <a:rPr lang="cs-CZ" dirty="0" smtClean="0"/>
              <a:t>Kousíčky </a:t>
            </a:r>
            <a:r>
              <a:rPr lang="cs-CZ" dirty="0"/>
              <a:t>membrány byly inkorporovány do uměle vytvořených </a:t>
            </a:r>
            <a:r>
              <a:rPr lang="cs-CZ" dirty="0" err="1"/>
              <a:t>lipozómů</a:t>
            </a:r>
            <a:r>
              <a:rPr lang="cs-CZ" dirty="0"/>
              <a:t> a opět testována mechanická citlivost. Nakonec byl </a:t>
            </a:r>
            <a:r>
              <a:rPr lang="cs-CZ" dirty="0" err="1"/>
              <a:t>vyizolován</a:t>
            </a:r>
            <a:r>
              <a:rPr lang="cs-CZ" dirty="0"/>
              <a:t> a </a:t>
            </a:r>
            <a:r>
              <a:rPr lang="cs-CZ" dirty="0" err="1"/>
              <a:t>sekvenován</a:t>
            </a:r>
            <a:r>
              <a:rPr lang="cs-CZ" dirty="0"/>
              <a:t> protein o 17kDa a nalezen gen s odpovídající nukleotidovou sekvencí. Když pak byl gen uměle </a:t>
            </a:r>
            <a:r>
              <a:rPr lang="cs-CZ" dirty="0" smtClean="0"/>
              <a:t>exprimován, </a:t>
            </a:r>
            <a:r>
              <a:rPr lang="cs-CZ" dirty="0"/>
              <a:t>vzniklé bílkoviny inkorporované do </a:t>
            </a:r>
            <a:r>
              <a:rPr lang="cs-CZ" dirty="0" err="1"/>
              <a:t>lipozómů</a:t>
            </a:r>
            <a:r>
              <a:rPr lang="cs-CZ" dirty="0"/>
              <a:t> opět vykázaly mechanickou citlivost – schopnost mechanického vrátkování membrány. Dostal název </a:t>
            </a:r>
            <a:r>
              <a:rPr lang="cs-CZ" dirty="0" err="1"/>
              <a:t>MscL</a:t>
            </a:r>
            <a:r>
              <a:rPr lang="cs-CZ" dirty="0"/>
              <a:t> </a:t>
            </a:r>
          </a:p>
          <a:p>
            <a:endParaRPr lang="cs-CZ" dirty="0" smtClean="0"/>
          </a:p>
          <a:p>
            <a:r>
              <a:rPr lang="cs-CZ" dirty="0" smtClean="0"/>
              <a:t>Vykazují </a:t>
            </a:r>
            <a:r>
              <a:rPr lang="cs-CZ" dirty="0"/>
              <a:t>strmou </a:t>
            </a:r>
            <a:r>
              <a:rPr lang="cs-CZ" dirty="0" err="1"/>
              <a:t>sigmoidní</a:t>
            </a:r>
            <a:r>
              <a:rPr lang="cs-CZ" dirty="0"/>
              <a:t> křivku mezi pravděpodobností otevření a tenzí membrány</a:t>
            </a:r>
            <a:r>
              <a:rPr lang="cs-CZ" dirty="0" smtClean="0"/>
              <a:t>.. </a:t>
            </a:r>
            <a:r>
              <a:rPr lang="cs-CZ" dirty="0"/>
              <a:t>Nejsou nijak selektivní a to spolu s jejich velkou vodivostí napovídá, že jde o široké, vodou vyplněné kanály, který patří mezi největší známé vůbec.</a:t>
            </a:r>
          </a:p>
          <a:p>
            <a:r>
              <a:rPr lang="cs-CZ" dirty="0"/>
              <a:t>Analýza hydrofilních a hydrofobních skupin pomohla sestavit model, podle kterého kanál sestává ze 6 podjednotek seskupených okolo póru. Při deformaci nebo tlaku v membráně se podjednotky mírně rozestoupí. Umělé substituce částí kanálu vedly k zajímavým změnám aktivity.</a:t>
            </a:r>
          </a:p>
          <a:p>
            <a:endParaRPr lang="cs-CZ" dirty="0"/>
          </a:p>
        </p:txBody>
      </p:sp>
    </p:spTree>
    <p:extLst>
      <p:ext uri="{BB962C8B-B14F-4D97-AF65-F5344CB8AC3E}">
        <p14:creationId xmlns:p14="http://schemas.microsoft.com/office/powerpoint/2010/main" val="20951979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34925" y="1844675"/>
            <a:ext cx="910907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buFontTx/>
              <a:buAutoNum type="alphaUcParenR"/>
            </a:pPr>
            <a:r>
              <a:rPr lang="cs-CZ" sz="2400" dirty="0">
                <a:solidFill>
                  <a:srgbClr val="FF0000"/>
                </a:solidFill>
              </a:rPr>
              <a:t>Receptory</a:t>
            </a:r>
          </a:p>
          <a:p>
            <a:pPr eaLnBrk="1" hangingPunct="1"/>
            <a:r>
              <a:rPr lang="cs-CZ" sz="2400" dirty="0"/>
              <a:t>	</a:t>
            </a:r>
            <a:r>
              <a:rPr lang="cs-CZ" sz="2400" dirty="0" err="1"/>
              <a:t>Sensorická</a:t>
            </a:r>
            <a:r>
              <a:rPr lang="cs-CZ" sz="2400" dirty="0"/>
              <a:t> </a:t>
            </a:r>
            <a:r>
              <a:rPr lang="cs-CZ" sz="2400" dirty="0" smtClean="0"/>
              <a:t>membrána specializovaná pro příjem dané formy energie</a:t>
            </a:r>
            <a:endParaRPr lang="cs-CZ" sz="2400" dirty="0"/>
          </a:p>
          <a:p>
            <a:pPr eaLnBrk="1" hangingPunct="1"/>
            <a:r>
              <a:rPr lang="cs-CZ" sz="2400" dirty="0"/>
              <a:t>	</a:t>
            </a:r>
          </a:p>
          <a:p>
            <a:pPr eaLnBrk="1" hangingPunct="1"/>
            <a:r>
              <a:rPr lang="cs-CZ" sz="2400" dirty="0"/>
              <a:t>	a) </a:t>
            </a:r>
            <a:r>
              <a:rPr lang="cs-CZ" sz="2400" dirty="0" err="1"/>
              <a:t>mikrovili</a:t>
            </a:r>
            <a:r>
              <a:rPr lang="cs-CZ" sz="2400" dirty="0"/>
              <a:t>- mikroklky (vláskové buňky, </a:t>
            </a:r>
            <a:r>
              <a:rPr lang="cs-CZ" sz="2400" dirty="0" err="1"/>
              <a:t>vomeronasální</a:t>
            </a:r>
            <a:r>
              <a:rPr lang="cs-CZ" sz="2400" dirty="0"/>
              <a:t> chemorecepce, fotorecepce členovců)</a:t>
            </a:r>
          </a:p>
          <a:p>
            <a:pPr eaLnBrk="1" hangingPunct="1"/>
            <a:r>
              <a:rPr lang="cs-CZ" sz="2400" dirty="0"/>
              <a:t>	</a:t>
            </a:r>
          </a:p>
          <a:p>
            <a:pPr eaLnBrk="1" hangingPunct="1"/>
            <a:r>
              <a:rPr lang="cs-CZ" sz="2400" dirty="0"/>
              <a:t>	b) </a:t>
            </a:r>
            <a:r>
              <a:rPr lang="cs-CZ" sz="2400" dirty="0" err="1"/>
              <a:t>cilie</a:t>
            </a:r>
            <a:r>
              <a:rPr lang="cs-CZ" sz="2400" dirty="0"/>
              <a:t> – brvy, řasinky (čich v nosní sl., fotorecepce obratlovci)</a:t>
            </a:r>
          </a:p>
        </p:txBody>
      </p:sp>
      <p:sp>
        <p:nvSpPr>
          <p:cNvPr id="9219" name="Text Box 5"/>
          <p:cNvSpPr txBox="1">
            <a:spLocks noChangeArrowheads="1"/>
          </p:cNvSpPr>
          <p:nvPr/>
        </p:nvSpPr>
        <p:spPr bwMode="auto">
          <a:xfrm>
            <a:off x="1311275" y="920750"/>
            <a:ext cx="5916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3 úrovně organizace sensorických systémů</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mechano osmo receptivi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1450"/>
            <a:ext cx="9144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5"/>
          <p:cNvSpPr txBox="1">
            <a:spLocks noChangeArrowheads="1"/>
          </p:cNvSpPr>
          <p:nvPr/>
        </p:nvSpPr>
        <p:spPr bwMode="auto">
          <a:xfrm>
            <a:off x="1384300" y="488950"/>
            <a:ext cx="75801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dirty="0" smtClean="0"/>
              <a:t>Analogie: Savčí </a:t>
            </a:r>
            <a:r>
              <a:rPr lang="cs-CZ" sz="2400" dirty="0" err="1"/>
              <a:t>osmosensitivní</a:t>
            </a:r>
            <a:r>
              <a:rPr lang="cs-CZ" sz="2400" dirty="0"/>
              <a:t> buňka hypotalamu – napojení na </a:t>
            </a:r>
            <a:r>
              <a:rPr lang="cs-CZ" sz="2400" dirty="0" smtClean="0"/>
              <a:t>hormonální </a:t>
            </a:r>
            <a:r>
              <a:rPr lang="cs-CZ" sz="2400" dirty="0"/>
              <a:t>osy vodního hospodaření.</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7504" y="476672"/>
            <a:ext cx="8928992" cy="3693319"/>
          </a:xfrm>
          <a:prstGeom prst="rect">
            <a:avLst/>
          </a:prstGeom>
          <a:noFill/>
        </p:spPr>
        <p:txBody>
          <a:bodyPr wrap="square" rtlCol="0">
            <a:spAutoFit/>
          </a:bodyPr>
          <a:lstStyle/>
          <a:p>
            <a:r>
              <a:rPr lang="cs-CZ" dirty="0"/>
              <a:t>Pro savce je </a:t>
            </a:r>
            <a:r>
              <a:rPr lang="cs-CZ" dirty="0" smtClean="0"/>
              <a:t>udržování </a:t>
            </a:r>
            <a:r>
              <a:rPr lang="cs-CZ" dirty="0"/>
              <a:t>osmotické homeostázy stejně důležité jako vyrovnávání se s kolísajícím </a:t>
            </a:r>
            <a:r>
              <a:rPr lang="cs-CZ" dirty="0" smtClean="0"/>
              <a:t>osmotickým sáním pro baktérie</a:t>
            </a:r>
            <a:r>
              <a:rPr lang="cs-CZ" dirty="0"/>
              <a:t>. U savců jsou </a:t>
            </a:r>
            <a:r>
              <a:rPr lang="cs-CZ" dirty="0" err="1"/>
              <a:t>osmosensitivní</a:t>
            </a:r>
            <a:r>
              <a:rPr lang="cs-CZ" dirty="0"/>
              <a:t> buňky lokalizovány do hypotalamu do tzv. </a:t>
            </a:r>
            <a:r>
              <a:rPr lang="cs-CZ" dirty="0" err="1"/>
              <a:t>magnocelulárních</a:t>
            </a:r>
            <a:r>
              <a:rPr lang="cs-CZ" dirty="0"/>
              <a:t> neuronů. V jejich membránách byly nalezeny receptory tahu a napnutí. Jejich axony jsou bohatě větvené a plné neurohormonů. Mají tedy vztah k neurosekrecí ovládané hormonální ose oxytocinu a antidiuretického hormonu. </a:t>
            </a:r>
            <a:endParaRPr lang="cs-CZ" dirty="0" smtClean="0"/>
          </a:p>
          <a:p>
            <a:endParaRPr lang="cs-CZ" dirty="0"/>
          </a:p>
          <a:p>
            <a:r>
              <a:rPr lang="cs-CZ" dirty="0" smtClean="0"/>
              <a:t>Není </a:t>
            </a:r>
            <a:r>
              <a:rPr lang="cs-CZ" dirty="0"/>
              <a:t>zde žádná krevně-mozková bariéra, takže osmotické poměry krve mají přímý vliv. Frekvence otevírání zjištěná </a:t>
            </a:r>
            <a:r>
              <a:rPr lang="cs-CZ" dirty="0" err="1"/>
              <a:t>patch</a:t>
            </a:r>
            <a:r>
              <a:rPr lang="cs-CZ" dirty="0"/>
              <a:t> campem korelovala s aplikací hypertonického roztoku OBR v němž se buňka </a:t>
            </a:r>
            <a:r>
              <a:rPr lang="cs-CZ" dirty="0" err="1"/>
              <a:t>zcvrkává</a:t>
            </a:r>
            <a:r>
              <a:rPr lang="cs-CZ" dirty="0"/>
              <a:t> a permeabilita kationtového kanálu roste. Také změnami tlaku přímo na skleněné kapiláře bylo zjištěno, že membrána je mechanickým napětím inaktivovaná. Molekulární struktura nebyla v r. 2000 známá. </a:t>
            </a:r>
          </a:p>
          <a:p>
            <a:endParaRPr lang="cs-CZ" dirty="0"/>
          </a:p>
        </p:txBody>
      </p:sp>
    </p:spTree>
    <p:extLst>
      <p:ext uri="{BB962C8B-B14F-4D97-AF65-F5344CB8AC3E}">
        <p14:creationId xmlns:p14="http://schemas.microsoft.com/office/powerpoint/2010/main" val="37268613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Parametium"/>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4211638"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5" descr="Parametium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4022725" y="3097213"/>
            <a:ext cx="5121275"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6"/>
          <p:cNvSpPr txBox="1">
            <a:spLocks noChangeArrowheads="1"/>
          </p:cNvSpPr>
          <p:nvPr/>
        </p:nvSpPr>
        <p:spPr bwMode="auto">
          <a:xfrm>
            <a:off x="604126" y="5877272"/>
            <a:ext cx="30033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dirty="0" err="1" smtClean="0"/>
              <a:t>Paramecium</a:t>
            </a:r>
            <a:r>
              <a:rPr lang="cs-CZ" sz="2400" dirty="0" smtClean="0"/>
              <a:t> - trepka</a:t>
            </a:r>
            <a:endParaRPr lang="cs-CZ" sz="2400" dirty="0"/>
          </a:p>
        </p:txBody>
      </p:sp>
      <p:sp>
        <p:nvSpPr>
          <p:cNvPr id="69637" name="Text Box 7"/>
          <p:cNvSpPr txBox="1">
            <a:spLocks noChangeArrowheads="1"/>
          </p:cNvSpPr>
          <p:nvPr/>
        </p:nvSpPr>
        <p:spPr bwMode="auto">
          <a:xfrm>
            <a:off x="4624388" y="852488"/>
            <a:ext cx="324326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1906 - vpředu jinak než vzadu</a:t>
            </a:r>
          </a:p>
          <a:p>
            <a:pPr eaLnBrk="1" hangingPunct="1"/>
            <a:r>
              <a:rPr lang="cs-CZ"/>
              <a:t>1969 – potenciály</a:t>
            </a:r>
          </a:p>
          <a:p>
            <a:pPr eaLnBrk="1" hangingPunct="1"/>
            <a:endParaRPr lang="cs-CZ"/>
          </a:p>
          <a:p>
            <a:pPr eaLnBrk="1" hangingPunct="1"/>
            <a:r>
              <a:rPr lang="cs-CZ"/>
              <a:t>Ca tok vpředu, K vzadu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8" descr="háďátk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41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6" descr="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692150"/>
            <a:ext cx="4448175" cy="4791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660" name="Rectangle 7"/>
          <p:cNvSpPr>
            <a:spLocks noChangeArrowheads="1"/>
          </p:cNvSpPr>
          <p:nvPr/>
        </p:nvSpPr>
        <p:spPr bwMode="auto">
          <a:xfrm>
            <a:off x="250825" y="3716338"/>
            <a:ext cx="380523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b="1">
                <a:latin typeface="Arial" charset="0"/>
              </a:rPr>
              <a:t>Caenorhabditis elegans</a:t>
            </a:r>
            <a:r>
              <a:rPr lang="cs-CZ">
                <a:latin typeface="Arial" charset="0"/>
              </a:rPr>
              <a:t> (háďátko)</a:t>
            </a:r>
          </a:p>
          <a:p>
            <a:r>
              <a:rPr lang="cs-CZ">
                <a:latin typeface="Arial" charset="0"/>
              </a:rPr>
              <a:t>960 buněk</a:t>
            </a:r>
          </a:p>
          <a:p>
            <a:r>
              <a:rPr lang="cs-CZ">
                <a:latin typeface="Arial" charset="0"/>
              </a:rPr>
              <a:t>302 neuronů</a:t>
            </a:r>
          </a:p>
          <a:p>
            <a:r>
              <a:rPr lang="cs-CZ">
                <a:latin typeface="Arial" charset="0"/>
              </a:rPr>
              <a:t>1998 genom </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4"/>
          <p:cNvSpPr txBox="1">
            <a:spLocks noChangeArrowheads="1"/>
          </p:cNvSpPr>
          <p:nvPr/>
        </p:nvSpPr>
        <p:spPr bwMode="auto">
          <a:xfrm>
            <a:off x="179388" y="765175"/>
            <a:ext cx="8767762"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Jemný dotek na hlavu způsobí obrácení pohybu a dotek na zadní část způsobí pohyb vpřed. Byl zkoumán velký počet mutací, které způsobí poruchu tohoto základního chování. Bylo vytipováno 15 genů, které způsobí ztrátu mechanosensitivity, aniž by byla zasažena schopnost pohybu. Dostaly jméno </a:t>
            </a:r>
            <a:r>
              <a:rPr lang="cs-CZ" i="1"/>
              <a:t>mec</a:t>
            </a:r>
            <a:r>
              <a:rPr lang="cs-CZ"/>
              <a:t> geny a proteiny, které kódují MEC proteiny.</a:t>
            </a:r>
          </a:p>
          <a:p>
            <a:pPr eaLnBrk="1" hangingPunct="1"/>
            <a:endParaRPr lang="cs-CZ"/>
          </a:p>
        </p:txBody>
      </p:sp>
      <p:pic>
        <p:nvPicPr>
          <p:cNvPr id="71683" name="Picture 5" descr="lo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34" y="4005064"/>
            <a:ext cx="4752206" cy="22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hlinkClick r:id="rId3" action="ppaction://hlinkfile"/>
          </p:cNvPr>
          <p:cNvSpPr txBox="1"/>
          <p:nvPr/>
        </p:nvSpPr>
        <p:spPr>
          <a:xfrm>
            <a:off x="4860032" y="3068960"/>
            <a:ext cx="1673407" cy="369332"/>
          </a:xfrm>
          <a:prstGeom prst="rect">
            <a:avLst/>
          </a:prstGeom>
          <a:noFill/>
        </p:spPr>
        <p:txBody>
          <a:bodyPr wrap="none" rtlCol="0">
            <a:spAutoFit/>
          </a:bodyPr>
          <a:lstStyle/>
          <a:p>
            <a:r>
              <a:rPr lang="cs-CZ" dirty="0" smtClean="0"/>
              <a:t>Háďátko video</a:t>
            </a:r>
            <a:endParaRPr lang="cs-CZ"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p:cNvPicPr>
            <a:picLocks noChangeAspect="1" noChangeArrowheads="1"/>
          </p:cNvPicPr>
          <p:nvPr/>
        </p:nvPicPr>
        <p:blipFill>
          <a:blip r:embed="rId2">
            <a:extLst>
              <a:ext uri="{28A0092B-C50C-407E-A947-70E740481C1C}">
                <a14:useLocalDpi xmlns:a14="http://schemas.microsoft.com/office/drawing/2010/main" val="0"/>
              </a:ext>
            </a:extLst>
          </a:blip>
          <a:srcRect l="3542" t="15364" r="2396" b="14046"/>
          <a:stretch>
            <a:fillRect/>
          </a:stretch>
        </p:blipFill>
        <p:spPr bwMode="auto">
          <a:xfrm>
            <a:off x="0" y="1196975"/>
            <a:ext cx="9144000" cy="549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7" name="Text Box 4"/>
          <p:cNvSpPr txBox="1">
            <a:spLocks noChangeArrowheads="1"/>
          </p:cNvSpPr>
          <p:nvPr/>
        </p:nvSpPr>
        <p:spPr bwMode="auto">
          <a:xfrm>
            <a:off x="539750" y="188913"/>
            <a:ext cx="6238875"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6 hmatových neuronů se svazky mikrotubulů</a:t>
            </a:r>
          </a:p>
          <a:p>
            <a:pPr eaLnBrk="1" hangingPunct="1"/>
            <a:r>
              <a:rPr lang="cs-CZ"/>
              <a:t>Po vyřazení  kolchicinem, laserem, mutacemi ztráta citlivosti</a:t>
            </a:r>
          </a:p>
        </p:txBody>
      </p:sp>
      <p:sp>
        <p:nvSpPr>
          <p:cNvPr id="2" name="Obdélník 1"/>
          <p:cNvSpPr/>
          <p:nvPr/>
        </p:nvSpPr>
        <p:spPr>
          <a:xfrm>
            <a:off x="5796136" y="3429000"/>
            <a:ext cx="3168352" cy="31683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Picture 2" descr="háďátko mechano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3385181"/>
            <a:ext cx="3167558" cy="321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ChangeArrowheads="1"/>
          </p:cNvSpPr>
          <p:nvPr/>
        </p:nvSpPr>
        <p:spPr bwMode="auto">
          <a:xfrm>
            <a:off x="0" y="4293096"/>
            <a:ext cx="9144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a:t>Když byla prokázána ztráta citlivosti u některé mutace, zjišťovalo se, který to byl gen a která bílkovina. Bylo definováno několik proteinů tvořících kationtový kanál. Jak MEC-4 tak MEC-10 patří do velkorodiny příbuzné s podjednotkami savčího Na kanálu. Když jsou MEC-4 a MEC-10 exprimovány v </a:t>
            </a:r>
            <a:r>
              <a:rPr lang="cs-CZ" dirty="0" err="1"/>
              <a:t>oocytu</a:t>
            </a:r>
            <a:r>
              <a:rPr lang="cs-CZ" dirty="0"/>
              <a:t> </a:t>
            </a:r>
            <a:r>
              <a:rPr lang="cs-CZ" dirty="0" err="1"/>
              <a:t>Xenopus</a:t>
            </a:r>
            <a:r>
              <a:rPr lang="cs-CZ" dirty="0"/>
              <a:t> je možné pomocí </a:t>
            </a:r>
            <a:r>
              <a:rPr lang="cs-CZ" dirty="0" err="1"/>
              <a:t>voltage</a:t>
            </a:r>
            <a:r>
              <a:rPr lang="cs-CZ" dirty="0"/>
              <a:t> </a:t>
            </a:r>
            <a:r>
              <a:rPr lang="cs-CZ" dirty="0" err="1"/>
              <a:t>clamp</a:t>
            </a:r>
            <a:r>
              <a:rPr lang="cs-CZ" dirty="0"/>
              <a:t> měřit jejich otevření – proudy </a:t>
            </a:r>
            <a:r>
              <a:rPr lang="cs-CZ" dirty="0" smtClean="0"/>
              <a:t>vyvolané jen mechanicky při </a:t>
            </a:r>
            <a:r>
              <a:rPr lang="cs-CZ" dirty="0"/>
              <a:t>určitém </a:t>
            </a:r>
            <a:r>
              <a:rPr lang="cs-CZ" dirty="0" smtClean="0"/>
              <a:t>konstantním potenciálu</a:t>
            </a:r>
            <a:r>
              <a:rPr lang="cs-CZ" dirty="0"/>
              <a:t>. Žádné napěťově sensitivní kanály se </a:t>
            </a:r>
            <a:r>
              <a:rPr lang="cs-CZ" dirty="0" smtClean="0"/>
              <a:t>pak neuplatňují </a:t>
            </a:r>
            <a:r>
              <a:rPr lang="cs-CZ" dirty="0"/>
              <a:t>a </a:t>
            </a:r>
            <a:r>
              <a:rPr lang="cs-CZ" dirty="0" smtClean="0"/>
              <a:t>všechny změny iontových toků jdou </a:t>
            </a:r>
            <a:r>
              <a:rPr lang="cs-CZ" dirty="0"/>
              <a:t>na vrub </a:t>
            </a:r>
            <a:r>
              <a:rPr lang="cs-CZ" dirty="0" smtClean="0"/>
              <a:t>mechanickému podráždění. </a:t>
            </a:r>
          </a:p>
          <a:p>
            <a:r>
              <a:rPr lang="cs-CZ" dirty="0"/>
              <a:t> </a:t>
            </a:r>
            <a:r>
              <a:rPr lang="cs-CZ" dirty="0" smtClean="0"/>
              <a:t>- další význam </a:t>
            </a:r>
            <a:r>
              <a:rPr lang="cs-CZ" dirty="0" err="1" smtClean="0"/>
              <a:t>Voltage</a:t>
            </a:r>
            <a:r>
              <a:rPr lang="cs-CZ" dirty="0" smtClean="0"/>
              <a:t> </a:t>
            </a:r>
            <a:r>
              <a:rPr lang="cs-CZ" dirty="0" err="1" smtClean="0"/>
              <a:t>clamp</a:t>
            </a:r>
            <a:r>
              <a:rPr lang="cs-CZ" dirty="0" smtClean="0"/>
              <a:t> pro membránovou fyziologii</a:t>
            </a:r>
            <a:endParaRPr lang="cs-CZ"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5651" t="48033" r="5855" b="14046"/>
          <a:stretch/>
        </p:blipFill>
        <p:spPr bwMode="auto">
          <a:xfrm>
            <a:off x="2195736" y="188640"/>
            <a:ext cx="3888432" cy="4140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áďátko mechanorec Ě"/>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359644"/>
            <a:ext cx="6190456" cy="549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3"/>
          <p:cNvSpPr txBox="1">
            <a:spLocks noChangeArrowheads="1"/>
          </p:cNvSpPr>
          <p:nvPr/>
        </p:nvSpPr>
        <p:spPr bwMode="auto">
          <a:xfrm>
            <a:off x="1187450" y="468313"/>
            <a:ext cx="2090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MEC-4 protein</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áďátko mechanorec 4"/>
          <p:cNvPicPr>
            <a:picLocks noChangeAspect="1" noChangeArrowheads="1"/>
          </p:cNvPicPr>
          <p:nvPr/>
        </p:nvPicPr>
        <p:blipFill>
          <a:blip r:embed="rId2">
            <a:extLst>
              <a:ext uri="{28A0092B-C50C-407E-A947-70E740481C1C}">
                <a14:useLocalDpi xmlns:a14="http://schemas.microsoft.com/office/drawing/2010/main" val="0"/>
              </a:ext>
            </a:extLst>
          </a:blip>
          <a:srcRect b="7240"/>
          <a:stretch>
            <a:fillRect/>
          </a:stretch>
        </p:blipFill>
        <p:spPr bwMode="auto">
          <a:xfrm>
            <a:off x="0" y="0"/>
            <a:ext cx="9144000"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 Box 4"/>
          <p:cNvSpPr txBox="1">
            <a:spLocks noChangeArrowheads="1"/>
          </p:cNvSpPr>
          <p:nvPr/>
        </p:nvSpPr>
        <p:spPr bwMode="auto">
          <a:xfrm>
            <a:off x="0" y="4868863"/>
            <a:ext cx="914400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Proud výrazně vzroste, když se exprimuje ještě i MEC-2. Podobně je to s MEC 6 kou.</a:t>
            </a:r>
          </a:p>
          <a:p>
            <a:pPr eaLnBrk="1" hangingPunct="1"/>
            <a:r>
              <a:rPr lang="cs-CZ"/>
              <a:t>Jak je tedy celý komplex pospojován dohromady není dosud zcela jasné, ale pravděpodobně MEC-1, MEC-5 a MEC-9 jsou organizovány tak, že přenášejí tlak z kutikuly na MEC-4 a otevírají Na kanál. Tento mechanický přenos je funkční jen tehdy, když je kanál ukotven z intracelulární strany na mikrotubuly cytoplasmy. </a:t>
            </a:r>
          </a:p>
          <a:p>
            <a:pPr eaLnBrk="1" hangingPunct="1"/>
            <a:r>
              <a:rPr lang="cs-CZ"/>
              <a:t>Dále se uplatní MEC 7 a 12 což jsou tubuliny, 5,1,9 jsou extracelulární, exkretované do prostoru okolo sensorických výběžků.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hmyzí receptory"/>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348038" y="0"/>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5"/>
          <p:cNvSpPr txBox="1">
            <a:spLocks noChangeArrowheads="1"/>
          </p:cNvSpPr>
          <p:nvPr/>
        </p:nvSpPr>
        <p:spPr bwMode="auto">
          <a:xfrm>
            <a:off x="755650" y="12684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endParaRPr lang="cs-CZ"/>
          </a:p>
        </p:txBody>
      </p:sp>
      <p:sp>
        <p:nvSpPr>
          <p:cNvPr id="77828" name="Text Box 6"/>
          <p:cNvSpPr txBox="1">
            <a:spLocks noChangeArrowheads="1"/>
          </p:cNvSpPr>
          <p:nvPr/>
        </p:nvSpPr>
        <p:spPr bwMode="auto">
          <a:xfrm>
            <a:off x="447675" y="708025"/>
            <a:ext cx="287972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t>3 typy mechanoreceptorů</a:t>
            </a:r>
          </a:p>
          <a:p>
            <a:pPr eaLnBrk="1" hangingPunct="1"/>
            <a:r>
              <a:rPr lang="cs-CZ"/>
              <a:t>Hmyzu</a:t>
            </a:r>
          </a:p>
          <a:p>
            <a:pPr eaLnBrk="1" hangingPunct="1"/>
            <a:endParaRPr lang="cs-CZ"/>
          </a:p>
          <a:p>
            <a:pPr eaLnBrk="1" hangingPunct="1"/>
            <a:r>
              <a:rPr lang="cs-CZ"/>
              <a:t>Plošky hmatových chlupů</a:t>
            </a:r>
          </a:p>
          <a:p>
            <a:pPr eaLnBrk="1" hangingPunct="1"/>
            <a:r>
              <a:rPr lang="cs-CZ"/>
              <a:t>Zvonečkové sensily</a:t>
            </a:r>
          </a:p>
          <a:p>
            <a:pPr eaLnBrk="1" hangingPunct="1"/>
            <a:r>
              <a:rPr lang="cs-CZ"/>
              <a:t>Chordotonální vlákna</a:t>
            </a:r>
          </a:p>
          <a:p>
            <a:pPr eaLnBrk="1" hangingPunct="1"/>
            <a:endParaRPr lang="cs-CZ"/>
          </a:p>
          <a:p>
            <a:pPr eaLnBrk="1" hangingPunct="1"/>
            <a:r>
              <a:rPr lang="cs-CZ"/>
              <a:t>Bipolární neuron, ciliární výběžek s tubulárním kotvením, extracelulární struktura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ilie"/>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b="23589"/>
          <a:stretch>
            <a:fillRect/>
          </a:stretch>
        </p:blipFill>
        <p:spPr bwMode="auto">
          <a:xfrm>
            <a:off x="3282950" y="0"/>
            <a:ext cx="586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cilie"/>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78703"/>
          <a:stretch>
            <a:fillRect/>
          </a:stretch>
        </p:blipFill>
        <p:spPr bwMode="auto">
          <a:xfrm>
            <a:off x="0" y="5397500"/>
            <a:ext cx="4478338"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descr="Sensory hair ce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2024063"/>
            <a:ext cx="222885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6"/>
          <p:cNvSpPr txBox="1">
            <a:spLocks noChangeArrowheads="1"/>
          </p:cNvSpPr>
          <p:nvPr/>
        </p:nvSpPr>
        <p:spPr bwMode="auto">
          <a:xfrm>
            <a:off x="323850" y="188913"/>
            <a:ext cx="28273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Mikrovily, mikroklky</a:t>
            </a:r>
          </a:p>
          <a:p>
            <a:pPr eaLnBrk="1" hangingPunct="1"/>
            <a:r>
              <a:rPr lang="cs-CZ" sz="2400"/>
              <a:t>Mikrofilamenta</a:t>
            </a:r>
          </a:p>
        </p:txBody>
      </p:sp>
      <p:sp>
        <p:nvSpPr>
          <p:cNvPr id="10246" name="Rectangle 7"/>
          <p:cNvSpPr>
            <a:spLocks noChangeArrowheads="1"/>
          </p:cNvSpPr>
          <p:nvPr/>
        </p:nvSpPr>
        <p:spPr bwMode="auto">
          <a:xfrm>
            <a:off x="34925" y="950913"/>
            <a:ext cx="317131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2400" dirty="0">
                <a:latin typeface="Arial" charset="0"/>
              </a:rPr>
              <a:t>vláskové buňky, </a:t>
            </a:r>
            <a:endParaRPr lang="cs-CZ" sz="2400" dirty="0" smtClean="0">
              <a:latin typeface="Arial" charset="0"/>
            </a:endParaRPr>
          </a:p>
          <a:p>
            <a:r>
              <a:rPr lang="cs-CZ" sz="2400" dirty="0" err="1" smtClean="0">
                <a:latin typeface="Arial" charset="0"/>
              </a:rPr>
              <a:t>vomer.o</a:t>
            </a:r>
            <a:r>
              <a:rPr lang="cs-CZ" sz="2400" dirty="0" smtClean="0">
                <a:latin typeface="Arial" charset="0"/>
              </a:rPr>
              <a:t>., foto. </a:t>
            </a:r>
            <a:r>
              <a:rPr lang="cs-CZ" sz="2400" dirty="0" err="1" smtClean="0">
                <a:latin typeface="Arial" charset="0"/>
              </a:rPr>
              <a:t>členov</a:t>
            </a:r>
            <a:r>
              <a:rPr lang="cs-CZ" sz="2400" dirty="0" smtClean="0">
                <a:latin typeface="Arial" charset="0"/>
              </a:rPr>
              <a:t>.</a:t>
            </a:r>
            <a:endParaRPr lang="cs-CZ" sz="2400" dirty="0">
              <a:latin typeface="Arial"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4"/>
          <p:cNvPicPr>
            <a:picLocks noChangeAspect="1" noChangeArrowheads="1"/>
          </p:cNvPicPr>
          <p:nvPr/>
        </p:nvPicPr>
        <p:blipFill>
          <a:blip r:embed="rId2">
            <a:extLst>
              <a:ext uri="{28A0092B-C50C-407E-A947-70E740481C1C}">
                <a14:useLocalDpi xmlns:a14="http://schemas.microsoft.com/office/drawing/2010/main" val="0"/>
              </a:ext>
            </a:extLst>
          </a:blip>
          <a:srcRect l="3751" t="20663" r="6250" b="22375"/>
          <a:stretch>
            <a:fillRect/>
          </a:stretch>
        </p:blipFill>
        <p:spPr bwMode="auto">
          <a:xfrm>
            <a:off x="323850" y="2519363"/>
            <a:ext cx="8569325" cy="433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2" name="Text Box 5"/>
          <p:cNvSpPr txBox="1">
            <a:spLocks noChangeArrowheads="1"/>
          </p:cNvSpPr>
          <p:nvPr/>
        </p:nvSpPr>
        <p:spPr bwMode="auto">
          <a:xfrm>
            <a:off x="250825" y="2603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endParaRPr lang="cs-CZ"/>
          </a:p>
        </p:txBody>
      </p:sp>
      <p:sp>
        <p:nvSpPr>
          <p:cNvPr id="78853" name="Text Box 6"/>
          <p:cNvSpPr txBox="1">
            <a:spLocks noChangeArrowheads="1"/>
          </p:cNvSpPr>
          <p:nvPr/>
        </p:nvSpPr>
        <p:spPr bwMode="auto">
          <a:xfrm>
            <a:off x="250825" y="-26988"/>
            <a:ext cx="777755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a:t>Behaviorální </a:t>
            </a:r>
            <a:r>
              <a:rPr lang="cs-CZ" dirty="0" err="1" smtClean="0"/>
              <a:t>skríning</a:t>
            </a:r>
            <a:r>
              <a:rPr lang="cs-CZ" dirty="0" smtClean="0"/>
              <a:t> hmyzu - </a:t>
            </a:r>
            <a:r>
              <a:rPr lang="cs-CZ" dirty="0" err="1" smtClean="0"/>
              <a:t>Drosophila</a:t>
            </a:r>
            <a:endParaRPr lang="cs-CZ" dirty="0"/>
          </a:p>
          <a:p>
            <a:pPr eaLnBrk="1" hangingPunct="1"/>
            <a:r>
              <a:rPr lang="cs-CZ" dirty="0"/>
              <a:t>a elektrický záznam z </a:t>
            </a:r>
            <a:r>
              <a:rPr lang="cs-CZ" dirty="0" smtClean="0"/>
              <a:t>hmatové brvy</a:t>
            </a:r>
            <a:endParaRPr lang="cs-CZ" dirty="0"/>
          </a:p>
          <a:p>
            <a:pPr eaLnBrk="1" hangingPunct="1"/>
            <a:endParaRPr lang="cs-CZ" dirty="0"/>
          </a:p>
          <a:p>
            <a:pPr eaLnBrk="1" hangingPunct="1"/>
            <a:r>
              <a:rPr lang="cs-CZ" dirty="0"/>
              <a:t>Mutanti </a:t>
            </a:r>
            <a:r>
              <a:rPr lang="cs-CZ" dirty="0" err="1"/>
              <a:t>NompA</a:t>
            </a:r>
            <a:r>
              <a:rPr lang="cs-CZ" dirty="0"/>
              <a:t> a C </a:t>
            </a:r>
            <a:r>
              <a:rPr lang="cs-CZ" dirty="0" smtClean="0"/>
              <a:t> (no </a:t>
            </a:r>
            <a:r>
              <a:rPr lang="cs-CZ" dirty="0" err="1" smtClean="0"/>
              <a:t>mechanosensory</a:t>
            </a:r>
            <a:r>
              <a:rPr lang="cs-CZ" dirty="0" smtClean="0"/>
              <a:t> </a:t>
            </a:r>
            <a:r>
              <a:rPr lang="cs-CZ" dirty="0" err="1" smtClean="0"/>
              <a:t>potential</a:t>
            </a:r>
            <a:r>
              <a:rPr lang="cs-CZ" dirty="0" smtClean="0"/>
              <a:t>)</a:t>
            </a:r>
            <a:endParaRPr lang="cs-CZ" dirty="0"/>
          </a:p>
          <a:p>
            <a:pPr eaLnBrk="1" hangingPunct="1"/>
            <a:r>
              <a:rPr lang="cs-CZ" dirty="0"/>
              <a:t>Necitliví na dotek, ale i</a:t>
            </a:r>
          </a:p>
          <a:p>
            <a:pPr eaLnBrk="1" hangingPunct="1"/>
            <a:r>
              <a:rPr lang="cs-CZ" dirty="0"/>
              <a:t>nekoordinovaní a hluší</a:t>
            </a:r>
          </a:p>
          <a:p>
            <a:pPr eaLnBrk="1" hangingPunct="1"/>
            <a:r>
              <a:rPr lang="cs-CZ" dirty="0" err="1"/>
              <a:t>NompA</a:t>
            </a:r>
            <a:r>
              <a:rPr lang="cs-CZ" dirty="0"/>
              <a:t> je extracelulární kotva a </a:t>
            </a:r>
            <a:r>
              <a:rPr lang="cs-CZ" dirty="0" err="1"/>
              <a:t>NompC</a:t>
            </a:r>
            <a:r>
              <a:rPr lang="cs-CZ" dirty="0"/>
              <a:t> je TRP kanál</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ovéPole 1"/>
          <p:cNvSpPr txBox="1"/>
          <p:nvPr/>
        </p:nvSpPr>
        <p:spPr>
          <a:xfrm>
            <a:off x="323528" y="548680"/>
            <a:ext cx="8496944" cy="2585323"/>
          </a:xfrm>
          <a:prstGeom prst="rect">
            <a:avLst/>
          </a:prstGeom>
          <a:noFill/>
        </p:spPr>
        <p:txBody>
          <a:bodyPr wrap="square" rtlCol="0">
            <a:spAutoFit/>
          </a:bodyPr>
          <a:lstStyle/>
          <a:p>
            <a:r>
              <a:rPr lang="cs-CZ" dirty="0" smtClean="0"/>
              <a:t>	Aby </a:t>
            </a:r>
            <a:r>
              <a:rPr lang="cs-CZ" dirty="0"/>
              <a:t>se zjistilo, zda jsou behaviorálním </a:t>
            </a:r>
            <a:r>
              <a:rPr lang="cs-CZ" dirty="0" err="1"/>
              <a:t>skríningem</a:t>
            </a:r>
            <a:r>
              <a:rPr lang="cs-CZ" dirty="0"/>
              <a:t> vybraní mutanti defektní v transdukční dráze, byly měřeny potenciály z brv dospělců a srovnávány s </a:t>
            </a:r>
            <a:r>
              <a:rPr lang="cs-CZ" dirty="0" err="1"/>
              <a:t>wild</a:t>
            </a:r>
            <a:r>
              <a:rPr lang="cs-CZ" dirty="0"/>
              <a:t>-type mouchami. </a:t>
            </a:r>
            <a:endParaRPr lang="cs-CZ" dirty="0" smtClean="0"/>
          </a:p>
          <a:p>
            <a:endParaRPr lang="cs-CZ" dirty="0"/>
          </a:p>
          <a:p>
            <a:r>
              <a:rPr lang="cs-CZ" dirty="0" smtClean="0"/>
              <a:t>	Dotykově </a:t>
            </a:r>
            <a:r>
              <a:rPr lang="cs-CZ" dirty="0"/>
              <a:t>necitliví larvální mutanti se vyvinuli do důkladně nekoordinovaných dospělců, kteří vykazovali žádný </a:t>
            </a:r>
            <a:r>
              <a:rPr lang="cs-CZ" dirty="0" err="1"/>
              <a:t>mechanorecepční</a:t>
            </a:r>
            <a:r>
              <a:rPr lang="cs-CZ" dirty="0"/>
              <a:t> potenciál (</a:t>
            </a:r>
            <a:r>
              <a:rPr lang="cs-CZ" dirty="0" err="1"/>
              <a:t>nomp</a:t>
            </a:r>
            <a:r>
              <a:rPr lang="cs-CZ" dirty="0"/>
              <a:t> mutant). Evoluce patrně </a:t>
            </a:r>
            <a:r>
              <a:rPr lang="cs-CZ" dirty="0" smtClean="0"/>
              <a:t>zakonzervovala </a:t>
            </a:r>
            <a:r>
              <a:rPr lang="cs-CZ" dirty="0"/>
              <a:t>transdukční mechanismus více </a:t>
            </a:r>
            <a:r>
              <a:rPr lang="cs-CZ" dirty="0" err="1"/>
              <a:t>mechanosensorických</a:t>
            </a:r>
            <a:r>
              <a:rPr lang="cs-CZ" dirty="0"/>
              <a:t> modalit, protože nekoordinovaní mutanti byli také hluší.</a:t>
            </a:r>
          </a:p>
          <a:p>
            <a:endParaRPr lang="cs-CZ" dirty="0"/>
          </a:p>
        </p:txBody>
      </p:sp>
    </p:spTree>
    <p:extLst>
      <p:ext uri="{BB962C8B-B14F-4D97-AF65-F5344CB8AC3E}">
        <p14:creationId xmlns:p14="http://schemas.microsoft.com/office/powerpoint/2010/main" val="531392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ardieJEB1"/>
          <p:cNvPicPr>
            <a:picLocks noChangeAspect="1" noChangeArrowheads="1"/>
          </p:cNvPicPr>
          <p:nvPr/>
        </p:nvPicPr>
        <p:blipFill>
          <a:blip r:embed="rId2">
            <a:extLst>
              <a:ext uri="{28A0092B-C50C-407E-A947-70E740481C1C}">
                <a14:useLocalDpi xmlns:a14="http://schemas.microsoft.com/office/drawing/2010/main" val="0"/>
              </a:ext>
            </a:extLst>
          </a:blip>
          <a:srcRect l="28705" b="19644"/>
          <a:stretch>
            <a:fillRect/>
          </a:stretch>
        </p:blipFill>
        <p:spPr bwMode="auto">
          <a:xfrm>
            <a:off x="3276600" y="1125538"/>
            <a:ext cx="5543550"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drosophila-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28453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179512" y="168959"/>
            <a:ext cx="86406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ltLang="cs-CZ" dirty="0" smtClean="0"/>
              <a:t>Co je to TRP kanál? TRP </a:t>
            </a:r>
            <a:r>
              <a:rPr lang="cs-CZ" altLang="cs-CZ" dirty="0"/>
              <a:t>- 1969</a:t>
            </a:r>
            <a:r>
              <a:rPr lang="en-US" altLang="cs-CZ" dirty="0"/>
              <a:t>; </a:t>
            </a:r>
            <a:r>
              <a:rPr lang="cs-CZ" altLang="cs-CZ" dirty="0" err="1"/>
              <a:t>Transient</a:t>
            </a:r>
            <a:r>
              <a:rPr lang="cs-CZ" altLang="cs-CZ" dirty="0"/>
              <a:t> Receptor </a:t>
            </a:r>
            <a:r>
              <a:rPr lang="cs-CZ" altLang="cs-CZ" dirty="0" err="1"/>
              <a:t>Potential</a:t>
            </a:r>
            <a:r>
              <a:rPr lang="cs-CZ" altLang="cs-CZ" dirty="0"/>
              <a:t> – Přechodný receptorový potenciál</a:t>
            </a:r>
            <a:r>
              <a:rPr lang="cs-CZ" altLang="cs-CZ" dirty="0" smtClean="0"/>
              <a:t>, místo </a:t>
            </a:r>
            <a:r>
              <a:rPr lang="cs-CZ" altLang="cs-CZ" dirty="0"/>
              <a:t>trvalé odpovědi na trvalé světlo </a:t>
            </a:r>
          </a:p>
        </p:txBody>
      </p:sp>
    </p:spTree>
    <p:extLst>
      <p:ext uri="{BB962C8B-B14F-4D97-AF65-F5344CB8AC3E}">
        <p14:creationId xmlns:p14="http://schemas.microsoft.com/office/powerpoint/2010/main" val="2540422753"/>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5076825" y="188913"/>
            <a:ext cx="4032250" cy="311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ltLang="cs-CZ" dirty="0">
                <a:latin typeface="Arial" charset="0"/>
              </a:rPr>
              <a:t>TRP kanály kromě </a:t>
            </a:r>
            <a:r>
              <a:rPr lang="cs-CZ" altLang="cs-CZ" b="1" dirty="0">
                <a:latin typeface="Arial" charset="0"/>
              </a:rPr>
              <a:t>fotorecepce</a:t>
            </a:r>
            <a:r>
              <a:rPr lang="cs-CZ" altLang="cs-CZ" dirty="0">
                <a:latin typeface="Arial" charset="0"/>
              </a:rPr>
              <a:t> </a:t>
            </a:r>
            <a:r>
              <a:rPr lang="cs-CZ" altLang="cs-CZ" i="1" dirty="0" err="1">
                <a:latin typeface="Arial" charset="0"/>
              </a:rPr>
              <a:t>Dros</a:t>
            </a:r>
            <a:r>
              <a:rPr lang="cs-CZ" altLang="cs-CZ" dirty="0">
                <a:latin typeface="Arial" charset="0"/>
              </a:rPr>
              <a:t>.</a:t>
            </a:r>
          </a:p>
          <a:p>
            <a:pPr eaLnBrk="1" hangingPunct="1"/>
            <a:r>
              <a:rPr lang="cs-CZ" altLang="cs-CZ" dirty="0">
                <a:latin typeface="Arial" charset="0"/>
              </a:rPr>
              <a:t>řídí </a:t>
            </a:r>
            <a:r>
              <a:rPr lang="cs-CZ" altLang="cs-CZ" b="1" dirty="0" err="1">
                <a:latin typeface="Arial" charset="0"/>
              </a:rPr>
              <a:t>mechanorecepci</a:t>
            </a:r>
            <a:endParaRPr lang="cs-CZ" altLang="cs-CZ" b="1" dirty="0">
              <a:latin typeface="Arial" charset="0"/>
            </a:endParaRPr>
          </a:p>
          <a:p>
            <a:pPr eaLnBrk="1" hangingPunct="1"/>
            <a:r>
              <a:rPr lang="cs-CZ" altLang="cs-CZ" dirty="0">
                <a:latin typeface="Arial" charset="0"/>
              </a:rPr>
              <a:t>háďátka, octomilky, myši, člověka.</a:t>
            </a:r>
          </a:p>
          <a:p>
            <a:pPr eaLnBrk="1" hangingPunct="1"/>
            <a:r>
              <a:rPr lang="cs-CZ" altLang="cs-CZ" dirty="0">
                <a:latin typeface="Arial" charset="0"/>
              </a:rPr>
              <a:t>Byly popsány v receptorech </a:t>
            </a:r>
            <a:r>
              <a:rPr lang="cs-CZ" altLang="cs-CZ" b="1" dirty="0">
                <a:latin typeface="Arial" charset="0"/>
              </a:rPr>
              <a:t>bolesti</a:t>
            </a:r>
            <a:r>
              <a:rPr lang="cs-CZ" altLang="cs-CZ" dirty="0">
                <a:latin typeface="Arial" charset="0"/>
              </a:rPr>
              <a:t> a</a:t>
            </a:r>
          </a:p>
          <a:p>
            <a:pPr eaLnBrk="1" hangingPunct="1"/>
            <a:r>
              <a:rPr lang="cs-CZ" altLang="cs-CZ" b="1" dirty="0">
                <a:latin typeface="Arial" charset="0"/>
              </a:rPr>
              <a:t>teploty</a:t>
            </a:r>
            <a:r>
              <a:rPr lang="cs-CZ" altLang="cs-CZ" dirty="0">
                <a:latin typeface="Arial" charset="0"/>
              </a:rPr>
              <a:t>.</a:t>
            </a:r>
          </a:p>
          <a:p>
            <a:pPr eaLnBrk="1" hangingPunct="1"/>
            <a:r>
              <a:rPr lang="cs-CZ" altLang="cs-CZ" dirty="0">
                <a:latin typeface="Arial" charset="0"/>
              </a:rPr>
              <a:t>U myši TRP zprostředkují vnímání</a:t>
            </a:r>
          </a:p>
          <a:p>
            <a:pPr eaLnBrk="1" hangingPunct="1"/>
            <a:r>
              <a:rPr lang="cs-CZ" altLang="cs-CZ" dirty="0">
                <a:latin typeface="Arial" charset="0"/>
              </a:rPr>
              <a:t> některých </a:t>
            </a:r>
            <a:r>
              <a:rPr lang="cs-CZ" altLang="cs-CZ" b="1" dirty="0">
                <a:latin typeface="Arial" charset="0"/>
              </a:rPr>
              <a:t>chutí</a:t>
            </a:r>
            <a:r>
              <a:rPr lang="cs-CZ" altLang="cs-CZ" dirty="0">
                <a:latin typeface="Arial" charset="0"/>
              </a:rPr>
              <a:t>.</a:t>
            </a:r>
          </a:p>
          <a:p>
            <a:pPr eaLnBrk="1" hangingPunct="1"/>
            <a:endParaRPr lang="cs-CZ" altLang="cs-CZ" dirty="0">
              <a:latin typeface="Arial" charset="0"/>
            </a:endParaRPr>
          </a:p>
          <a:p>
            <a:pPr eaLnBrk="1" hangingPunct="1"/>
            <a:r>
              <a:rPr lang="cs-CZ" altLang="cs-CZ" dirty="0" smtClean="0">
                <a:latin typeface="Arial" charset="0"/>
              </a:rPr>
              <a:t>Mají UNIVERZÁLNÍ roli </a:t>
            </a:r>
            <a:r>
              <a:rPr lang="cs-CZ" altLang="cs-CZ" dirty="0">
                <a:latin typeface="Arial" charset="0"/>
              </a:rPr>
              <a:t>ve smyslové</a:t>
            </a:r>
          </a:p>
          <a:p>
            <a:pPr eaLnBrk="1" hangingPunct="1"/>
            <a:r>
              <a:rPr lang="cs-CZ" altLang="cs-CZ" dirty="0">
                <a:latin typeface="Arial" charset="0"/>
              </a:rPr>
              <a:t>transdukci</a:t>
            </a:r>
          </a:p>
          <a:p>
            <a:pPr eaLnBrk="1" hangingPunct="1"/>
            <a:endParaRPr lang="cs-CZ" altLang="cs-CZ" dirty="0">
              <a:latin typeface="Arial" charset="0"/>
            </a:endParaRPr>
          </a:p>
        </p:txBody>
      </p:sp>
      <p:pic>
        <p:nvPicPr>
          <p:cNvPr id="36867" name="Picture 3" descr="TRP_over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6255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TRP channel 1"/>
          <p:cNvPicPr>
            <a:picLocks noChangeAspect="1" noChangeArrowheads="1"/>
          </p:cNvPicPr>
          <p:nvPr/>
        </p:nvPicPr>
        <p:blipFill>
          <a:blip r:embed="rId3">
            <a:extLst>
              <a:ext uri="{28A0092B-C50C-407E-A947-70E740481C1C}">
                <a14:useLocalDpi xmlns:a14="http://schemas.microsoft.com/office/drawing/2010/main" val="0"/>
              </a:ext>
            </a:extLst>
          </a:blip>
          <a:srcRect t="2602" b="4088"/>
          <a:stretch>
            <a:fillRect/>
          </a:stretch>
        </p:blipFill>
        <p:spPr bwMode="auto">
          <a:xfrm>
            <a:off x="2052638" y="3668713"/>
            <a:ext cx="7091362"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5"/>
          <p:cNvSpPr txBox="1">
            <a:spLocks noChangeArrowheads="1"/>
          </p:cNvSpPr>
          <p:nvPr/>
        </p:nvSpPr>
        <p:spPr bwMode="auto">
          <a:xfrm>
            <a:off x="0" y="6308725"/>
            <a:ext cx="6600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altLang="cs-CZ"/>
              <a:t>Více než 50 TRP kanálů u kvasinek, hlístů, hmyzu, ryb a savců. </a:t>
            </a:r>
          </a:p>
        </p:txBody>
      </p:sp>
    </p:spTree>
    <p:extLst>
      <p:ext uri="{BB962C8B-B14F-4D97-AF65-F5344CB8AC3E}">
        <p14:creationId xmlns:p14="http://schemas.microsoft.com/office/powerpoint/2010/main" val="320715946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p:cNvPicPr>
            <a:picLocks noChangeAspect="1" noChangeArrowheads="1"/>
          </p:cNvPicPr>
          <p:nvPr/>
        </p:nvPicPr>
        <p:blipFill>
          <a:blip r:embed="rId2">
            <a:extLst>
              <a:ext uri="{28A0092B-C50C-407E-A947-70E740481C1C}">
                <a14:useLocalDpi xmlns:a14="http://schemas.microsoft.com/office/drawing/2010/main" val="0"/>
              </a:ext>
            </a:extLst>
          </a:blip>
          <a:srcRect l="23021" t="13802" r="38853" b="9636"/>
          <a:stretch>
            <a:fillRect/>
          </a:stretch>
        </p:blipFill>
        <p:spPr bwMode="auto">
          <a:xfrm>
            <a:off x="4875213" y="0"/>
            <a:ext cx="42687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5" name="Text Box 7"/>
          <p:cNvSpPr txBox="1">
            <a:spLocks noChangeArrowheads="1"/>
          </p:cNvSpPr>
          <p:nvPr/>
        </p:nvSpPr>
        <p:spPr bwMode="auto">
          <a:xfrm>
            <a:off x="323529" y="908050"/>
            <a:ext cx="454692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err="1"/>
              <a:t>Drosophila</a:t>
            </a:r>
            <a:r>
              <a:rPr lang="cs-CZ" dirty="0"/>
              <a:t>:</a:t>
            </a:r>
          </a:p>
          <a:p>
            <a:pPr eaLnBrk="1" hangingPunct="1"/>
            <a:r>
              <a:rPr lang="cs-CZ" dirty="0"/>
              <a:t>TRP kanál</a:t>
            </a:r>
          </a:p>
          <a:p>
            <a:pPr eaLnBrk="1" hangingPunct="1"/>
            <a:r>
              <a:rPr lang="cs-CZ" dirty="0"/>
              <a:t>Shodný předek s vláskovými buňkami</a:t>
            </a:r>
          </a:p>
          <a:p>
            <a:pPr eaLnBrk="1" hangingPunct="1"/>
            <a:r>
              <a:rPr lang="cs-CZ" dirty="0"/>
              <a:t>obratlovců</a:t>
            </a:r>
          </a:p>
          <a:p>
            <a:pPr eaLnBrk="1" hangingPunct="1"/>
            <a:endParaRPr lang="cs-CZ" dirty="0" smtClean="0"/>
          </a:p>
          <a:p>
            <a:pPr eaLnBrk="1" hangingPunct="1"/>
            <a:r>
              <a:rPr lang="cs-CZ" dirty="0" smtClean="0"/>
              <a:t>Obecné </a:t>
            </a:r>
            <a:r>
              <a:rPr lang="cs-CZ" dirty="0"/>
              <a:t>schéma </a:t>
            </a:r>
            <a:r>
              <a:rPr lang="cs-CZ" dirty="0" err="1"/>
              <a:t>mechanorecepce</a:t>
            </a:r>
            <a:r>
              <a:rPr lang="cs-CZ" dirty="0"/>
              <a:t>:</a:t>
            </a:r>
          </a:p>
          <a:p>
            <a:pPr eaLnBrk="1" hangingPunct="1"/>
            <a:r>
              <a:rPr lang="cs-CZ" dirty="0" err="1"/>
              <a:t>Ionotropní</a:t>
            </a:r>
            <a:r>
              <a:rPr lang="cs-CZ" dirty="0"/>
              <a:t>, ukotvený, adaptabilní</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l="39844" t="10791" r="8438" b="7910"/>
          <a:stretch>
            <a:fillRect/>
          </a:stretch>
        </p:blipFill>
        <p:spPr bwMode="auto">
          <a:xfrm>
            <a:off x="3690938" y="0"/>
            <a:ext cx="54530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1" name="Text Box 3"/>
          <p:cNvSpPr txBox="1">
            <a:spLocks noChangeArrowheads="1"/>
          </p:cNvSpPr>
          <p:nvPr/>
        </p:nvSpPr>
        <p:spPr bwMode="auto">
          <a:xfrm>
            <a:off x="0" y="908050"/>
            <a:ext cx="324960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b="0" dirty="0" err="1"/>
              <a:t>Mechanosensitivita</a:t>
            </a:r>
            <a:r>
              <a:rPr lang="cs-CZ" b="0" dirty="0"/>
              <a:t> TRP</a:t>
            </a:r>
          </a:p>
          <a:p>
            <a:pPr eaLnBrk="1" hangingPunct="1"/>
            <a:endParaRPr lang="cs-CZ" b="0" dirty="0"/>
          </a:p>
          <a:p>
            <a:pPr eaLnBrk="1" hangingPunct="1"/>
            <a:endParaRPr lang="cs-CZ" b="0" dirty="0"/>
          </a:p>
          <a:p>
            <a:pPr eaLnBrk="1" hangingPunct="1"/>
            <a:r>
              <a:rPr lang="cs-CZ" b="0" dirty="0" smtClean="0"/>
              <a:t>Mutantní </a:t>
            </a:r>
            <a:r>
              <a:rPr lang="cs-CZ" b="0" i="1" dirty="0" err="1" smtClean="0"/>
              <a:t>Drosophila</a:t>
            </a:r>
            <a:r>
              <a:rPr lang="cs-CZ" b="0" dirty="0" smtClean="0"/>
              <a:t> </a:t>
            </a:r>
            <a:r>
              <a:rPr lang="cs-CZ" b="0" dirty="0"/>
              <a:t>hluchá a </a:t>
            </a:r>
            <a:endParaRPr lang="cs-CZ" b="0" dirty="0" smtClean="0"/>
          </a:p>
          <a:p>
            <a:pPr eaLnBrk="1" hangingPunct="1"/>
            <a:r>
              <a:rPr lang="cs-CZ" b="0" dirty="0" smtClean="0"/>
              <a:t>špatně </a:t>
            </a:r>
            <a:r>
              <a:rPr lang="cs-CZ" b="0" dirty="0"/>
              <a:t>chodící</a:t>
            </a:r>
          </a:p>
          <a:p>
            <a:pPr eaLnBrk="1" hangingPunct="1"/>
            <a:endParaRPr lang="cs-CZ" b="0" dirty="0"/>
          </a:p>
          <a:p>
            <a:pPr eaLnBrk="1" hangingPunct="1"/>
            <a:r>
              <a:rPr lang="cs-CZ" b="0" dirty="0"/>
              <a:t>3 možné </a:t>
            </a:r>
            <a:r>
              <a:rPr lang="cs-CZ" b="0" dirty="0" smtClean="0"/>
              <a:t>mechanismy:</a:t>
            </a:r>
          </a:p>
          <a:p>
            <a:pPr eaLnBrk="1" hangingPunct="1"/>
            <a:endParaRPr lang="cs-CZ" b="0" dirty="0"/>
          </a:p>
          <a:p>
            <a:pPr eaLnBrk="1" hangingPunct="1">
              <a:buFontTx/>
              <a:buAutoNum type="alphaLcParenR"/>
            </a:pPr>
            <a:r>
              <a:rPr lang="cs-CZ" b="0" dirty="0"/>
              <a:t>Tenze membrány</a:t>
            </a:r>
          </a:p>
          <a:p>
            <a:pPr eaLnBrk="1" hangingPunct="1">
              <a:buFontTx/>
              <a:buAutoNum type="alphaLcParenR"/>
            </a:pPr>
            <a:r>
              <a:rPr lang="cs-CZ" b="0" dirty="0"/>
              <a:t>Tenze kotvy cytoskeletu</a:t>
            </a:r>
          </a:p>
          <a:p>
            <a:pPr eaLnBrk="1" hangingPunct="1">
              <a:buFontTx/>
              <a:buAutoNum type="alphaLcParenR"/>
            </a:pPr>
            <a:r>
              <a:rPr lang="cs-CZ" b="0" dirty="0"/>
              <a:t>Změna aktivity enzymu</a:t>
            </a:r>
          </a:p>
        </p:txBody>
      </p:sp>
    </p:spTree>
    <p:extLst>
      <p:ext uri="{BB962C8B-B14F-4D97-AF65-F5344CB8AC3E}">
        <p14:creationId xmlns:p14="http://schemas.microsoft.com/office/powerpoint/2010/main" val="365632411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7504" y="620688"/>
            <a:ext cx="8712968" cy="1754326"/>
          </a:xfrm>
          <a:prstGeom prst="rect">
            <a:avLst/>
          </a:prstGeom>
          <a:noFill/>
        </p:spPr>
        <p:txBody>
          <a:bodyPr wrap="square" rtlCol="0">
            <a:spAutoFit/>
          </a:bodyPr>
          <a:lstStyle/>
          <a:p>
            <a:r>
              <a:rPr lang="cs-CZ" dirty="0" smtClean="0"/>
              <a:t>	Díky </a:t>
            </a:r>
            <a:r>
              <a:rPr lang="cs-CZ" dirty="0"/>
              <a:t>pokrokům v genetice a </a:t>
            </a:r>
            <a:r>
              <a:rPr lang="cs-CZ" dirty="0" smtClean="0"/>
              <a:t>mol. </a:t>
            </a:r>
            <a:r>
              <a:rPr lang="cs-CZ" dirty="0" err="1" smtClean="0"/>
              <a:t>Biol</a:t>
            </a:r>
            <a:r>
              <a:rPr lang="cs-CZ" dirty="0" smtClean="0"/>
              <a:t>. </a:t>
            </a:r>
            <a:r>
              <a:rPr lang="cs-CZ" dirty="0"/>
              <a:t>háďátka jsme se dozvěděli něco, co může platit i pro naši vlastní </a:t>
            </a:r>
            <a:r>
              <a:rPr lang="cs-CZ" dirty="0" err="1"/>
              <a:t>mechanoreceptivitu</a:t>
            </a:r>
            <a:r>
              <a:rPr lang="cs-CZ" dirty="0"/>
              <a:t>: </a:t>
            </a:r>
            <a:endParaRPr lang="cs-CZ" dirty="0" smtClean="0"/>
          </a:p>
          <a:p>
            <a:r>
              <a:rPr lang="cs-CZ" dirty="0"/>
              <a:t>	</a:t>
            </a:r>
            <a:r>
              <a:rPr lang="cs-CZ" dirty="0" smtClean="0"/>
              <a:t>1) Různé </a:t>
            </a:r>
            <a:r>
              <a:rPr lang="cs-CZ" dirty="0"/>
              <a:t>kanály mohou být použity – MEC se zásadně liší od osmotického kanálu baktérií nebo NOMPC proteinu </a:t>
            </a:r>
            <a:r>
              <a:rPr lang="cs-CZ" dirty="0" err="1"/>
              <a:t>drosophily</a:t>
            </a:r>
            <a:r>
              <a:rPr lang="cs-CZ" dirty="0"/>
              <a:t>. </a:t>
            </a:r>
            <a:endParaRPr lang="cs-CZ" dirty="0" smtClean="0"/>
          </a:p>
          <a:p>
            <a:r>
              <a:rPr lang="cs-CZ" dirty="0" smtClean="0"/>
              <a:t>	2) kromě </a:t>
            </a:r>
            <a:r>
              <a:rPr lang="cs-CZ" dirty="0"/>
              <a:t>kanálu </a:t>
            </a:r>
            <a:r>
              <a:rPr lang="cs-CZ" dirty="0" smtClean="0"/>
              <a:t>je </a:t>
            </a:r>
            <a:r>
              <a:rPr lang="cs-CZ" dirty="0"/>
              <a:t>zapotřebí celý komplex struktur </a:t>
            </a:r>
            <a:r>
              <a:rPr lang="cs-CZ" dirty="0" smtClean="0"/>
              <a:t>jak </a:t>
            </a:r>
            <a:r>
              <a:rPr lang="cs-CZ" dirty="0"/>
              <a:t>na intra tak na extracelulární straně membrány</a:t>
            </a:r>
          </a:p>
        </p:txBody>
      </p:sp>
    </p:spTree>
    <p:extLst>
      <p:ext uri="{BB962C8B-B14F-4D97-AF65-F5344CB8AC3E}">
        <p14:creationId xmlns:p14="http://schemas.microsoft.com/office/powerpoint/2010/main" val="33488745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 Box 5"/>
          <p:cNvSpPr txBox="1">
            <a:spLocks noChangeArrowheads="1"/>
          </p:cNvSpPr>
          <p:nvPr/>
        </p:nvSpPr>
        <p:spPr bwMode="auto">
          <a:xfrm>
            <a:off x="0" y="332656"/>
            <a:ext cx="263886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smtClean="0"/>
              <a:t>Mechanicky řízený</a:t>
            </a:r>
          </a:p>
          <a:p>
            <a:pPr eaLnBrk="1" hangingPunct="1"/>
            <a:r>
              <a:rPr lang="cs-CZ" dirty="0"/>
              <a:t>Kanál </a:t>
            </a:r>
            <a:r>
              <a:rPr lang="cs-CZ" dirty="0" smtClean="0"/>
              <a:t>může být </a:t>
            </a:r>
          </a:p>
          <a:p>
            <a:pPr eaLnBrk="1" hangingPunct="1"/>
            <a:r>
              <a:rPr lang="cs-CZ" dirty="0" err="1" smtClean="0"/>
              <a:t>inaktivovatelný</a:t>
            </a:r>
            <a:r>
              <a:rPr lang="cs-CZ" dirty="0" smtClean="0"/>
              <a:t> – </a:t>
            </a:r>
          </a:p>
          <a:p>
            <a:pPr eaLnBrk="1" hangingPunct="1"/>
            <a:r>
              <a:rPr lang="cs-CZ" dirty="0" smtClean="0"/>
              <a:t>podobně jako napěťově</a:t>
            </a:r>
          </a:p>
          <a:p>
            <a:pPr eaLnBrk="1" hangingPunct="1"/>
            <a:r>
              <a:rPr lang="cs-CZ" dirty="0" smtClean="0"/>
              <a:t>řízený Na kanál</a:t>
            </a:r>
          </a:p>
          <a:p>
            <a:pPr eaLnBrk="1" hangingPunct="1"/>
            <a:endParaRPr lang="cs-CZ" dirty="0"/>
          </a:p>
          <a:p>
            <a:pPr eaLnBrk="1" hangingPunct="1"/>
            <a:r>
              <a:rPr lang="cs-CZ" dirty="0" smtClean="0"/>
              <a:t>Adaptační mechanismus</a:t>
            </a:r>
          </a:p>
          <a:p>
            <a:pPr eaLnBrk="1" hangingPunct="1"/>
            <a:r>
              <a:rPr lang="cs-CZ" dirty="0" smtClean="0"/>
              <a:t>Omezuje trvání reakce</a:t>
            </a:r>
          </a:p>
          <a:p>
            <a:pPr eaLnBrk="1" hangingPunct="1"/>
            <a:endParaRPr lang="cs-CZ" dirty="0"/>
          </a:p>
          <a:p>
            <a:pPr eaLnBrk="1" hangingPunct="1"/>
            <a:endParaRPr lang="cs-CZ" dirty="0"/>
          </a:p>
        </p:txBody>
      </p:sp>
      <p:sp>
        <p:nvSpPr>
          <p:cNvPr id="3" name="AutoShape 5"/>
          <p:cNvSpPr>
            <a:spLocks noChangeAspect="1" noChangeArrowheads="1" noTextEdit="1"/>
          </p:cNvSpPr>
          <p:nvPr/>
        </p:nvSpPr>
        <p:spPr bwMode="auto">
          <a:xfrm>
            <a:off x="2406650" y="0"/>
            <a:ext cx="6737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809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1974" y="188640"/>
            <a:ext cx="6559963" cy="667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4"/>
          <p:cNvSpPr txBox="1">
            <a:spLocks noChangeArrowheads="1"/>
          </p:cNvSpPr>
          <p:nvPr/>
        </p:nvSpPr>
        <p:spPr bwMode="auto">
          <a:xfrm>
            <a:off x="250825" y="3141663"/>
            <a:ext cx="8516938"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a:t>- Mechanické podněty mohou zapínat a vypínat geny. V mnohobuněčné tkáni je každá buňka v kontaktu se svými sousedkami i s okolní extracelulární hmotou prostřednictvím mnoha typů přilnavých molekul, které přenášejí mezi buňkami nejen chemické signály, ale i síly mechanické a deformační. Většina buněk není schopna dlouhodobého života, pokud postrádá mechanické kontakty, ať už s okolními buňkami nebo s pevným povrchem. </a:t>
            </a:r>
          </a:p>
          <a:p>
            <a:pPr eaLnBrk="1" hangingPunct="1">
              <a:buFontTx/>
              <a:buChar char="-"/>
            </a:pPr>
            <a:r>
              <a:rPr lang="cs-CZ" dirty="0"/>
              <a:t> Mezenchymální kmenové buňky nasazené na podložky různé mechanické tuhosti diferencují na různé buněčné typy. Na měkkých podložkách se mění v neurony, na středně tuhých podložkách ve svalové buňky a na nejtvrdších v kostní buňky. 								(Vesmír 3, 2010)</a:t>
            </a:r>
          </a:p>
        </p:txBody>
      </p:sp>
      <p:sp>
        <p:nvSpPr>
          <p:cNvPr id="64515" name="Text Box 5"/>
          <p:cNvSpPr txBox="1">
            <a:spLocks noChangeArrowheads="1"/>
          </p:cNvSpPr>
          <p:nvPr/>
        </p:nvSpPr>
        <p:spPr bwMode="auto">
          <a:xfrm>
            <a:off x="584895" y="2204864"/>
            <a:ext cx="78487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marL="177800" indent="-177800" eaLnBrk="1" hangingPunct="1">
              <a:buFontTx/>
              <a:buChar char="•"/>
            </a:pPr>
            <a:r>
              <a:rPr lang="cs-CZ" dirty="0" smtClean="0"/>
              <a:t>Typicky </a:t>
            </a:r>
            <a:r>
              <a:rPr lang="cs-CZ" dirty="0"/>
              <a:t>rychlé, </a:t>
            </a:r>
            <a:r>
              <a:rPr lang="cs-CZ" dirty="0" err="1"/>
              <a:t>ionotropní</a:t>
            </a:r>
            <a:r>
              <a:rPr lang="cs-CZ" dirty="0"/>
              <a:t> řízení </a:t>
            </a:r>
            <a:r>
              <a:rPr lang="cs-CZ" dirty="0" smtClean="0"/>
              <a:t>kanálů a nervový přenos, ale existuje i mimo nervový systém:</a:t>
            </a:r>
            <a:endParaRPr lang="cs-CZ" dirty="0"/>
          </a:p>
          <a:p>
            <a:pPr eaLnBrk="1" hangingPunct="1">
              <a:buFontTx/>
              <a:buChar char="•"/>
            </a:pPr>
            <a:endParaRPr lang="cs-CZ" dirty="0"/>
          </a:p>
        </p:txBody>
      </p:sp>
      <p:sp>
        <p:nvSpPr>
          <p:cNvPr id="4"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err="1" smtClean="0"/>
              <a:t>Mechanorecepce</a:t>
            </a:r>
            <a:endParaRPr lang="cs-CZ" dirty="0" smtClean="0"/>
          </a:p>
        </p:txBody>
      </p:sp>
    </p:spTree>
    <p:extLst>
      <p:ext uri="{BB962C8B-B14F-4D97-AF65-F5344CB8AC3E}">
        <p14:creationId xmlns:p14="http://schemas.microsoft.com/office/powerpoint/2010/main" val="391979665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095375" y="188913"/>
            <a:ext cx="50834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dirty="0" err="1">
                <a:latin typeface="Arial" charset="0"/>
              </a:rPr>
              <a:t>Mechanorecepce</a:t>
            </a:r>
            <a:r>
              <a:rPr lang="cs-CZ" dirty="0">
                <a:latin typeface="Arial" charset="0"/>
              </a:rPr>
              <a:t> může přímo řídit expresi</a:t>
            </a:r>
          </a:p>
          <a:p>
            <a:pPr eaLnBrk="1" hangingPunct="1"/>
            <a:r>
              <a:rPr lang="cs-CZ" dirty="0">
                <a:latin typeface="Arial" charset="0"/>
              </a:rPr>
              <a:t>Např. růst </a:t>
            </a:r>
            <a:r>
              <a:rPr lang="cs-CZ" dirty="0" smtClean="0">
                <a:latin typeface="Arial" charset="0"/>
              </a:rPr>
              <a:t>svalů (IGF –insulin-</a:t>
            </a:r>
            <a:r>
              <a:rPr lang="cs-CZ" dirty="0" err="1" smtClean="0">
                <a:latin typeface="Arial" charset="0"/>
              </a:rPr>
              <a:t>like</a:t>
            </a:r>
            <a:r>
              <a:rPr lang="cs-CZ" dirty="0" smtClean="0">
                <a:latin typeface="Arial" charset="0"/>
              </a:rPr>
              <a:t> </a:t>
            </a:r>
            <a:r>
              <a:rPr lang="cs-CZ" dirty="0" err="1" smtClean="0">
                <a:latin typeface="Arial" charset="0"/>
              </a:rPr>
              <a:t>growth</a:t>
            </a:r>
            <a:r>
              <a:rPr lang="cs-CZ" dirty="0" smtClean="0">
                <a:latin typeface="Arial" charset="0"/>
              </a:rPr>
              <a:t> </a:t>
            </a:r>
            <a:r>
              <a:rPr lang="cs-CZ" dirty="0" err="1" smtClean="0">
                <a:latin typeface="Arial" charset="0"/>
              </a:rPr>
              <a:t>factor</a:t>
            </a:r>
            <a:r>
              <a:rPr lang="cs-CZ" dirty="0" smtClean="0">
                <a:latin typeface="Arial" charset="0"/>
              </a:rPr>
              <a:t>)</a:t>
            </a:r>
            <a:endParaRPr lang="cs-CZ" dirty="0">
              <a:latin typeface="Arial" charset="0"/>
            </a:endParaRPr>
          </a:p>
        </p:txBody>
      </p:sp>
      <p:pic>
        <p:nvPicPr>
          <p:cNvPr id="65539" name="Picture 3" descr="mechano expres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1382"/>
          <a:stretch>
            <a:fillRect/>
          </a:stretch>
        </p:blipFill>
        <p:spPr bwMode="auto">
          <a:xfrm>
            <a:off x="539750" y="981075"/>
            <a:ext cx="7704138"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4"/>
          <p:cNvSpPr txBox="1">
            <a:spLocks noChangeArrowheads="1"/>
          </p:cNvSpPr>
          <p:nvPr/>
        </p:nvSpPr>
        <p:spPr bwMode="auto">
          <a:xfrm>
            <a:off x="7072313" y="6572250"/>
            <a:ext cx="5778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1000" b="1">
                <a:latin typeface="Arial" charset="0"/>
              </a:rPr>
              <a:t>Moyes</a:t>
            </a:r>
          </a:p>
        </p:txBody>
      </p:sp>
    </p:spTree>
    <p:extLst>
      <p:ext uri="{BB962C8B-B14F-4D97-AF65-F5344CB8AC3E}">
        <p14:creationId xmlns:p14="http://schemas.microsoft.com/office/powerpoint/2010/main" val="342835399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tiv1 Marti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7341</TotalTime>
  <Words>2889</Words>
  <Application>Microsoft Office PowerPoint</Application>
  <PresentationFormat>Předvádění na obrazovce (4:3)</PresentationFormat>
  <Paragraphs>463</Paragraphs>
  <Slides>138</Slides>
  <Notes>0</Notes>
  <HiddenSlides>13</HiddenSlides>
  <MMClips>0</MMClips>
  <ScaleCrop>false</ScaleCrop>
  <HeadingPairs>
    <vt:vector size="4" baseType="variant">
      <vt:variant>
        <vt:lpstr>Motiv</vt:lpstr>
      </vt:variant>
      <vt:variant>
        <vt:i4>1</vt:i4>
      </vt:variant>
      <vt:variant>
        <vt:lpstr>Nadpisy snímků</vt:lpstr>
      </vt:variant>
      <vt:variant>
        <vt:i4>138</vt:i4>
      </vt:variant>
    </vt:vector>
  </HeadingPairs>
  <TitlesOfParts>
    <vt:vector size="139" baseType="lpstr">
      <vt:lpstr>Motiv1 Martin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Fyziologie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Martin Vácha</dc:creator>
  <cp:lastModifiedBy>vacha</cp:lastModifiedBy>
  <cp:revision>189</cp:revision>
  <dcterms:created xsi:type="dcterms:W3CDTF">2002-02-26T08:31:55Z</dcterms:created>
  <dcterms:modified xsi:type="dcterms:W3CDTF">2019-03-25T12:47:28Z</dcterms:modified>
</cp:coreProperties>
</file>