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Lst>
  <p:handoutMasterIdLst>
    <p:handoutMasterId r:id="rId173"/>
  </p:handoutMasterIdLst>
  <p:sldIdLst>
    <p:sldId id="336" r:id="rId2"/>
    <p:sldId id="370" r:id="rId3"/>
    <p:sldId id="432" r:id="rId4"/>
    <p:sldId id="436" r:id="rId5"/>
    <p:sldId id="321" r:id="rId6"/>
    <p:sldId id="433" r:id="rId7"/>
    <p:sldId id="383" r:id="rId8"/>
    <p:sldId id="266" r:id="rId9"/>
    <p:sldId id="322" r:id="rId10"/>
    <p:sldId id="323" r:id="rId11"/>
    <p:sldId id="337" r:id="rId12"/>
    <p:sldId id="296" r:id="rId13"/>
    <p:sldId id="332" r:id="rId14"/>
    <p:sldId id="422" r:id="rId15"/>
    <p:sldId id="326" r:id="rId16"/>
    <p:sldId id="324" r:id="rId17"/>
    <p:sldId id="320" r:id="rId18"/>
    <p:sldId id="400" r:id="rId19"/>
    <p:sldId id="297" r:id="rId20"/>
    <p:sldId id="437" r:id="rId21"/>
    <p:sldId id="391" r:id="rId22"/>
    <p:sldId id="351" r:id="rId23"/>
    <p:sldId id="426" r:id="rId24"/>
    <p:sldId id="423" r:id="rId25"/>
    <p:sldId id="256" r:id="rId26"/>
    <p:sldId id="390" r:id="rId27"/>
    <p:sldId id="329" r:id="rId28"/>
    <p:sldId id="384" r:id="rId29"/>
    <p:sldId id="385" r:id="rId30"/>
    <p:sldId id="386" r:id="rId31"/>
    <p:sldId id="387" r:id="rId32"/>
    <p:sldId id="388" r:id="rId33"/>
    <p:sldId id="288" r:id="rId34"/>
    <p:sldId id="479" r:id="rId35"/>
    <p:sldId id="480" r:id="rId36"/>
    <p:sldId id="481" r:id="rId37"/>
    <p:sldId id="339" r:id="rId38"/>
    <p:sldId id="318" r:id="rId39"/>
    <p:sldId id="429" r:id="rId40"/>
    <p:sldId id="485" r:id="rId41"/>
    <p:sldId id="421" r:id="rId42"/>
    <p:sldId id="424" r:id="rId43"/>
    <p:sldId id="371" r:id="rId44"/>
    <p:sldId id="340" r:id="rId45"/>
    <p:sldId id="443" r:id="rId46"/>
    <p:sldId id="425" r:id="rId47"/>
    <p:sldId id="420" r:id="rId48"/>
    <p:sldId id="444" r:id="rId49"/>
    <p:sldId id="445" r:id="rId50"/>
    <p:sldId id="446" r:id="rId51"/>
    <p:sldId id="289" r:id="rId52"/>
    <p:sldId id="304" r:id="rId53"/>
    <p:sldId id="483" r:id="rId54"/>
    <p:sldId id="484" r:id="rId55"/>
    <p:sldId id="293" r:id="rId56"/>
    <p:sldId id="315" r:id="rId57"/>
    <p:sldId id="294" r:id="rId58"/>
    <p:sldId id="290" r:id="rId59"/>
    <p:sldId id="258" r:id="rId60"/>
    <p:sldId id="438" r:id="rId61"/>
    <p:sldId id="358" r:id="rId62"/>
    <p:sldId id="327" r:id="rId63"/>
    <p:sldId id="284" r:id="rId64"/>
    <p:sldId id="328" r:id="rId65"/>
    <p:sldId id="259" r:id="rId66"/>
    <p:sldId id="486" r:id="rId67"/>
    <p:sldId id="447" r:id="rId68"/>
    <p:sldId id="305" r:id="rId69"/>
    <p:sldId id="414" r:id="rId70"/>
    <p:sldId id="285" r:id="rId71"/>
    <p:sldId id="373" r:id="rId72"/>
    <p:sldId id="427" r:id="rId73"/>
    <p:sldId id="428" r:id="rId74"/>
    <p:sldId id="439" r:id="rId75"/>
    <p:sldId id="397" r:id="rId76"/>
    <p:sldId id="398" r:id="rId77"/>
    <p:sldId id="399" r:id="rId78"/>
    <p:sldId id="454" r:id="rId79"/>
    <p:sldId id="352" r:id="rId80"/>
    <p:sldId id="359" r:id="rId81"/>
    <p:sldId id="455" r:id="rId82"/>
    <p:sldId id="456" r:id="rId83"/>
    <p:sldId id="442" r:id="rId84"/>
    <p:sldId id="353" r:id="rId85"/>
    <p:sldId id="309" r:id="rId86"/>
    <p:sldId id="449" r:id="rId87"/>
    <p:sldId id="440" r:id="rId88"/>
    <p:sldId id="365" r:id="rId89"/>
    <p:sldId id="363" r:id="rId90"/>
    <p:sldId id="450" r:id="rId91"/>
    <p:sldId id="451" r:id="rId92"/>
    <p:sldId id="452" r:id="rId93"/>
    <p:sldId id="341" r:id="rId94"/>
    <p:sldId id="342" r:id="rId95"/>
    <p:sldId id="343" r:id="rId96"/>
    <p:sldId id="356" r:id="rId97"/>
    <p:sldId id="434" r:id="rId98"/>
    <p:sldId id="349" r:id="rId99"/>
    <p:sldId id="347" r:id="rId100"/>
    <p:sldId id="457" r:id="rId101"/>
    <p:sldId id="345" r:id="rId102"/>
    <p:sldId id="346" r:id="rId103"/>
    <p:sldId id="344" r:id="rId104"/>
    <p:sldId id="348" r:id="rId105"/>
    <p:sldId id="415" r:id="rId106"/>
    <p:sldId id="306" r:id="rId107"/>
    <p:sldId id="380" r:id="rId108"/>
    <p:sldId id="458" r:id="rId109"/>
    <p:sldId id="417" r:id="rId110"/>
    <p:sldId id="407" r:id="rId111"/>
    <p:sldId id="361" r:id="rId112"/>
    <p:sldId id="316" r:id="rId113"/>
    <p:sldId id="282" r:id="rId114"/>
    <p:sldId id="459" r:id="rId115"/>
    <p:sldId id="460" r:id="rId116"/>
    <p:sldId id="409" r:id="rId117"/>
    <p:sldId id="488" r:id="rId118"/>
    <p:sldId id="411" r:id="rId119"/>
    <p:sldId id="330" r:id="rId120"/>
    <p:sldId id="381" r:id="rId121"/>
    <p:sldId id="382" r:id="rId122"/>
    <p:sldId id="307" r:id="rId123"/>
    <p:sldId id="401" r:id="rId124"/>
    <p:sldId id="462" r:id="rId125"/>
    <p:sldId id="364" r:id="rId126"/>
    <p:sldId id="369" r:id="rId127"/>
    <p:sldId id="261" r:id="rId128"/>
    <p:sldId id="310" r:id="rId129"/>
    <p:sldId id="435" r:id="rId130"/>
    <p:sldId id="463" r:id="rId131"/>
    <p:sldId id="319" r:id="rId132"/>
    <p:sldId id="461" r:id="rId133"/>
    <p:sldId id="464" r:id="rId134"/>
    <p:sldId id="314" r:id="rId135"/>
    <p:sldId id="494" r:id="rId136"/>
    <p:sldId id="367" r:id="rId137"/>
    <p:sldId id="487" r:id="rId138"/>
    <p:sldId id="418" r:id="rId139"/>
    <p:sldId id="477" r:id="rId140"/>
    <p:sldId id="368" r:id="rId141"/>
    <p:sldId id="354" r:id="rId142"/>
    <p:sldId id="355" r:id="rId143"/>
    <p:sldId id="495" r:id="rId144"/>
    <p:sldId id="295" r:id="rId145"/>
    <p:sldId id="431" r:id="rId146"/>
    <p:sldId id="489" r:id="rId147"/>
    <p:sldId id="490" r:id="rId148"/>
    <p:sldId id="491" r:id="rId149"/>
    <p:sldId id="492" r:id="rId150"/>
    <p:sldId id="478" r:id="rId151"/>
    <p:sldId id="465" r:id="rId152"/>
    <p:sldId id="496" r:id="rId153"/>
    <p:sldId id="466" r:id="rId154"/>
    <p:sldId id="467" r:id="rId155"/>
    <p:sldId id="468" r:id="rId156"/>
    <p:sldId id="379" r:id="rId157"/>
    <p:sldId id="469" r:id="rId158"/>
    <p:sldId id="474" r:id="rId159"/>
    <p:sldId id="470" r:id="rId160"/>
    <p:sldId id="475" r:id="rId161"/>
    <p:sldId id="471" r:id="rId162"/>
    <p:sldId id="472" r:id="rId163"/>
    <p:sldId id="473" r:id="rId164"/>
    <p:sldId id="476" r:id="rId165"/>
    <p:sldId id="396" r:id="rId166"/>
    <p:sldId id="277" r:id="rId167"/>
    <p:sldId id="263" r:id="rId168"/>
    <p:sldId id="313" r:id="rId169"/>
    <p:sldId id="299" r:id="rId170"/>
    <p:sldId id="300" r:id="rId171"/>
    <p:sldId id="301" r:id="rId172"/>
  </p:sldIdLst>
  <p:sldSz cx="9144000" cy="6858000" type="screen4x3"/>
  <p:notesSz cx="6858000" cy="9144000"/>
  <p:defaultTextStyle>
    <a:defPPr>
      <a:defRPr lang="cs-CZ"/>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FFFF00"/>
    <a:srgbClr val="FF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260" autoAdjust="0"/>
    <p:restoredTop sz="94660"/>
  </p:normalViewPr>
  <p:slideViewPr>
    <p:cSldViewPr showGuides="1">
      <p:cViewPr>
        <p:scale>
          <a:sx n="75" d="100"/>
          <a:sy n="75" d="100"/>
        </p:scale>
        <p:origin x="-2388" y="-628"/>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viewProps" Target="viewProps.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slide" Target="slides/slide168.xml"/><Relationship Id="rId177"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_rels/viewProps.xml.rels><?xml version="1.0" encoding="UTF-8" standalone="yes"?>
<Relationships xmlns="http://schemas.openxmlformats.org/package/2006/relationships"><Relationship Id="rId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cs-CZ"/>
          </a:p>
        </p:txBody>
      </p:sp>
      <p:sp>
        <p:nvSpPr>
          <p:cNvPr id="4099"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cs-CZ"/>
          </a:p>
        </p:txBody>
      </p:sp>
      <p:sp>
        <p:nvSpPr>
          <p:cNvPr id="4100"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cs-CZ"/>
          </a:p>
        </p:txBody>
      </p:sp>
      <p:sp>
        <p:nvSpPr>
          <p:cNvPr id="4101"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FF3E1269-8EF2-4657-85EF-4D6630955F51}" type="slidenum">
              <a:rPr lang="cs-CZ"/>
              <a:pPr>
                <a:defRPr/>
              </a:pPr>
              <a:t>‹#›</a:t>
            </a:fld>
            <a:endParaRPr lang="cs-CZ"/>
          </a:p>
        </p:txBody>
      </p:sp>
    </p:spTree>
    <p:extLst>
      <p:ext uri="{BB962C8B-B14F-4D97-AF65-F5344CB8AC3E}">
        <p14:creationId xmlns:p14="http://schemas.microsoft.com/office/powerpoint/2010/main" val="19678948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28" name="Zástupný symbol pro datum 27"/>
          <p:cNvSpPr>
            <a:spLocks noGrp="1"/>
          </p:cNvSpPr>
          <p:nvPr>
            <p:ph type="dt" sz="half" idx="10"/>
          </p:nvPr>
        </p:nvSpPr>
        <p:spPr/>
        <p:txBody>
          <a:bodyPr/>
          <a:lstStyle>
            <a:extLst/>
          </a:lstStyle>
          <a:p>
            <a:pPr>
              <a:defRPr/>
            </a:pPr>
            <a:endParaRPr lang="cs-CZ"/>
          </a:p>
        </p:txBody>
      </p:sp>
      <p:sp>
        <p:nvSpPr>
          <p:cNvPr id="17" name="Zástupný symbol pro zápatí 16"/>
          <p:cNvSpPr>
            <a:spLocks noGrp="1"/>
          </p:cNvSpPr>
          <p:nvPr>
            <p:ph type="ftr" sz="quarter" idx="11"/>
          </p:nvPr>
        </p:nvSpPr>
        <p:spPr/>
        <p:txBody>
          <a:bodyPr/>
          <a:lstStyle>
            <a:extLst/>
          </a:lstStyle>
          <a:p>
            <a:pPr>
              <a:defRPr/>
            </a:pPr>
            <a:endParaRPr lang="cs-CZ"/>
          </a:p>
        </p:txBody>
      </p:sp>
      <p:sp>
        <p:nvSpPr>
          <p:cNvPr id="29" name="Zástupný symbol pro číslo snímku 28"/>
          <p:cNvSpPr>
            <a:spLocks noGrp="1"/>
          </p:cNvSpPr>
          <p:nvPr>
            <p:ph type="sldNum" sz="quarter" idx="12"/>
          </p:nvPr>
        </p:nvSpPr>
        <p:spPr/>
        <p:txBody>
          <a:bodyPr/>
          <a:lstStyle>
            <a:extLst/>
          </a:lstStyle>
          <a:p>
            <a:pPr>
              <a:defRPr/>
            </a:pPr>
            <a:fld id="{19BB457B-40F2-4CA4-AFC4-EBBE1816439F}" type="slidenum">
              <a:rPr lang="cs-CZ" smtClean="0"/>
              <a:pPr>
                <a:defRPr/>
              </a:pPr>
              <a:t>‹#›</a:t>
            </a:fld>
            <a:endParaRPr lang="cs-CZ"/>
          </a:p>
        </p:txBody>
      </p:sp>
      <p:sp>
        <p:nvSpPr>
          <p:cNvPr id="32" name="Obdélník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9" name="Obdélník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Obdélník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Obdélník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Obdélník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Nadpis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cs-CZ" smtClean="0"/>
              <a:t>Kliknutím lze upravit styl.</a:t>
            </a:r>
            <a:endParaRPr kumimoji="0" lang="en-US"/>
          </a:p>
        </p:txBody>
      </p:sp>
      <p:sp>
        <p:nvSpPr>
          <p:cNvPr id="9" name="Podnadpis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cs-CZ" smtClean="0"/>
              <a:t>Kliknutím lze upravit styl předlohy.</a:t>
            </a:r>
            <a:endParaRPr kumimoji="0" lang="en-US"/>
          </a:p>
        </p:txBody>
      </p:sp>
      <p:sp>
        <p:nvSpPr>
          <p:cNvPr id="56" name="Obdélník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5" name="Obdélník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6" name="Obdélník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7" name="Obdélník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extLst/>
          </a:lstStyle>
          <a:p>
            <a:r>
              <a:rPr kumimoji="0" lang="cs-CZ" smtClean="0"/>
              <a:t>Kliknutím lze upravit styl.</a:t>
            </a:r>
            <a:endParaRPr kumimoji="0" lang="en-US"/>
          </a:p>
        </p:txBody>
      </p:sp>
      <p:sp>
        <p:nvSpPr>
          <p:cNvPr id="3" name="Zástupný symbol pro svislý text 2"/>
          <p:cNvSpPr>
            <a:spLocks noGrp="1"/>
          </p:cNvSpPr>
          <p:nvPr>
            <p:ph type="body" orient="vert" idx="1"/>
          </p:nvPr>
        </p:nvSpPr>
        <p:spPr/>
        <p:txBody>
          <a:bodyPr vert="eaVert"/>
          <a:lstStyle>
            <a:extLst/>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extLst/>
          </a:lstStyle>
          <a:p>
            <a:pPr>
              <a:defRPr/>
            </a:pPr>
            <a:endParaRPr lang="cs-CZ"/>
          </a:p>
        </p:txBody>
      </p:sp>
      <p:sp>
        <p:nvSpPr>
          <p:cNvPr id="5" name="Zástupný symbol pro zápatí 4"/>
          <p:cNvSpPr>
            <a:spLocks noGrp="1"/>
          </p:cNvSpPr>
          <p:nvPr>
            <p:ph type="ftr" sz="quarter" idx="11"/>
          </p:nvPr>
        </p:nvSpPr>
        <p:spPr/>
        <p:txBody>
          <a:bodyPr/>
          <a:lstStyle>
            <a:extLst/>
          </a:lstStyle>
          <a:p>
            <a:pPr>
              <a:defRPr/>
            </a:pPr>
            <a:endParaRPr lang="cs-CZ"/>
          </a:p>
        </p:txBody>
      </p:sp>
      <p:sp>
        <p:nvSpPr>
          <p:cNvPr id="6" name="Zástupný symbol pro číslo snímku 5"/>
          <p:cNvSpPr>
            <a:spLocks noGrp="1"/>
          </p:cNvSpPr>
          <p:nvPr>
            <p:ph type="sldNum" sz="quarter" idx="12"/>
          </p:nvPr>
        </p:nvSpPr>
        <p:spPr/>
        <p:txBody>
          <a:bodyPr/>
          <a:lstStyle>
            <a:extLst/>
          </a:lstStyle>
          <a:p>
            <a:pPr>
              <a:defRPr/>
            </a:pPr>
            <a:fld id="{E57C9AAF-365D-42CC-B000-A74D93D5884D}" type="slidenum">
              <a:rPr lang="cs-CZ" smtClean="0"/>
              <a:pPr>
                <a:defRPr/>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9"/>
            <a:ext cx="1981200" cy="5851525"/>
          </a:xfrm>
        </p:spPr>
        <p:txBody>
          <a:bodyPr vert="eaVert" anchor="ctr"/>
          <a:lstStyle>
            <a:extLst/>
          </a:lstStyle>
          <a:p>
            <a:r>
              <a:rPr kumimoji="0" lang="cs-CZ" smtClean="0"/>
              <a:t>Kliknutím lze upravit styl.</a:t>
            </a:r>
            <a:endParaRPr kumimoji="0" lang="en-US"/>
          </a:p>
        </p:txBody>
      </p:sp>
      <p:sp>
        <p:nvSpPr>
          <p:cNvPr id="3" name="Zástupný symbol pro svislý text 2"/>
          <p:cNvSpPr>
            <a:spLocks noGrp="1"/>
          </p:cNvSpPr>
          <p:nvPr>
            <p:ph type="body" orient="vert" idx="1"/>
          </p:nvPr>
        </p:nvSpPr>
        <p:spPr>
          <a:xfrm>
            <a:off x="609600" y="274639"/>
            <a:ext cx="5867400" cy="5851525"/>
          </a:xfrm>
        </p:spPr>
        <p:txBody>
          <a:bodyPr vert="eaVert"/>
          <a:lstStyle>
            <a:extLst/>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extLst/>
          </a:lstStyle>
          <a:p>
            <a:pPr>
              <a:defRPr/>
            </a:pPr>
            <a:endParaRPr lang="cs-CZ"/>
          </a:p>
        </p:txBody>
      </p:sp>
      <p:sp>
        <p:nvSpPr>
          <p:cNvPr id="5" name="Zástupný symbol pro zápatí 4"/>
          <p:cNvSpPr>
            <a:spLocks noGrp="1"/>
          </p:cNvSpPr>
          <p:nvPr>
            <p:ph type="ftr" sz="quarter" idx="11"/>
          </p:nvPr>
        </p:nvSpPr>
        <p:spPr/>
        <p:txBody>
          <a:bodyPr/>
          <a:lstStyle>
            <a:extLst/>
          </a:lstStyle>
          <a:p>
            <a:pPr>
              <a:defRPr/>
            </a:pPr>
            <a:endParaRPr lang="cs-CZ"/>
          </a:p>
        </p:txBody>
      </p:sp>
      <p:sp>
        <p:nvSpPr>
          <p:cNvPr id="6" name="Zástupný symbol pro číslo snímku 5"/>
          <p:cNvSpPr>
            <a:spLocks noGrp="1"/>
          </p:cNvSpPr>
          <p:nvPr>
            <p:ph type="sldNum" sz="quarter" idx="12"/>
          </p:nvPr>
        </p:nvSpPr>
        <p:spPr/>
        <p:txBody>
          <a:bodyPr/>
          <a:lstStyle>
            <a:extLst/>
          </a:lstStyle>
          <a:p>
            <a:pPr>
              <a:defRPr/>
            </a:pPr>
            <a:fld id="{0C5F9D6F-96C4-41CD-957B-EFE148B36A41}" type="slidenum">
              <a:rPr lang="cs-CZ" smtClean="0"/>
              <a:pPr>
                <a:defRPr/>
              </a:pPr>
              <a:t>‹#›</a:t>
            </a:fld>
            <a:endParaRPr lang="cs-CZ"/>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457200"/>
            <a:ext cx="8229600" cy="13716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457200" y="1981200"/>
            <a:ext cx="4038600" cy="3886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981200"/>
            <a:ext cx="4038600" cy="18669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48200" y="4000500"/>
            <a:ext cx="4038600" cy="18669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2"/>
          <p:cNvSpPr>
            <a:spLocks noGrp="1" noChangeArrowheads="1"/>
          </p:cNvSpPr>
          <p:nvPr>
            <p:ph type="ftr" sz="quarter" idx="10"/>
          </p:nvPr>
        </p:nvSpPr>
        <p:spPr>
          <a:ln/>
        </p:spPr>
        <p:txBody>
          <a:bodyPr/>
          <a:lstStyle>
            <a:lvl1pPr>
              <a:defRPr/>
            </a:lvl1pPr>
          </a:lstStyle>
          <a:p>
            <a:pPr>
              <a:defRPr/>
            </a:pPr>
            <a:endParaRPr lang="cs-CZ"/>
          </a:p>
        </p:txBody>
      </p:sp>
      <p:sp>
        <p:nvSpPr>
          <p:cNvPr id="7" name="Rectangle 3"/>
          <p:cNvSpPr>
            <a:spLocks noGrp="1" noChangeArrowheads="1"/>
          </p:cNvSpPr>
          <p:nvPr>
            <p:ph type="sldNum" sz="quarter" idx="11"/>
          </p:nvPr>
        </p:nvSpPr>
        <p:spPr>
          <a:ln/>
        </p:spPr>
        <p:txBody>
          <a:bodyPr/>
          <a:lstStyle>
            <a:lvl1pPr>
              <a:defRPr/>
            </a:lvl1pPr>
          </a:lstStyle>
          <a:p>
            <a:pPr>
              <a:defRPr/>
            </a:pPr>
            <a:fld id="{11FE9759-FA5D-4751-AC77-C09C561525A6}" type="slidenum">
              <a:rPr lang="cs-CZ" smtClean="0"/>
              <a:pPr>
                <a:defRPr/>
              </a:pPr>
              <a:t>‹#›</a:t>
            </a:fld>
            <a:endParaRPr lang="cs-CZ"/>
          </a:p>
        </p:txBody>
      </p:sp>
      <p:sp>
        <p:nvSpPr>
          <p:cNvPr id="8" name="Rectangle 16"/>
          <p:cNvSpPr>
            <a:spLocks noGrp="1" noChangeArrowheads="1"/>
          </p:cNvSpPr>
          <p:nvPr>
            <p:ph type="dt" sz="half" idx="12"/>
          </p:nvPr>
        </p:nvSpPr>
        <p:spPr>
          <a:ln/>
        </p:spPr>
        <p:txBody>
          <a:bodyPr/>
          <a:lstStyle>
            <a:lvl1pPr>
              <a:defRPr/>
            </a:lvl1pPr>
          </a:lstStyle>
          <a:p>
            <a:pPr>
              <a:defRPr/>
            </a:pPr>
            <a:endParaRPr lang="cs-CZ"/>
          </a:p>
        </p:txBody>
      </p:sp>
    </p:spTree>
    <p:extLst>
      <p:ext uri="{BB962C8B-B14F-4D97-AF65-F5344CB8AC3E}">
        <p14:creationId xmlns:p14="http://schemas.microsoft.com/office/powerpoint/2010/main" val="2809483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extLst/>
          </a:lstStyle>
          <a:p>
            <a:r>
              <a:rPr kumimoji="0" lang="cs-CZ" smtClean="0"/>
              <a:t>Kliknutím lze upravit styl.</a:t>
            </a:r>
            <a:endParaRPr kumimoji="0" lang="en-US"/>
          </a:p>
        </p:txBody>
      </p:sp>
      <p:sp>
        <p:nvSpPr>
          <p:cNvPr id="3" name="Zástupný symbol pro obsah 2"/>
          <p:cNvSpPr>
            <a:spLocks noGrp="1"/>
          </p:cNvSpPr>
          <p:nvPr>
            <p:ph idx="1"/>
          </p:nvPr>
        </p:nvSpPr>
        <p:spPr/>
        <p:txBody>
          <a:bodyPr/>
          <a:lstStyle>
            <a:extLst/>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extLst/>
          </a:lstStyle>
          <a:p>
            <a:pPr>
              <a:defRPr/>
            </a:pPr>
            <a:endParaRPr lang="cs-CZ"/>
          </a:p>
        </p:txBody>
      </p:sp>
      <p:sp>
        <p:nvSpPr>
          <p:cNvPr id="5" name="Zástupný symbol pro zápatí 4"/>
          <p:cNvSpPr>
            <a:spLocks noGrp="1"/>
          </p:cNvSpPr>
          <p:nvPr>
            <p:ph type="ftr" sz="quarter" idx="11"/>
          </p:nvPr>
        </p:nvSpPr>
        <p:spPr/>
        <p:txBody>
          <a:bodyPr/>
          <a:lstStyle>
            <a:extLst/>
          </a:lstStyle>
          <a:p>
            <a:pPr>
              <a:defRPr/>
            </a:pPr>
            <a:endParaRPr lang="cs-CZ"/>
          </a:p>
        </p:txBody>
      </p:sp>
      <p:sp>
        <p:nvSpPr>
          <p:cNvPr id="6" name="Zástupný symbol pro číslo snímku 5"/>
          <p:cNvSpPr>
            <a:spLocks noGrp="1"/>
          </p:cNvSpPr>
          <p:nvPr>
            <p:ph type="sldNum" sz="quarter" idx="12"/>
          </p:nvPr>
        </p:nvSpPr>
        <p:spPr/>
        <p:txBody>
          <a:bodyPr/>
          <a:lstStyle>
            <a:extLst/>
          </a:lstStyle>
          <a:p>
            <a:pPr>
              <a:defRPr/>
            </a:pPr>
            <a:fld id="{EBF6D441-A26C-4FAD-B276-9C38D6E170BC}" type="slidenum">
              <a:rPr lang="cs-CZ" smtClean="0"/>
              <a:pPr>
                <a:defRPr/>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14" name="Volný tvar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Volný tvar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Volný tvar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Volný tvar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Volný tvar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Volný tvar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Volný tvar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Volný tvar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Volný tvar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Volný tvar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Volný tvar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Volný tvar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Volný tvar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Volný tvar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Volný tvar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Zástupný symbol pro text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cs-CZ" smtClean="0"/>
              <a:t>Kliknutím lze upravit styly předlohy textu.</a:t>
            </a:r>
          </a:p>
        </p:txBody>
      </p:sp>
      <p:sp>
        <p:nvSpPr>
          <p:cNvPr id="4" name="Zástupný symbol pro datum 3"/>
          <p:cNvSpPr>
            <a:spLocks noGrp="1"/>
          </p:cNvSpPr>
          <p:nvPr>
            <p:ph type="dt" sz="half" idx="10"/>
          </p:nvPr>
        </p:nvSpPr>
        <p:spPr/>
        <p:txBody>
          <a:bodyPr/>
          <a:lstStyle>
            <a:extLst/>
          </a:lstStyle>
          <a:p>
            <a:pPr>
              <a:defRPr/>
            </a:pPr>
            <a:endParaRPr lang="cs-CZ"/>
          </a:p>
        </p:txBody>
      </p:sp>
      <p:sp>
        <p:nvSpPr>
          <p:cNvPr id="5" name="Zástupný symbol pro zápatí 4"/>
          <p:cNvSpPr>
            <a:spLocks noGrp="1"/>
          </p:cNvSpPr>
          <p:nvPr>
            <p:ph type="ftr" sz="quarter" idx="11"/>
          </p:nvPr>
        </p:nvSpPr>
        <p:spPr/>
        <p:txBody>
          <a:bodyPr/>
          <a:lstStyle>
            <a:extLst/>
          </a:lstStyle>
          <a:p>
            <a:pPr>
              <a:defRPr/>
            </a:pPr>
            <a:endParaRPr lang="cs-CZ"/>
          </a:p>
        </p:txBody>
      </p:sp>
      <p:sp>
        <p:nvSpPr>
          <p:cNvPr id="6" name="Zástupný symbol pro číslo snímku 5"/>
          <p:cNvSpPr>
            <a:spLocks noGrp="1"/>
          </p:cNvSpPr>
          <p:nvPr>
            <p:ph type="sldNum" sz="quarter" idx="12"/>
          </p:nvPr>
        </p:nvSpPr>
        <p:spPr/>
        <p:txBody>
          <a:bodyPr/>
          <a:lstStyle>
            <a:extLst/>
          </a:lstStyle>
          <a:p>
            <a:pPr>
              <a:defRPr/>
            </a:pPr>
            <a:fld id="{27C98A94-A09D-4EEE-83E9-3C7F4B816C6B}" type="slidenum">
              <a:rPr lang="cs-CZ" smtClean="0"/>
              <a:pPr>
                <a:defRPr/>
              </a:pPr>
              <a:t>‹#›</a:t>
            </a:fld>
            <a:endParaRPr lang="cs-CZ"/>
          </a:p>
        </p:txBody>
      </p:sp>
      <p:sp>
        <p:nvSpPr>
          <p:cNvPr id="7" name="Obdélník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Nadpis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cs-CZ" smtClean="0"/>
              <a:t>Kliknutím lze upravit styl.</a:t>
            </a:r>
            <a:endParaRPr kumimoji="0" lang="en-US"/>
          </a:p>
        </p:txBody>
      </p:sp>
      <p:sp>
        <p:nvSpPr>
          <p:cNvPr id="8" name="Obdélník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Obdélník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Obdélník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Obdélník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Obdélník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512064"/>
            <a:ext cx="8229600" cy="914400"/>
          </a:xfrm>
        </p:spPr>
        <p:txBody>
          <a:bodyPr/>
          <a:lstStyle>
            <a:extLst/>
          </a:lstStyle>
          <a:p>
            <a:r>
              <a:rPr kumimoji="0" lang="cs-CZ" smtClean="0"/>
              <a:t>Kliknutím lze upravit styl.</a:t>
            </a:r>
            <a:endParaRPr kumimoji="0" lang="en-US"/>
          </a:p>
        </p:txBody>
      </p:sp>
      <p:sp>
        <p:nvSpPr>
          <p:cNvPr id="3" name="Zástupný symbol pro obsah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obsah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5" name="Zástupný symbol pro datum 4"/>
          <p:cNvSpPr>
            <a:spLocks noGrp="1"/>
          </p:cNvSpPr>
          <p:nvPr>
            <p:ph type="dt" sz="half" idx="10"/>
          </p:nvPr>
        </p:nvSpPr>
        <p:spPr/>
        <p:txBody>
          <a:bodyPr/>
          <a:lstStyle>
            <a:extLst/>
          </a:lstStyle>
          <a:p>
            <a:pPr>
              <a:defRPr/>
            </a:pPr>
            <a:endParaRPr lang="cs-CZ"/>
          </a:p>
        </p:txBody>
      </p:sp>
      <p:sp>
        <p:nvSpPr>
          <p:cNvPr id="6" name="Zástupný symbol pro zápatí 5"/>
          <p:cNvSpPr>
            <a:spLocks noGrp="1"/>
          </p:cNvSpPr>
          <p:nvPr>
            <p:ph type="ftr" sz="quarter" idx="11"/>
          </p:nvPr>
        </p:nvSpPr>
        <p:spPr/>
        <p:txBody>
          <a:bodyPr/>
          <a:lstStyle>
            <a:extLst/>
          </a:lstStyle>
          <a:p>
            <a:pPr>
              <a:defRPr/>
            </a:pPr>
            <a:endParaRPr lang="cs-CZ"/>
          </a:p>
        </p:txBody>
      </p:sp>
      <p:sp>
        <p:nvSpPr>
          <p:cNvPr id="7" name="Zástupný symbol pro číslo snímku 6"/>
          <p:cNvSpPr>
            <a:spLocks noGrp="1"/>
          </p:cNvSpPr>
          <p:nvPr>
            <p:ph type="sldNum" sz="quarter" idx="12"/>
          </p:nvPr>
        </p:nvSpPr>
        <p:spPr/>
        <p:txBody>
          <a:bodyPr/>
          <a:lstStyle>
            <a:extLst/>
          </a:lstStyle>
          <a:p>
            <a:pPr>
              <a:defRPr/>
            </a:pPr>
            <a:fld id="{2FE5E7CE-E851-4F9D-81F7-E1A873236E4A}" type="slidenum">
              <a:rPr lang="cs-CZ" smtClean="0"/>
              <a:pPr>
                <a:defRPr/>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orovnání">
    <p:spTree>
      <p:nvGrpSpPr>
        <p:cNvPr id="1" name=""/>
        <p:cNvGrpSpPr/>
        <p:nvPr/>
      </p:nvGrpSpPr>
      <p:grpSpPr>
        <a:xfrm>
          <a:off x="0" y="0"/>
          <a:ext cx="0" cy="0"/>
          <a:chOff x="0" y="0"/>
          <a:chExt cx="0" cy="0"/>
        </a:xfrm>
      </p:grpSpPr>
      <p:sp>
        <p:nvSpPr>
          <p:cNvPr id="25" name="Obdélník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Nadpis 1"/>
          <p:cNvSpPr>
            <a:spLocks noGrp="1"/>
          </p:cNvSpPr>
          <p:nvPr>
            <p:ph type="title"/>
          </p:nvPr>
        </p:nvSpPr>
        <p:spPr>
          <a:xfrm>
            <a:off x="504824" y="512064"/>
            <a:ext cx="7772400" cy="914400"/>
          </a:xfrm>
        </p:spPr>
        <p:txBody>
          <a:bodyPr anchor="t"/>
          <a:lstStyle>
            <a:lvl1pPr>
              <a:defRPr sz="4000"/>
            </a:lvl1pPr>
            <a:extLst/>
          </a:lstStyle>
          <a:p>
            <a:r>
              <a:rPr kumimoji="0" lang="cs-CZ" smtClean="0"/>
              <a:t>Kliknutím lze upravit styl.</a:t>
            </a:r>
            <a:endParaRPr kumimoji="0" lang="en-US"/>
          </a:p>
        </p:txBody>
      </p:sp>
      <p:sp>
        <p:nvSpPr>
          <p:cNvPr id="3" name="Zástupný symbol pro text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cs-CZ" smtClean="0"/>
              <a:t>Kliknutím lze upravit styly předlohy textu.</a:t>
            </a:r>
          </a:p>
        </p:txBody>
      </p:sp>
      <p:sp>
        <p:nvSpPr>
          <p:cNvPr id="4" name="Zástupný symbol pro text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cs-CZ" smtClean="0"/>
              <a:t>Kliknutím lze upravit styly předlohy textu.</a:t>
            </a:r>
          </a:p>
        </p:txBody>
      </p:sp>
      <p:sp>
        <p:nvSpPr>
          <p:cNvPr id="5" name="Zástupný symbol pro obsah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6" name="Zástupný symbol pro obsah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7" name="Zástupný symbol pro datum 6"/>
          <p:cNvSpPr>
            <a:spLocks noGrp="1"/>
          </p:cNvSpPr>
          <p:nvPr>
            <p:ph type="dt" sz="half" idx="10"/>
          </p:nvPr>
        </p:nvSpPr>
        <p:spPr/>
        <p:txBody>
          <a:bodyPr/>
          <a:lstStyle>
            <a:extLst/>
          </a:lstStyle>
          <a:p>
            <a:pPr>
              <a:defRPr/>
            </a:pPr>
            <a:endParaRPr lang="cs-CZ"/>
          </a:p>
        </p:txBody>
      </p:sp>
      <p:sp>
        <p:nvSpPr>
          <p:cNvPr id="8" name="Zástupný symbol pro zápatí 7"/>
          <p:cNvSpPr>
            <a:spLocks noGrp="1"/>
          </p:cNvSpPr>
          <p:nvPr>
            <p:ph type="ftr" sz="quarter" idx="11"/>
          </p:nvPr>
        </p:nvSpPr>
        <p:spPr/>
        <p:txBody>
          <a:bodyPr/>
          <a:lstStyle>
            <a:extLst/>
          </a:lstStyle>
          <a:p>
            <a:pPr>
              <a:defRPr/>
            </a:pPr>
            <a:endParaRPr lang="cs-CZ"/>
          </a:p>
        </p:txBody>
      </p:sp>
      <p:sp>
        <p:nvSpPr>
          <p:cNvPr id="9" name="Zástupný symbol pro číslo snímku 8"/>
          <p:cNvSpPr>
            <a:spLocks noGrp="1"/>
          </p:cNvSpPr>
          <p:nvPr>
            <p:ph type="sldNum" sz="quarter" idx="12"/>
          </p:nvPr>
        </p:nvSpPr>
        <p:spPr/>
        <p:txBody>
          <a:bodyPr/>
          <a:lstStyle>
            <a:extLst/>
          </a:lstStyle>
          <a:p>
            <a:pPr>
              <a:defRPr/>
            </a:pPr>
            <a:fld id="{D51855C8-F7D2-4C51-A9D7-25BD7BC34C72}" type="slidenum">
              <a:rPr lang="cs-CZ" smtClean="0"/>
              <a:pPr>
                <a:defRPr/>
              </a:pPr>
              <a:t>‹#›</a:t>
            </a:fld>
            <a:endParaRPr lang="cs-CZ"/>
          </a:p>
        </p:txBody>
      </p:sp>
      <p:sp>
        <p:nvSpPr>
          <p:cNvPr id="16" name="Obdélník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Obdélník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Obdélník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Obdélník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Obdélník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Obdélník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Obdélník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Obdélník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Obdélník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914400" y="512064"/>
            <a:ext cx="7772400" cy="914400"/>
          </a:xfrm>
        </p:spPr>
        <p:txBody>
          <a:bodyPr/>
          <a:lstStyle>
            <a:lvl1pPr>
              <a:defRPr sz="4000" cap="none" baseline="0"/>
            </a:lvl1pPr>
            <a:extLst/>
          </a:lstStyle>
          <a:p>
            <a:r>
              <a:rPr kumimoji="0" lang="cs-CZ" smtClean="0"/>
              <a:t>Kliknutím lze upravit styl.</a:t>
            </a:r>
            <a:endParaRPr kumimoji="0" lang="en-US"/>
          </a:p>
        </p:txBody>
      </p:sp>
      <p:sp>
        <p:nvSpPr>
          <p:cNvPr id="3" name="Zástupný symbol pro datum 2"/>
          <p:cNvSpPr>
            <a:spLocks noGrp="1"/>
          </p:cNvSpPr>
          <p:nvPr>
            <p:ph type="dt" sz="half" idx="10"/>
          </p:nvPr>
        </p:nvSpPr>
        <p:spPr/>
        <p:txBody>
          <a:bodyPr/>
          <a:lstStyle>
            <a:extLst/>
          </a:lstStyle>
          <a:p>
            <a:pPr>
              <a:defRPr/>
            </a:pPr>
            <a:endParaRPr lang="cs-CZ"/>
          </a:p>
        </p:txBody>
      </p:sp>
      <p:sp>
        <p:nvSpPr>
          <p:cNvPr id="4" name="Zástupný symbol pro zápatí 3"/>
          <p:cNvSpPr>
            <a:spLocks noGrp="1"/>
          </p:cNvSpPr>
          <p:nvPr>
            <p:ph type="ftr" sz="quarter" idx="11"/>
          </p:nvPr>
        </p:nvSpPr>
        <p:spPr/>
        <p:txBody>
          <a:bodyPr/>
          <a:lstStyle>
            <a:extLst/>
          </a:lstStyle>
          <a:p>
            <a:pPr>
              <a:defRPr/>
            </a:pPr>
            <a:endParaRPr lang="cs-CZ"/>
          </a:p>
        </p:txBody>
      </p:sp>
      <p:sp>
        <p:nvSpPr>
          <p:cNvPr id="5" name="Zástupný symbol pro číslo snímku 4"/>
          <p:cNvSpPr>
            <a:spLocks noGrp="1"/>
          </p:cNvSpPr>
          <p:nvPr>
            <p:ph type="sldNum" sz="quarter" idx="12"/>
          </p:nvPr>
        </p:nvSpPr>
        <p:spPr/>
        <p:txBody>
          <a:bodyPr/>
          <a:lstStyle>
            <a:extLst/>
          </a:lstStyle>
          <a:p>
            <a:pPr>
              <a:defRPr/>
            </a:pPr>
            <a:fld id="{D55B6BE4-5295-4457-8DC7-AAC4529878CC}" type="slidenum">
              <a:rPr lang="cs-CZ" smtClean="0"/>
              <a:pPr>
                <a:defRPr/>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extLst/>
          </a:lstStyle>
          <a:p>
            <a:pPr>
              <a:defRPr/>
            </a:pPr>
            <a:endParaRPr lang="cs-CZ"/>
          </a:p>
        </p:txBody>
      </p:sp>
      <p:sp>
        <p:nvSpPr>
          <p:cNvPr id="3" name="Zástupný symbol pro zápatí 2"/>
          <p:cNvSpPr>
            <a:spLocks noGrp="1"/>
          </p:cNvSpPr>
          <p:nvPr>
            <p:ph type="ftr" sz="quarter" idx="11"/>
          </p:nvPr>
        </p:nvSpPr>
        <p:spPr/>
        <p:txBody>
          <a:bodyPr/>
          <a:lstStyle>
            <a:extLst/>
          </a:lstStyle>
          <a:p>
            <a:pPr>
              <a:defRPr/>
            </a:pPr>
            <a:endParaRPr lang="cs-CZ"/>
          </a:p>
        </p:txBody>
      </p:sp>
      <p:sp>
        <p:nvSpPr>
          <p:cNvPr id="4" name="Zástupný symbol pro číslo snímku 3"/>
          <p:cNvSpPr>
            <a:spLocks noGrp="1"/>
          </p:cNvSpPr>
          <p:nvPr>
            <p:ph type="sldNum" sz="quarter" idx="12"/>
          </p:nvPr>
        </p:nvSpPr>
        <p:spPr/>
        <p:txBody>
          <a:bodyPr/>
          <a:lstStyle>
            <a:extLst/>
          </a:lstStyle>
          <a:p>
            <a:pPr>
              <a:defRPr/>
            </a:pPr>
            <a:fld id="{2F18C380-07C9-42F6-8363-87FE80F14A0B}" type="slidenum">
              <a:rPr lang="cs-CZ" smtClean="0"/>
              <a:pPr>
                <a:defRPr/>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85800" y="273050"/>
            <a:ext cx="8229600" cy="1162050"/>
          </a:xfrm>
        </p:spPr>
        <p:txBody>
          <a:bodyPr anchor="ctr"/>
          <a:lstStyle>
            <a:lvl1pPr algn="l">
              <a:buNone/>
              <a:defRPr sz="3600" b="0"/>
            </a:lvl1pPr>
            <a:extLst/>
          </a:lstStyle>
          <a:p>
            <a:r>
              <a:rPr kumimoji="0" lang="cs-CZ" smtClean="0"/>
              <a:t>Kliknutím lze upravit styl.</a:t>
            </a:r>
            <a:endParaRPr kumimoji="0" lang="en-US"/>
          </a:p>
        </p:txBody>
      </p:sp>
      <p:sp>
        <p:nvSpPr>
          <p:cNvPr id="3" name="Zástupný symbol pro text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cs-CZ" smtClean="0"/>
              <a:t>Kliknutím lze upravit styly předlohy textu.</a:t>
            </a:r>
          </a:p>
        </p:txBody>
      </p:sp>
      <p:sp>
        <p:nvSpPr>
          <p:cNvPr id="4" name="Zástupný symbol pro obsah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5" name="Zástupný symbol pro datum 4"/>
          <p:cNvSpPr>
            <a:spLocks noGrp="1"/>
          </p:cNvSpPr>
          <p:nvPr>
            <p:ph type="dt" sz="half" idx="10"/>
          </p:nvPr>
        </p:nvSpPr>
        <p:spPr/>
        <p:txBody>
          <a:bodyPr/>
          <a:lstStyle>
            <a:extLst/>
          </a:lstStyle>
          <a:p>
            <a:pPr>
              <a:defRPr/>
            </a:pPr>
            <a:endParaRPr lang="cs-CZ"/>
          </a:p>
        </p:txBody>
      </p:sp>
      <p:sp>
        <p:nvSpPr>
          <p:cNvPr id="6" name="Zástupný symbol pro zápatí 5"/>
          <p:cNvSpPr>
            <a:spLocks noGrp="1"/>
          </p:cNvSpPr>
          <p:nvPr>
            <p:ph type="ftr" sz="quarter" idx="11"/>
          </p:nvPr>
        </p:nvSpPr>
        <p:spPr/>
        <p:txBody>
          <a:bodyPr/>
          <a:lstStyle>
            <a:extLst/>
          </a:lstStyle>
          <a:p>
            <a:pPr>
              <a:defRPr/>
            </a:pPr>
            <a:endParaRPr lang="cs-CZ"/>
          </a:p>
        </p:txBody>
      </p:sp>
      <p:sp>
        <p:nvSpPr>
          <p:cNvPr id="7" name="Zástupný symbol pro číslo snímku 6"/>
          <p:cNvSpPr>
            <a:spLocks noGrp="1"/>
          </p:cNvSpPr>
          <p:nvPr>
            <p:ph type="sldNum" sz="quarter" idx="12"/>
          </p:nvPr>
        </p:nvSpPr>
        <p:spPr/>
        <p:txBody>
          <a:bodyPr/>
          <a:lstStyle>
            <a:extLst/>
          </a:lstStyle>
          <a:p>
            <a:pPr>
              <a:defRPr/>
            </a:pPr>
            <a:fld id="{D6924303-9158-4230-B5B5-B3ACF6C46691}" type="slidenum">
              <a:rPr lang="cs-CZ" smtClean="0"/>
              <a:pPr>
                <a:defRPr/>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8" name="Obdélník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Přímá spojnice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Skupina 9"/>
          <p:cNvGrpSpPr/>
          <p:nvPr/>
        </p:nvGrpSpPr>
        <p:grpSpPr>
          <a:xfrm rot="5400000">
            <a:off x="8514581" y="1219200"/>
            <a:ext cx="132763" cy="128466"/>
            <a:chOff x="6668087" y="1297746"/>
            <a:chExt cx="161840" cy="156602"/>
          </a:xfrm>
        </p:grpSpPr>
        <p:cxnSp>
          <p:nvCxnSpPr>
            <p:cNvPr id="15" name="Přímá spojnice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Přímá spojnice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Přímá spojnice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Nadpis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cs-CZ" smtClean="0"/>
              <a:t>Kliknutím lze upravit styl.</a:t>
            </a:r>
            <a:endParaRPr kumimoji="0" lang="en-US"/>
          </a:p>
        </p:txBody>
      </p:sp>
      <p:sp>
        <p:nvSpPr>
          <p:cNvPr id="3" name="Zástupný symbol pro obrázek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cs-CZ" smtClean="0"/>
              <a:t>Kliknutím na ikonu přidáte obrázek.</a:t>
            </a:r>
            <a:endParaRPr kumimoji="0" lang="en-US"/>
          </a:p>
        </p:txBody>
      </p:sp>
      <p:sp>
        <p:nvSpPr>
          <p:cNvPr id="4" name="Zástupný symbol pro text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cs-CZ" smtClean="0"/>
              <a:t>Kliknutím lze upravit styly předlohy textu.</a:t>
            </a:r>
          </a:p>
        </p:txBody>
      </p:sp>
      <p:grpSp>
        <p:nvGrpSpPr>
          <p:cNvPr id="14" name="Skupina 13"/>
          <p:cNvGrpSpPr/>
          <p:nvPr/>
        </p:nvGrpSpPr>
        <p:grpSpPr>
          <a:xfrm rot="5400000">
            <a:off x="8666981" y="1371600"/>
            <a:ext cx="132763" cy="128466"/>
            <a:chOff x="6668087" y="1297746"/>
            <a:chExt cx="161840" cy="156602"/>
          </a:xfrm>
        </p:grpSpPr>
        <p:cxnSp>
          <p:nvCxnSpPr>
            <p:cNvPr id="11" name="Přímá spojnice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Přímá spojnice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Přímá spojnice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Skupina 17"/>
          <p:cNvGrpSpPr/>
          <p:nvPr/>
        </p:nvGrpSpPr>
        <p:grpSpPr>
          <a:xfrm rot="5400000">
            <a:off x="8320088" y="1474763"/>
            <a:ext cx="132763" cy="128466"/>
            <a:chOff x="6668087" y="1297746"/>
            <a:chExt cx="161840" cy="156602"/>
          </a:xfrm>
        </p:grpSpPr>
        <p:cxnSp>
          <p:nvCxnSpPr>
            <p:cNvPr id="19" name="Přímá spojnice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Přímá spojnice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Přímá spojnice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Zástupný symbol pro datum 4"/>
          <p:cNvSpPr>
            <a:spLocks noGrp="1"/>
          </p:cNvSpPr>
          <p:nvPr>
            <p:ph type="dt" sz="half" idx="10"/>
          </p:nvPr>
        </p:nvSpPr>
        <p:spPr>
          <a:xfrm>
            <a:off x="6477000" y="55499"/>
            <a:ext cx="2133600" cy="365125"/>
          </a:xfrm>
        </p:spPr>
        <p:txBody>
          <a:bodyPr/>
          <a:lstStyle>
            <a:extLst/>
          </a:lstStyle>
          <a:p>
            <a:pPr>
              <a:defRPr/>
            </a:pPr>
            <a:endParaRPr lang="cs-CZ"/>
          </a:p>
        </p:txBody>
      </p:sp>
      <p:sp>
        <p:nvSpPr>
          <p:cNvPr id="6" name="Zástupný symbol pro zápatí 5"/>
          <p:cNvSpPr>
            <a:spLocks noGrp="1"/>
          </p:cNvSpPr>
          <p:nvPr>
            <p:ph type="ftr" sz="quarter" idx="11"/>
          </p:nvPr>
        </p:nvSpPr>
        <p:spPr>
          <a:xfrm>
            <a:off x="914400" y="55499"/>
            <a:ext cx="5562600" cy="365125"/>
          </a:xfrm>
        </p:spPr>
        <p:txBody>
          <a:bodyPr/>
          <a:lstStyle>
            <a:extLst/>
          </a:lstStyle>
          <a:p>
            <a:pPr>
              <a:defRPr/>
            </a:pPr>
            <a:endParaRPr lang="cs-CZ"/>
          </a:p>
        </p:txBody>
      </p:sp>
      <p:sp>
        <p:nvSpPr>
          <p:cNvPr id="7" name="Zástupný symbol pro číslo snímku 6"/>
          <p:cNvSpPr>
            <a:spLocks noGrp="1"/>
          </p:cNvSpPr>
          <p:nvPr>
            <p:ph type="sldNum" sz="quarter" idx="12"/>
          </p:nvPr>
        </p:nvSpPr>
        <p:spPr>
          <a:xfrm>
            <a:off x="8610600" y="55499"/>
            <a:ext cx="457200" cy="365125"/>
          </a:xfrm>
        </p:spPr>
        <p:txBody>
          <a:bodyPr/>
          <a:lstStyle>
            <a:extLst/>
          </a:lstStyle>
          <a:p>
            <a:pPr>
              <a:defRPr/>
            </a:pPr>
            <a:fld id="{DA606535-58E6-4FB6-83ED-B9624A62CC22}" type="slidenum">
              <a:rPr lang="cs-CZ" smtClean="0"/>
              <a:pPr>
                <a:defRPr/>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Obdélník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bdélník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Obdélník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Obdélník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Obdélník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Obdélník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Obdélník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Obdélník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Obdélník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Zástupný symbol pro nadpis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cs-CZ" smtClean="0"/>
              <a:t>Kliknutím lze upravit styl.</a:t>
            </a:r>
            <a:endParaRPr kumimoji="0" lang="en-US"/>
          </a:p>
        </p:txBody>
      </p:sp>
      <p:sp>
        <p:nvSpPr>
          <p:cNvPr id="13" name="Zástupný symbol pro text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cs-CZ" smtClean="0"/>
              <a:t>Kliknutím lze upravit styly předlohy textu.</a:t>
            </a:r>
          </a:p>
          <a:p>
            <a:pPr lvl="1" eaLnBrk="1" latinLnBrk="0" hangingPunct="1"/>
            <a:r>
              <a:rPr kumimoji="0" lang="cs-CZ" smtClean="0"/>
              <a:t>Druhá úroveň</a:t>
            </a:r>
          </a:p>
          <a:p>
            <a:pPr lvl="2" eaLnBrk="1" latinLnBrk="0" hangingPunct="1"/>
            <a:r>
              <a:rPr kumimoji="0" lang="cs-CZ" smtClean="0"/>
              <a:t>Třetí úroveň</a:t>
            </a:r>
          </a:p>
          <a:p>
            <a:pPr lvl="3" eaLnBrk="1" latinLnBrk="0" hangingPunct="1"/>
            <a:r>
              <a:rPr kumimoji="0" lang="cs-CZ" smtClean="0"/>
              <a:t>Čtvrtá úroveň</a:t>
            </a:r>
          </a:p>
          <a:p>
            <a:pPr lvl="4" eaLnBrk="1" latinLnBrk="0" hangingPunct="1"/>
            <a:r>
              <a:rPr kumimoji="0" lang="cs-CZ" smtClean="0"/>
              <a:t>Pátá úroveň</a:t>
            </a:r>
            <a:endParaRPr kumimoji="0" lang="en-US"/>
          </a:p>
        </p:txBody>
      </p:sp>
      <p:sp>
        <p:nvSpPr>
          <p:cNvPr id="14" name="Zástupný symbol pro datum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pPr>
              <a:defRPr/>
            </a:pPr>
            <a:endParaRPr lang="cs-CZ"/>
          </a:p>
        </p:txBody>
      </p:sp>
      <p:sp>
        <p:nvSpPr>
          <p:cNvPr id="3" name="Zástupný symbol pro zápatí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pPr>
              <a:defRPr/>
            </a:pPr>
            <a:endParaRPr lang="cs-CZ"/>
          </a:p>
        </p:txBody>
      </p:sp>
      <p:sp>
        <p:nvSpPr>
          <p:cNvPr id="23" name="Zástupný symbol pro číslo snímku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pPr>
              <a:defRPr/>
            </a:pPr>
            <a:fld id="{11FE9759-FA5D-4751-AC77-C09C561525A6}" type="slidenum">
              <a:rPr lang="cs-CZ" smtClean="0"/>
              <a:pPr>
                <a:defRPr/>
              </a:pPr>
              <a:t>‹#›</a:t>
            </a:fld>
            <a:endParaRPr lang="cs-CZ"/>
          </a:p>
        </p:txBody>
      </p:sp>
    </p:spTree>
  </p:cSld>
  <p:clrMap bg1="dk1" tx1="lt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hyperlink" Target="http://sites.sinauer.com/wolfe3e/chap5/mixingF.htm" TargetMode="External"/><Relationship Id="rId2" Type="http://schemas.openxmlformats.org/officeDocument/2006/relationships/image" Target="../media/image102.png"/><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hyperlink" Target="https://oup-arc.com/access/content/sensation-and-perception-5e-student-resources/sensation-and-perception-5e-activity-5-3?previousFilter=tag_chapter-05" TargetMode="External"/></Relationships>
</file>

<file path=ppt/slides/_rels/slide10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hyperlink" Target="http://www.sinauer.com/wolfe/chap5/afterimagesF.htm" TargetMode="External"/><Relationship Id="rId2" Type="http://schemas.openxmlformats.org/officeDocument/2006/relationships/image" Target="../media/image104.jpeg"/><Relationship Id="rId1" Type="http://schemas.openxmlformats.org/officeDocument/2006/relationships/slideLayout" Target="../slideLayouts/slideLayout7.xml"/><Relationship Id="rId4" Type="http://schemas.openxmlformats.org/officeDocument/2006/relationships/hyperlink" Target="https://oup-arc.com/access/content/sensation-and-perception-5e-student-resources/sensation-and-perception-5e-activity-5-4?previousFilter=tag_chapter-05" TargetMode="External"/></Relationships>
</file>

<file path=ppt/slides/_rels/slide10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hyperlink" Target="https://oup-arc.com/access/content/sensation-and-perception-5e-student-resources/sensation-and-perception-5e-activity-3-5?previousFilter=tag_chapter-03" TargetMode="External"/><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hyperlink" Target="https://oup-arc.com/access/content/sensation-and-perception-5e-student-resources/sensation-and-perception-5e-activity-5-5?previousFilter=tag_chapter-05" TargetMode="External"/><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eg"/><Relationship Id="rId1" Type="http://schemas.openxmlformats.org/officeDocument/2006/relationships/slideLayout" Target="../slideLayouts/slideLayout7.xml"/><Relationship Id="rId4" Type="http://schemas.openxmlformats.org/officeDocument/2006/relationships/hyperlink" Target="https://oup-arc.com/access/content/sensation-and-perception-5e-student-resources/sensation-and-perception-5e-activity-5-6?previousFilter=tag_chapter-05"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hyperlink" Target="https://oup-arc.com/access/content/sensation-and-perception-5e-student-resources/sensation-and-perception-5e-essay-5-1?previousFilter=tag_chapter-05" TargetMode="External"/><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hyperlink" Target="http://sites.sinauer.com/wolfe3e/chap8/startF.htm" TargetMode="External"/><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hyperlink" Target="Videa/zd&#225;nliv&#233;%20pohyby.swf" TargetMode="External"/><Relationship Id="rId5" Type="http://schemas.openxmlformats.org/officeDocument/2006/relationships/hyperlink" Target="https://oup-arc.com/access/content/sensation-and-perception-5e-student-resources/sensation-and-perception-5e-activity-8-3?previousFilter=tag_chapter-08" TargetMode="External"/><Relationship Id="rId4" Type="http://schemas.openxmlformats.org/officeDocument/2006/relationships/hyperlink" Target="http://sites.sinauer.com/wolfe4e/ch08.html" TargetMode="External"/></Relationships>
</file>

<file path=ppt/slides/_rels/slide11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hyperlink" Target="http://sites.sinauer.com/wolfe3e/chap8/motdetectorF.htm" TargetMode="External"/><Relationship Id="rId2" Type="http://schemas.openxmlformats.org/officeDocument/2006/relationships/hyperlink" Target="https://oup-arc.com/access/content/sensation-and-perception-5e-student-resources/sensation-and-perception-5e-activity-8-2?previousFilter=tag_chapter-08" TargetMode="External"/><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115.xml.rels><?xml version="1.0" encoding="UTF-8" standalone="yes"?>
<Relationships xmlns="http://schemas.openxmlformats.org/package/2006/relationships"><Relationship Id="rId3" Type="http://schemas.openxmlformats.org/officeDocument/2006/relationships/hyperlink" Target="http://sites.sinauer.com/wolfe3e/chap8/mottypesF.htm" TargetMode="External"/><Relationship Id="rId2" Type="http://schemas.openxmlformats.org/officeDocument/2006/relationships/image" Target="../media/image118.png"/><Relationship Id="rId1" Type="http://schemas.openxmlformats.org/officeDocument/2006/relationships/slideLayout" Target="../slideLayouts/slideLayout7.xml"/><Relationship Id="rId5" Type="http://schemas.openxmlformats.org/officeDocument/2006/relationships/hyperlink" Target="return%20true;" TargetMode="External"/><Relationship Id="rId4" Type="http://schemas.openxmlformats.org/officeDocument/2006/relationships/hyperlink" Target="https://oup-arc.com/access/content/sensation-and-perception-5e-student-resources/sensation-and-perception-5e-activity-8-3?previousFilter=tag_chapter-08" TargetMode="External"/></Relationships>
</file>

<file path=ppt/slides/_rels/slide116.xml.rels><?xml version="1.0" encoding="UTF-8" standalone="yes"?>
<Relationships xmlns="http://schemas.openxmlformats.org/package/2006/relationships"><Relationship Id="rId3" Type="http://schemas.openxmlformats.org/officeDocument/2006/relationships/hyperlink" Target="http://sites.sinauer.com/wolfe3e/chap8/mottypesF.htm" TargetMode="External"/><Relationship Id="rId2" Type="http://schemas.openxmlformats.org/officeDocument/2006/relationships/image" Target="../media/image119.png"/><Relationship Id="rId1" Type="http://schemas.openxmlformats.org/officeDocument/2006/relationships/slideLayout" Target="../slideLayouts/slideLayout7.xml"/><Relationship Id="rId4" Type="http://schemas.openxmlformats.org/officeDocument/2006/relationships/hyperlink" Target="https://oup-arc.com/access/content/sensation-and-perception-5e-student-resources/sensation-and-perception-5e-activity-8-3?previousFilter=tag_chapter-08" TargetMode="External"/></Relationships>
</file>

<file path=ppt/slides/_rels/slide11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hyperlink" Target="https://oup-arc.com/access/content/sensation-and-perception-5e-student-resources/sensation-and-perception-5e-essay-4-2?previousFilter=tag_chapter-04" TargetMode="Externa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hyperlink" Target="http://sites.sinauer.com/wolfe3e/chap8/maeF.htm" TargetMode="External"/><Relationship Id="rId1" Type="http://schemas.openxmlformats.org/officeDocument/2006/relationships/slideLayout" Target="../slideLayouts/slideLayout7.xml"/><Relationship Id="rId4" Type="http://schemas.openxmlformats.org/officeDocument/2006/relationships/hyperlink" Target="https://oup-arc.com/access/content/sensation-and-perception-5e-student-resources/sensation-and-perception-5e-activity-8-1?previousFilter=tag_chapter-08" TargetMode="External"/></Relationships>
</file>

<file path=ppt/slides/_rels/slide1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Videa/sv&#283;tlo%20cis%20trans%20anim.avi" TargetMode="External"/><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hyperlink" Target="https://oup-arc.com/access/content/sensation-and-perception-5e-student-resources/sensation-and-perception-5e-activity-6-1?previousFilter=tag_chapter-06" TargetMode="Externa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27.wmf"/><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hyperlink" Target="http://sites.sinauer.com/wolfe3e/chap6/disparityF.htm" TargetMode="External"/><Relationship Id="rId2" Type="http://schemas.openxmlformats.org/officeDocument/2006/relationships/image" Target="../media/image130.png"/><Relationship Id="rId1" Type="http://schemas.openxmlformats.org/officeDocument/2006/relationships/slideLayout" Target="../slideLayouts/slideLayout7.xml"/><Relationship Id="rId4" Type="http://schemas.openxmlformats.org/officeDocument/2006/relationships/hyperlink" Target="https://oup-arc.com/access/content/sensation-and-perception-5e-student-resources/sensation-and-perception-5e-activity-6-2?previousFilter=tag_chapter-06" TargetMode="External"/></Relationships>
</file>

<file path=ppt/slides/_rels/slide129.xml.rels><?xml version="1.0" encoding="UTF-8" standalone="yes"?>
<Relationships xmlns="http://schemas.openxmlformats.org/package/2006/relationships"><Relationship Id="rId3" Type="http://schemas.openxmlformats.org/officeDocument/2006/relationships/hyperlink" Target="../Kapitoly%20z%20Neurofyziologie/Videa/rhodopsin.swf" TargetMode="External"/><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hyperlink" Target="https://oup-arc.com/access/content/sensation-and-perception-5e-student-resources/sensation-and-perception-5e-activity-8-5?previousFilter=tag_chapter-08" TargetMode="External"/><Relationship Id="rId1" Type="http://schemas.openxmlformats.org/officeDocument/2006/relationships/slideLayout" Target="../slideLayouts/slideLayout7.xml"/><Relationship Id="rId4" Type="http://schemas.openxmlformats.org/officeDocument/2006/relationships/image" Target="../media/image134.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 Id="rId5" Type="http://schemas.openxmlformats.org/officeDocument/2006/relationships/hyperlink" Target="https://oup-arc.com/access/content/sensation-and-perception-5e-student-resources/sensation-and-perception-5e-activity-4-2?previousFilter=tag_chapter-04" TargetMode="External"/><Relationship Id="rId4" Type="http://schemas.openxmlformats.org/officeDocument/2006/relationships/hyperlink" Target="http://sites.sinauer.com/wolfe3e/chap4/gestaltF.htm" TargetMode="External"/></Relationships>
</file>

<file path=ppt/slides/_rels/slide135.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gif"/><Relationship Id="rId1" Type="http://schemas.openxmlformats.org/officeDocument/2006/relationships/slideLayout" Target="../slideLayouts/slideLayout7.xml"/><Relationship Id="rId5" Type="http://schemas.openxmlformats.org/officeDocument/2006/relationships/image" Target="../media/image145.jpeg"/><Relationship Id="rId4" Type="http://schemas.openxmlformats.org/officeDocument/2006/relationships/hyperlink" Target="http://sites.sinauer.com/wolfe4e/wa04.03.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hyperlink" Target="https://oup-arc.com/access/content/sensation-and-perception-5e-student-resources/sensation-and-perception-5e-activity-4-7?previousFilter=tag_chapter-04" TargetMode="External"/><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hyperlink" Target="file:///D:\Dokumenty\P&#344;EDN&#193;&#352;KY\Kapitoly%20z%20Neurofyziologie\Materi&#225;ly%20k%20p&#345;edn&#225;&#353;ce\Iluze\TheHumanBrain%20s1.pps" TargetMode="External"/><Relationship Id="rId2" Type="http://schemas.openxmlformats.org/officeDocument/2006/relationships/image" Target="../media/image149.png"/><Relationship Id="rId1" Type="http://schemas.openxmlformats.org/officeDocument/2006/relationships/slideLayout" Target="../slideLayouts/slideLayout7.xml"/><Relationship Id="rId4" Type="http://schemas.openxmlformats.org/officeDocument/2006/relationships/hyperlink" Target="file:///D:\Dokumenty\P&#344;EDN&#193;&#352;KY\Kapitoly%20z%20Neurofyziologie\Materi&#225;ly%20k%20p&#345;edn&#225;&#353;ce\Iluze\iluze.ppt" TargetMode="External"/></Relationships>
</file>

<file path=ppt/slides/_rels/slide145.xml.rels><?xml version="1.0" encoding="UTF-8" standalone="yes"?>
<Relationships xmlns="http://schemas.openxmlformats.org/package/2006/relationships"><Relationship Id="rId2" Type="http://schemas.openxmlformats.org/officeDocument/2006/relationships/hyperlink" Target="https://oup-arc.com/access/content/sensation-and-perception-5e-student-resources/sensation-and-perception-5e-activity-7-5?previousFilter=tag_chapter-07" TargetMode="Externa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hyperlink" Target="https://oup-arc.com/access/content/sensation-and-perception-5e-student-resources/sensation-and-perception-5e-activity-5-6?previousFilter=tag_chapter-05" TargetMode="External"/><Relationship Id="rId2" Type="http://schemas.openxmlformats.org/officeDocument/2006/relationships/hyperlink" Target="http://sites.sinauer.com/wolfe3e/chap5/illusionsF.htm" TargetMode="Externa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hyperlink" Target="https://oup-arc.com/access/content/sensation-and-perception-5e-student-resources/sensation-and-perception-5e-activity-5-6?previousFilter=tag_chapter-05" TargetMode="External"/><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hyperlink" Target="https://oup-arc.com/access/content/sensation-and-perception-5e-student-resources/sensation-and-perception-5e-essay-1-1?previousFilter=tag_chapter-01" TargetMode="External"/><Relationship Id="rId2" Type="http://schemas.openxmlformats.org/officeDocument/2006/relationships/image" Target="../media/image152.jp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152.jp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Videa/rhodopsin.swf" TargetMode="External"/><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7.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16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hyperlink" Target="https://oup-arc.com/access/content/sensation-and-perception-5e-student-resources/sensation-and-perception-5e-activity-2-6?previousFilter=tag_chapter-02"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upload.wikimedia.org/wikipedia/commons/d/d9/Crepuscular_ray_sunset_from_telstra_tower_edit.jpg" TargetMode="Externa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upload.wikimedia.org/wikipedia/commons/d/d9/Crepuscular_ray_sunset_from_telstra_tower_edit.jpg" TargetMode="Externa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29.jpe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oup-arc.com/access/content/sensation-and-perception-5e-student-resources/sensation-and-perception-5e-activity-2-5?previousFilter=tag_chapter-02" TargetMode="External"/><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hyperlink" Target="http://hubel.med.harvard.edu/index.html" TargetMode="External"/><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3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hyperlink" Target="https://oup-arc.com/access/content/sensation-and-perception-5e-student-resources/sensation-and-perception-5e-activity-2-1?previousFilter=tag_chapter-02" TargetMode="External"/><Relationship Id="rId4" Type="http://schemas.openxmlformats.org/officeDocument/2006/relationships/hyperlink" Target="http://sites.sinauer.com/wolfe3e/chap2/vissystemF.htm"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hyperlink" Target="http://hubel.med.harvard.edu/index.html" TargetMode="Externa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s://oup-arc.com/access/content/sensation-and-perception-5e-student-resources/sensation-and-perception-5e-activity-2-7?previousFilter=tag_chapter-02" TargetMode="External"/><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hyperlink" Target="Videa/receptivn&#237;%20pole.avi" TargetMode="External"/><Relationship Id="rId5" Type="http://schemas.openxmlformats.org/officeDocument/2006/relationships/hyperlink" Target="https://oup-arc.com/access/content/sensation-and-perception-5e-student-resources/sensation-and-perception-5e-activity-2-8?previousFilter=tag_chapter-02" TargetMode="External"/><Relationship Id="rId4" Type="http://schemas.openxmlformats.org/officeDocument/2006/relationships/hyperlink" Target="http://sites.sinauer.com/wolfe3e/chap2/ganglionF.htm"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hyperlink" Target="http://sites.sinauer.com/wolfe3e/chap3/striaterfF.htm" TargetMode="External"/><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hyperlink" Target="https://www.youtube.com/watch?v=8VdFf3egwfg" TargetMode="External"/><Relationship Id="rId4" Type="http://schemas.openxmlformats.org/officeDocument/2006/relationships/hyperlink" Target="https://oup-arc.com/access/content/sensation-and-perception-5e-student-resources/sensation-and-perception-5e-activity-3-4?previousFilter=tag_chapter-03" TargetMode="External"/></Relationships>
</file>

<file path=ppt/slides/_rels/slide6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hyperlink" Target="https://wolfe4e.sinauer.com/wa03.05.html" TargetMode="External"/><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hyperlink" Target="https://wolfe4e.sinauer.com/wa03.05.html" TargetMode="External"/><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hyperlink" Target="https://oup-arc.com/access/content/sensation-and-perception-5e-student-resources/sensation-and-perception-5e-activity-3-5?previousFilter=tag_chapter-03"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ites.sinauer.com/wolfe3e/chap3/hypercolumnsF.htm" TargetMode="External"/><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hyperlink" Target="http://sites.sinauer.com/wolfe3e/chap3/striaterfF.htm" TargetMode="External"/><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hyperlink" Target="https://oup-arc.com/access/content/sensation-and-perception-5e-student-resources/sensation-and-perception-5e-activity-3-4?previousFilter=tag_chapter-03" TargetMode="External"/></Relationships>
</file>

<file path=ppt/slides/_rels/slide7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hyperlink" Target="http://www.slideshare.net/starfish57/cnshubelandwiesel" TargetMode="External"/><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hyperlink" Target="https://oup-arc.com/access/content/sensation-and-perception-5e-student-resources/sensation-and-perception-5e-activity-4-5?previousFilter=tag_chapter-04" TargetMode="External"/><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8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hyperlink" Target="../Kapitoly%20z%20Neurofyziologie/Videa/rhodopsin.swf" TargetMode="External"/><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2771775" y="765175"/>
            <a:ext cx="317658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sz="4400">
                <a:latin typeface="Tahoma" pitchFamily="34" charset="0"/>
              </a:rPr>
              <a:t>Fotorecepce</a:t>
            </a:r>
          </a:p>
        </p:txBody>
      </p:sp>
      <p:pic>
        <p:nvPicPr>
          <p:cNvPr id="3075" name="Picture 6" descr="dorcas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775" y="2708275"/>
            <a:ext cx="36576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6"/>
          <p:cNvSpPr txBox="1">
            <a:spLocks noChangeArrowheads="1"/>
          </p:cNvSpPr>
          <p:nvPr/>
        </p:nvSpPr>
        <p:spPr bwMode="auto">
          <a:xfrm>
            <a:off x="12700" y="6167438"/>
            <a:ext cx="9139238"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dirty="0"/>
              <a:t>RGB čípky, ale jen RG ve fovei. Tyčinky jsou velmi štíhlé </a:t>
            </a:r>
            <a:r>
              <a:rPr lang="cs-CZ" dirty="0" smtClean="0"/>
              <a:t>2-5um</a:t>
            </a:r>
            <a:r>
              <a:rPr lang="cs-CZ" dirty="0"/>
              <a:t>, čípky v periferii 5-8 mm, ve fovei ale pouze 1,5 </a:t>
            </a:r>
            <a:r>
              <a:rPr lang="cs-CZ" dirty="0" smtClean="0"/>
              <a:t>um</a:t>
            </a:r>
            <a:r>
              <a:rPr lang="cs-CZ" dirty="0"/>
              <a:t>. </a:t>
            </a:r>
          </a:p>
        </p:txBody>
      </p:sp>
      <p:grpSp>
        <p:nvGrpSpPr>
          <p:cNvPr id="11267" name="Group 6"/>
          <p:cNvGrpSpPr>
            <a:grpSpLocks noChangeAspect="1"/>
          </p:cNvGrpSpPr>
          <p:nvPr/>
        </p:nvGrpSpPr>
        <p:grpSpPr bwMode="auto">
          <a:xfrm>
            <a:off x="0" y="836712"/>
            <a:ext cx="9144000" cy="5159375"/>
            <a:chOff x="0" y="618"/>
            <a:chExt cx="5760" cy="3250"/>
          </a:xfrm>
        </p:grpSpPr>
        <p:sp>
          <p:nvSpPr>
            <p:cNvPr id="11268" name="AutoShape 5"/>
            <p:cNvSpPr>
              <a:spLocks noChangeAspect="1" noChangeArrowheads="1" noTextEdit="1"/>
            </p:cNvSpPr>
            <p:nvPr/>
          </p:nvSpPr>
          <p:spPr bwMode="auto">
            <a:xfrm>
              <a:off x="0" y="618"/>
              <a:ext cx="5760" cy="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pic>
          <p:nvPicPr>
            <p:cNvPr id="1126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8"/>
              <a:ext cx="5765" cy="3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 Box 7"/>
          <p:cNvSpPr txBox="1">
            <a:spLocks noChangeArrowheads="1"/>
          </p:cNvSpPr>
          <p:nvPr/>
        </p:nvSpPr>
        <p:spPr bwMode="auto">
          <a:xfrm>
            <a:off x="592138" y="136525"/>
            <a:ext cx="471154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dirty="0" smtClean="0"/>
              <a:t>Nerovnoměrná distribuce recepčních buněk.</a:t>
            </a:r>
            <a:endParaRPr lang="cs-CZ"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l="72830" t="15317" b="32793"/>
          <a:stretch>
            <a:fillRect/>
          </a:stretch>
        </p:blipFill>
        <p:spPr>
          <a:xfrm>
            <a:off x="6227763" y="404813"/>
            <a:ext cx="2484437" cy="2592387"/>
          </a:xfrm>
          <a:prstGeom prst="rect">
            <a:avLst/>
          </a:prstGeom>
        </p:spPr>
      </p:pic>
      <p:sp>
        <p:nvSpPr>
          <p:cNvPr id="3" name="Text Box 4">
            <a:hlinkClick r:id="rId3"/>
          </p:cNvPr>
          <p:cNvSpPr txBox="1">
            <a:spLocks noChangeArrowheads="1"/>
          </p:cNvSpPr>
          <p:nvPr/>
        </p:nvSpPr>
        <p:spPr bwMode="auto">
          <a:xfrm>
            <a:off x="231775" y="712788"/>
            <a:ext cx="5708377"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b="1" dirty="0"/>
              <a:t>Oponentní kódování, </a:t>
            </a:r>
            <a:r>
              <a:rPr lang="cs-CZ" b="1" dirty="0" err="1"/>
              <a:t>Hering</a:t>
            </a:r>
            <a:endParaRPr lang="cs-CZ" b="1" dirty="0"/>
          </a:p>
          <a:p>
            <a:pPr eaLnBrk="1" hangingPunct="1"/>
            <a:r>
              <a:rPr lang="cs-CZ" b="1" dirty="0"/>
              <a:t>Neexistuje červenozelená nebo modrožlutá</a:t>
            </a:r>
          </a:p>
          <a:p>
            <a:pPr eaLnBrk="1" hangingPunct="1"/>
            <a:endParaRPr lang="cs-CZ" b="1" dirty="0"/>
          </a:p>
          <a:p>
            <a:pPr eaLnBrk="1" hangingPunct="1"/>
            <a:endParaRPr lang="cs-CZ" b="1" dirty="0">
              <a:hlinkClick r:id="rId4"/>
            </a:endParaRPr>
          </a:p>
          <a:p>
            <a:pPr eaLnBrk="1" hangingPunct="1"/>
            <a:r>
              <a:rPr lang="en-GB" dirty="0">
                <a:hlinkClick r:id="rId4"/>
              </a:rPr>
              <a:t>https://oup-arc.com/access/content/sensation-and-perception-5e-student-resources/sensation-and-perception-5e-activity-5-3?previousFilter=tag_chapter-05</a:t>
            </a:r>
            <a:endParaRPr lang="cs-CZ" b="1" dirty="0"/>
          </a:p>
        </p:txBody>
      </p:sp>
      <p:pic>
        <p:nvPicPr>
          <p:cNvPr id="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8526" y="3068960"/>
            <a:ext cx="5329237" cy="365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370349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principy barevné viděn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475" y="0"/>
            <a:ext cx="55451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Text Box 3"/>
          <p:cNvSpPr txBox="1">
            <a:spLocks noChangeArrowheads="1"/>
          </p:cNvSpPr>
          <p:nvPr/>
        </p:nvSpPr>
        <p:spPr bwMode="auto">
          <a:xfrm>
            <a:off x="447675" y="1431925"/>
            <a:ext cx="28638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t>Barevná oponence</a:t>
            </a:r>
          </a:p>
          <a:p>
            <a:pPr eaLnBrk="1" hangingPunct="1"/>
            <a:endParaRPr lang="cs-CZ"/>
          </a:p>
          <a:p>
            <a:pPr eaLnBrk="1" hangingPunct="1"/>
            <a:r>
              <a:rPr lang="cs-CZ"/>
              <a:t>Neexistuje červenozelená </a:t>
            </a:r>
          </a:p>
          <a:p>
            <a:pPr eaLnBrk="1" hangingPunct="1"/>
            <a:r>
              <a:rPr lang="cs-CZ"/>
              <a:t>nebo modrožlutá</a:t>
            </a:r>
          </a:p>
        </p:txBody>
      </p:sp>
      <p:sp>
        <p:nvSpPr>
          <p:cNvPr id="80900" name="Text Box 4"/>
          <p:cNvSpPr txBox="1">
            <a:spLocks noChangeArrowheads="1"/>
          </p:cNvSpPr>
          <p:nvPr/>
        </p:nvSpPr>
        <p:spPr bwMode="auto">
          <a:xfrm>
            <a:off x="0" y="4437063"/>
            <a:ext cx="3132138"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t>Simultánní barevný kontrast – zabarvení šedého obdélníčku</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doplňkové barv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260350"/>
            <a:ext cx="4229100" cy="623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Text Box 3"/>
          <p:cNvSpPr txBox="1">
            <a:spLocks noChangeArrowheads="1"/>
          </p:cNvSpPr>
          <p:nvPr/>
        </p:nvSpPr>
        <p:spPr bwMode="auto">
          <a:xfrm>
            <a:off x="0" y="476250"/>
            <a:ext cx="23685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t>Negative afterimages</a:t>
            </a:r>
          </a:p>
          <a:p>
            <a:pPr eaLnBrk="1" hangingPunct="1"/>
            <a:r>
              <a:rPr lang="cs-CZ"/>
              <a:t>Selektivní adaptace a</a:t>
            </a:r>
          </a:p>
          <a:p>
            <a:pPr eaLnBrk="1" hangingPunct="1"/>
            <a:r>
              <a:rPr lang="cs-CZ"/>
              <a:t>barevně </a:t>
            </a:r>
          </a:p>
          <a:p>
            <a:pPr eaLnBrk="1" hangingPunct="1"/>
            <a:r>
              <a:rPr lang="cs-CZ"/>
              <a:t>selektivní buňky</a:t>
            </a:r>
          </a:p>
        </p:txBody>
      </p:sp>
      <p:sp>
        <p:nvSpPr>
          <p:cNvPr id="81924" name="Text Box 4">
            <a:hlinkClick r:id="rId3"/>
          </p:cNvPr>
          <p:cNvSpPr txBox="1">
            <a:spLocks noChangeArrowheads="1"/>
          </p:cNvSpPr>
          <p:nvPr/>
        </p:nvSpPr>
        <p:spPr bwMode="auto">
          <a:xfrm>
            <a:off x="231775" y="2439988"/>
            <a:ext cx="318770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dirty="0">
                <a:hlinkClick r:id="rId4"/>
              </a:rPr>
              <a:t>https://oup-arc.com/access/content/sensation-and-perception-5e-student-resources/sensation-and-perception-5e-activity-5-4?previousFilter=tag_chapter-05</a:t>
            </a:r>
            <a:endParaRPr lang="cs-CZ"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16-9"/>
          <p:cNvPicPr>
            <a:picLocks noChangeAspect="1" noChangeArrowheads="1"/>
          </p:cNvPicPr>
          <p:nvPr/>
        </p:nvPicPr>
        <p:blipFill>
          <a:blip r:embed="rId2">
            <a:extLst>
              <a:ext uri="{28A0092B-C50C-407E-A947-70E740481C1C}">
                <a14:useLocalDpi xmlns:a14="http://schemas.microsoft.com/office/drawing/2010/main" val="0"/>
              </a:ext>
            </a:extLst>
          </a:blip>
          <a:srcRect b="10925"/>
          <a:stretch>
            <a:fillRect/>
          </a:stretch>
        </p:blipFill>
        <p:spPr bwMode="auto">
          <a:xfrm>
            <a:off x="2374900" y="0"/>
            <a:ext cx="6769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0" y="260648"/>
            <a:ext cx="2374900" cy="6463308"/>
          </a:xfrm>
          <a:prstGeom prst="rect">
            <a:avLst/>
          </a:prstGeom>
          <a:noFill/>
        </p:spPr>
        <p:txBody>
          <a:bodyPr wrap="square" rtlCol="0">
            <a:spAutoFit/>
          </a:bodyPr>
          <a:lstStyle/>
          <a:p>
            <a:r>
              <a:rPr lang="cs-CZ" dirty="0"/>
              <a:t>Dopad zeleného světla na periferii receptivního pole buněk s dvojitou </a:t>
            </a:r>
            <a:r>
              <a:rPr lang="cs-CZ" dirty="0" err="1"/>
              <a:t>oponencí</a:t>
            </a:r>
            <a:r>
              <a:rPr lang="cs-CZ" dirty="0"/>
              <a:t> s červeným excitačním centrem a zelenou excitační periferií vyvolá jejich aktivaci. Stejnou odezvu ale vyvolá dopad červeného světla na centrum tohoto </a:t>
            </a:r>
            <a:r>
              <a:rPr lang="cs-CZ" dirty="0" err="1"/>
              <a:t>r.p</a:t>
            </a:r>
            <a:r>
              <a:rPr lang="cs-CZ" dirty="0"/>
              <a:t>. Výsledkem stimulace periferie zeleným světlem tedy je současný vznik načervenalého vjemu v té části zorného prostoru, která odpovídá centru receptivního pole.</a:t>
            </a:r>
          </a:p>
          <a:p>
            <a:endParaRPr lang="cs-CZ" dirty="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bipolarni bunky vidi barvu"/>
          <p:cNvPicPr>
            <a:picLocks noChangeAspect="1" noChangeArrowheads="1"/>
          </p:cNvPicPr>
          <p:nvPr/>
        </p:nvPicPr>
        <p:blipFill>
          <a:blip r:embed="rId2">
            <a:extLst>
              <a:ext uri="{28A0092B-C50C-407E-A947-70E740481C1C}">
                <a14:useLocalDpi xmlns:a14="http://schemas.microsoft.com/office/drawing/2010/main" val="0"/>
              </a:ext>
            </a:extLst>
          </a:blip>
          <a:srcRect b="4597"/>
          <a:stretch>
            <a:fillRect/>
          </a:stretch>
        </p:blipFill>
        <p:spPr bwMode="auto">
          <a:xfrm>
            <a:off x="0" y="985838"/>
            <a:ext cx="9144000" cy="467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4"/>
          <p:cNvSpPr txBox="1">
            <a:spLocks noChangeArrowheads="1"/>
          </p:cNvSpPr>
          <p:nvPr/>
        </p:nvSpPr>
        <p:spPr bwMode="auto">
          <a:xfrm>
            <a:off x="180528" y="476672"/>
            <a:ext cx="9144000" cy="338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dirty="0"/>
              <a:t>Dopad zeleného světla na periferii receptivního pole buněk s dvojitou </a:t>
            </a:r>
            <a:r>
              <a:rPr lang="cs-CZ" dirty="0" err="1"/>
              <a:t>oponencí</a:t>
            </a:r>
            <a:r>
              <a:rPr lang="cs-CZ" dirty="0"/>
              <a:t> s červeným excitačním centrem a zelenou excitační periferií vyvolá jejich aktivaci. Stejnou odezvu ale vyvolá dopad červeného světla na centrum tohoto </a:t>
            </a:r>
            <a:r>
              <a:rPr lang="cs-CZ" dirty="0" err="1"/>
              <a:t>r.p</a:t>
            </a:r>
            <a:r>
              <a:rPr lang="cs-CZ" dirty="0"/>
              <a:t>. Výsledkem stimulace periferie zeleným světlem tedy je současný vznik načervenalého vjemu v té části zorného prostoru, která odpovídá centru receptivního pole.</a:t>
            </a:r>
          </a:p>
          <a:p>
            <a:pPr eaLnBrk="1" hangingPunct="1"/>
            <a:endParaRPr lang="cs-CZ" dirty="0"/>
          </a:p>
          <a:p>
            <a:pPr eaLnBrk="1" hangingPunct="1"/>
            <a:r>
              <a:rPr lang="cs-CZ" dirty="0"/>
              <a:t>Neurony s dvojitou </a:t>
            </a:r>
            <a:r>
              <a:rPr lang="cs-CZ" dirty="0" err="1"/>
              <a:t>oponencí</a:t>
            </a:r>
            <a:r>
              <a:rPr lang="cs-CZ" dirty="0"/>
              <a:t> jsou v primární </a:t>
            </a:r>
            <a:r>
              <a:rPr lang="cs-CZ" dirty="0" err="1"/>
              <a:t>z.k</a:t>
            </a:r>
            <a:r>
              <a:rPr lang="cs-CZ" dirty="0"/>
              <a:t>. seskupeny do </a:t>
            </a:r>
            <a:r>
              <a:rPr lang="cs-CZ" dirty="0" err="1"/>
              <a:t>kolíčkovitých</a:t>
            </a:r>
            <a:r>
              <a:rPr lang="cs-CZ" dirty="0"/>
              <a:t> struktur kolmých k povrchu kůry, které jsou roztroušeny mezi sloupci orientační specifity. Označují se jako barevné sloupce (</a:t>
            </a:r>
            <a:r>
              <a:rPr lang="cs-CZ" dirty="0" err="1"/>
              <a:t>blobs</a:t>
            </a:r>
            <a:r>
              <a:rPr lang="cs-CZ" dirty="0"/>
              <a:t>).</a:t>
            </a:r>
          </a:p>
          <a:p>
            <a:pPr eaLnBrk="1" hangingPunct="1"/>
            <a:endParaRPr lang="cs-CZ" dirty="0"/>
          </a:p>
          <a:p>
            <a:pPr eaLnBrk="1" hangingPunct="1"/>
            <a:r>
              <a:rPr lang="cs-CZ" dirty="0"/>
              <a:t>I buňky s dvojitou </a:t>
            </a:r>
            <a:r>
              <a:rPr lang="cs-CZ" dirty="0" err="1"/>
              <a:t>oponencí</a:t>
            </a:r>
            <a:r>
              <a:rPr lang="cs-CZ" dirty="0"/>
              <a:t> </a:t>
            </a:r>
            <a:r>
              <a:rPr lang="cs-CZ" dirty="0" err="1"/>
              <a:t>projikují</a:t>
            </a:r>
            <a:r>
              <a:rPr lang="cs-CZ" dirty="0"/>
              <a:t> do sekundární </a:t>
            </a:r>
            <a:r>
              <a:rPr lang="cs-CZ" dirty="0" err="1"/>
              <a:t>zr</a:t>
            </a:r>
            <a:r>
              <a:rPr lang="cs-CZ" dirty="0"/>
              <a:t>. </a:t>
            </a:r>
            <a:r>
              <a:rPr lang="cs-CZ" dirty="0" smtClean="0"/>
              <a:t>kůry a můžeme je hierarchicky </a:t>
            </a:r>
            <a:r>
              <a:rPr lang="cs-CZ" dirty="0"/>
              <a:t>rozdělit na jednoduché, komplexní a </a:t>
            </a:r>
            <a:r>
              <a:rPr lang="cs-CZ" dirty="0" err="1"/>
              <a:t>hyperkomplexní</a:t>
            </a:r>
            <a:r>
              <a:rPr lang="cs-CZ" dirty="0"/>
              <a:t>.</a:t>
            </a:r>
          </a:p>
        </p:txBody>
      </p:sp>
      <p:pic>
        <p:nvPicPr>
          <p:cNvPr id="4"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71849" t="36068" r="391" b="30145"/>
          <a:stretch/>
        </p:blipFill>
        <p:spPr bwMode="auto">
          <a:xfrm>
            <a:off x="251520" y="4005064"/>
            <a:ext cx="3384550" cy="2574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3"/>
          <p:cNvSpPr txBox="1">
            <a:spLocks noChangeArrowheads="1"/>
          </p:cNvSpPr>
          <p:nvPr/>
        </p:nvSpPr>
        <p:spPr bwMode="auto">
          <a:xfrm>
            <a:off x="5162600" y="4797152"/>
            <a:ext cx="3308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dirty="0"/>
              <a:t>Členění primární zrakové</a:t>
            </a:r>
          </a:p>
          <a:p>
            <a:pPr eaLnBrk="1" hangingPunct="1"/>
            <a:r>
              <a:rPr lang="cs-CZ" dirty="0"/>
              <a:t>kůry – barevné sloupce (</a:t>
            </a:r>
            <a:r>
              <a:rPr lang="cs-CZ" dirty="0" err="1"/>
              <a:t>blobs</a:t>
            </a:r>
            <a:r>
              <a:rPr lang="cs-CZ" dirty="0"/>
              <a:t>)</a:t>
            </a:r>
          </a:p>
        </p:txBody>
      </p:sp>
      <p:sp>
        <p:nvSpPr>
          <p:cNvPr id="6" name="TextovéPole 5"/>
          <p:cNvSpPr txBox="1"/>
          <p:nvPr/>
        </p:nvSpPr>
        <p:spPr>
          <a:xfrm>
            <a:off x="3995936" y="5635471"/>
            <a:ext cx="5076056" cy="1200329"/>
          </a:xfrm>
          <a:prstGeom prst="rect">
            <a:avLst/>
          </a:prstGeom>
          <a:noFill/>
        </p:spPr>
        <p:txBody>
          <a:bodyPr wrap="square" rtlCol="0">
            <a:spAutoFit/>
          </a:bodyPr>
          <a:lstStyle/>
          <a:p>
            <a:r>
              <a:rPr lang="en-GB" dirty="0">
                <a:hlinkClick r:id="rId3"/>
              </a:rPr>
              <a:t>https://oup-arc.com/access/content/sensation-and-perception-5e-student-resources/sensation-and-perception-5e-activity-3-5?previousFilter=tag_chapter-03</a:t>
            </a:r>
            <a:endParaRPr lang="cs-CZ"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6018" name="Picture 4" descr="16-11"/>
          <p:cNvPicPr>
            <a:picLocks noChangeAspect="1" noChangeArrowheads="1"/>
          </p:cNvPicPr>
          <p:nvPr/>
        </p:nvPicPr>
        <p:blipFill>
          <a:blip r:embed="rId2">
            <a:extLst>
              <a:ext uri="{28A0092B-C50C-407E-A947-70E740481C1C}">
                <a14:useLocalDpi xmlns:a14="http://schemas.microsoft.com/office/drawing/2010/main" val="0"/>
              </a:ext>
            </a:extLst>
          </a:blip>
          <a:srcRect b="10104"/>
          <a:stretch>
            <a:fillRect/>
          </a:stretch>
        </p:blipFill>
        <p:spPr bwMode="auto">
          <a:xfrm>
            <a:off x="1476375" y="908050"/>
            <a:ext cx="7667625" cy="575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p:cNvSpPr txBox="1">
            <a:spLocks noChangeArrowheads="1"/>
          </p:cNvSpPr>
          <p:nvPr/>
        </p:nvSpPr>
        <p:spPr bwMode="auto">
          <a:xfrm>
            <a:off x="323528" y="116632"/>
            <a:ext cx="676875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dirty="0"/>
              <a:t>Členění primární zrakové</a:t>
            </a:r>
          </a:p>
          <a:p>
            <a:pPr eaLnBrk="1" hangingPunct="1"/>
            <a:r>
              <a:rPr lang="cs-CZ" dirty="0"/>
              <a:t>kůry – barevné sloupce (</a:t>
            </a:r>
            <a:r>
              <a:rPr lang="cs-CZ" dirty="0" err="1"/>
              <a:t>blobs</a:t>
            </a:r>
            <a:r>
              <a:rPr lang="cs-CZ" dirty="0"/>
              <a: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16-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476250"/>
            <a:ext cx="9118600" cy="602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Text Box 3"/>
          <p:cNvSpPr txBox="1">
            <a:spLocks noChangeArrowheads="1"/>
          </p:cNvSpPr>
          <p:nvPr/>
        </p:nvSpPr>
        <p:spPr bwMode="auto">
          <a:xfrm>
            <a:off x="3563938" y="836613"/>
            <a:ext cx="3308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dirty="0">
                <a:solidFill>
                  <a:schemeClr val="bg2"/>
                </a:solidFill>
              </a:rPr>
              <a:t>Členění primární zrakové</a:t>
            </a:r>
          </a:p>
          <a:p>
            <a:pPr eaLnBrk="1" hangingPunct="1"/>
            <a:r>
              <a:rPr lang="cs-CZ" dirty="0">
                <a:solidFill>
                  <a:schemeClr val="bg2"/>
                </a:solidFill>
              </a:rPr>
              <a:t>kůry – barevné sloupce (</a:t>
            </a:r>
            <a:r>
              <a:rPr lang="cs-CZ" dirty="0" err="1">
                <a:solidFill>
                  <a:schemeClr val="bg2"/>
                </a:solidFill>
              </a:rPr>
              <a:t>blobs</a:t>
            </a:r>
            <a:r>
              <a:rPr lang="cs-CZ" dirty="0">
                <a:solidFill>
                  <a:schemeClr val="bg2"/>
                </a:solidFill>
              </a:rPr>
              <a:t>)</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468313" y="0"/>
            <a:ext cx="8229600" cy="4495800"/>
          </a:xfrm>
          <a:prstGeom prst="rect">
            <a:avLst/>
          </a:prstGeom>
        </p:spPr>
        <p:txBody>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fontAlgn="auto">
              <a:spcAft>
                <a:spcPts val="0"/>
              </a:spcAft>
            </a:pPr>
            <a:r>
              <a:rPr lang="cs-CZ" smtClean="0"/>
              <a:t>Barevná stálost: ačkoliv osvětlené různými zdroji světla, barvy předmětů se jeví stálé</a:t>
            </a:r>
          </a:p>
        </p:txBody>
      </p:sp>
      <p:pic>
        <p:nvPicPr>
          <p:cNvPr id="3" name="Picture 4"/>
          <p:cNvPicPr>
            <a:picLocks noChangeAspect="1" noChangeArrowheads="1"/>
          </p:cNvPicPr>
          <p:nvPr/>
        </p:nvPicPr>
        <p:blipFill>
          <a:blip r:embed="rId2">
            <a:extLst>
              <a:ext uri="{28A0092B-C50C-407E-A947-70E740481C1C}">
                <a14:useLocalDpi xmlns:a14="http://schemas.microsoft.com/office/drawing/2010/main" val="0"/>
              </a:ext>
            </a:extLst>
          </a:blip>
          <a:srcRect l="1576" t="15979" r="9245" b="15979"/>
          <a:stretch>
            <a:fillRect/>
          </a:stretch>
        </p:blipFill>
        <p:spPr bwMode="auto">
          <a:xfrm>
            <a:off x="0" y="1125538"/>
            <a:ext cx="9144000" cy="4360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5"/>
          <p:cNvSpPr txBox="1">
            <a:spLocks noChangeArrowheads="1"/>
          </p:cNvSpPr>
          <p:nvPr/>
        </p:nvSpPr>
        <p:spPr bwMode="auto">
          <a:xfrm>
            <a:off x="15875" y="5537200"/>
            <a:ext cx="894861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dirty="0"/>
              <a:t>Užitečná deformace: většinou jsou kontrasty mezi povrchy ne mezi zdroji světla</a:t>
            </a:r>
            <a:r>
              <a:rPr lang="cs-CZ" dirty="0" smtClean="0"/>
              <a:t>. Systém vidí kontext. </a:t>
            </a:r>
            <a:endParaRPr lang="cs-CZ" dirty="0"/>
          </a:p>
        </p:txBody>
      </p:sp>
      <p:sp>
        <p:nvSpPr>
          <p:cNvPr id="5" name="TextovéPole 4"/>
          <p:cNvSpPr txBox="1"/>
          <p:nvPr/>
        </p:nvSpPr>
        <p:spPr>
          <a:xfrm>
            <a:off x="107504" y="6165304"/>
            <a:ext cx="9036497" cy="646331"/>
          </a:xfrm>
          <a:prstGeom prst="rect">
            <a:avLst/>
          </a:prstGeom>
          <a:noFill/>
        </p:spPr>
        <p:txBody>
          <a:bodyPr wrap="square" rtlCol="0">
            <a:spAutoFit/>
          </a:bodyPr>
          <a:lstStyle/>
          <a:p>
            <a:r>
              <a:rPr lang="en-GB" dirty="0">
                <a:hlinkClick r:id="rId3"/>
              </a:rPr>
              <a:t>https://oup-arc.com/access/content/sensation-and-perception-5e-student-resources/sensation-and-perception-5e-activity-5-5?previousFilter=tag_chapter-05</a:t>
            </a:r>
            <a:endParaRPr lang="cs-CZ" dirty="0"/>
          </a:p>
        </p:txBody>
      </p:sp>
    </p:spTree>
    <p:extLst>
      <p:ext uri="{BB962C8B-B14F-4D97-AF65-F5344CB8AC3E}">
        <p14:creationId xmlns:p14="http://schemas.microsoft.com/office/powerpoint/2010/main" val="62724763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4" descr="stálost bare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064375" cy="391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Text Box 5"/>
          <p:cNvSpPr txBox="1">
            <a:spLocks noChangeArrowheads="1"/>
          </p:cNvSpPr>
          <p:nvPr/>
        </p:nvSpPr>
        <p:spPr bwMode="auto">
          <a:xfrm>
            <a:off x="376238" y="4600575"/>
            <a:ext cx="541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t>Předpoklady a srovnávání deformují skutečný vjem.</a:t>
            </a:r>
          </a:p>
        </p:txBody>
      </p:sp>
      <p:pic>
        <p:nvPicPr>
          <p:cNvPr id="90116" name="Picture 6"/>
          <p:cNvPicPr>
            <a:picLocks noChangeAspect="1" noChangeArrowheads="1"/>
          </p:cNvPicPr>
          <p:nvPr/>
        </p:nvPicPr>
        <p:blipFill>
          <a:blip r:embed="rId3">
            <a:extLst>
              <a:ext uri="{28A0092B-C50C-407E-A947-70E740481C1C}">
                <a14:useLocalDpi xmlns:a14="http://schemas.microsoft.com/office/drawing/2010/main" val="0"/>
              </a:ext>
            </a:extLst>
          </a:blip>
          <a:srcRect l="977" t="15042" r="74219" b="33937"/>
          <a:stretch>
            <a:fillRect/>
          </a:stretch>
        </p:blipFill>
        <p:spPr bwMode="auto">
          <a:xfrm>
            <a:off x="6659563" y="3951288"/>
            <a:ext cx="2260600" cy="290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ovéPole 1"/>
          <p:cNvSpPr txBox="1"/>
          <p:nvPr/>
        </p:nvSpPr>
        <p:spPr>
          <a:xfrm>
            <a:off x="179512" y="5404644"/>
            <a:ext cx="6264697" cy="923330"/>
          </a:xfrm>
          <a:prstGeom prst="rect">
            <a:avLst/>
          </a:prstGeom>
          <a:noFill/>
        </p:spPr>
        <p:txBody>
          <a:bodyPr wrap="square" rtlCol="0">
            <a:spAutoFit/>
          </a:bodyPr>
          <a:lstStyle/>
          <a:p>
            <a:r>
              <a:rPr lang="en-GB" dirty="0">
                <a:hlinkClick r:id="rId4"/>
              </a:rPr>
              <a:t>https://oup-arc.com/access/content/sensation-and-perception-5e-student-resources/sensation-and-perception-5e-activity-5-6?previousFilter=tag_chapter-05</a:t>
            </a:r>
            <a:endParaRPr lang="cs-CZ"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ototransdukce2"/>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r="14038" b="44475"/>
          <a:stretch>
            <a:fillRect/>
          </a:stretch>
        </p:blipFill>
        <p:spPr bwMode="auto">
          <a:xfrm>
            <a:off x="1042988" y="1382713"/>
            <a:ext cx="8101012" cy="547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 Box 4"/>
          <p:cNvSpPr txBox="1">
            <a:spLocks noChangeArrowheads="1"/>
          </p:cNvSpPr>
          <p:nvPr/>
        </p:nvSpPr>
        <p:spPr bwMode="auto">
          <a:xfrm>
            <a:off x="468313" y="188913"/>
            <a:ext cx="8675687"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dirty="0"/>
              <a:t>Proteiny mohou absorbovat viditelné spektrum teprve ve spojení s chromoforem – část molekuly odpovědná za </a:t>
            </a:r>
            <a:r>
              <a:rPr lang="cs-CZ" dirty="0" smtClean="0"/>
              <a:t>absorpci </a:t>
            </a:r>
            <a:r>
              <a:rPr lang="cs-CZ" dirty="0"/>
              <a:t>záření (také zvaná </a:t>
            </a:r>
            <a:r>
              <a:rPr lang="cs-CZ" dirty="0" err="1" smtClean="0"/>
              <a:t>kofaktor</a:t>
            </a:r>
            <a:r>
              <a:rPr lang="cs-CZ" dirty="0" smtClean="0"/>
              <a:t> nebo </a:t>
            </a:r>
            <a:r>
              <a:rPr lang="cs-CZ" dirty="0" err="1" smtClean="0"/>
              <a:t>prostetická</a:t>
            </a:r>
            <a:r>
              <a:rPr lang="cs-CZ" dirty="0" smtClean="0"/>
              <a:t> </a:t>
            </a:r>
            <a:r>
              <a:rPr lang="cs-CZ" dirty="0"/>
              <a:t>skupina – nebílkovinná sl.)</a:t>
            </a:r>
          </a:p>
          <a:p>
            <a:pPr eaLnBrk="1" hangingPunct="1">
              <a:buFontTx/>
              <a:buChar char="-"/>
            </a:pPr>
            <a:r>
              <a:rPr lang="cs-CZ" dirty="0" err="1"/>
              <a:t>Stereoizometrie</a:t>
            </a:r>
            <a:r>
              <a:rPr lang="cs-CZ" dirty="0"/>
              <a:t> </a:t>
            </a:r>
            <a:r>
              <a:rPr lang="cs-CZ" dirty="0" err="1"/>
              <a:t>Retinalu</a:t>
            </a:r>
            <a:r>
              <a:rPr lang="cs-CZ" dirty="0"/>
              <a:t> </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ChangeArrowheads="1"/>
          </p:cNvSpPr>
          <p:nvPr/>
        </p:nvSpPr>
        <p:spPr bwMode="auto">
          <a:xfrm>
            <a:off x="0" y="-15195"/>
            <a:ext cx="914400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dirty="0"/>
              <a:t>The shadows in the left-hand image of the figure produce exactly the same outputs as their backgrounds in the R/G and B/Y “channels” of the opponent process system. The orange square, for example, activates R+G– and Y+B– cells (because orange can be described as reddish yellow). Since the shadow of the small rectangle is the same hue, it also activates these same opponent process cells. The difference between the shadow and its background will only be registered in the output of the </a:t>
            </a:r>
            <a:r>
              <a:rPr lang="en-US" dirty="0" err="1"/>
              <a:t>Bl</a:t>
            </a:r>
            <a:r>
              <a:rPr lang="en-US" dirty="0"/>
              <a:t>/</a:t>
            </a:r>
            <a:r>
              <a:rPr lang="en-US" dirty="0" err="1"/>
              <a:t>Wh</a:t>
            </a:r>
            <a:r>
              <a:rPr lang="en-US" dirty="0"/>
              <a:t> opponent process: the </a:t>
            </a:r>
            <a:r>
              <a:rPr lang="en-US" dirty="0" err="1"/>
              <a:t>Wh+Bl</a:t>
            </a:r>
            <a:r>
              <a:rPr lang="en-US" dirty="0"/>
              <a:t>– cells will respond more strongly to the brighter orange square than to the darker shadow. In the right-hand image of the figure, on the other hand, </a:t>
            </a:r>
            <a:r>
              <a:rPr lang="en-US" dirty="0">
                <a:solidFill>
                  <a:srgbClr val="FFC000"/>
                </a:solidFill>
              </a:rPr>
              <a:t>all five shapes are different hues, so all five will produce different outputs in the R/G and B/Y channels</a:t>
            </a:r>
            <a:r>
              <a:rPr lang="en-US" dirty="0"/>
              <a:t>.</a:t>
            </a:r>
          </a:p>
          <a:p>
            <a:r>
              <a:rPr lang="en-US" dirty="0"/>
              <a:t>Although we almost never notice them, shadows—brightness differences—are scattered throughout almost every visual scene (if you look around carefully now, you will probably see them everywhere). But shadows are rarely of interest to us, whereas hue boundaries </a:t>
            </a:r>
            <a:r>
              <a:rPr lang="en-US" i="1" dirty="0"/>
              <a:t>are</a:t>
            </a:r>
            <a:r>
              <a:rPr lang="en-US" dirty="0"/>
              <a:t> important. They divide the visual scene into component surfaces which higher-level vision can then combine into objects. </a:t>
            </a:r>
            <a:r>
              <a:rPr lang="en-US" dirty="0">
                <a:solidFill>
                  <a:srgbClr val="FFC000"/>
                </a:solidFill>
              </a:rPr>
              <a:t>Thus, recoding light wavelengths into dimensions that de-emphasize shadows and highlight surfaces—such as the color opponent dimension—is a very good thing.</a:t>
            </a:r>
          </a:p>
        </p:txBody>
      </p:sp>
      <p:pic>
        <p:nvPicPr>
          <p:cNvPr id="91139" name="Picture 5"/>
          <p:cNvPicPr>
            <a:picLocks noChangeAspect="1" noChangeArrowheads="1"/>
          </p:cNvPicPr>
          <p:nvPr/>
        </p:nvPicPr>
        <p:blipFill>
          <a:blip r:embed="rId2">
            <a:extLst>
              <a:ext uri="{28A0092B-C50C-407E-A947-70E740481C1C}">
                <a14:useLocalDpi xmlns:a14="http://schemas.microsoft.com/office/drawing/2010/main" val="0"/>
              </a:ext>
            </a:extLst>
          </a:blip>
          <a:srcRect l="28737" t="46230" r="36420" b="19749"/>
          <a:stretch>
            <a:fillRect/>
          </a:stretch>
        </p:blipFill>
        <p:spPr bwMode="auto">
          <a:xfrm>
            <a:off x="4895850" y="4265613"/>
            <a:ext cx="4248150" cy="259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140" name="Text Box 6"/>
          <p:cNvSpPr txBox="1">
            <a:spLocks noChangeArrowheads="1"/>
          </p:cNvSpPr>
          <p:nvPr/>
        </p:nvSpPr>
        <p:spPr bwMode="auto">
          <a:xfrm>
            <a:off x="0" y="4437112"/>
            <a:ext cx="4986338"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sz="2400" b="1" dirty="0"/>
              <a:t>K čemu je dobrá </a:t>
            </a:r>
            <a:r>
              <a:rPr lang="cs-CZ" sz="2400" b="1" dirty="0" err="1"/>
              <a:t>oponence</a:t>
            </a:r>
            <a:r>
              <a:rPr lang="cs-CZ" sz="2400" b="1" dirty="0"/>
              <a:t>?</a:t>
            </a:r>
          </a:p>
          <a:p>
            <a:pPr eaLnBrk="1" hangingPunct="1"/>
            <a:r>
              <a:rPr lang="cs-CZ" sz="2400" b="1" dirty="0"/>
              <a:t>Rozeznání objektů od jejich stínů</a:t>
            </a:r>
          </a:p>
          <a:p>
            <a:pPr eaLnBrk="1" hangingPunct="1"/>
            <a:r>
              <a:rPr lang="cs-CZ" sz="2400" b="1" dirty="0"/>
              <a:t>3 </a:t>
            </a:r>
            <a:r>
              <a:rPr lang="cs-CZ" sz="2400" b="1" dirty="0" err="1"/>
              <a:t>vs</a:t>
            </a:r>
            <a:r>
              <a:rPr lang="cs-CZ" sz="2400" b="1" dirty="0"/>
              <a:t> 5</a:t>
            </a:r>
          </a:p>
          <a:p>
            <a:pPr eaLnBrk="1" hangingPunct="1"/>
            <a:endParaRPr lang="cs-CZ" sz="2400" b="1" dirty="0"/>
          </a:p>
        </p:txBody>
      </p:sp>
      <p:sp>
        <p:nvSpPr>
          <p:cNvPr id="5" name="TextovéPole 4"/>
          <p:cNvSpPr txBox="1"/>
          <p:nvPr/>
        </p:nvSpPr>
        <p:spPr>
          <a:xfrm>
            <a:off x="1" y="5589240"/>
            <a:ext cx="4895850" cy="1200329"/>
          </a:xfrm>
          <a:prstGeom prst="rect">
            <a:avLst/>
          </a:prstGeom>
          <a:noFill/>
        </p:spPr>
        <p:txBody>
          <a:bodyPr wrap="square" rtlCol="0">
            <a:spAutoFit/>
          </a:bodyPr>
          <a:lstStyle/>
          <a:p>
            <a:r>
              <a:rPr lang="en-GB" dirty="0">
                <a:hlinkClick r:id="rId3"/>
              </a:rPr>
              <a:t>https://oup-arc.com/access/content/sensation-and-perception-5e-student-resources/sensation-and-perception-5e-essay-5-1?previousFilter=tag_chapter-05</a:t>
            </a:r>
            <a:endParaRPr lang="cs-CZ" dirty="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Rectangle 4"/>
          <p:cNvSpPr>
            <a:spLocks noChangeArrowheads="1"/>
          </p:cNvSpPr>
          <p:nvPr/>
        </p:nvSpPr>
        <p:spPr bwMode="auto">
          <a:xfrm>
            <a:off x="457200" y="2286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r>
              <a:rPr lang="cs-CZ" sz="4400">
                <a:solidFill>
                  <a:schemeClr val="tx2"/>
                </a:solidFill>
                <a:effectLst>
                  <a:outerShdw blurRad="38100" dist="38100" dir="2700000" algn="tl">
                    <a:srgbClr val="000000"/>
                  </a:outerShdw>
                </a:effectLst>
              </a:rPr>
              <a:t>Vnímání pohybu</a:t>
            </a:r>
          </a:p>
        </p:txBody>
      </p:sp>
      <p:pic>
        <p:nvPicPr>
          <p:cNvPr id="92163" name="Picture 5" descr="x a y dráh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341438"/>
            <a:ext cx="5991225" cy="368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Text Box 6">
            <a:hlinkClick r:id="rId3"/>
          </p:cNvPr>
          <p:cNvSpPr txBox="1">
            <a:spLocks noChangeArrowheads="1"/>
          </p:cNvSpPr>
          <p:nvPr/>
        </p:nvSpPr>
        <p:spPr bwMode="auto">
          <a:xfrm>
            <a:off x="468313" y="5300662"/>
            <a:ext cx="8218487"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dirty="0">
                <a:hlinkClick r:id="rId4"/>
              </a:rPr>
              <a:t>Jak je pohyb důležitý </a:t>
            </a:r>
            <a:r>
              <a:rPr lang="en-GB" dirty="0">
                <a:hlinkClick r:id="rId5"/>
              </a:rPr>
              <a:t>https://oup-arc.com/access/content/sensation-and-perception-5e-student-resources/sensation-and-perception-5e-activity-8-3?previousFilter=tag_chapter-08</a:t>
            </a:r>
            <a:endParaRPr lang="cs-CZ" dirty="0"/>
          </a:p>
          <a:p>
            <a:pPr eaLnBrk="1" hangingPunct="1"/>
            <a:r>
              <a:rPr lang="cs-CZ" sz="2400" dirty="0" smtClean="0">
                <a:latin typeface="Times New Roman" pitchFamily="18" charset="0"/>
                <a:hlinkClick r:id="rId6" action="ppaction://hlinkfile"/>
              </a:rPr>
              <a:t>Zdánlivé pohyby</a:t>
            </a:r>
            <a:endParaRPr lang="cs-CZ" sz="2400" dirty="0">
              <a:latin typeface="Times New Roman" pitchFamily="18" charset="0"/>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4" descr="16-16"/>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b="10556"/>
          <a:stretch>
            <a:fillRect/>
          </a:stretch>
        </p:blipFill>
        <p:spPr bwMode="auto">
          <a:xfrm>
            <a:off x="2116138" y="0"/>
            <a:ext cx="70278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Text Box 5"/>
          <p:cNvSpPr txBox="1">
            <a:spLocks noChangeArrowheads="1"/>
          </p:cNvSpPr>
          <p:nvPr/>
        </p:nvSpPr>
        <p:spPr bwMode="auto">
          <a:xfrm>
            <a:off x="0" y="404813"/>
            <a:ext cx="2178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t>Specialista na směr</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5" descr="14-14"/>
          <p:cNvPicPr>
            <a:picLocks noChangeAspect="1" noChangeArrowheads="1"/>
          </p:cNvPicPr>
          <p:nvPr/>
        </p:nvPicPr>
        <p:blipFill>
          <a:blip r:embed="rId2">
            <a:extLst>
              <a:ext uri="{28A0092B-C50C-407E-A947-70E740481C1C}">
                <a14:useLocalDpi xmlns:a14="http://schemas.microsoft.com/office/drawing/2010/main" val="0"/>
              </a:ext>
            </a:extLst>
          </a:blip>
          <a:srcRect b="10370"/>
          <a:stretch>
            <a:fillRect/>
          </a:stretch>
        </p:blipFill>
        <p:spPr bwMode="auto">
          <a:xfrm>
            <a:off x="5003800" y="0"/>
            <a:ext cx="2963863" cy="378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1" name="Picture 6" descr="14-15"/>
          <p:cNvPicPr>
            <a:picLocks noChangeAspect="1" noChangeArrowheads="1"/>
          </p:cNvPicPr>
          <p:nvPr/>
        </p:nvPicPr>
        <p:blipFill>
          <a:blip r:embed="rId3">
            <a:extLst>
              <a:ext uri="{28A0092B-C50C-407E-A947-70E740481C1C}">
                <a14:useLocalDpi xmlns:a14="http://schemas.microsoft.com/office/drawing/2010/main" val="0"/>
              </a:ext>
            </a:extLst>
          </a:blip>
          <a:srcRect r="-465" b="16667"/>
          <a:stretch>
            <a:fillRect/>
          </a:stretch>
        </p:blipFill>
        <p:spPr bwMode="auto">
          <a:xfrm>
            <a:off x="4643438" y="3429000"/>
            <a:ext cx="32861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Rectangle 7"/>
          <p:cNvSpPr>
            <a:spLocks noChangeArrowheads="1"/>
          </p:cNvSpPr>
          <p:nvPr/>
        </p:nvSpPr>
        <p:spPr bwMode="auto">
          <a:xfrm>
            <a:off x="179388" y="3333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defRPr/>
            </a:pPr>
            <a:r>
              <a:rPr lang="cs-CZ" sz="4400">
                <a:solidFill>
                  <a:schemeClr val="tx2"/>
                </a:solidFill>
                <a:effectLst>
                  <a:outerShdw blurRad="38100" dist="38100" dir="2700000" algn="tl">
                    <a:srgbClr val="000000"/>
                  </a:outerShdw>
                </a:effectLst>
              </a:rPr>
              <a:t>Detektor směru</a:t>
            </a:r>
            <a:br>
              <a:rPr lang="cs-CZ" sz="4400">
                <a:solidFill>
                  <a:schemeClr val="tx2"/>
                </a:solidFill>
                <a:effectLst>
                  <a:outerShdw blurRad="38100" dist="38100" dir="2700000" algn="tl">
                    <a:srgbClr val="000000"/>
                  </a:outerShdw>
                </a:effectLst>
              </a:rPr>
            </a:br>
            <a:r>
              <a:rPr lang="cs-CZ" sz="4400">
                <a:solidFill>
                  <a:schemeClr val="tx2"/>
                </a:solidFill>
                <a:effectLst>
                  <a:outerShdw blurRad="38100" dist="38100" dir="2700000" algn="tl">
                    <a:srgbClr val="000000"/>
                  </a:outerShdw>
                </a:effectLst>
              </a:rPr>
              <a:t>pohybu</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914400" y="512064"/>
            <a:ext cx="7772400" cy="914400"/>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pPr fontAlgn="auto">
              <a:spcAft>
                <a:spcPts val="0"/>
              </a:spcAft>
              <a:defRPr/>
            </a:pPr>
            <a:r>
              <a:rPr lang="cs-CZ" dirty="0" smtClean="0"/>
              <a:t>Detektor rychlosti</a:t>
            </a:r>
          </a:p>
        </p:txBody>
      </p:sp>
      <p:sp>
        <p:nvSpPr>
          <p:cNvPr id="3" name="Rectangle 3"/>
          <p:cNvSpPr txBox="1">
            <a:spLocks noChangeArrowheads="1"/>
          </p:cNvSpPr>
          <p:nvPr/>
        </p:nvSpPr>
        <p:spPr>
          <a:xfrm>
            <a:off x="250825" y="2060575"/>
            <a:ext cx="4330700" cy="2090738"/>
          </a:xfrm>
          <a:prstGeom prst="rect">
            <a:avLst/>
          </a:prstGeom>
        </p:spPr>
        <p:txBody>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fontAlgn="auto">
              <a:spcAft>
                <a:spcPts val="0"/>
              </a:spcAft>
            </a:pPr>
            <a:r>
              <a:rPr lang="en-GB" dirty="0">
                <a:hlinkClick r:id="rId2"/>
              </a:rPr>
              <a:t>https://oup-arc.com/access/content/sensation-and-perception-5e-student-resources/sensation-and-perception-5e-activity-8-2?previousFilter=tag_chapter-08</a:t>
            </a:r>
            <a:endParaRPr lang="cs-CZ" dirty="0" smtClean="0">
              <a:hlinkClick r:id="rId3"/>
            </a:endParaRPr>
          </a:p>
        </p:txBody>
      </p:sp>
      <p:pic>
        <p:nvPicPr>
          <p:cNvPr id="4" name="Picture 4" descr="spožděná inhibice"/>
          <p:cNvPicPr>
            <a:picLocks noChangeAspect="1" noChangeArrowheads="1"/>
          </p:cNvPicPr>
          <p:nvPr/>
        </p:nvPicPr>
        <p:blipFill>
          <a:blip r:embed="rId4">
            <a:extLst>
              <a:ext uri="{28A0092B-C50C-407E-A947-70E740481C1C}">
                <a14:useLocalDpi xmlns:a14="http://schemas.microsoft.com/office/drawing/2010/main" val="0"/>
              </a:ext>
            </a:extLst>
          </a:blip>
          <a:srcRect b="3090"/>
          <a:stretch>
            <a:fillRect/>
          </a:stretch>
        </p:blipFill>
        <p:spPr bwMode="auto">
          <a:xfrm rot="184700">
            <a:off x="5292725" y="260350"/>
            <a:ext cx="3300413" cy="642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010305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t="13806" r="73322" b="41348"/>
          <a:stretch>
            <a:fillRect/>
          </a:stretch>
        </p:blipFill>
        <p:spPr>
          <a:xfrm>
            <a:off x="0" y="0"/>
            <a:ext cx="2195513" cy="2016125"/>
          </a:xfrm>
          <a:prstGeom prst="rect">
            <a:avLst/>
          </a:prstGeom>
        </p:spPr>
      </p:pic>
      <p:sp>
        <p:nvSpPr>
          <p:cNvPr id="3" name="Text Box 4">
            <a:hlinkClick r:id="rId3"/>
          </p:cNvPr>
          <p:cNvSpPr txBox="1">
            <a:spLocks noChangeArrowheads="1"/>
          </p:cNvSpPr>
          <p:nvPr/>
        </p:nvSpPr>
        <p:spPr bwMode="auto">
          <a:xfrm>
            <a:off x="2483768" y="1180969"/>
            <a:ext cx="621220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dirty="0">
                <a:hlinkClick r:id="rId4"/>
              </a:rPr>
              <a:t>https://oup-arc.com/access/content/sensation-and-perception-5e-student-resources/sensation-and-perception-5e-activity-8-3?previousFilter=tag_chapter-08</a:t>
            </a:r>
            <a:endParaRPr lang="cs-CZ" dirty="0"/>
          </a:p>
        </p:txBody>
      </p:sp>
      <p:sp>
        <p:nvSpPr>
          <p:cNvPr id="4" name="Text Box 5"/>
          <p:cNvSpPr txBox="1">
            <a:spLocks noChangeArrowheads="1"/>
          </p:cNvSpPr>
          <p:nvPr/>
        </p:nvSpPr>
        <p:spPr bwMode="auto">
          <a:xfrm>
            <a:off x="231775" y="2224088"/>
            <a:ext cx="8912225" cy="393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b="1" dirty="0">
                <a:hlinkMouseOver r:id="rId5"/>
              </a:rPr>
              <a:t>Image 1</a:t>
            </a:r>
            <a:r>
              <a:rPr lang="cs-CZ" dirty="0"/>
              <a:t> and </a:t>
            </a:r>
            <a:r>
              <a:rPr lang="cs-CZ" b="1" dirty="0">
                <a:hlinkMouseOver r:id="rId5"/>
              </a:rPr>
              <a:t>Image 2</a:t>
            </a:r>
            <a:r>
              <a:rPr lang="cs-CZ" dirty="0"/>
              <a:t> </a:t>
            </a:r>
            <a:r>
              <a:rPr lang="cs-CZ" dirty="0" err="1"/>
              <a:t>of</a:t>
            </a:r>
            <a:r>
              <a:rPr lang="cs-CZ" dirty="0"/>
              <a:t> </a:t>
            </a:r>
            <a:r>
              <a:rPr lang="cs-CZ" dirty="0" err="1"/>
              <a:t>this</a:t>
            </a:r>
            <a:r>
              <a:rPr lang="cs-CZ" dirty="0"/>
              <a:t> part </a:t>
            </a:r>
            <a:r>
              <a:rPr lang="cs-CZ" dirty="0" err="1"/>
              <a:t>of</a:t>
            </a:r>
            <a:r>
              <a:rPr lang="cs-CZ" dirty="0"/>
              <a:t> </a:t>
            </a:r>
            <a:r>
              <a:rPr lang="cs-CZ" dirty="0" err="1"/>
              <a:t>the</a:t>
            </a:r>
            <a:r>
              <a:rPr lang="cs-CZ" dirty="0"/>
              <a:t> </a:t>
            </a:r>
            <a:r>
              <a:rPr lang="cs-CZ" dirty="0" err="1"/>
              <a:t>activity</a:t>
            </a:r>
            <a:r>
              <a:rPr lang="cs-CZ" dirty="0"/>
              <a:t> </a:t>
            </a:r>
            <a:r>
              <a:rPr lang="cs-CZ" dirty="0" err="1"/>
              <a:t>may</a:t>
            </a:r>
            <a:r>
              <a:rPr lang="cs-CZ" dirty="0"/>
              <a:t> </a:t>
            </a:r>
            <a:r>
              <a:rPr lang="cs-CZ" dirty="0" err="1"/>
              <a:t>at</a:t>
            </a:r>
            <a:r>
              <a:rPr lang="cs-CZ" dirty="0"/>
              <a:t> </a:t>
            </a:r>
            <a:r>
              <a:rPr lang="cs-CZ" dirty="0" err="1"/>
              <a:t>first</a:t>
            </a:r>
            <a:r>
              <a:rPr lang="cs-CZ" dirty="0"/>
              <a:t> </a:t>
            </a:r>
            <a:r>
              <a:rPr lang="cs-CZ" dirty="0" err="1"/>
              <a:t>look</a:t>
            </a:r>
            <a:r>
              <a:rPr lang="cs-CZ" dirty="0"/>
              <a:t> </a:t>
            </a:r>
            <a:r>
              <a:rPr lang="cs-CZ" dirty="0" err="1"/>
              <a:t>like</a:t>
            </a:r>
            <a:r>
              <a:rPr lang="cs-CZ" dirty="0"/>
              <a:t> </a:t>
            </a:r>
            <a:r>
              <a:rPr lang="cs-CZ" dirty="0" err="1"/>
              <a:t>random</a:t>
            </a:r>
            <a:r>
              <a:rPr lang="cs-CZ" dirty="0"/>
              <a:t> </a:t>
            </a:r>
            <a:r>
              <a:rPr lang="cs-CZ" dirty="0" err="1"/>
              <a:t>collections</a:t>
            </a:r>
            <a:r>
              <a:rPr lang="cs-CZ" dirty="0"/>
              <a:t> </a:t>
            </a:r>
            <a:r>
              <a:rPr lang="cs-CZ" dirty="0" err="1"/>
              <a:t>of</a:t>
            </a:r>
            <a:r>
              <a:rPr lang="cs-CZ" dirty="0"/>
              <a:t> </a:t>
            </a:r>
            <a:r>
              <a:rPr lang="cs-CZ" dirty="0" err="1"/>
              <a:t>white</a:t>
            </a:r>
            <a:r>
              <a:rPr lang="cs-CZ" dirty="0"/>
              <a:t> </a:t>
            </a:r>
            <a:r>
              <a:rPr lang="cs-CZ" dirty="0" err="1"/>
              <a:t>dots</a:t>
            </a:r>
            <a:r>
              <a:rPr lang="cs-CZ" dirty="0"/>
              <a:t>. But </a:t>
            </a:r>
            <a:r>
              <a:rPr lang="cs-CZ" dirty="0" err="1"/>
              <a:t>when</a:t>
            </a:r>
            <a:r>
              <a:rPr lang="cs-CZ" dirty="0"/>
              <a:t> </a:t>
            </a:r>
            <a:r>
              <a:rPr lang="cs-CZ" dirty="0" err="1"/>
              <a:t>we</a:t>
            </a:r>
            <a:r>
              <a:rPr lang="cs-CZ" dirty="0"/>
              <a:t> </a:t>
            </a:r>
            <a:r>
              <a:rPr lang="cs-CZ" dirty="0" err="1"/>
              <a:t>put</a:t>
            </a:r>
            <a:r>
              <a:rPr lang="cs-CZ" dirty="0"/>
              <a:t> a </a:t>
            </a:r>
            <a:r>
              <a:rPr lang="cs-CZ" dirty="0" err="1"/>
              <a:t>series</a:t>
            </a:r>
            <a:r>
              <a:rPr lang="cs-CZ" dirty="0"/>
              <a:t> </a:t>
            </a:r>
            <a:r>
              <a:rPr lang="cs-CZ" dirty="0" err="1"/>
              <a:t>of</a:t>
            </a:r>
            <a:r>
              <a:rPr lang="cs-CZ" dirty="0"/>
              <a:t> these </a:t>
            </a:r>
            <a:r>
              <a:rPr lang="cs-CZ" dirty="0" err="1"/>
              <a:t>images</a:t>
            </a:r>
            <a:r>
              <a:rPr lang="cs-CZ" dirty="0"/>
              <a:t> </a:t>
            </a:r>
            <a:r>
              <a:rPr lang="cs-CZ" dirty="0" err="1"/>
              <a:t>together</a:t>
            </a:r>
            <a:r>
              <a:rPr lang="cs-CZ" dirty="0"/>
              <a:t> and play </a:t>
            </a:r>
            <a:r>
              <a:rPr lang="cs-CZ" dirty="0" err="1"/>
              <a:t>them</a:t>
            </a:r>
            <a:r>
              <a:rPr lang="cs-CZ" dirty="0"/>
              <a:t> as a </a:t>
            </a:r>
            <a:r>
              <a:rPr lang="cs-CZ" dirty="0" err="1"/>
              <a:t>movie</a:t>
            </a:r>
            <a:r>
              <a:rPr lang="cs-CZ" dirty="0"/>
              <a:t>, as in </a:t>
            </a:r>
            <a:r>
              <a:rPr lang="cs-CZ" b="1" dirty="0">
                <a:hlinkMouseOver r:id="rId5"/>
              </a:rPr>
              <a:t>Image 3</a:t>
            </a:r>
            <a:r>
              <a:rPr lang="cs-CZ" dirty="0"/>
              <a:t>, </a:t>
            </a:r>
            <a:r>
              <a:rPr lang="cs-CZ" dirty="0" err="1"/>
              <a:t>you</a:t>
            </a:r>
            <a:r>
              <a:rPr lang="cs-CZ" dirty="0"/>
              <a:t> </a:t>
            </a:r>
            <a:r>
              <a:rPr lang="cs-CZ" dirty="0" err="1"/>
              <a:t>should</a:t>
            </a:r>
            <a:r>
              <a:rPr lang="cs-CZ" dirty="0"/>
              <a:t> </a:t>
            </a:r>
            <a:r>
              <a:rPr lang="cs-CZ" dirty="0" err="1"/>
              <a:t>get</a:t>
            </a:r>
            <a:r>
              <a:rPr lang="cs-CZ" dirty="0"/>
              <a:t> </a:t>
            </a:r>
            <a:r>
              <a:rPr lang="cs-CZ" dirty="0" err="1"/>
              <a:t>the</a:t>
            </a:r>
            <a:r>
              <a:rPr lang="cs-CZ" dirty="0"/>
              <a:t> </a:t>
            </a:r>
            <a:r>
              <a:rPr lang="cs-CZ" dirty="0" err="1"/>
              <a:t>immediate</a:t>
            </a:r>
            <a:r>
              <a:rPr lang="cs-CZ" dirty="0"/>
              <a:t> and </a:t>
            </a:r>
            <a:r>
              <a:rPr lang="cs-CZ" dirty="0" err="1"/>
              <a:t>compelling</a:t>
            </a:r>
            <a:r>
              <a:rPr lang="cs-CZ" dirty="0"/>
              <a:t> </a:t>
            </a:r>
            <a:r>
              <a:rPr lang="cs-CZ" dirty="0" err="1"/>
              <a:t>perception</a:t>
            </a:r>
            <a:r>
              <a:rPr lang="cs-CZ" dirty="0"/>
              <a:t> </a:t>
            </a:r>
            <a:r>
              <a:rPr lang="cs-CZ" dirty="0" err="1"/>
              <a:t>of</a:t>
            </a:r>
            <a:r>
              <a:rPr lang="cs-CZ" dirty="0"/>
              <a:t> a </a:t>
            </a:r>
            <a:r>
              <a:rPr lang="cs-CZ" dirty="0" err="1"/>
              <a:t>human</a:t>
            </a:r>
            <a:r>
              <a:rPr lang="cs-CZ" dirty="0"/>
              <a:t> </a:t>
            </a:r>
            <a:r>
              <a:rPr lang="cs-CZ" dirty="0" err="1"/>
              <a:t>being</a:t>
            </a:r>
            <a:r>
              <a:rPr lang="cs-CZ" dirty="0"/>
              <a:t> </a:t>
            </a:r>
            <a:r>
              <a:rPr lang="cs-CZ" dirty="0" err="1"/>
              <a:t>walking</a:t>
            </a:r>
            <a:r>
              <a:rPr lang="cs-CZ" dirty="0"/>
              <a:t> to </a:t>
            </a:r>
            <a:r>
              <a:rPr lang="cs-CZ" dirty="0" err="1"/>
              <a:t>the</a:t>
            </a:r>
            <a:r>
              <a:rPr lang="cs-CZ" dirty="0"/>
              <a:t> </a:t>
            </a:r>
            <a:r>
              <a:rPr lang="cs-CZ" dirty="0" err="1"/>
              <a:t>right</a:t>
            </a:r>
            <a:r>
              <a:rPr lang="cs-CZ" dirty="0"/>
              <a:t>.</a:t>
            </a:r>
          </a:p>
          <a:p>
            <a:pPr eaLnBrk="1" hangingPunct="1"/>
            <a:r>
              <a:rPr lang="cs-CZ" dirty="0" err="1"/>
              <a:t>Researchers</a:t>
            </a:r>
            <a:r>
              <a:rPr lang="cs-CZ" dirty="0"/>
              <a:t> </a:t>
            </a:r>
            <a:r>
              <a:rPr lang="cs-CZ" dirty="0" err="1"/>
              <a:t>have</a:t>
            </a:r>
            <a:r>
              <a:rPr lang="cs-CZ" dirty="0"/>
              <a:t> </a:t>
            </a:r>
            <a:r>
              <a:rPr lang="cs-CZ" dirty="0" err="1"/>
              <a:t>found</a:t>
            </a:r>
            <a:r>
              <a:rPr lang="cs-CZ" dirty="0"/>
              <a:t> </a:t>
            </a:r>
            <a:r>
              <a:rPr lang="cs-CZ" dirty="0" err="1"/>
              <a:t>that</a:t>
            </a:r>
            <a:r>
              <a:rPr lang="cs-CZ" dirty="0"/>
              <a:t> a </a:t>
            </a:r>
            <a:r>
              <a:rPr lang="cs-CZ" dirty="0" err="1"/>
              <a:t>great</a:t>
            </a:r>
            <a:r>
              <a:rPr lang="cs-CZ" dirty="0"/>
              <a:t> </a:t>
            </a:r>
            <a:r>
              <a:rPr lang="cs-CZ" dirty="0" err="1"/>
              <a:t>deal</a:t>
            </a:r>
            <a:r>
              <a:rPr lang="cs-CZ" dirty="0"/>
              <a:t> </a:t>
            </a:r>
            <a:r>
              <a:rPr lang="cs-CZ" dirty="0" err="1"/>
              <a:t>of</a:t>
            </a:r>
            <a:r>
              <a:rPr lang="cs-CZ" dirty="0"/>
              <a:t> </a:t>
            </a:r>
            <a:r>
              <a:rPr lang="cs-CZ" dirty="0" err="1"/>
              <a:t>information</a:t>
            </a:r>
            <a:r>
              <a:rPr lang="cs-CZ" dirty="0"/>
              <a:t> </a:t>
            </a:r>
            <a:r>
              <a:rPr lang="cs-CZ" dirty="0" err="1"/>
              <a:t>can</a:t>
            </a:r>
            <a:r>
              <a:rPr lang="cs-CZ" dirty="0"/>
              <a:t> </a:t>
            </a:r>
            <a:r>
              <a:rPr lang="cs-CZ" dirty="0" err="1"/>
              <a:t>be</a:t>
            </a:r>
            <a:r>
              <a:rPr lang="cs-CZ" dirty="0"/>
              <a:t> </a:t>
            </a:r>
            <a:r>
              <a:rPr lang="cs-CZ" dirty="0" err="1"/>
              <a:t>gathered</a:t>
            </a:r>
            <a:r>
              <a:rPr lang="cs-CZ" dirty="0"/>
              <a:t> </a:t>
            </a:r>
            <a:r>
              <a:rPr lang="cs-CZ" dirty="0" err="1"/>
              <a:t>about</a:t>
            </a:r>
            <a:r>
              <a:rPr lang="cs-CZ" dirty="0"/>
              <a:t> </a:t>
            </a:r>
            <a:r>
              <a:rPr lang="cs-CZ" dirty="0" err="1"/>
              <a:t>the</a:t>
            </a:r>
            <a:r>
              <a:rPr lang="cs-CZ" dirty="0"/>
              <a:t> </a:t>
            </a:r>
            <a:r>
              <a:rPr lang="cs-CZ" dirty="0" err="1"/>
              <a:t>activities</a:t>
            </a:r>
            <a:r>
              <a:rPr lang="cs-CZ" dirty="0"/>
              <a:t> and </a:t>
            </a:r>
            <a:r>
              <a:rPr lang="cs-CZ" dirty="0" err="1"/>
              <a:t>even</a:t>
            </a:r>
            <a:r>
              <a:rPr lang="cs-CZ" dirty="0"/>
              <a:t> </a:t>
            </a:r>
            <a:r>
              <a:rPr lang="cs-CZ" dirty="0" err="1"/>
              <a:t>identities</a:t>
            </a:r>
            <a:r>
              <a:rPr lang="cs-CZ" dirty="0"/>
              <a:t> </a:t>
            </a:r>
            <a:r>
              <a:rPr lang="cs-CZ" dirty="0" err="1"/>
              <a:t>of</a:t>
            </a:r>
            <a:r>
              <a:rPr lang="cs-CZ" dirty="0"/>
              <a:t> </a:t>
            </a:r>
            <a:r>
              <a:rPr lang="cs-CZ" dirty="0" err="1"/>
              <a:t>people</a:t>
            </a:r>
            <a:r>
              <a:rPr lang="cs-CZ" dirty="0"/>
              <a:t> </a:t>
            </a:r>
            <a:r>
              <a:rPr lang="cs-CZ" dirty="0" err="1"/>
              <a:t>featured</a:t>
            </a:r>
            <a:r>
              <a:rPr lang="cs-CZ" dirty="0"/>
              <a:t> in “</a:t>
            </a:r>
            <a:r>
              <a:rPr lang="cs-CZ" dirty="0" err="1"/>
              <a:t>dot</a:t>
            </a:r>
            <a:r>
              <a:rPr lang="cs-CZ" dirty="0"/>
              <a:t> </a:t>
            </a:r>
            <a:r>
              <a:rPr lang="cs-CZ" dirty="0" err="1"/>
              <a:t>walker</a:t>
            </a:r>
            <a:r>
              <a:rPr lang="cs-CZ" dirty="0"/>
              <a:t>” </a:t>
            </a:r>
            <a:r>
              <a:rPr lang="cs-CZ" dirty="0" err="1"/>
              <a:t>displays</a:t>
            </a:r>
            <a:r>
              <a:rPr lang="cs-CZ" dirty="0"/>
              <a:t> such as </a:t>
            </a:r>
            <a:r>
              <a:rPr lang="cs-CZ" dirty="0" err="1"/>
              <a:t>this</a:t>
            </a:r>
            <a:r>
              <a:rPr lang="cs-CZ" dirty="0"/>
              <a:t>. </a:t>
            </a:r>
            <a:r>
              <a:rPr lang="cs-CZ" dirty="0" err="1"/>
              <a:t>For</a:t>
            </a:r>
            <a:r>
              <a:rPr lang="cs-CZ" dirty="0"/>
              <a:t> </a:t>
            </a:r>
            <a:r>
              <a:rPr lang="cs-CZ" dirty="0" err="1"/>
              <a:t>example</a:t>
            </a:r>
            <a:r>
              <a:rPr lang="cs-CZ" dirty="0"/>
              <a:t>, </a:t>
            </a:r>
            <a:r>
              <a:rPr lang="cs-CZ" dirty="0" err="1"/>
              <a:t>it</a:t>
            </a:r>
            <a:r>
              <a:rPr lang="cs-CZ" dirty="0"/>
              <a:t> has </a:t>
            </a:r>
            <a:r>
              <a:rPr lang="cs-CZ" dirty="0" err="1"/>
              <a:t>been</a:t>
            </a:r>
            <a:r>
              <a:rPr lang="cs-CZ" dirty="0"/>
              <a:t> </a:t>
            </a:r>
            <a:r>
              <a:rPr lang="cs-CZ" dirty="0" err="1"/>
              <a:t>shown</a:t>
            </a:r>
            <a:r>
              <a:rPr lang="cs-CZ" dirty="0"/>
              <a:t> </a:t>
            </a:r>
            <a:r>
              <a:rPr lang="cs-CZ" dirty="0" err="1"/>
              <a:t>that</a:t>
            </a:r>
            <a:r>
              <a:rPr lang="cs-CZ" dirty="0"/>
              <a:t> </a:t>
            </a:r>
            <a:r>
              <a:rPr lang="cs-CZ" dirty="0" err="1"/>
              <a:t>observers</a:t>
            </a:r>
            <a:r>
              <a:rPr lang="cs-CZ" dirty="0"/>
              <a:t> </a:t>
            </a:r>
            <a:r>
              <a:rPr lang="cs-CZ" dirty="0" err="1"/>
              <a:t>can</a:t>
            </a:r>
            <a:r>
              <a:rPr lang="cs-CZ" dirty="0"/>
              <a:t> </a:t>
            </a:r>
            <a:r>
              <a:rPr lang="cs-CZ" dirty="0" err="1"/>
              <a:t>usually</a:t>
            </a:r>
            <a:r>
              <a:rPr lang="cs-CZ" dirty="0"/>
              <a:t> </a:t>
            </a:r>
            <a:r>
              <a:rPr lang="cs-CZ" dirty="0" err="1"/>
              <a:t>identify</a:t>
            </a:r>
            <a:r>
              <a:rPr lang="cs-CZ" dirty="0"/>
              <a:t> </a:t>
            </a:r>
            <a:r>
              <a:rPr lang="cs-CZ" dirty="0" err="1"/>
              <a:t>the</a:t>
            </a:r>
            <a:r>
              <a:rPr lang="cs-CZ" dirty="0"/>
              <a:t> gender </a:t>
            </a:r>
            <a:r>
              <a:rPr lang="cs-CZ" dirty="0" err="1"/>
              <a:t>of</a:t>
            </a:r>
            <a:r>
              <a:rPr lang="cs-CZ" dirty="0"/>
              <a:t> </a:t>
            </a:r>
            <a:r>
              <a:rPr lang="cs-CZ" dirty="0" err="1"/>
              <a:t>the</a:t>
            </a:r>
            <a:r>
              <a:rPr lang="cs-CZ" dirty="0"/>
              <a:t> </a:t>
            </a:r>
            <a:r>
              <a:rPr lang="cs-CZ" dirty="0" err="1"/>
              <a:t>walker</a:t>
            </a:r>
            <a:r>
              <a:rPr lang="cs-CZ" dirty="0"/>
              <a:t>, </a:t>
            </a:r>
            <a:r>
              <a:rPr lang="cs-CZ" dirty="0" err="1"/>
              <a:t>possibly</a:t>
            </a:r>
            <a:r>
              <a:rPr lang="cs-CZ" dirty="0"/>
              <a:t> by </a:t>
            </a:r>
            <a:r>
              <a:rPr lang="cs-CZ" dirty="0" err="1"/>
              <a:t>calculating</a:t>
            </a:r>
            <a:r>
              <a:rPr lang="cs-CZ" dirty="0"/>
              <a:t> </a:t>
            </a:r>
            <a:r>
              <a:rPr lang="cs-CZ" dirty="0" err="1"/>
              <a:t>the</a:t>
            </a:r>
            <a:r>
              <a:rPr lang="cs-CZ" dirty="0"/>
              <a:t> </a:t>
            </a:r>
            <a:r>
              <a:rPr lang="cs-CZ" dirty="0" err="1"/>
              <a:t>width</a:t>
            </a:r>
            <a:r>
              <a:rPr lang="cs-CZ" dirty="0"/>
              <a:t> </a:t>
            </a:r>
            <a:r>
              <a:rPr lang="cs-CZ" dirty="0" err="1"/>
              <a:t>of</a:t>
            </a:r>
            <a:r>
              <a:rPr lang="cs-CZ" dirty="0"/>
              <a:t> his </a:t>
            </a:r>
            <a:r>
              <a:rPr lang="cs-CZ" dirty="0" err="1"/>
              <a:t>or</a:t>
            </a:r>
            <a:r>
              <a:rPr lang="cs-CZ" dirty="0"/>
              <a:t> her </a:t>
            </a:r>
            <a:r>
              <a:rPr lang="cs-CZ" dirty="0" err="1"/>
              <a:t>shoulders</a:t>
            </a:r>
            <a:r>
              <a:rPr lang="cs-CZ" dirty="0"/>
              <a:t> and </a:t>
            </a:r>
            <a:r>
              <a:rPr lang="cs-CZ" dirty="0" err="1"/>
              <a:t>hips</a:t>
            </a:r>
            <a:r>
              <a:rPr lang="cs-CZ" dirty="0"/>
              <a:t> (</a:t>
            </a:r>
            <a:r>
              <a:rPr lang="cs-CZ" dirty="0" err="1"/>
              <a:t>males</a:t>
            </a:r>
            <a:r>
              <a:rPr lang="cs-CZ" dirty="0"/>
              <a:t> </a:t>
            </a:r>
            <a:r>
              <a:rPr lang="cs-CZ" dirty="0" err="1"/>
              <a:t>typically</a:t>
            </a:r>
            <a:r>
              <a:rPr lang="cs-CZ" dirty="0"/>
              <a:t> </a:t>
            </a:r>
            <a:r>
              <a:rPr lang="cs-CZ" dirty="0" err="1"/>
              <a:t>have</a:t>
            </a:r>
            <a:r>
              <a:rPr lang="cs-CZ" dirty="0"/>
              <a:t> </a:t>
            </a:r>
            <a:r>
              <a:rPr lang="cs-CZ" dirty="0" err="1"/>
              <a:t>broader</a:t>
            </a:r>
            <a:r>
              <a:rPr lang="cs-CZ" dirty="0"/>
              <a:t> </a:t>
            </a:r>
            <a:r>
              <a:rPr lang="cs-CZ" dirty="0" err="1"/>
              <a:t>shoulders</a:t>
            </a:r>
            <a:r>
              <a:rPr lang="cs-CZ" dirty="0"/>
              <a:t> and </a:t>
            </a:r>
            <a:r>
              <a:rPr lang="cs-CZ" dirty="0" err="1"/>
              <a:t>narrower</a:t>
            </a:r>
            <a:r>
              <a:rPr lang="cs-CZ" dirty="0"/>
              <a:t> </a:t>
            </a:r>
            <a:r>
              <a:rPr lang="cs-CZ" dirty="0" err="1"/>
              <a:t>hips</a:t>
            </a:r>
            <a:r>
              <a:rPr lang="cs-CZ" dirty="0"/>
              <a:t> </a:t>
            </a:r>
            <a:r>
              <a:rPr lang="cs-CZ" dirty="0" err="1"/>
              <a:t>than</a:t>
            </a:r>
            <a:r>
              <a:rPr lang="cs-CZ" dirty="0"/>
              <a:t> </a:t>
            </a:r>
            <a:r>
              <a:rPr lang="cs-CZ" dirty="0" err="1"/>
              <a:t>females</a:t>
            </a:r>
            <a:r>
              <a:rPr lang="cs-CZ" dirty="0"/>
              <a:t>).</a:t>
            </a:r>
          </a:p>
          <a:p>
            <a:pPr eaLnBrk="1" hangingPunct="1"/>
            <a:r>
              <a:rPr lang="cs-CZ" dirty="0" err="1"/>
              <a:t>Interestingly</a:t>
            </a:r>
            <a:r>
              <a:rPr lang="cs-CZ" dirty="0"/>
              <a:t>, </a:t>
            </a:r>
            <a:r>
              <a:rPr lang="cs-CZ" dirty="0" err="1"/>
              <a:t>biological</a:t>
            </a:r>
            <a:r>
              <a:rPr lang="cs-CZ" dirty="0"/>
              <a:t> </a:t>
            </a:r>
            <a:r>
              <a:rPr lang="cs-CZ" dirty="0" err="1"/>
              <a:t>motion</a:t>
            </a:r>
            <a:r>
              <a:rPr lang="cs-CZ" dirty="0"/>
              <a:t> </a:t>
            </a:r>
            <a:r>
              <a:rPr lang="cs-CZ" dirty="0" err="1"/>
              <a:t>displays</a:t>
            </a:r>
            <a:r>
              <a:rPr lang="cs-CZ" dirty="0"/>
              <a:t> are much </a:t>
            </a:r>
            <a:r>
              <a:rPr lang="cs-CZ" dirty="0" err="1"/>
              <a:t>easier</a:t>
            </a:r>
            <a:r>
              <a:rPr lang="cs-CZ" dirty="0"/>
              <a:t> to </a:t>
            </a:r>
            <a:r>
              <a:rPr lang="cs-CZ" dirty="0" err="1"/>
              <a:t>identify</a:t>
            </a:r>
            <a:r>
              <a:rPr lang="cs-CZ" dirty="0"/>
              <a:t> </a:t>
            </a:r>
            <a:r>
              <a:rPr lang="cs-CZ" dirty="0" err="1"/>
              <a:t>when</a:t>
            </a:r>
            <a:r>
              <a:rPr lang="cs-CZ" dirty="0"/>
              <a:t> </a:t>
            </a:r>
            <a:r>
              <a:rPr lang="cs-CZ" dirty="0" err="1"/>
              <a:t>the</a:t>
            </a:r>
            <a:r>
              <a:rPr lang="cs-CZ" dirty="0"/>
              <a:t> </a:t>
            </a:r>
            <a:r>
              <a:rPr lang="cs-CZ" dirty="0" err="1"/>
              <a:t>character</a:t>
            </a:r>
            <a:r>
              <a:rPr lang="cs-CZ" dirty="0"/>
              <a:t> in </a:t>
            </a:r>
            <a:r>
              <a:rPr lang="cs-CZ" dirty="0" err="1"/>
              <a:t>the</a:t>
            </a:r>
            <a:r>
              <a:rPr lang="cs-CZ" dirty="0"/>
              <a:t> </a:t>
            </a:r>
            <a:r>
              <a:rPr lang="cs-CZ" dirty="0" err="1"/>
              <a:t>movie</a:t>
            </a:r>
            <a:r>
              <a:rPr lang="cs-CZ" dirty="0"/>
              <a:t> </a:t>
            </a:r>
            <a:r>
              <a:rPr lang="cs-CZ" dirty="0" err="1"/>
              <a:t>is</a:t>
            </a:r>
            <a:r>
              <a:rPr lang="cs-CZ" dirty="0"/>
              <a:t> </a:t>
            </a:r>
            <a:r>
              <a:rPr lang="cs-CZ" dirty="0" err="1"/>
              <a:t>performing</a:t>
            </a:r>
            <a:r>
              <a:rPr lang="cs-CZ" dirty="0"/>
              <a:t> a </a:t>
            </a:r>
            <a:r>
              <a:rPr lang="cs-CZ" dirty="0" err="1"/>
              <a:t>familiar</a:t>
            </a:r>
            <a:r>
              <a:rPr lang="cs-CZ" dirty="0"/>
              <a:t> </a:t>
            </a:r>
            <a:r>
              <a:rPr lang="cs-CZ" dirty="0" err="1"/>
              <a:t>action</a:t>
            </a:r>
            <a:r>
              <a:rPr lang="cs-CZ" dirty="0"/>
              <a:t>. </a:t>
            </a:r>
            <a:r>
              <a:rPr lang="cs-CZ" b="1" dirty="0">
                <a:hlinkMouseOver r:id="rId5"/>
              </a:rPr>
              <a:t>Image 4</a:t>
            </a:r>
            <a:r>
              <a:rPr lang="cs-CZ" dirty="0"/>
              <a:t> </a:t>
            </a:r>
            <a:r>
              <a:rPr lang="cs-CZ" dirty="0" err="1"/>
              <a:t>shows</a:t>
            </a:r>
            <a:r>
              <a:rPr lang="cs-CZ" dirty="0"/>
              <a:t> </a:t>
            </a:r>
            <a:r>
              <a:rPr lang="cs-CZ" dirty="0" err="1"/>
              <a:t>the</a:t>
            </a:r>
            <a:r>
              <a:rPr lang="cs-CZ" dirty="0"/>
              <a:t> </a:t>
            </a:r>
            <a:r>
              <a:rPr lang="cs-CZ" dirty="0" err="1"/>
              <a:t>frames</a:t>
            </a:r>
            <a:r>
              <a:rPr lang="cs-CZ" dirty="0"/>
              <a:t> </a:t>
            </a:r>
            <a:r>
              <a:rPr lang="cs-CZ" dirty="0" err="1"/>
              <a:t>of</a:t>
            </a:r>
            <a:r>
              <a:rPr lang="cs-CZ" dirty="0"/>
              <a:t> </a:t>
            </a:r>
            <a:r>
              <a:rPr lang="cs-CZ" dirty="0" err="1"/>
              <a:t>the</a:t>
            </a:r>
            <a:r>
              <a:rPr lang="cs-CZ" dirty="0"/>
              <a:t> </a:t>
            </a:r>
            <a:r>
              <a:rPr lang="cs-CZ" dirty="0" err="1"/>
              <a:t>movie</a:t>
            </a:r>
            <a:r>
              <a:rPr lang="cs-CZ" dirty="0"/>
              <a:t> in Image 3 </a:t>
            </a:r>
            <a:r>
              <a:rPr lang="cs-CZ" dirty="0" err="1"/>
              <a:t>reversed</a:t>
            </a:r>
            <a:r>
              <a:rPr lang="cs-CZ" dirty="0"/>
              <a:t>, so </a:t>
            </a:r>
            <a:r>
              <a:rPr lang="cs-CZ" dirty="0" err="1"/>
              <a:t>that</a:t>
            </a:r>
            <a:r>
              <a:rPr lang="cs-CZ" dirty="0"/>
              <a:t> </a:t>
            </a:r>
            <a:r>
              <a:rPr lang="cs-CZ" dirty="0" err="1"/>
              <a:t>the</a:t>
            </a:r>
            <a:r>
              <a:rPr lang="cs-CZ" dirty="0"/>
              <a:t> person </a:t>
            </a:r>
            <a:r>
              <a:rPr lang="cs-CZ" dirty="0" err="1"/>
              <a:t>is</a:t>
            </a:r>
            <a:r>
              <a:rPr lang="cs-CZ" dirty="0"/>
              <a:t> </a:t>
            </a:r>
            <a:r>
              <a:rPr lang="cs-CZ" dirty="0" err="1"/>
              <a:t>walking</a:t>
            </a:r>
            <a:r>
              <a:rPr lang="cs-CZ" dirty="0"/>
              <a:t> </a:t>
            </a:r>
            <a:r>
              <a:rPr lang="cs-CZ" dirty="0" err="1"/>
              <a:t>backwards</a:t>
            </a:r>
            <a:r>
              <a:rPr lang="cs-CZ" dirty="0"/>
              <a:t>. </a:t>
            </a:r>
            <a:r>
              <a:rPr lang="cs-CZ" dirty="0" err="1"/>
              <a:t>Although</a:t>
            </a:r>
            <a:r>
              <a:rPr lang="cs-CZ" dirty="0"/>
              <a:t> </a:t>
            </a:r>
            <a:r>
              <a:rPr lang="cs-CZ" dirty="0" err="1"/>
              <a:t>the</a:t>
            </a:r>
            <a:r>
              <a:rPr lang="cs-CZ" dirty="0"/>
              <a:t> </a:t>
            </a:r>
            <a:r>
              <a:rPr lang="cs-CZ" dirty="0" err="1"/>
              <a:t>motion</a:t>
            </a:r>
            <a:r>
              <a:rPr lang="cs-CZ" dirty="0"/>
              <a:t> in </a:t>
            </a:r>
            <a:r>
              <a:rPr lang="cs-CZ" dirty="0" err="1"/>
              <a:t>this</a:t>
            </a:r>
            <a:r>
              <a:rPr lang="cs-CZ" dirty="0"/>
              <a:t> </a:t>
            </a:r>
            <a:r>
              <a:rPr lang="cs-CZ" dirty="0" err="1"/>
              <a:t>movie</a:t>
            </a:r>
            <a:r>
              <a:rPr lang="cs-CZ" dirty="0"/>
              <a:t> </a:t>
            </a:r>
            <a:r>
              <a:rPr lang="cs-CZ" dirty="0" err="1"/>
              <a:t>does</a:t>
            </a:r>
            <a:r>
              <a:rPr lang="cs-CZ" dirty="0"/>
              <a:t> </a:t>
            </a:r>
            <a:r>
              <a:rPr lang="cs-CZ" dirty="0" err="1"/>
              <a:t>appear</a:t>
            </a:r>
            <a:r>
              <a:rPr lang="cs-CZ" dirty="0"/>
              <a:t> </a:t>
            </a:r>
            <a:r>
              <a:rPr lang="cs-CZ" dirty="0" err="1"/>
              <a:t>vaguely</a:t>
            </a:r>
            <a:r>
              <a:rPr lang="cs-CZ" dirty="0"/>
              <a:t> </a:t>
            </a:r>
            <a:r>
              <a:rPr lang="cs-CZ" dirty="0" err="1"/>
              <a:t>familiar</a:t>
            </a:r>
            <a:r>
              <a:rPr lang="cs-CZ" dirty="0"/>
              <a:t>, </a:t>
            </a:r>
            <a:r>
              <a:rPr lang="cs-CZ" dirty="0" err="1"/>
              <a:t>it</a:t>
            </a:r>
            <a:r>
              <a:rPr lang="cs-CZ" dirty="0"/>
              <a:t> </a:t>
            </a:r>
            <a:r>
              <a:rPr lang="cs-CZ" dirty="0" err="1"/>
              <a:t>seems</a:t>
            </a:r>
            <a:r>
              <a:rPr lang="cs-CZ" dirty="0"/>
              <a:t> </a:t>
            </a:r>
            <a:r>
              <a:rPr lang="cs-CZ" dirty="0" err="1"/>
              <a:t>less</a:t>
            </a:r>
            <a:r>
              <a:rPr lang="cs-CZ" dirty="0"/>
              <a:t> “natural” </a:t>
            </a:r>
            <a:r>
              <a:rPr lang="cs-CZ" dirty="0" err="1"/>
              <a:t>than</a:t>
            </a:r>
            <a:r>
              <a:rPr lang="cs-CZ" dirty="0"/>
              <a:t> </a:t>
            </a:r>
            <a:r>
              <a:rPr lang="cs-CZ" dirty="0" err="1"/>
              <a:t>the</a:t>
            </a:r>
            <a:r>
              <a:rPr lang="cs-CZ" dirty="0"/>
              <a:t> forward </a:t>
            </a:r>
            <a:r>
              <a:rPr lang="cs-CZ" dirty="0" err="1"/>
              <a:t>walker</a:t>
            </a:r>
            <a:r>
              <a:rPr lang="cs-CZ" dirty="0"/>
              <a:t> in </a:t>
            </a:r>
            <a:r>
              <a:rPr lang="cs-CZ" b="1" dirty="0">
                <a:hlinkMouseOver r:id="rId5"/>
              </a:rPr>
              <a:t>Image 3</a:t>
            </a:r>
            <a:r>
              <a:rPr lang="cs-CZ" dirty="0"/>
              <a:t>.</a:t>
            </a:r>
          </a:p>
        </p:txBody>
      </p:sp>
      <p:sp>
        <p:nvSpPr>
          <p:cNvPr id="5" name="Rectangle 2"/>
          <p:cNvSpPr txBox="1">
            <a:spLocks noChangeArrowheads="1"/>
          </p:cNvSpPr>
          <p:nvPr/>
        </p:nvSpPr>
        <p:spPr>
          <a:xfrm>
            <a:off x="2627784" y="182547"/>
            <a:ext cx="5452450" cy="1368152"/>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pPr fontAlgn="auto">
              <a:spcAft>
                <a:spcPts val="0"/>
              </a:spcAft>
              <a:defRPr/>
            </a:pPr>
            <a:r>
              <a:rPr lang="cs-CZ" dirty="0" smtClean="0"/>
              <a:t>Detektor rychlosti</a:t>
            </a:r>
          </a:p>
        </p:txBody>
      </p:sp>
    </p:spTree>
    <p:extLst>
      <p:ext uri="{BB962C8B-B14F-4D97-AF65-F5344CB8AC3E}">
        <p14:creationId xmlns:p14="http://schemas.microsoft.com/office/powerpoint/2010/main" val="30767553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4"/>
          <p:cNvPicPr>
            <a:picLocks noChangeAspect="1" noChangeArrowheads="1"/>
          </p:cNvPicPr>
          <p:nvPr/>
        </p:nvPicPr>
        <p:blipFill>
          <a:blip r:embed="rId2">
            <a:extLst>
              <a:ext uri="{28A0092B-C50C-407E-A947-70E740481C1C}">
                <a14:useLocalDpi xmlns:a14="http://schemas.microsoft.com/office/drawing/2010/main" val="0"/>
              </a:ext>
            </a:extLst>
          </a:blip>
          <a:srcRect t="14188" r="71953" b="45187"/>
          <a:stretch>
            <a:fillRect/>
          </a:stretch>
        </p:blipFill>
        <p:spPr bwMode="auto">
          <a:xfrm>
            <a:off x="0" y="0"/>
            <a:ext cx="3419475" cy="309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283" name="Text Box 5"/>
          <p:cNvSpPr txBox="1">
            <a:spLocks noChangeArrowheads="1"/>
          </p:cNvSpPr>
          <p:nvPr/>
        </p:nvSpPr>
        <p:spPr bwMode="auto">
          <a:xfrm>
            <a:off x="376238" y="3881438"/>
            <a:ext cx="844423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dirty="0" smtClean="0"/>
              <a:t>Pohyb pomáhá rozlišit co je blíž a co dál, co je pozadí. Okraj </a:t>
            </a:r>
            <a:r>
              <a:rPr lang="cs-CZ" dirty="0"/>
              <a:t>je vždy </a:t>
            </a:r>
            <a:r>
              <a:rPr lang="cs-CZ" dirty="0" smtClean="0"/>
              <a:t>nahoře, protože patří k tomu, co se hýbe.</a:t>
            </a:r>
            <a:endParaRPr lang="cs-CZ" dirty="0"/>
          </a:p>
        </p:txBody>
      </p:sp>
      <p:sp>
        <p:nvSpPr>
          <p:cNvPr id="97284" name="Text Box 6">
            <a:hlinkClick r:id="rId3"/>
          </p:cNvPr>
          <p:cNvSpPr txBox="1">
            <a:spLocks noChangeArrowheads="1"/>
          </p:cNvSpPr>
          <p:nvPr/>
        </p:nvSpPr>
        <p:spPr bwMode="auto">
          <a:xfrm>
            <a:off x="3435351" y="620712"/>
            <a:ext cx="552913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dirty="0">
                <a:hlinkClick r:id="rId4"/>
              </a:rPr>
              <a:t>https://oup-arc.com/access/content/sensation-and-perception-5e-student-resources/sensation-and-perception-5e-activity-8-3?previousFilter=tag_chapter-08</a:t>
            </a:r>
            <a:endParaRPr lang="cs-CZ" dirty="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07504" y="4005064"/>
            <a:ext cx="4680520" cy="1477328"/>
          </a:xfrm>
          <a:prstGeom prst="rect">
            <a:avLst/>
          </a:prstGeom>
          <a:noFill/>
        </p:spPr>
        <p:txBody>
          <a:bodyPr wrap="square" rtlCol="0">
            <a:spAutoFit/>
          </a:bodyPr>
          <a:lstStyle/>
          <a:p>
            <a:r>
              <a:rPr lang="en-GB" dirty="0">
                <a:hlinkClick r:id="rId2"/>
              </a:rPr>
              <a:t>https://oup-arc.com/access/content/sensation-and-perception-5e-student-resources/sensation-and-perception-5e-essay-4-2?previousFilter=tag_chapter-04</a:t>
            </a:r>
            <a:endParaRPr lang="en-GB"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6771" t="16667" r="36927" b="4352"/>
          <a:stretch/>
        </p:blipFill>
        <p:spPr bwMode="auto">
          <a:xfrm>
            <a:off x="4868334" y="1"/>
            <a:ext cx="4033709" cy="6813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Box 6"/>
          <p:cNvSpPr txBox="1">
            <a:spLocks noChangeArrowheads="1"/>
          </p:cNvSpPr>
          <p:nvPr/>
        </p:nvSpPr>
        <p:spPr bwMode="auto">
          <a:xfrm>
            <a:off x="0" y="188640"/>
            <a:ext cx="471601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dirty="0" smtClean="0"/>
              <a:t>Pohyb umožňuje akumulovat fragmenty a seskládat výsledek.</a:t>
            </a:r>
            <a:endParaRPr lang="cs-CZ" dirty="0"/>
          </a:p>
        </p:txBody>
      </p:sp>
    </p:spTree>
    <p:extLst>
      <p:ext uri="{BB962C8B-B14F-4D97-AF65-F5344CB8AC3E}">
        <p14:creationId xmlns:p14="http://schemas.microsoft.com/office/powerpoint/2010/main" val="54705258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4">
            <a:hlinkClick r:id="rId2"/>
          </p:cNvPr>
          <p:cNvSpPr txBox="1">
            <a:spLocks noChangeArrowheads="1"/>
          </p:cNvSpPr>
          <p:nvPr/>
        </p:nvSpPr>
        <p:spPr bwMode="auto">
          <a:xfrm>
            <a:off x="5940425" y="4437063"/>
            <a:ext cx="290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t>Únava analyzátoru pohybu</a:t>
            </a:r>
          </a:p>
        </p:txBody>
      </p:sp>
      <p:pic>
        <p:nvPicPr>
          <p:cNvPr id="98307" name="Picture 5"/>
          <p:cNvPicPr>
            <a:picLocks noChangeAspect="1" noChangeArrowheads="1"/>
          </p:cNvPicPr>
          <p:nvPr/>
        </p:nvPicPr>
        <p:blipFill>
          <a:blip r:embed="rId3">
            <a:extLst>
              <a:ext uri="{28A0092B-C50C-407E-A947-70E740481C1C}">
                <a14:useLocalDpi xmlns:a14="http://schemas.microsoft.com/office/drawing/2010/main" val="0"/>
              </a:ext>
            </a:extLst>
          </a:blip>
          <a:srcRect l="76576" t="15042" r="391" b="34875"/>
          <a:stretch>
            <a:fillRect/>
          </a:stretch>
        </p:blipFill>
        <p:spPr bwMode="auto">
          <a:xfrm>
            <a:off x="684213" y="404813"/>
            <a:ext cx="2808287" cy="381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ovéPole 1"/>
          <p:cNvSpPr txBox="1"/>
          <p:nvPr/>
        </p:nvSpPr>
        <p:spPr>
          <a:xfrm>
            <a:off x="323529" y="5100682"/>
            <a:ext cx="8208912" cy="923330"/>
          </a:xfrm>
          <a:prstGeom prst="rect">
            <a:avLst/>
          </a:prstGeom>
          <a:noFill/>
        </p:spPr>
        <p:txBody>
          <a:bodyPr wrap="square" rtlCol="0">
            <a:spAutoFit/>
          </a:bodyPr>
          <a:lstStyle/>
          <a:p>
            <a:r>
              <a:rPr lang="en-GB" dirty="0">
                <a:hlinkClick r:id="rId4"/>
              </a:rPr>
              <a:t>https://oup-arc.com/access/content/sensation-and-perception-5e-student-resources/sensation-and-perception-5e-activity-8-1?previousFilter=tag_chapter-08</a:t>
            </a:r>
            <a:endParaRPr lang="cs-CZ" dirty="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5" descr="percepce pohybu"/>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1806575" y="404813"/>
            <a:ext cx="7337425"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1" name="Picture 8" descr="x a y dráhy"/>
          <p:cNvPicPr>
            <a:picLocks noChangeAspect="1" noChangeArrowheads="1"/>
          </p:cNvPicPr>
          <p:nvPr/>
        </p:nvPicPr>
        <p:blipFill>
          <a:blip r:embed="rId3">
            <a:extLst>
              <a:ext uri="{28A0092B-C50C-407E-A947-70E740481C1C}">
                <a14:useLocalDpi xmlns:a14="http://schemas.microsoft.com/office/drawing/2010/main" val="0"/>
              </a:ext>
            </a:extLst>
          </a:blip>
          <a:srcRect r="2068"/>
          <a:stretch>
            <a:fillRect/>
          </a:stretch>
        </p:blipFill>
        <p:spPr bwMode="auto">
          <a:xfrm>
            <a:off x="4284663" y="3806825"/>
            <a:ext cx="4859337"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251520" y="4077072"/>
            <a:ext cx="2664512" cy="369332"/>
          </a:xfrm>
          <a:prstGeom prst="rect">
            <a:avLst/>
          </a:prstGeom>
          <a:noFill/>
        </p:spPr>
        <p:txBody>
          <a:bodyPr wrap="none" rtlCol="0">
            <a:spAutoFit/>
          </a:bodyPr>
          <a:lstStyle/>
          <a:p>
            <a:r>
              <a:rPr lang="cs-CZ" dirty="0" smtClean="0"/>
              <a:t>Dorzální „</a:t>
            </a:r>
            <a:r>
              <a:rPr lang="cs-CZ" dirty="0" err="1" smtClean="0"/>
              <a:t>Where</a:t>
            </a:r>
            <a:r>
              <a:rPr lang="cs-CZ" dirty="0" smtClean="0"/>
              <a:t>“ dráha.</a:t>
            </a:r>
            <a:endParaRPr lang="cs-CZ"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fototransdukce2"/>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r="14038" b="44475"/>
          <a:stretch>
            <a:fillRect/>
          </a:stretch>
        </p:blipFill>
        <p:spPr bwMode="auto">
          <a:xfrm>
            <a:off x="0" y="677863"/>
            <a:ext cx="9144000" cy="618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 Box 5"/>
          <p:cNvSpPr txBox="1">
            <a:spLocks noChangeArrowheads="1"/>
          </p:cNvSpPr>
          <p:nvPr/>
        </p:nvSpPr>
        <p:spPr bwMode="auto">
          <a:xfrm>
            <a:off x="611188" y="188913"/>
            <a:ext cx="392928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dirty="0" err="1"/>
              <a:t>Absorbce</a:t>
            </a:r>
            <a:r>
              <a:rPr lang="cs-CZ" dirty="0"/>
              <a:t> světla - Karotenoidy (</a:t>
            </a:r>
            <a:r>
              <a:rPr lang="cs-CZ" dirty="0" err="1"/>
              <a:t>vit.A</a:t>
            </a:r>
            <a:r>
              <a:rPr lang="cs-CZ" dirty="0" smtClean="0"/>
              <a:t>)</a:t>
            </a:r>
            <a:endParaRPr lang="cs-CZ" dirty="0"/>
          </a:p>
        </p:txBody>
      </p:sp>
      <p:sp>
        <p:nvSpPr>
          <p:cNvPr id="12292" name="Text Box 6"/>
          <p:cNvSpPr txBox="1">
            <a:spLocks noChangeArrowheads="1"/>
          </p:cNvSpPr>
          <p:nvPr/>
        </p:nvSpPr>
        <p:spPr bwMode="auto">
          <a:xfrm>
            <a:off x="6659563" y="5949950"/>
            <a:ext cx="22653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sz="2400">
                <a:solidFill>
                  <a:schemeClr val="bg2"/>
                </a:solidFill>
                <a:latin typeface="Times New Roman" pitchFamily="18" charset="0"/>
                <a:hlinkClick r:id="rId3" action="ppaction://hlinkfile"/>
              </a:rPr>
              <a:t>Video cis - trans </a:t>
            </a:r>
            <a:endParaRPr lang="cs-CZ" sz="2400">
              <a:solidFill>
                <a:schemeClr val="bg2"/>
              </a:solidFill>
              <a:latin typeface="Times New Roman" pitchFamily="18" charset="0"/>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16-1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b="1512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Text Box 3"/>
          <p:cNvSpPr txBox="1">
            <a:spLocks noChangeArrowheads="1"/>
          </p:cNvSpPr>
          <p:nvPr/>
        </p:nvSpPr>
        <p:spPr bwMode="auto">
          <a:xfrm>
            <a:off x="7720013" y="425450"/>
            <a:ext cx="946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sz="2400">
                <a:latin typeface="Times New Roman" pitchFamily="18" charset="0"/>
              </a:rPr>
              <a:t>KDE?</a:t>
            </a:r>
          </a:p>
        </p:txBody>
      </p:sp>
      <p:sp>
        <p:nvSpPr>
          <p:cNvPr id="100356" name="Text Box 4"/>
          <p:cNvSpPr txBox="1">
            <a:spLocks noChangeArrowheads="1"/>
          </p:cNvSpPr>
          <p:nvPr/>
        </p:nvSpPr>
        <p:spPr bwMode="auto">
          <a:xfrm>
            <a:off x="4335463" y="2297113"/>
            <a:ext cx="742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sz="2400">
                <a:latin typeface="Times New Roman" pitchFamily="18" charset="0"/>
              </a:rPr>
              <a:t>CO?</a:t>
            </a:r>
          </a:p>
        </p:txBody>
      </p:sp>
      <p:sp>
        <p:nvSpPr>
          <p:cNvPr id="100357" name="Text Box 5"/>
          <p:cNvSpPr txBox="1">
            <a:spLocks noChangeArrowheads="1"/>
          </p:cNvSpPr>
          <p:nvPr/>
        </p:nvSpPr>
        <p:spPr bwMode="auto">
          <a:xfrm>
            <a:off x="303213" y="1073150"/>
            <a:ext cx="3028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solidFill>
                  <a:schemeClr val="bg2"/>
                </a:solidFill>
              </a:rPr>
              <a:t>Členění sekundární zrakové</a:t>
            </a:r>
          </a:p>
          <a:p>
            <a:pPr eaLnBrk="1" hangingPunct="1"/>
            <a:r>
              <a:rPr lang="cs-CZ">
                <a:solidFill>
                  <a:schemeClr val="bg2"/>
                </a:solidFill>
              </a:rPr>
              <a:t>kůry</a:t>
            </a: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16-13"/>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b="12976"/>
          <a:stretch>
            <a:fillRect/>
          </a:stretch>
        </p:blipFill>
        <p:spPr bwMode="auto">
          <a:xfrm>
            <a:off x="827088" y="0"/>
            <a:ext cx="7464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Text Box 3"/>
          <p:cNvSpPr txBox="1">
            <a:spLocks noChangeArrowheads="1"/>
          </p:cNvSpPr>
          <p:nvPr/>
        </p:nvSpPr>
        <p:spPr bwMode="auto">
          <a:xfrm>
            <a:off x="5003800" y="3500438"/>
            <a:ext cx="3028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solidFill>
                  <a:schemeClr val="bg2"/>
                </a:solidFill>
              </a:rPr>
              <a:t>Členění sekundární zrakové</a:t>
            </a:r>
          </a:p>
          <a:p>
            <a:pPr eaLnBrk="1" hangingPunct="1"/>
            <a:r>
              <a:rPr lang="cs-CZ">
                <a:solidFill>
                  <a:schemeClr val="bg2"/>
                </a:solidFill>
              </a:rPr>
              <a:t>kůry</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4" descr="16-15"/>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b="14432"/>
          <a:stretch>
            <a:fillRect/>
          </a:stretch>
        </p:blipFill>
        <p:spPr bwMode="auto">
          <a:xfrm>
            <a:off x="0" y="787400"/>
            <a:ext cx="9164638" cy="607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875" y="1023938"/>
            <a:ext cx="6588125" cy="5834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2278" name="Rectangle 6"/>
          <p:cNvSpPr>
            <a:spLocks noChangeArrowheads="1"/>
          </p:cNvSpPr>
          <p:nvPr/>
        </p:nvSpPr>
        <p:spPr bwMode="auto">
          <a:xfrm>
            <a:off x="0"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defRPr/>
            </a:pPr>
            <a:r>
              <a:rPr lang="cs-CZ" sz="4400">
                <a:solidFill>
                  <a:schemeClr val="tx2"/>
                </a:solidFill>
                <a:effectLst>
                  <a:outerShdw blurRad="38100" dist="38100" dir="2700000" algn="tl">
                    <a:srgbClr val="000000"/>
                  </a:outerShdw>
                </a:effectLst>
              </a:rPr>
              <a:t>Paralelní zpracování ve zrakové dráze </a:t>
            </a: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914400" y="512064"/>
            <a:ext cx="7772400" cy="914400"/>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pPr fontAlgn="auto">
              <a:spcAft>
                <a:spcPts val="0"/>
              </a:spcAft>
              <a:defRPr/>
            </a:pPr>
            <a:r>
              <a:rPr lang="cs-CZ" smtClean="0"/>
              <a:t>Vnímání prostoru</a:t>
            </a:r>
          </a:p>
        </p:txBody>
      </p:sp>
      <p:sp>
        <p:nvSpPr>
          <p:cNvPr id="3" name="TextovéPole 2"/>
          <p:cNvSpPr txBox="1"/>
          <p:nvPr/>
        </p:nvSpPr>
        <p:spPr>
          <a:xfrm>
            <a:off x="611560" y="5013176"/>
            <a:ext cx="7416824" cy="923330"/>
          </a:xfrm>
          <a:prstGeom prst="rect">
            <a:avLst/>
          </a:prstGeom>
          <a:noFill/>
        </p:spPr>
        <p:txBody>
          <a:bodyPr wrap="square" rtlCol="0">
            <a:spAutoFit/>
          </a:bodyPr>
          <a:lstStyle/>
          <a:p>
            <a:r>
              <a:rPr lang="en-GB" dirty="0">
                <a:hlinkClick r:id="rId2"/>
              </a:rPr>
              <a:t>https://oup-arc.com/access/content/sensation-and-perception-5e-student-resources/sensation-and-perception-5e-activity-6-1?previousFilter=tag_chapter-06</a:t>
            </a:r>
            <a:endParaRPr lang="en-GB" dirty="0"/>
          </a:p>
        </p:txBody>
      </p:sp>
      <p:sp>
        <p:nvSpPr>
          <p:cNvPr id="4" name="Rectangle 2"/>
          <p:cNvSpPr txBox="1">
            <a:spLocks noChangeArrowheads="1"/>
          </p:cNvSpPr>
          <p:nvPr/>
        </p:nvSpPr>
        <p:spPr>
          <a:xfrm>
            <a:off x="611560" y="1578864"/>
            <a:ext cx="7772400" cy="914400"/>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pPr fontAlgn="auto">
              <a:spcAft>
                <a:spcPts val="0"/>
              </a:spcAft>
              <a:defRPr/>
            </a:pPr>
            <a:r>
              <a:rPr lang="cs-CZ" sz="2000" dirty="0" smtClean="0"/>
              <a:t>Několik způsobů k rozeznání, co je blíž a co je dál jediným okem:</a:t>
            </a:r>
          </a:p>
          <a:p>
            <a:pPr fontAlgn="auto">
              <a:spcAft>
                <a:spcPts val="0"/>
              </a:spcAft>
              <a:defRPr/>
            </a:pPr>
            <a:endParaRPr lang="cs-CZ" sz="2000" dirty="0" smtClean="0"/>
          </a:p>
          <a:p>
            <a:pPr marL="342900" indent="-342900" fontAlgn="auto">
              <a:spcAft>
                <a:spcPts val="0"/>
              </a:spcAft>
              <a:buFontTx/>
              <a:buChar char="-"/>
              <a:defRPr/>
            </a:pPr>
            <a:r>
              <a:rPr lang="cs-CZ" sz="2000" dirty="0" smtClean="0"/>
              <a:t>Překryv</a:t>
            </a:r>
          </a:p>
          <a:p>
            <a:pPr marL="342900" indent="-342900" fontAlgn="auto">
              <a:spcAft>
                <a:spcPts val="0"/>
              </a:spcAft>
              <a:buFontTx/>
              <a:buChar char="-"/>
              <a:defRPr/>
            </a:pPr>
            <a:r>
              <a:rPr lang="cs-CZ" sz="2000" dirty="0" smtClean="0"/>
              <a:t>Relativní velikost</a:t>
            </a:r>
          </a:p>
          <a:p>
            <a:pPr marL="342900" indent="-342900" fontAlgn="auto">
              <a:spcAft>
                <a:spcPts val="0"/>
              </a:spcAft>
              <a:buFontTx/>
              <a:buChar char="-"/>
              <a:defRPr/>
            </a:pPr>
            <a:r>
              <a:rPr lang="cs-CZ" sz="2000" dirty="0" smtClean="0"/>
              <a:t>Perspektiva</a:t>
            </a:r>
          </a:p>
          <a:p>
            <a:pPr marL="342900" indent="-342900" fontAlgn="auto">
              <a:spcAft>
                <a:spcPts val="0"/>
              </a:spcAft>
              <a:buFontTx/>
              <a:buChar char="-"/>
              <a:defRPr/>
            </a:pPr>
            <a:r>
              <a:rPr lang="cs-CZ" sz="2000" dirty="0" smtClean="0"/>
              <a:t>Barevnost</a:t>
            </a:r>
          </a:p>
          <a:p>
            <a:pPr marL="342900" indent="-342900" fontAlgn="auto">
              <a:spcAft>
                <a:spcPts val="0"/>
              </a:spcAft>
              <a:buFontTx/>
              <a:buChar char="-"/>
              <a:defRPr/>
            </a:pPr>
            <a:r>
              <a:rPr lang="cs-CZ" sz="2000" dirty="0" smtClean="0"/>
              <a:t>Paralaxa pohybu</a:t>
            </a:r>
          </a:p>
          <a:p>
            <a:pPr marL="342900" indent="-342900" fontAlgn="auto">
              <a:spcAft>
                <a:spcPts val="0"/>
              </a:spcAft>
              <a:buFontTx/>
              <a:buChar char="-"/>
              <a:defRPr/>
            </a:pPr>
            <a:r>
              <a:rPr lang="cs-CZ" sz="2000" dirty="0" smtClean="0"/>
              <a:t>Akomodace a konvergence</a:t>
            </a:r>
          </a:p>
        </p:txBody>
      </p:sp>
    </p:spTree>
    <p:extLst>
      <p:ext uri="{BB962C8B-B14F-4D97-AF65-F5344CB8AC3E}">
        <p14:creationId xmlns:p14="http://schemas.microsoft.com/office/powerpoint/2010/main" val="1282968526"/>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3213100"/>
            <a:ext cx="7394575" cy="272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1619" name="Line 5"/>
          <p:cNvSpPr>
            <a:spLocks noChangeShapeType="1"/>
          </p:cNvSpPr>
          <p:nvPr/>
        </p:nvSpPr>
        <p:spPr bwMode="auto">
          <a:xfrm>
            <a:off x="1763713" y="2133600"/>
            <a:ext cx="30972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1620" name="Line 6"/>
          <p:cNvSpPr>
            <a:spLocks noChangeShapeType="1"/>
          </p:cNvSpPr>
          <p:nvPr/>
        </p:nvSpPr>
        <p:spPr bwMode="auto">
          <a:xfrm>
            <a:off x="1763713" y="2997200"/>
            <a:ext cx="30972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1621" name="Line 7"/>
          <p:cNvSpPr>
            <a:spLocks noChangeShapeType="1"/>
          </p:cNvSpPr>
          <p:nvPr/>
        </p:nvSpPr>
        <p:spPr bwMode="auto">
          <a:xfrm>
            <a:off x="5795963" y="2133600"/>
            <a:ext cx="30972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1622" name="Line 8"/>
          <p:cNvSpPr>
            <a:spLocks noChangeShapeType="1"/>
          </p:cNvSpPr>
          <p:nvPr/>
        </p:nvSpPr>
        <p:spPr bwMode="auto">
          <a:xfrm>
            <a:off x="5795963" y="2997200"/>
            <a:ext cx="30972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1623" name="Line 9"/>
          <p:cNvSpPr>
            <a:spLocks noChangeShapeType="1"/>
          </p:cNvSpPr>
          <p:nvPr/>
        </p:nvSpPr>
        <p:spPr bwMode="auto">
          <a:xfrm flipH="1">
            <a:off x="2484438" y="2133600"/>
            <a:ext cx="215900" cy="863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1624" name="Line 10"/>
          <p:cNvSpPr>
            <a:spLocks noChangeShapeType="1"/>
          </p:cNvSpPr>
          <p:nvPr/>
        </p:nvSpPr>
        <p:spPr bwMode="auto">
          <a:xfrm>
            <a:off x="3563938" y="2133600"/>
            <a:ext cx="144462" cy="863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1625" name="Line 11"/>
          <p:cNvSpPr>
            <a:spLocks noChangeShapeType="1"/>
          </p:cNvSpPr>
          <p:nvPr/>
        </p:nvSpPr>
        <p:spPr bwMode="auto">
          <a:xfrm flipH="1">
            <a:off x="6661150" y="2133600"/>
            <a:ext cx="503238" cy="863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1626" name="Line 12"/>
          <p:cNvSpPr>
            <a:spLocks noChangeShapeType="1"/>
          </p:cNvSpPr>
          <p:nvPr/>
        </p:nvSpPr>
        <p:spPr bwMode="auto">
          <a:xfrm>
            <a:off x="7308850" y="2133600"/>
            <a:ext cx="503238" cy="863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1627" name="Oval 13"/>
          <p:cNvSpPr>
            <a:spLocks noChangeArrowheads="1"/>
          </p:cNvSpPr>
          <p:nvPr/>
        </p:nvSpPr>
        <p:spPr bwMode="auto">
          <a:xfrm>
            <a:off x="3995738" y="1270000"/>
            <a:ext cx="503237" cy="50482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1628" name="Oval 14"/>
          <p:cNvSpPr>
            <a:spLocks noChangeArrowheads="1"/>
          </p:cNvSpPr>
          <p:nvPr/>
        </p:nvSpPr>
        <p:spPr bwMode="auto">
          <a:xfrm>
            <a:off x="7524750" y="1196975"/>
            <a:ext cx="503238" cy="50482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1629" name="Text Box 15"/>
          <p:cNvSpPr txBox="1">
            <a:spLocks noChangeArrowheads="1"/>
          </p:cNvSpPr>
          <p:nvPr/>
        </p:nvSpPr>
        <p:spPr bwMode="auto">
          <a:xfrm>
            <a:off x="519113" y="207963"/>
            <a:ext cx="3651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t>Další metody konstrukce prostoru.</a:t>
            </a: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4" descr="perspektiva"/>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3203575" y="1844675"/>
            <a:ext cx="4584700" cy="380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Text Box 5"/>
          <p:cNvSpPr txBox="1">
            <a:spLocks noChangeArrowheads="1"/>
          </p:cNvSpPr>
          <p:nvPr/>
        </p:nvSpPr>
        <p:spPr bwMode="auto">
          <a:xfrm>
            <a:off x="808038" y="1000125"/>
            <a:ext cx="3663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t>Jsou stejně malí, ale nevypadají…</a:t>
            </a: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4" descr="horopterová kružni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0"/>
            <a:ext cx="71643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txBox="1">
            <a:spLocks noChangeArrowheads="1"/>
          </p:cNvSpPr>
          <p:nvPr/>
        </p:nvSpPr>
        <p:spPr>
          <a:xfrm>
            <a:off x="179512" y="332656"/>
            <a:ext cx="1656184" cy="3096344"/>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pPr fontAlgn="auto">
              <a:spcAft>
                <a:spcPts val="0"/>
              </a:spcAft>
              <a:defRPr/>
            </a:pPr>
            <a:r>
              <a:rPr lang="cs-CZ" sz="2000" dirty="0" smtClean="0"/>
              <a:t>Obě oči:</a:t>
            </a:r>
          </a:p>
          <a:p>
            <a:pPr fontAlgn="auto">
              <a:spcAft>
                <a:spcPts val="0"/>
              </a:spcAft>
              <a:defRPr/>
            </a:pPr>
            <a:endParaRPr lang="cs-CZ" sz="2000" dirty="0"/>
          </a:p>
          <a:p>
            <a:pPr fontAlgn="auto">
              <a:spcAft>
                <a:spcPts val="0"/>
              </a:spcAft>
              <a:defRPr/>
            </a:pPr>
            <a:r>
              <a:rPr lang="cs-CZ" sz="2000" dirty="0" smtClean="0"/>
              <a:t>Binokulární disparita</a:t>
            </a: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4" descr="panumova obla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7" name="Text Box 5">
            <a:hlinkClick r:id="rId3"/>
          </p:cNvPr>
          <p:cNvSpPr txBox="1">
            <a:spLocks noChangeArrowheads="1"/>
          </p:cNvSpPr>
          <p:nvPr/>
        </p:nvSpPr>
        <p:spPr bwMode="auto">
          <a:xfrm>
            <a:off x="376239" y="5321300"/>
            <a:ext cx="851624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dirty="0">
                <a:hlinkClick r:id="rId4"/>
              </a:rPr>
              <a:t>https://oup-arc.com/access/content/sensation-and-perception-5e-student-resources/sensation-and-perception-5e-activity-6-2?previousFilter=tag_chapter-06</a:t>
            </a:r>
            <a:endParaRPr lang="cs-CZ" dirty="0"/>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988840"/>
            <a:ext cx="7308304" cy="4748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3">
            <a:hlinkClick r:id="rId3"/>
          </p:cNvPr>
          <p:cNvSpPr txBox="1">
            <a:spLocks noChangeArrowheads="1"/>
          </p:cNvSpPr>
          <p:nvPr/>
        </p:nvSpPr>
        <p:spPr bwMode="auto">
          <a:xfrm>
            <a:off x="251521" y="188640"/>
            <a:ext cx="878497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sz="2400" dirty="0" smtClean="0"/>
              <a:t>Prostorové vidění (co je blíže a co dál) založeno na schopnosti měřit odlišnosti v zobrazení pravé a levé sítnice.</a:t>
            </a:r>
            <a:endParaRPr lang="cs-CZ" sz="2400" dirty="0"/>
          </a:p>
        </p:txBody>
      </p:sp>
    </p:spTree>
    <p:extLst>
      <p:ext uri="{BB962C8B-B14F-4D97-AF65-F5344CB8AC3E}">
        <p14:creationId xmlns:p14="http://schemas.microsoft.com/office/powerpoint/2010/main" val="29154110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4" name="Picture 4" descr="chlorophy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275" y="260350"/>
            <a:ext cx="4171950" cy="6248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nvSpPr>
        <p:spPr bwMode="auto">
          <a:xfrm>
            <a:off x="250825" y="404813"/>
            <a:ext cx="3457575"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cs-CZ" dirty="0" err="1"/>
              <a:t>Absorbce</a:t>
            </a:r>
            <a:r>
              <a:rPr lang="cs-CZ" altLang="cs-CZ" dirty="0"/>
              <a:t> světla - Karotenoidy (</a:t>
            </a:r>
            <a:r>
              <a:rPr lang="cs-CZ" altLang="cs-CZ" dirty="0" err="1"/>
              <a:t>vit.A</a:t>
            </a:r>
            <a:r>
              <a:rPr lang="cs-CZ" altLang="cs-CZ" dirty="0"/>
              <a:t>) a pyrolové kruhy </a:t>
            </a:r>
          </a:p>
          <a:p>
            <a:pPr eaLnBrk="1" hangingPunct="1"/>
            <a:r>
              <a:rPr lang="cs-CZ" altLang="cs-CZ" dirty="0"/>
              <a:t>(chlorofyl)</a:t>
            </a: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914400" y="1783560"/>
            <a:ext cx="7772400" cy="4572000"/>
          </a:xfrm>
          <a:prstGeom prst="rect">
            <a:avLst/>
          </a:prstGeom>
        </p:spPr>
        <p:txBody>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fontAlgn="auto">
              <a:spcAft>
                <a:spcPts val="0"/>
              </a:spcAft>
            </a:pPr>
            <a:r>
              <a:rPr lang="cs-CZ" dirty="0" smtClean="0"/>
              <a:t>Binokulární neurony – zajišťují </a:t>
            </a:r>
            <a:r>
              <a:rPr lang="cs-CZ" dirty="0" err="1" smtClean="0"/>
              <a:t>fůzi</a:t>
            </a:r>
            <a:r>
              <a:rPr lang="cs-CZ" dirty="0" smtClean="0"/>
              <a:t> obrazů do určitého stupně </a:t>
            </a:r>
            <a:r>
              <a:rPr lang="cs-CZ" dirty="0" err="1" smtClean="0"/>
              <a:t>disparace</a:t>
            </a:r>
            <a:r>
              <a:rPr lang="cs-CZ" dirty="0" smtClean="0"/>
              <a:t>. Pak se obraz rozpadne na dva. </a:t>
            </a:r>
          </a:p>
          <a:p>
            <a:pPr fontAlgn="auto">
              <a:spcAft>
                <a:spcPts val="0"/>
              </a:spcAft>
            </a:pPr>
            <a:r>
              <a:rPr lang="cs-CZ" dirty="0" smtClean="0"/>
              <a:t>Sloupečky retinální </a:t>
            </a:r>
            <a:r>
              <a:rPr lang="cs-CZ" dirty="0" err="1" smtClean="0"/>
              <a:t>disparace</a:t>
            </a:r>
            <a:r>
              <a:rPr lang="cs-CZ" dirty="0" smtClean="0"/>
              <a:t> – každý sloupec hlásí jiný stupeň </a:t>
            </a:r>
            <a:r>
              <a:rPr lang="cs-CZ" dirty="0" err="1" smtClean="0"/>
              <a:t>disparace</a:t>
            </a:r>
            <a:r>
              <a:rPr lang="cs-CZ" dirty="0" smtClean="0"/>
              <a:t> – a tedy i jinou vzdálenost mezi dvěma pozorovanými předměty</a:t>
            </a:r>
          </a:p>
        </p:txBody>
      </p:sp>
    </p:spTree>
    <p:extLst>
      <p:ext uri="{BB962C8B-B14F-4D97-AF65-F5344CB8AC3E}">
        <p14:creationId xmlns:p14="http://schemas.microsoft.com/office/powerpoint/2010/main" val="4050305755"/>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5"/>
          <p:cNvPicPr>
            <a:picLocks noChangeAspect="1" noChangeArrowheads="1"/>
          </p:cNvPicPr>
          <p:nvPr/>
        </p:nvPicPr>
        <p:blipFill>
          <a:blip r:embed="rId2">
            <a:extLst>
              <a:ext uri="{28A0092B-C50C-407E-A947-70E740481C1C}">
                <a14:useLocalDpi xmlns:a14="http://schemas.microsoft.com/office/drawing/2010/main" val="0"/>
              </a:ext>
            </a:extLst>
          </a:blip>
          <a:srcRect l="28343" t="20602" r="3542" b="10802"/>
          <a:stretch>
            <a:fillRect/>
          </a:stretch>
        </p:blipFill>
        <p:spPr bwMode="auto">
          <a:xfrm>
            <a:off x="0" y="1125538"/>
            <a:ext cx="9144000" cy="5180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451" name="Text Box 6"/>
          <p:cNvSpPr txBox="1">
            <a:spLocks noChangeArrowheads="1"/>
          </p:cNvSpPr>
          <p:nvPr/>
        </p:nvSpPr>
        <p:spPr bwMode="auto">
          <a:xfrm>
            <a:off x="808038" y="280988"/>
            <a:ext cx="3498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t>Pohyby očí – sakkadické pohyby</a:t>
            </a: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914400" y="512064"/>
            <a:ext cx="7772400" cy="914400"/>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pPr fontAlgn="auto">
              <a:spcAft>
                <a:spcPts val="0"/>
              </a:spcAft>
              <a:defRPr/>
            </a:pPr>
            <a:r>
              <a:rPr lang="cs-CZ" sz="2000" dirty="0" smtClean="0"/>
              <a:t>Úkol rozeznat pohyb na sítnici způsobený pohybem očí od vlastních pohybů předmětů</a:t>
            </a:r>
          </a:p>
        </p:txBody>
      </p:sp>
      <p:sp>
        <p:nvSpPr>
          <p:cNvPr id="3" name="Rectangle 3"/>
          <p:cNvSpPr txBox="1">
            <a:spLocks noChangeArrowheads="1"/>
          </p:cNvSpPr>
          <p:nvPr/>
        </p:nvSpPr>
        <p:spPr>
          <a:xfrm>
            <a:off x="751797" y="1287016"/>
            <a:ext cx="7772400" cy="4572000"/>
          </a:xfrm>
          <a:prstGeom prst="rect">
            <a:avLst/>
          </a:prstGeom>
        </p:spPr>
        <p:txBody>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fontAlgn="auto">
              <a:spcAft>
                <a:spcPts val="0"/>
              </a:spcAft>
            </a:pPr>
            <a:r>
              <a:rPr lang="en-GB" sz="2400" dirty="0">
                <a:hlinkClick r:id="rId2"/>
              </a:rPr>
              <a:t>https://oup-arc.com/access/content/sensation-and-perception-5e-student-resources/sensation-and-perception-5e-activity-8-5?previousFilter=tag_chapter-08</a:t>
            </a:r>
            <a:endParaRPr lang="cs-CZ" sz="2400" dirty="0" smtClean="0"/>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l="977" t="15042" r="73033" b="32042"/>
          <a:stretch>
            <a:fillRect/>
          </a:stretch>
        </p:blipFill>
        <p:spPr bwMode="auto">
          <a:xfrm>
            <a:off x="5975350" y="2825750"/>
            <a:ext cx="3168650" cy="403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7500" t="21208" r="25729" b="65668"/>
          <a:stretch/>
        </p:blipFill>
        <p:spPr bwMode="auto">
          <a:xfrm>
            <a:off x="755576" y="3573016"/>
            <a:ext cx="4351867" cy="1168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3057515"/>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914400" y="512064"/>
            <a:ext cx="7772400" cy="914400"/>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pPr fontAlgn="auto">
              <a:spcAft>
                <a:spcPts val="0"/>
              </a:spcAft>
              <a:defRPr/>
            </a:pPr>
            <a:r>
              <a:rPr lang="cs-CZ" smtClean="0"/>
              <a:t>Interpretace viděného</a:t>
            </a:r>
            <a:br>
              <a:rPr lang="cs-CZ" smtClean="0"/>
            </a:br>
            <a:r>
              <a:rPr lang="cs-CZ" smtClean="0"/>
              <a:t>rozeznávání objektů</a:t>
            </a:r>
          </a:p>
        </p:txBody>
      </p:sp>
    </p:spTree>
    <p:extLst>
      <p:ext uri="{BB962C8B-B14F-4D97-AF65-F5344CB8AC3E}">
        <p14:creationId xmlns:p14="http://schemas.microsoft.com/office/powerpoint/2010/main" val="372327599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4" descr="skládání čtverce"/>
          <p:cNvPicPr>
            <a:picLocks noChangeAspect="1" noChangeArrowheads="1"/>
          </p:cNvPicPr>
          <p:nvPr/>
        </p:nvPicPr>
        <p:blipFill>
          <a:blip r:embed="rId2">
            <a:extLst>
              <a:ext uri="{28A0092B-C50C-407E-A947-70E740481C1C}">
                <a14:useLocalDpi xmlns:a14="http://schemas.microsoft.com/office/drawing/2010/main" val="0"/>
              </a:ext>
            </a:extLst>
          </a:blip>
          <a:srcRect l="3059"/>
          <a:stretch>
            <a:fillRect/>
          </a:stretch>
        </p:blipFill>
        <p:spPr bwMode="auto">
          <a:xfrm>
            <a:off x="1331913" y="0"/>
            <a:ext cx="6840537"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1" name="Picture 5" descr="skládání čtverc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5841" y="1844675"/>
            <a:ext cx="2670175"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2" name="Text Box 7"/>
          <p:cNvSpPr txBox="1">
            <a:spLocks noChangeArrowheads="1"/>
          </p:cNvSpPr>
          <p:nvPr/>
        </p:nvSpPr>
        <p:spPr bwMode="auto">
          <a:xfrm>
            <a:off x="0" y="2420938"/>
            <a:ext cx="2045841"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dirty="0" smtClean="0"/>
              <a:t>Seskupování</a:t>
            </a:r>
          </a:p>
          <a:p>
            <a:pPr eaLnBrk="1" hangingPunct="1"/>
            <a:r>
              <a:rPr lang="cs-CZ" dirty="0" err="1" smtClean="0"/>
              <a:t>Gestalt</a:t>
            </a:r>
            <a:r>
              <a:rPr lang="cs-CZ" dirty="0" smtClean="0"/>
              <a:t> princip: celek je víc než součet částí</a:t>
            </a:r>
            <a:endParaRPr lang="cs-CZ" dirty="0"/>
          </a:p>
          <a:p>
            <a:pPr eaLnBrk="1" hangingPunct="1"/>
            <a:endParaRPr lang="cs-CZ" dirty="0" smtClean="0"/>
          </a:p>
          <a:p>
            <a:pPr eaLnBrk="1" hangingPunct="1"/>
            <a:r>
              <a:rPr lang="cs-CZ" dirty="0" smtClean="0"/>
              <a:t>Podle </a:t>
            </a:r>
            <a:r>
              <a:rPr lang="cs-CZ" dirty="0"/>
              <a:t>kontrastních </a:t>
            </a:r>
          </a:p>
          <a:p>
            <a:pPr eaLnBrk="1" hangingPunct="1"/>
            <a:r>
              <a:rPr lang="cs-CZ" dirty="0"/>
              <a:t>linií</a:t>
            </a:r>
          </a:p>
        </p:txBody>
      </p:sp>
      <p:sp>
        <p:nvSpPr>
          <p:cNvPr id="114693" name="Text Box 8">
            <a:hlinkClick r:id="rId4"/>
          </p:cNvPr>
          <p:cNvSpPr txBox="1">
            <a:spLocks noChangeArrowheads="1"/>
          </p:cNvSpPr>
          <p:nvPr/>
        </p:nvSpPr>
        <p:spPr bwMode="auto">
          <a:xfrm>
            <a:off x="4789488" y="2492375"/>
            <a:ext cx="4354512"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dirty="0">
                <a:hlinkClick r:id="rId5"/>
              </a:rPr>
              <a:t>https://oup-arc.com/access/content/sensation-and-perception-5e-student-resources/sensation-and-perception-5e-activity-4-2?previousFilter=tag_chapter-04</a:t>
            </a:r>
            <a:endParaRPr lang="cs-CZ" dirty="0"/>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323850" y="404813"/>
            <a:ext cx="8569325" cy="4062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sz="2400" dirty="0"/>
              <a:t>Kategorizovaná </a:t>
            </a:r>
            <a:r>
              <a:rPr lang="cs-CZ" sz="2400" dirty="0" smtClean="0"/>
              <a:t>percepce – </a:t>
            </a:r>
            <a:r>
              <a:rPr lang="cs-CZ" sz="2400" dirty="0" err="1"/>
              <a:t>Gestalt</a:t>
            </a:r>
            <a:r>
              <a:rPr lang="cs-CZ" sz="2400" dirty="0"/>
              <a:t> </a:t>
            </a:r>
            <a:r>
              <a:rPr lang="cs-CZ" sz="2400" dirty="0" err="1"/>
              <a:t>shlukovací</a:t>
            </a:r>
            <a:r>
              <a:rPr lang="cs-CZ" sz="2400" dirty="0"/>
              <a:t> princip</a:t>
            </a:r>
          </a:p>
          <a:p>
            <a:pPr eaLnBrk="1" hangingPunct="1"/>
            <a:endParaRPr lang="cs-CZ" dirty="0"/>
          </a:p>
          <a:p>
            <a:pPr eaLnBrk="1" hangingPunct="1"/>
            <a:r>
              <a:rPr lang="cs-CZ" dirty="0"/>
              <a:t>Jde o obecný jev smyslového vnímání: stimuly, které jsou fyzikálně kontinuální, jsou </a:t>
            </a:r>
            <a:r>
              <a:rPr lang="cs-CZ" dirty="0" smtClean="0"/>
              <a:t>shlukovány do jednoho proudu, „tvaru“ nebo významu. </a:t>
            </a:r>
          </a:p>
          <a:p>
            <a:pPr eaLnBrk="1" hangingPunct="1"/>
            <a:r>
              <a:rPr lang="cs-CZ" dirty="0" smtClean="0"/>
              <a:t>Cizí jazyky.</a:t>
            </a:r>
          </a:p>
          <a:p>
            <a:pPr eaLnBrk="1" hangingPunct="1"/>
            <a:endParaRPr lang="cs-CZ" dirty="0"/>
          </a:p>
          <a:p>
            <a:pPr eaLnBrk="1" hangingPunct="1"/>
            <a:r>
              <a:rPr lang="cs-CZ" dirty="0" smtClean="0"/>
              <a:t>Gestaltismus: Celek je více než suma částí. Elementy </a:t>
            </a:r>
            <a:r>
              <a:rPr lang="cs-CZ" dirty="0"/>
              <a:t>jsou jen výsledkem umělé abstrakce a konstrukce. Psychologická realita se vyznačuje přirozenými celky fungujícími vždy v organických souvislostech. Vše živé směřuje k tvarům, celkům, formám, a touto tendencí se řídí vnímání, myšlení, chování i usilování vůle.</a:t>
            </a:r>
          </a:p>
          <a:p>
            <a:pPr eaLnBrk="1" hangingPunct="1"/>
            <a:endParaRPr lang="cs-CZ" dirty="0"/>
          </a:p>
          <a:p>
            <a:pPr eaLnBrk="1" hangingPunct="1"/>
            <a:endParaRPr lang="cs-CZ" dirty="0"/>
          </a:p>
          <a:p>
            <a:pPr eaLnBrk="1" hangingPunct="1"/>
            <a:r>
              <a:rPr lang="cs-CZ" dirty="0" smtClean="0"/>
              <a:t> </a:t>
            </a:r>
            <a:endParaRPr lang="cs-CZ" dirty="0"/>
          </a:p>
        </p:txBody>
      </p:sp>
      <p:pic>
        <p:nvPicPr>
          <p:cNvPr id="3" name="Picture 2" descr="https://upload.wikimedia.org/wikipedia/commons/thumb/5/55/Kanizsa_triangle.svg/220px-Kanizsa_triangle.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4" y="3429000"/>
            <a:ext cx="2095500" cy="2095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2673282"/>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4" descr="dobré pokračován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5" name="Picture 5" descr="domeč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5250" y="2420938"/>
            <a:ext cx="3968750" cy="443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6" name="Text Box 6"/>
          <p:cNvSpPr txBox="1">
            <a:spLocks noChangeArrowheads="1"/>
          </p:cNvSpPr>
          <p:nvPr/>
        </p:nvSpPr>
        <p:spPr bwMode="auto">
          <a:xfrm>
            <a:off x="0" y="2420938"/>
            <a:ext cx="4826962"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dirty="0"/>
              <a:t>Seskupování</a:t>
            </a:r>
          </a:p>
          <a:p>
            <a:pPr eaLnBrk="1" hangingPunct="1"/>
            <a:r>
              <a:rPr lang="cs-CZ" dirty="0"/>
              <a:t>Podle kontrastních </a:t>
            </a:r>
          </a:p>
          <a:p>
            <a:pPr eaLnBrk="1" hangingPunct="1"/>
            <a:r>
              <a:rPr lang="cs-CZ" dirty="0"/>
              <a:t>Linií</a:t>
            </a:r>
          </a:p>
          <a:p>
            <a:pPr eaLnBrk="1" hangingPunct="1"/>
            <a:r>
              <a:rPr lang="cs-CZ" dirty="0"/>
              <a:t>Hledání hran, </a:t>
            </a:r>
            <a:r>
              <a:rPr lang="cs-CZ" dirty="0" smtClean="0"/>
              <a:t>kontur.</a:t>
            </a:r>
          </a:p>
          <a:p>
            <a:pPr eaLnBrk="1" hangingPunct="1"/>
            <a:endParaRPr lang="cs-CZ" dirty="0"/>
          </a:p>
          <a:p>
            <a:pPr eaLnBrk="1" hangingPunct="1"/>
            <a:r>
              <a:rPr lang="cs-CZ" dirty="0" smtClean="0"/>
              <a:t>Zařazování vjemů do nachystaných kategorií:</a:t>
            </a:r>
          </a:p>
          <a:p>
            <a:pPr eaLnBrk="1" hangingPunct="1"/>
            <a:r>
              <a:rPr lang="cs-CZ" dirty="0"/>
              <a:t>	</a:t>
            </a:r>
            <a:r>
              <a:rPr lang="cs-CZ" dirty="0" smtClean="0"/>
              <a:t>- je to rychlé</a:t>
            </a:r>
          </a:p>
          <a:p>
            <a:pPr eaLnBrk="1" hangingPunct="1"/>
            <a:r>
              <a:rPr lang="cs-CZ" dirty="0"/>
              <a:t>	</a:t>
            </a:r>
            <a:r>
              <a:rPr lang="cs-CZ" dirty="0" smtClean="0"/>
              <a:t>- vystačí to s fragmentární informací</a:t>
            </a:r>
            <a:endParaRPr lang="cs-CZ" dirty="0"/>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836712"/>
            <a:ext cx="7569200" cy="3848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6"/>
          <p:cNvSpPr txBox="1">
            <a:spLocks noChangeArrowheads="1"/>
          </p:cNvSpPr>
          <p:nvPr/>
        </p:nvSpPr>
        <p:spPr bwMode="auto">
          <a:xfrm>
            <a:off x="179512" y="350788"/>
            <a:ext cx="81770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dirty="0" smtClean="0"/>
              <a:t>Překrytí jinou strukturou pomůže. Prázdno obrázek „roztrhá“.</a:t>
            </a:r>
            <a:endParaRPr lang="cs-CZ" dirty="0"/>
          </a:p>
        </p:txBody>
      </p:sp>
      <p:pic>
        <p:nvPicPr>
          <p:cNvPr id="4" name="Picture 4" descr="přerušení zvuku"/>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1908175" y="3137575"/>
            <a:ext cx="677545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2411760" y="6234117"/>
            <a:ext cx="600677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dirty="0">
                <a:latin typeface="Arial" charset="0"/>
              </a:rPr>
              <a:t>V reálném světě se objekty překrývají.</a:t>
            </a:r>
          </a:p>
          <a:p>
            <a:pPr eaLnBrk="1" hangingPunct="1"/>
            <a:r>
              <a:rPr lang="cs-CZ" dirty="0">
                <a:latin typeface="Arial" charset="0"/>
              </a:rPr>
              <a:t>Interpolací dosahujeme efekt doplnění – kontinuita </a:t>
            </a:r>
            <a:r>
              <a:rPr lang="cs-CZ" dirty="0" smtClean="0">
                <a:latin typeface="Arial" charset="0"/>
              </a:rPr>
              <a:t>zvuku</a:t>
            </a:r>
            <a:endParaRPr lang="cs-CZ" dirty="0">
              <a:latin typeface="Arial" charset="0"/>
            </a:endParaRPr>
          </a:p>
        </p:txBody>
      </p:sp>
    </p:spTree>
    <p:extLst>
      <p:ext uri="{BB962C8B-B14F-4D97-AF65-F5344CB8AC3E}">
        <p14:creationId xmlns:p14="http://schemas.microsoft.com/office/powerpoint/2010/main" val="294225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4" descr="dí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8175" y="1844675"/>
            <a:ext cx="5464175"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Text Box 6"/>
          <p:cNvSpPr txBox="1">
            <a:spLocks noChangeArrowheads="1"/>
          </p:cNvSpPr>
          <p:nvPr/>
        </p:nvSpPr>
        <p:spPr bwMode="auto">
          <a:xfrm>
            <a:off x="2392363" y="496888"/>
            <a:ext cx="475001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dirty="0"/>
              <a:t>Okluze - překrývání</a:t>
            </a:r>
          </a:p>
          <a:p>
            <a:pPr eaLnBrk="1" hangingPunct="1"/>
            <a:r>
              <a:rPr lang="cs-CZ" dirty="0"/>
              <a:t>Co je </a:t>
            </a:r>
            <a:r>
              <a:rPr lang="cs-CZ" dirty="0" smtClean="0"/>
              <a:t>obrázek na černé zdi </a:t>
            </a:r>
            <a:r>
              <a:rPr lang="cs-CZ" dirty="0"/>
              <a:t>a co </a:t>
            </a:r>
            <a:r>
              <a:rPr lang="cs-CZ" dirty="0" smtClean="0"/>
              <a:t>díra ve zdi ?</a:t>
            </a:r>
            <a:endParaRPr lang="cs-CZ" dirty="0"/>
          </a:p>
        </p:txBody>
      </p:sp>
      <p:sp>
        <p:nvSpPr>
          <p:cNvPr id="2" name="Obdélník 1"/>
          <p:cNvSpPr/>
          <p:nvPr/>
        </p:nvSpPr>
        <p:spPr>
          <a:xfrm>
            <a:off x="5292080" y="1340768"/>
            <a:ext cx="1656184" cy="46085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0 0 L 0.25 0 E" pathEditMode="relative" ptsTypes="">
                                      <p:cBhvr>
                                        <p:cTn id="6" dur="2000" fill="hold"/>
                                        <p:tgtEl>
                                          <p:spTgt spid="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4" descr="Brain test"/>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1772816"/>
            <a:ext cx="28575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hlavy"/>
          <p:cNvPicPr>
            <a:picLocks noChangeAspect="1" noChangeArrowheads="1"/>
          </p:cNvPicPr>
          <p:nvPr/>
        </p:nvPicPr>
        <p:blipFill>
          <a:blip r:embed="rId3">
            <a:extLst>
              <a:ext uri="{28A0092B-C50C-407E-A947-70E740481C1C}">
                <a14:useLocalDpi xmlns:a14="http://schemas.microsoft.com/office/drawing/2010/main" val="0"/>
              </a:ext>
            </a:extLst>
          </a:blip>
          <a:srcRect r="2142" b="2676"/>
          <a:stretch>
            <a:fillRect/>
          </a:stretch>
        </p:blipFill>
        <p:spPr bwMode="auto">
          <a:xfrm>
            <a:off x="2633603" y="1628800"/>
            <a:ext cx="3419585" cy="2564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ovéPole 2"/>
          <p:cNvSpPr txBox="1"/>
          <p:nvPr/>
        </p:nvSpPr>
        <p:spPr>
          <a:xfrm>
            <a:off x="4139952" y="5973521"/>
            <a:ext cx="4839851" cy="646331"/>
          </a:xfrm>
          <a:prstGeom prst="rect">
            <a:avLst/>
          </a:prstGeom>
          <a:noFill/>
        </p:spPr>
        <p:txBody>
          <a:bodyPr wrap="none" rtlCol="0">
            <a:spAutoFit/>
          </a:bodyPr>
          <a:lstStyle/>
          <a:p>
            <a:r>
              <a:rPr lang="cs-CZ" dirty="0">
                <a:hlinkClick r:id="rId4"/>
              </a:rPr>
              <a:t>http://</a:t>
            </a:r>
            <a:r>
              <a:rPr lang="cs-CZ" dirty="0" smtClean="0">
                <a:hlinkClick r:id="rId4"/>
              </a:rPr>
              <a:t>sites.sinauer.com/wolfe4e/wa04.03.html</a:t>
            </a:r>
            <a:endParaRPr lang="cs-CZ" dirty="0" smtClean="0"/>
          </a:p>
          <a:p>
            <a:endParaRPr lang="cs-CZ" dirty="0"/>
          </a:p>
        </p:txBody>
      </p:sp>
      <p:sp>
        <p:nvSpPr>
          <p:cNvPr id="4" name="Text Box 6"/>
          <p:cNvSpPr txBox="1">
            <a:spLocks noChangeArrowheads="1"/>
          </p:cNvSpPr>
          <p:nvPr/>
        </p:nvSpPr>
        <p:spPr bwMode="auto">
          <a:xfrm>
            <a:off x="1115616" y="485776"/>
            <a:ext cx="686598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dirty="0" smtClean="0"/>
              <a:t>Dvojznačnost objektů</a:t>
            </a:r>
          </a:p>
          <a:p>
            <a:pPr eaLnBrk="1" hangingPunct="1"/>
            <a:r>
              <a:rPr lang="cs-CZ" dirty="0" smtClean="0"/>
              <a:t>Přepínáme mezi dvěma intepretacemi. Neexistuje žádná střední. </a:t>
            </a:r>
          </a:p>
          <a:p>
            <a:pPr eaLnBrk="1" hangingPunct="1"/>
            <a:r>
              <a:rPr lang="cs-CZ" dirty="0" smtClean="0"/>
              <a:t>„</a:t>
            </a:r>
            <a:r>
              <a:rPr lang="en-GB" dirty="0" smtClean="0"/>
              <a:t>Seeing </a:t>
            </a:r>
            <a:r>
              <a:rPr lang="en-GB" dirty="0"/>
              <a:t>is </a:t>
            </a:r>
            <a:r>
              <a:rPr lang="en-GB" dirty="0" smtClean="0"/>
              <a:t>believing</a:t>
            </a:r>
            <a:r>
              <a:rPr lang="cs-CZ" dirty="0" smtClean="0"/>
              <a:t>“</a:t>
            </a:r>
            <a:endParaRPr lang="cs-CZ" dirty="0"/>
          </a:p>
        </p:txBody>
      </p:sp>
      <p:pic>
        <p:nvPicPr>
          <p:cNvPr id="1026" name="Picture 2" descr="http://www.intropsych.com/ch07_cognition/07neckecubewithletter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529" y="2680118"/>
            <a:ext cx="2880319" cy="2816312"/>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611560" y="5805264"/>
            <a:ext cx="2018501" cy="369332"/>
          </a:xfrm>
          <a:prstGeom prst="rect">
            <a:avLst/>
          </a:prstGeom>
          <a:noFill/>
        </p:spPr>
        <p:txBody>
          <a:bodyPr wrap="none" rtlCol="0">
            <a:spAutoFit/>
          </a:bodyPr>
          <a:lstStyle/>
          <a:p>
            <a:r>
              <a:rPr lang="cs-CZ" dirty="0" err="1" smtClean="0"/>
              <a:t>Neckerova</a:t>
            </a:r>
            <a:r>
              <a:rPr lang="cs-CZ" dirty="0" smtClean="0"/>
              <a:t> kostka</a:t>
            </a:r>
            <a:endParaRPr lang="cs-CZ" dirty="0"/>
          </a:p>
        </p:txBody>
      </p:sp>
      <p:sp>
        <p:nvSpPr>
          <p:cNvPr id="9" name="TextovéPole 8"/>
          <p:cNvSpPr txBox="1"/>
          <p:nvPr/>
        </p:nvSpPr>
        <p:spPr>
          <a:xfrm>
            <a:off x="3334144" y="4365104"/>
            <a:ext cx="2608406" cy="369332"/>
          </a:xfrm>
          <a:prstGeom prst="rect">
            <a:avLst/>
          </a:prstGeom>
          <a:noFill/>
        </p:spPr>
        <p:txBody>
          <a:bodyPr wrap="none" rtlCol="0">
            <a:spAutoFit/>
          </a:bodyPr>
          <a:lstStyle/>
          <a:p>
            <a:r>
              <a:rPr lang="en-GB" dirty="0"/>
              <a:t>Rubin vase/face illusion</a:t>
            </a:r>
            <a:endParaRPr lang="cs-CZ" dirty="0"/>
          </a:p>
        </p:txBody>
      </p:sp>
    </p:spTree>
    <p:extLst>
      <p:ext uri="{BB962C8B-B14F-4D97-AF65-F5344CB8AC3E}">
        <p14:creationId xmlns:p14="http://schemas.microsoft.com/office/powerpoint/2010/main" val="17734021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250825" y="404813"/>
            <a:ext cx="8137599"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dirty="0" smtClean="0"/>
              <a:t>Absorpci </a:t>
            </a:r>
            <a:r>
              <a:rPr lang="cs-CZ" dirty="0"/>
              <a:t>světla </a:t>
            </a:r>
            <a:r>
              <a:rPr lang="cs-CZ" dirty="0" smtClean="0"/>
              <a:t>zajišťují i jiné </a:t>
            </a:r>
            <a:r>
              <a:rPr lang="cs-CZ" dirty="0" err="1" smtClean="0"/>
              <a:t>kofaktoy</a:t>
            </a:r>
            <a:r>
              <a:rPr lang="cs-CZ" dirty="0" smtClean="0"/>
              <a:t> – FAD</a:t>
            </a:r>
          </a:p>
          <a:p>
            <a:pPr eaLnBrk="1" hangingPunct="1"/>
            <a:r>
              <a:rPr lang="cs-CZ" dirty="0" smtClean="0"/>
              <a:t>Fotosensitivní proteiny: 	</a:t>
            </a:r>
            <a:r>
              <a:rPr lang="cs-CZ" dirty="0" err="1" smtClean="0"/>
              <a:t>Kryptochromy</a:t>
            </a:r>
            <a:r>
              <a:rPr lang="cs-CZ" dirty="0" smtClean="0"/>
              <a:t> – rytmy živočichů, magnetorecepce</a:t>
            </a:r>
          </a:p>
          <a:p>
            <a:pPr eaLnBrk="1" hangingPunct="1"/>
            <a:r>
              <a:rPr lang="cs-CZ" dirty="0" smtClean="0"/>
              <a:t>			</a:t>
            </a:r>
            <a:r>
              <a:rPr lang="cs-CZ" dirty="0" err="1" smtClean="0"/>
              <a:t>Fotolyázy</a:t>
            </a:r>
            <a:r>
              <a:rPr lang="cs-CZ" dirty="0" smtClean="0"/>
              <a:t> – opravy DNA</a:t>
            </a:r>
          </a:p>
          <a:p>
            <a:pPr eaLnBrk="1" hangingPunct="1"/>
            <a:r>
              <a:rPr lang="cs-CZ" dirty="0" smtClean="0"/>
              <a:t>			Flavoproteiny rostlin – kvetení, opad listů atd.</a:t>
            </a:r>
          </a:p>
          <a:p>
            <a:pPr eaLnBrk="1" hangingPunct="1"/>
            <a:endParaRPr lang="cs-CZ"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772816"/>
            <a:ext cx="3419872" cy="3336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3933056"/>
            <a:ext cx="4798681" cy="2733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4283968" y="1971674"/>
            <a:ext cx="4582657" cy="1477328"/>
          </a:xfrm>
          <a:prstGeom prst="rect">
            <a:avLst/>
          </a:prstGeom>
          <a:noFill/>
        </p:spPr>
        <p:txBody>
          <a:bodyPr wrap="square" rtlCol="0">
            <a:spAutoFit/>
          </a:bodyPr>
          <a:lstStyle/>
          <a:p>
            <a:r>
              <a:rPr lang="cs-CZ" dirty="0" smtClean="0"/>
              <a:t>Světlem excitovaný flavin vytrhává e- z proteinu (např. kryptochromu – tzv. fotoredukce flavinu), mění své oxidační číslo (oxidovaný FAD, redukovaný FAD) a tím i signalizační vlastnosti proteinu.</a:t>
            </a:r>
          </a:p>
        </p:txBody>
      </p:sp>
    </p:spTree>
    <p:extLst>
      <p:ext uri="{BB962C8B-B14F-4D97-AF65-F5344CB8AC3E}">
        <p14:creationId xmlns:p14="http://schemas.microsoft.com/office/powerpoint/2010/main" val="4224591290"/>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1" name="Picture 5" descr="zkušeno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2204864"/>
            <a:ext cx="6211887" cy="399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Text Box 6"/>
          <p:cNvSpPr txBox="1">
            <a:spLocks noChangeArrowheads="1"/>
          </p:cNvSpPr>
          <p:nvPr/>
        </p:nvSpPr>
        <p:spPr bwMode="auto">
          <a:xfrm>
            <a:off x="2627313" y="908050"/>
            <a:ext cx="521168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dirty="0"/>
              <a:t>Objekty potřebujeme identifikovat z různých úhlů.</a:t>
            </a:r>
          </a:p>
          <a:p>
            <a:pPr eaLnBrk="1" hangingPunct="1"/>
            <a:endParaRPr lang="cs-CZ" dirty="0" smtClean="0"/>
          </a:p>
          <a:p>
            <a:pPr eaLnBrk="1" hangingPunct="1"/>
            <a:r>
              <a:rPr lang="cs-CZ" dirty="0" smtClean="0"/>
              <a:t>Zkušenost </a:t>
            </a:r>
            <a:r>
              <a:rPr lang="cs-CZ" dirty="0"/>
              <a:t>– rozeznáme tvar i z různých úhlů</a:t>
            </a: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4" descr="Bus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1298153"/>
            <a:ext cx="6983412" cy="508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3" name="Text Box 5"/>
          <p:cNvSpPr txBox="1">
            <a:spLocks noChangeArrowheads="1"/>
          </p:cNvSpPr>
          <p:nvPr/>
        </p:nvSpPr>
        <p:spPr bwMode="auto">
          <a:xfrm>
            <a:off x="303213" y="136525"/>
            <a:ext cx="858926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dirty="0" smtClean="0"/>
              <a:t>Tváře jsou ale mimořádně důležité, přitom dosti podobné, hodnotíme je jinak.</a:t>
            </a:r>
          </a:p>
          <a:p>
            <a:pPr eaLnBrk="1" hangingPunct="1"/>
            <a:r>
              <a:rPr lang="cs-CZ" dirty="0" smtClean="0"/>
              <a:t>Obrácené </a:t>
            </a:r>
            <a:r>
              <a:rPr lang="cs-CZ" dirty="0"/>
              <a:t>tváře vnímáme </a:t>
            </a:r>
            <a:r>
              <a:rPr lang="cs-CZ" dirty="0" smtClean="0"/>
              <a:t>hůře </a:t>
            </a:r>
            <a:r>
              <a:rPr lang="cs-CZ" dirty="0"/>
              <a:t>než normálně </a:t>
            </a:r>
            <a:r>
              <a:rPr lang="cs-CZ" dirty="0" smtClean="0"/>
              <a:t>orientované.</a:t>
            </a:r>
          </a:p>
          <a:p>
            <a:pPr eaLnBrk="1" hangingPunct="1"/>
            <a:r>
              <a:rPr lang="cs-CZ" dirty="0" smtClean="0"/>
              <a:t>Otočení způsobí horší hodnocení podobně jako u jiných objektů.</a:t>
            </a:r>
            <a:endParaRPr lang="cs-CZ" dirty="0"/>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4" descr="Bus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692150"/>
            <a:ext cx="6983412" cy="508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251520" y="6165304"/>
            <a:ext cx="8568952" cy="646331"/>
          </a:xfrm>
          <a:prstGeom prst="rect">
            <a:avLst/>
          </a:prstGeom>
          <a:noFill/>
        </p:spPr>
        <p:txBody>
          <a:bodyPr wrap="square" rtlCol="0">
            <a:spAutoFit/>
          </a:bodyPr>
          <a:lstStyle/>
          <a:p>
            <a:r>
              <a:rPr lang="en-GB" dirty="0">
                <a:hlinkClick r:id="rId3"/>
              </a:rPr>
              <a:t>https://oup-arc.com/access/content/sensation-and-perception-5e-student-resources/sensation-and-perception-5e-activity-4-7?previousFilter=tag_chapter-04</a:t>
            </a:r>
            <a:endParaRPr lang="en-GB" dirty="0"/>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323528" y="1268760"/>
            <a:ext cx="7920880" cy="3139321"/>
          </a:xfrm>
          <a:prstGeom prst="rect">
            <a:avLst/>
          </a:prstGeom>
          <a:noFill/>
        </p:spPr>
        <p:txBody>
          <a:bodyPr wrap="square" rtlCol="0">
            <a:spAutoFit/>
          </a:bodyPr>
          <a:lstStyle/>
          <a:p>
            <a:r>
              <a:rPr lang="cs-CZ" dirty="0" smtClean="0"/>
              <a:t>P</a:t>
            </a:r>
            <a:r>
              <a:rPr lang="en-GB" dirty="0" smtClean="0"/>
              <a:t>articular </a:t>
            </a:r>
            <a:r>
              <a:rPr lang="en-GB" dirty="0"/>
              <a:t>part of the brain (the fusiform gyrus in the right temporal lobe, if you want to know precisely) has evolved for the sole purpose of recognizing faces. This evolutionary adaptation would make sense, because face recognition is such an incredibly important part of humans’ social interactions. Other researchers contend that this part of the brain is adapted to process any type of object with which we have a great deal of experience recognizing (if you think about it, you’ve probably recognized faces far more often in your life than any other object). Supporting this position are experiments showing that expert bird watchers, but not non-bird watchers, show inversion effects for birds as well as faces; similarly, expert dog show judges show inversion effects for dogs.</a:t>
            </a:r>
          </a:p>
        </p:txBody>
      </p:sp>
    </p:spTree>
    <p:extLst>
      <p:ext uri="{BB962C8B-B14F-4D97-AF65-F5344CB8AC3E}">
        <p14:creationId xmlns:p14="http://schemas.microsoft.com/office/powerpoint/2010/main" val="2567378690"/>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4" descr="dalmat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38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Text Box 6">
            <a:hlinkClick r:id="rId3" action="ppaction://program"/>
          </p:cNvPr>
          <p:cNvSpPr txBox="1">
            <a:spLocks noChangeArrowheads="1"/>
          </p:cNvSpPr>
          <p:nvPr/>
        </p:nvSpPr>
        <p:spPr bwMode="auto">
          <a:xfrm>
            <a:off x="2411413" y="6381750"/>
            <a:ext cx="10207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sz="2400">
                <a:latin typeface="Times New Roman" pitchFamily="18" charset="0"/>
              </a:rPr>
              <a:t>Iluze 1</a:t>
            </a:r>
          </a:p>
        </p:txBody>
      </p:sp>
      <p:sp>
        <p:nvSpPr>
          <p:cNvPr id="120836" name="Text Box 7">
            <a:hlinkClick r:id="rId4" action="ppaction://program"/>
          </p:cNvPr>
          <p:cNvSpPr txBox="1">
            <a:spLocks noChangeArrowheads="1"/>
          </p:cNvSpPr>
          <p:nvPr/>
        </p:nvSpPr>
        <p:spPr bwMode="auto">
          <a:xfrm>
            <a:off x="5076825" y="6400800"/>
            <a:ext cx="10207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sz="2400">
                <a:latin typeface="Times New Roman" pitchFamily="18" charset="0"/>
              </a:rPr>
              <a:t>Iluze 2</a:t>
            </a: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259632" y="1788492"/>
            <a:ext cx="1803699" cy="523220"/>
          </a:xfrm>
          <a:prstGeom prst="rect">
            <a:avLst/>
          </a:prstGeom>
          <a:noFill/>
        </p:spPr>
        <p:txBody>
          <a:bodyPr wrap="none" rtlCol="0">
            <a:spAutoFit/>
          </a:bodyPr>
          <a:lstStyle/>
          <a:p>
            <a:r>
              <a:rPr lang="cs-CZ" sz="2800" dirty="0" smtClean="0"/>
              <a:t>Pozornost</a:t>
            </a:r>
            <a:endParaRPr lang="cs-CZ" sz="2800" dirty="0"/>
          </a:p>
        </p:txBody>
      </p:sp>
      <p:sp>
        <p:nvSpPr>
          <p:cNvPr id="3" name="Obdélník 2"/>
          <p:cNvSpPr/>
          <p:nvPr/>
        </p:nvSpPr>
        <p:spPr>
          <a:xfrm>
            <a:off x="1907704" y="4797152"/>
            <a:ext cx="4572000" cy="1477328"/>
          </a:xfrm>
          <a:prstGeom prst="rect">
            <a:avLst/>
          </a:prstGeom>
        </p:spPr>
        <p:txBody>
          <a:bodyPr>
            <a:spAutoFit/>
          </a:bodyPr>
          <a:lstStyle/>
          <a:p>
            <a:r>
              <a:rPr lang="en-GB" dirty="0">
                <a:hlinkClick r:id="rId2"/>
              </a:rPr>
              <a:t>https://oup-arc.com/access/content/sensation-and-perception-5e-student-resources/sensation-and-perception-5e-activity-7-5?previousFilter=tag_chapter-07</a:t>
            </a:r>
            <a:endParaRPr lang="cs-CZ" dirty="0"/>
          </a:p>
        </p:txBody>
      </p:sp>
      <p:sp>
        <p:nvSpPr>
          <p:cNvPr id="4" name="Text Box 5"/>
          <p:cNvSpPr txBox="1">
            <a:spLocks noChangeArrowheads="1"/>
          </p:cNvSpPr>
          <p:nvPr/>
        </p:nvSpPr>
        <p:spPr bwMode="auto">
          <a:xfrm>
            <a:off x="899592" y="2311712"/>
            <a:ext cx="792088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sz="2400" dirty="0">
                <a:latin typeface="+mn-lt"/>
              </a:rPr>
              <a:t>Provádí selekci jen některých objektů přicházejících ze smyslových orgánů nebo paměťových stop. Ty, které jsou vyhodnoceny jako důležité, mají přednost. Filtr toho důležitého. </a:t>
            </a:r>
          </a:p>
          <a:p>
            <a:pPr eaLnBrk="1" hangingPunct="1"/>
            <a:r>
              <a:rPr lang="cs-CZ" sz="2400" dirty="0">
                <a:latin typeface="+mn-lt"/>
              </a:rPr>
              <a:t>Sestupné dráhy od centra k periferii mohou ovládat už smyslový vstup (vláskové buňky hlemýždě, receptory sítnice). </a:t>
            </a:r>
          </a:p>
        </p:txBody>
      </p:sp>
      <p:sp>
        <p:nvSpPr>
          <p:cNvPr id="5" name="Rectangle 2"/>
          <p:cNvSpPr txBox="1">
            <a:spLocks noChangeArrowheads="1"/>
          </p:cNvSpPr>
          <p:nvPr/>
        </p:nvSpPr>
        <p:spPr>
          <a:xfrm>
            <a:off x="914400" y="512064"/>
            <a:ext cx="7772400" cy="914400"/>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pPr fontAlgn="auto">
              <a:spcAft>
                <a:spcPts val="0"/>
              </a:spcAft>
              <a:defRPr/>
            </a:pPr>
            <a:r>
              <a:rPr lang="cs-CZ" dirty="0" smtClean="0"/>
              <a:t>Psychofyziologie</a:t>
            </a:r>
          </a:p>
        </p:txBody>
      </p:sp>
    </p:spTree>
    <p:extLst>
      <p:ext uri="{BB962C8B-B14F-4D97-AF65-F5344CB8AC3E}">
        <p14:creationId xmlns:p14="http://schemas.microsoft.com/office/powerpoint/2010/main" val="2749244521"/>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395288" y="549275"/>
            <a:ext cx="8229600" cy="4495800"/>
          </a:xfrm>
          <a:prstGeom prst="rect">
            <a:avLst/>
          </a:prstGeom>
        </p:spPr>
        <p:txBody>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fontAlgn="auto">
              <a:spcAft>
                <a:spcPts val="0"/>
              </a:spcAft>
            </a:pPr>
            <a:r>
              <a:rPr lang="cs-CZ" dirty="0" smtClean="0"/>
              <a:t>Iluze osvětlení – světelná stálost</a:t>
            </a:r>
          </a:p>
          <a:p>
            <a:pPr fontAlgn="auto">
              <a:spcAft>
                <a:spcPts val="0"/>
              </a:spcAft>
              <a:buFontTx/>
              <a:buNone/>
            </a:pPr>
            <a:r>
              <a:rPr lang="cs-CZ" sz="1800" dirty="0" smtClean="0"/>
              <a:t>Hnědá čokoláda za jasného dne odráží více světla než papír za šera, ale stejně ji vnímáme jako tmavou. Předpoklady a zkušenost usnadňují interpretaci. To, co vidíme, není realita, ale zkušenost.</a:t>
            </a:r>
          </a:p>
          <a:p>
            <a:pPr fontAlgn="auto">
              <a:spcAft>
                <a:spcPts val="0"/>
              </a:spcAft>
              <a:buFontTx/>
              <a:buNone/>
            </a:pPr>
            <a:endParaRPr lang="cs-CZ" sz="1800" dirty="0" smtClean="0"/>
          </a:p>
          <a:p>
            <a:pPr fontAlgn="auto">
              <a:spcAft>
                <a:spcPts val="0"/>
              </a:spcAft>
              <a:buFontTx/>
              <a:buNone/>
            </a:pPr>
            <a:endParaRPr lang="cs-CZ" sz="1800" dirty="0" smtClean="0"/>
          </a:p>
          <a:p>
            <a:pPr fontAlgn="auto">
              <a:spcAft>
                <a:spcPts val="0"/>
              </a:spcAft>
              <a:buFontTx/>
              <a:buNone/>
            </a:pPr>
            <a:r>
              <a:rPr lang="cs-CZ" dirty="0" smtClean="0"/>
              <a:t>Automatické předpoklady našeho vnímání</a:t>
            </a:r>
            <a:endParaRPr lang="cs-CZ" dirty="0" smtClean="0">
              <a:hlinkClick r:id="rId2"/>
            </a:endParaRPr>
          </a:p>
          <a:p>
            <a:pPr>
              <a:buFontTx/>
              <a:buNone/>
            </a:pPr>
            <a:r>
              <a:rPr lang="en-GB" dirty="0">
                <a:hlinkClick r:id="rId3"/>
              </a:rPr>
              <a:t>https://oup-arc.com/access/content/sensation-and-perception-5e-student-resources/sensation-and-perception-5e-activity-5-6?previousFilter=tag_chapter-05</a:t>
            </a:r>
            <a:endParaRPr lang="cs-CZ" altLang="cs-CZ" sz="1800" dirty="0"/>
          </a:p>
        </p:txBody>
      </p:sp>
    </p:spTree>
    <p:extLst>
      <p:ext uri="{BB962C8B-B14F-4D97-AF65-F5344CB8AC3E}">
        <p14:creationId xmlns:p14="http://schemas.microsoft.com/office/powerpoint/2010/main" val="1090777070"/>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6"/>
          <p:cNvPicPr>
            <a:picLocks noChangeAspect="1" noChangeArrowheads="1"/>
          </p:cNvPicPr>
          <p:nvPr/>
        </p:nvPicPr>
        <p:blipFill>
          <a:blip r:embed="rId2">
            <a:extLst>
              <a:ext uri="{28A0092B-C50C-407E-A947-70E740481C1C}">
                <a14:useLocalDpi xmlns:a14="http://schemas.microsoft.com/office/drawing/2010/main" val="0"/>
              </a:ext>
            </a:extLst>
          </a:blip>
          <a:srcRect l="977" t="15042" r="74219" b="33937"/>
          <a:stretch>
            <a:fillRect/>
          </a:stretch>
        </p:blipFill>
        <p:spPr bwMode="auto">
          <a:xfrm>
            <a:off x="0" y="0"/>
            <a:ext cx="3024188" cy="3887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659" name="Text Box 7"/>
          <p:cNvSpPr txBox="1">
            <a:spLocks noChangeArrowheads="1"/>
          </p:cNvSpPr>
          <p:nvPr/>
        </p:nvSpPr>
        <p:spPr bwMode="auto">
          <a:xfrm>
            <a:off x="3059113" y="0"/>
            <a:ext cx="6084887" cy="338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t>The visual system makes the assumption that there is a dark vertical stripe printed on the card, and that changes in luminance from left to right in the image are due to changes in the surface reflectance of the card. The visual system assumes that the changes in luminance are due to lighting shifts caused by the folds in the card, not to changes in surface reflectance. The middle section of the card probably appears to be in a shadow, which means that the light source is above the card. This is a reasonable assumption to make: the card clearly seems to be folded, and it is unlikely that the folds occur exactly at points where the surface reflectance changes abruptly.  </a:t>
            </a:r>
          </a:p>
        </p:txBody>
      </p:sp>
    </p:spTree>
    <p:extLst>
      <p:ext uri="{BB962C8B-B14F-4D97-AF65-F5344CB8AC3E}">
        <p14:creationId xmlns:p14="http://schemas.microsoft.com/office/powerpoint/2010/main" val="2828321712"/>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4"/>
          <p:cNvPicPr>
            <a:picLocks noChangeAspect="1" noChangeArrowheads="1"/>
          </p:cNvPicPr>
          <p:nvPr/>
        </p:nvPicPr>
        <p:blipFill>
          <a:blip r:embed="rId2">
            <a:extLst>
              <a:ext uri="{28A0092B-C50C-407E-A947-70E740481C1C}">
                <a14:useLocalDpi xmlns:a14="http://schemas.microsoft.com/office/drawing/2010/main" val="0"/>
              </a:ext>
            </a:extLst>
          </a:blip>
          <a:srcRect l="1576" t="15042" r="73619" b="45271"/>
          <a:stretch>
            <a:fillRect/>
          </a:stretch>
        </p:blipFill>
        <p:spPr bwMode="auto">
          <a:xfrm>
            <a:off x="0" y="0"/>
            <a:ext cx="3024188" cy="302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bdélník 1"/>
          <p:cNvSpPr/>
          <p:nvPr/>
        </p:nvSpPr>
        <p:spPr>
          <a:xfrm>
            <a:off x="3419872" y="332656"/>
            <a:ext cx="4572000" cy="5632311"/>
          </a:xfrm>
          <a:prstGeom prst="rect">
            <a:avLst/>
          </a:prstGeom>
        </p:spPr>
        <p:txBody>
          <a:bodyPr>
            <a:spAutoFit/>
          </a:bodyPr>
          <a:lstStyle/>
          <a:p>
            <a:r>
              <a:rPr lang="en-US" dirty="0"/>
              <a:t>These images reveal two more assumptions that the visual system makes in order to interpret changes in illumination across an image. First, we know that a portion of a surface that faces toward a light source will be brighter than a portion of the surface facing away from the light. Second, all else being equal, we assume that the lighting in a scene is coming from above.</a:t>
            </a:r>
          </a:p>
          <a:p>
            <a:r>
              <a:rPr lang="en-US" dirty="0"/>
              <a:t>In </a:t>
            </a:r>
            <a:r>
              <a:rPr lang="en-US" b="1" dirty="0"/>
              <a:t>Image 1</a:t>
            </a:r>
            <a:r>
              <a:rPr lang="en-US" dirty="0"/>
              <a:t>, the lightest parts of the circles in the X pattern are on top, while the darkest parts are at the bottoms of the circles. If the lighting was coming from above, these circles would have to be bumps, since this configuration would make the lighter portions of the circles face towards the light. Conversely, the other circles would have to be dimples because their bottoms are lighter than their tops.</a:t>
            </a:r>
          </a:p>
        </p:txBody>
      </p:sp>
      <p:sp>
        <p:nvSpPr>
          <p:cNvPr id="3" name="TextovéPole 2"/>
          <p:cNvSpPr txBox="1"/>
          <p:nvPr/>
        </p:nvSpPr>
        <p:spPr>
          <a:xfrm>
            <a:off x="179512" y="5877272"/>
            <a:ext cx="8712969" cy="646331"/>
          </a:xfrm>
          <a:prstGeom prst="rect">
            <a:avLst/>
          </a:prstGeom>
          <a:noFill/>
        </p:spPr>
        <p:txBody>
          <a:bodyPr wrap="square" rtlCol="0">
            <a:spAutoFit/>
          </a:bodyPr>
          <a:lstStyle/>
          <a:p>
            <a:r>
              <a:rPr lang="en-GB" dirty="0">
                <a:hlinkClick r:id="rId3"/>
              </a:rPr>
              <a:t>https://oup-arc.com/access/content/sensation-and-perception-5e-student-resources/sensation-and-perception-5e-activity-5-6?previousFilter=tag_chapter-05</a:t>
            </a:r>
            <a:endParaRPr lang="cs-CZ" dirty="0"/>
          </a:p>
        </p:txBody>
      </p:sp>
    </p:spTree>
    <p:extLst>
      <p:ext uri="{BB962C8B-B14F-4D97-AF65-F5344CB8AC3E}">
        <p14:creationId xmlns:p14="http://schemas.microsoft.com/office/powerpoint/2010/main" val="412934879"/>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4"/>
          <p:cNvPicPr>
            <a:picLocks noChangeAspect="1" noChangeArrowheads="1"/>
          </p:cNvPicPr>
          <p:nvPr/>
        </p:nvPicPr>
        <p:blipFill>
          <a:blip r:embed="rId2">
            <a:extLst>
              <a:ext uri="{28A0092B-C50C-407E-A947-70E740481C1C}">
                <a14:useLocalDpi xmlns:a14="http://schemas.microsoft.com/office/drawing/2010/main" val="0"/>
              </a:ext>
            </a:extLst>
          </a:blip>
          <a:srcRect l="1186" t="14771" r="74011" b="45541"/>
          <a:stretch>
            <a:fillRect/>
          </a:stretch>
        </p:blipFill>
        <p:spPr bwMode="auto">
          <a:xfrm>
            <a:off x="0" y="0"/>
            <a:ext cx="3024188" cy="302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5"/>
          <p:cNvSpPr txBox="1">
            <a:spLocks noChangeArrowheads="1"/>
          </p:cNvSpPr>
          <p:nvPr/>
        </p:nvSpPr>
        <p:spPr bwMode="auto">
          <a:xfrm>
            <a:off x="3059113" y="0"/>
            <a:ext cx="6084887" cy="668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dirty="0"/>
              <a:t>As </a:t>
            </a:r>
            <a:r>
              <a:rPr lang="cs-CZ" dirty="0" err="1"/>
              <a:t>with</a:t>
            </a:r>
            <a:r>
              <a:rPr lang="cs-CZ" dirty="0"/>
              <a:t> </a:t>
            </a:r>
            <a:r>
              <a:rPr lang="cs-CZ" dirty="0" err="1"/>
              <a:t>the</a:t>
            </a:r>
            <a:r>
              <a:rPr lang="cs-CZ" dirty="0"/>
              <a:t> </a:t>
            </a:r>
            <a:r>
              <a:rPr lang="cs-CZ" dirty="0" err="1"/>
              <a:t>folded</a:t>
            </a:r>
            <a:r>
              <a:rPr lang="cs-CZ" dirty="0"/>
              <a:t> </a:t>
            </a:r>
            <a:r>
              <a:rPr lang="cs-CZ" dirty="0" err="1"/>
              <a:t>card</a:t>
            </a:r>
            <a:r>
              <a:rPr lang="cs-CZ" dirty="0"/>
              <a:t> </a:t>
            </a:r>
            <a:r>
              <a:rPr lang="cs-CZ" dirty="0" err="1"/>
              <a:t>illusion</a:t>
            </a:r>
            <a:r>
              <a:rPr lang="cs-CZ" dirty="0"/>
              <a:t>, </a:t>
            </a:r>
            <a:r>
              <a:rPr lang="cs-CZ" dirty="0" err="1"/>
              <a:t>this</a:t>
            </a:r>
            <a:r>
              <a:rPr lang="cs-CZ" dirty="0"/>
              <a:t> </a:t>
            </a:r>
            <a:r>
              <a:rPr lang="cs-CZ" dirty="0" err="1"/>
              <a:t>illusion</a:t>
            </a:r>
            <a:r>
              <a:rPr lang="cs-CZ" dirty="0"/>
              <a:t> </a:t>
            </a:r>
            <a:r>
              <a:rPr lang="cs-CZ" dirty="0" err="1"/>
              <a:t>happens</a:t>
            </a:r>
            <a:r>
              <a:rPr lang="cs-CZ" dirty="0"/>
              <a:t> </a:t>
            </a:r>
            <a:r>
              <a:rPr lang="cs-CZ" dirty="0" err="1"/>
              <a:t>because</a:t>
            </a:r>
            <a:r>
              <a:rPr lang="cs-CZ" dirty="0"/>
              <a:t> </a:t>
            </a:r>
            <a:r>
              <a:rPr lang="cs-CZ" dirty="0" err="1"/>
              <a:t>your</a:t>
            </a:r>
            <a:r>
              <a:rPr lang="cs-CZ" dirty="0"/>
              <a:t> </a:t>
            </a:r>
            <a:r>
              <a:rPr lang="cs-CZ" dirty="0" err="1"/>
              <a:t>visual</a:t>
            </a:r>
            <a:r>
              <a:rPr lang="cs-CZ" dirty="0"/>
              <a:t> </a:t>
            </a:r>
            <a:r>
              <a:rPr lang="cs-CZ" dirty="0" err="1"/>
              <a:t>system</a:t>
            </a:r>
            <a:r>
              <a:rPr lang="cs-CZ" dirty="0"/>
              <a:t> </a:t>
            </a:r>
            <a:r>
              <a:rPr lang="cs-CZ" dirty="0" err="1"/>
              <a:t>cannot</a:t>
            </a:r>
            <a:r>
              <a:rPr lang="cs-CZ" dirty="0"/>
              <a:t> </a:t>
            </a:r>
            <a:r>
              <a:rPr lang="cs-CZ" dirty="0" err="1"/>
              <a:t>disregard</a:t>
            </a:r>
            <a:r>
              <a:rPr lang="cs-CZ" dirty="0"/>
              <a:t> </a:t>
            </a:r>
            <a:r>
              <a:rPr lang="cs-CZ" dirty="0" err="1"/>
              <a:t>its</a:t>
            </a:r>
            <a:r>
              <a:rPr lang="cs-CZ" dirty="0"/>
              <a:t> </a:t>
            </a:r>
            <a:r>
              <a:rPr lang="cs-CZ" dirty="0" err="1"/>
              <a:t>interpretation</a:t>
            </a:r>
            <a:r>
              <a:rPr lang="cs-CZ" dirty="0"/>
              <a:t> </a:t>
            </a:r>
            <a:r>
              <a:rPr lang="cs-CZ" dirty="0" err="1"/>
              <a:t>of</a:t>
            </a:r>
            <a:r>
              <a:rPr lang="cs-CZ" dirty="0"/>
              <a:t> </a:t>
            </a:r>
            <a:r>
              <a:rPr lang="cs-CZ" dirty="0" err="1"/>
              <a:t>the</a:t>
            </a:r>
            <a:r>
              <a:rPr lang="cs-CZ" dirty="0"/>
              <a:t> </a:t>
            </a:r>
            <a:r>
              <a:rPr lang="cs-CZ" dirty="0" err="1"/>
              <a:t>light</a:t>
            </a:r>
            <a:r>
              <a:rPr lang="cs-CZ" dirty="0"/>
              <a:t> </a:t>
            </a:r>
            <a:r>
              <a:rPr lang="cs-CZ" dirty="0" err="1"/>
              <a:t>sources</a:t>
            </a:r>
            <a:r>
              <a:rPr lang="cs-CZ" dirty="0"/>
              <a:t> in </a:t>
            </a:r>
            <a:r>
              <a:rPr lang="cs-CZ" dirty="0" err="1"/>
              <a:t>scenes</a:t>
            </a:r>
            <a:r>
              <a:rPr lang="cs-CZ" dirty="0"/>
              <a:t> </a:t>
            </a:r>
            <a:r>
              <a:rPr lang="cs-CZ" dirty="0" err="1"/>
              <a:t>when</a:t>
            </a:r>
            <a:r>
              <a:rPr lang="cs-CZ" dirty="0"/>
              <a:t> </a:t>
            </a:r>
            <a:r>
              <a:rPr lang="cs-CZ" dirty="0" err="1"/>
              <a:t>making</a:t>
            </a:r>
            <a:r>
              <a:rPr lang="cs-CZ" dirty="0"/>
              <a:t> </a:t>
            </a:r>
            <a:r>
              <a:rPr lang="cs-CZ" dirty="0" err="1"/>
              <a:t>judgments</a:t>
            </a:r>
            <a:r>
              <a:rPr lang="cs-CZ" dirty="0"/>
              <a:t> </a:t>
            </a:r>
            <a:r>
              <a:rPr lang="cs-CZ" dirty="0" err="1"/>
              <a:t>about</a:t>
            </a:r>
            <a:r>
              <a:rPr lang="cs-CZ" dirty="0"/>
              <a:t> </a:t>
            </a:r>
            <a:r>
              <a:rPr lang="cs-CZ" dirty="0" err="1"/>
              <a:t>the</a:t>
            </a:r>
            <a:r>
              <a:rPr lang="cs-CZ" dirty="0"/>
              <a:t> </a:t>
            </a:r>
            <a:r>
              <a:rPr lang="cs-CZ" dirty="0" err="1"/>
              <a:t>brightness</a:t>
            </a:r>
            <a:r>
              <a:rPr lang="cs-CZ" dirty="0"/>
              <a:t> </a:t>
            </a:r>
            <a:r>
              <a:rPr lang="cs-CZ" dirty="0" err="1"/>
              <a:t>of</a:t>
            </a:r>
            <a:r>
              <a:rPr lang="cs-CZ" dirty="0"/>
              <a:t> </a:t>
            </a:r>
            <a:r>
              <a:rPr lang="cs-CZ" dirty="0" err="1"/>
              <a:t>surfaces</a:t>
            </a:r>
            <a:r>
              <a:rPr lang="cs-CZ" dirty="0"/>
              <a:t>. </a:t>
            </a:r>
            <a:r>
              <a:rPr lang="cs-CZ" dirty="0" err="1"/>
              <a:t>The</a:t>
            </a:r>
            <a:r>
              <a:rPr lang="cs-CZ" dirty="0"/>
              <a:t> </a:t>
            </a:r>
            <a:r>
              <a:rPr lang="cs-CZ" dirty="0" err="1"/>
              <a:t>marked</a:t>
            </a:r>
            <a:r>
              <a:rPr lang="cs-CZ" dirty="0"/>
              <a:t> square </a:t>
            </a:r>
            <a:r>
              <a:rPr lang="cs-CZ" dirty="0" err="1"/>
              <a:t>near</a:t>
            </a:r>
            <a:r>
              <a:rPr lang="cs-CZ" dirty="0"/>
              <a:t> </a:t>
            </a:r>
            <a:r>
              <a:rPr lang="cs-CZ" dirty="0" err="1"/>
              <a:t>the</a:t>
            </a:r>
            <a:r>
              <a:rPr lang="cs-CZ" dirty="0"/>
              <a:t> center </a:t>
            </a:r>
            <a:r>
              <a:rPr lang="cs-CZ" dirty="0" err="1"/>
              <a:t>of</a:t>
            </a:r>
            <a:r>
              <a:rPr lang="cs-CZ" dirty="0"/>
              <a:t> </a:t>
            </a:r>
            <a:r>
              <a:rPr lang="cs-CZ" dirty="0" err="1"/>
              <a:t>the</a:t>
            </a:r>
            <a:r>
              <a:rPr lang="cs-CZ" dirty="0"/>
              <a:t> image </a:t>
            </a:r>
            <a:r>
              <a:rPr lang="cs-CZ" dirty="0" err="1"/>
              <a:t>falls</a:t>
            </a:r>
            <a:r>
              <a:rPr lang="cs-CZ" dirty="0"/>
              <a:t> in </a:t>
            </a:r>
            <a:r>
              <a:rPr lang="cs-CZ" dirty="0" err="1"/>
              <a:t>the</a:t>
            </a:r>
            <a:r>
              <a:rPr lang="cs-CZ" dirty="0"/>
              <a:t> </a:t>
            </a:r>
            <a:r>
              <a:rPr lang="cs-CZ" dirty="0" err="1"/>
              <a:t>shadow</a:t>
            </a:r>
            <a:r>
              <a:rPr lang="cs-CZ" dirty="0"/>
              <a:t> </a:t>
            </a:r>
            <a:r>
              <a:rPr lang="cs-CZ" dirty="0" err="1"/>
              <a:t>of</a:t>
            </a:r>
            <a:r>
              <a:rPr lang="cs-CZ" dirty="0"/>
              <a:t> </a:t>
            </a:r>
            <a:r>
              <a:rPr lang="cs-CZ" dirty="0" err="1"/>
              <a:t>the</a:t>
            </a:r>
            <a:r>
              <a:rPr lang="cs-CZ" dirty="0"/>
              <a:t> </a:t>
            </a:r>
            <a:r>
              <a:rPr lang="cs-CZ" dirty="0" err="1"/>
              <a:t>cylinder</a:t>
            </a:r>
            <a:r>
              <a:rPr lang="cs-CZ" dirty="0"/>
              <a:t>. </a:t>
            </a:r>
            <a:r>
              <a:rPr lang="cs-CZ" dirty="0" err="1">
                <a:solidFill>
                  <a:srgbClr val="FFC000"/>
                </a:solidFill>
              </a:rPr>
              <a:t>Since</a:t>
            </a:r>
            <a:r>
              <a:rPr lang="cs-CZ" dirty="0">
                <a:solidFill>
                  <a:srgbClr val="FFC000"/>
                </a:solidFill>
              </a:rPr>
              <a:t> </a:t>
            </a:r>
            <a:r>
              <a:rPr lang="cs-CZ" dirty="0" err="1">
                <a:solidFill>
                  <a:srgbClr val="FFC000"/>
                </a:solidFill>
              </a:rPr>
              <a:t>we</a:t>
            </a:r>
            <a:r>
              <a:rPr lang="cs-CZ" dirty="0">
                <a:solidFill>
                  <a:srgbClr val="FFC000"/>
                </a:solidFill>
              </a:rPr>
              <a:t> </a:t>
            </a:r>
            <a:r>
              <a:rPr lang="cs-CZ" dirty="0" err="1">
                <a:solidFill>
                  <a:srgbClr val="FFC000"/>
                </a:solidFill>
              </a:rPr>
              <a:t>assume</a:t>
            </a:r>
            <a:r>
              <a:rPr lang="cs-CZ" dirty="0">
                <a:solidFill>
                  <a:srgbClr val="FFC000"/>
                </a:solidFill>
              </a:rPr>
              <a:t> </a:t>
            </a:r>
            <a:r>
              <a:rPr lang="cs-CZ" dirty="0" err="1">
                <a:solidFill>
                  <a:srgbClr val="FFC000"/>
                </a:solidFill>
              </a:rPr>
              <a:t>that</a:t>
            </a:r>
            <a:r>
              <a:rPr lang="cs-CZ" dirty="0">
                <a:solidFill>
                  <a:srgbClr val="FFC000"/>
                </a:solidFill>
              </a:rPr>
              <a:t> </a:t>
            </a:r>
            <a:r>
              <a:rPr lang="cs-CZ" dirty="0" err="1">
                <a:solidFill>
                  <a:srgbClr val="FFC000"/>
                </a:solidFill>
              </a:rPr>
              <a:t>shadows</a:t>
            </a:r>
            <a:r>
              <a:rPr lang="cs-CZ" dirty="0">
                <a:solidFill>
                  <a:srgbClr val="FFC000"/>
                </a:solidFill>
              </a:rPr>
              <a:t> make </a:t>
            </a:r>
            <a:r>
              <a:rPr lang="cs-CZ" dirty="0" err="1">
                <a:solidFill>
                  <a:srgbClr val="FFC000"/>
                </a:solidFill>
              </a:rPr>
              <a:t>surfaces</a:t>
            </a:r>
            <a:r>
              <a:rPr lang="cs-CZ" dirty="0">
                <a:solidFill>
                  <a:srgbClr val="FFC000"/>
                </a:solidFill>
              </a:rPr>
              <a:t> </a:t>
            </a:r>
            <a:r>
              <a:rPr lang="cs-CZ" dirty="0" err="1">
                <a:solidFill>
                  <a:srgbClr val="FFC000"/>
                </a:solidFill>
              </a:rPr>
              <a:t>less</a:t>
            </a:r>
            <a:r>
              <a:rPr lang="cs-CZ" dirty="0">
                <a:solidFill>
                  <a:srgbClr val="FFC000"/>
                </a:solidFill>
              </a:rPr>
              <a:t> </a:t>
            </a:r>
            <a:r>
              <a:rPr lang="cs-CZ" dirty="0" err="1">
                <a:solidFill>
                  <a:srgbClr val="FFC000"/>
                </a:solidFill>
              </a:rPr>
              <a:t>bright</a:t>
            </a:r>
            <a:r>
              <a:rPr lang="cs-CZ" dirty="0">
                <a:solidFill>
                  <a:srgbClr val="FFC000"/>
                </a:solidFill>
              </a:rPr>
              <a:t>, </a:t>
            </a:r>
            <a:r>
              <a:rPr lang="cs-CZ" dirty="0" err="1">
                <a:solidFill>
                  <a:srgbClr val="FFC000"/>
                </a:solidFill>
              </a:rPr>
              <a:t>we</a:t>
            </a:r>
            <a:r>
              <a:rPr lang="cs-CZ" dirty="0">
                <a:solidFill>
                  <a:srgbClr val="FFC000"/>
                </a:solidFill>
              </a:rPr>
              <a:t> </a:t>
            </a:r>
            <a:r>
              <a:rPr lang="cs-CZ" dirty="0" err="1">
                <a:solidFill>
                  <a:srgbClr val="FFC000"/>
                </a:solidFill>
              </a:rPr>
              <a:t>boost</a:t>
            </a:r>
            <a:r>
              <a:rPr lang="cs-CZ" dirty="0">
                <a:solidFill>
                  <a:srgbClr val="FFC000"/>
                </a:solidFill>
              </a:rPr>
              <a:t> </a:t>
            </a:r>
            <a:r>
              <a:rPr lang="cs-CZ" dirty="0" err="1">
                <a:solidFill>
                  <a:srgbClr val="FFC000"/>
                </a:solidFill>
              </a:rPr>
              <a:t>our</a:t>
            </a:r>
            <a:r>
              <a:rPr lang="cs-CZ" dirty="0">
                <a:solidFill>
                  <a:srgbClr val="FFC000"/>
                </a:solidFill>
              </a:rPr>
              <a:t> </a:t>
            </a:r>
            <a:r>
              <a:rPr lang="cs-CZ" dirty="0" err="1">
                <a:solidFill>
                  <a:srgbClr val="FFC000"/>
                </a:solidFill>
              </a:rPr>
              <a:t>estimate</a:t>
            </a:r>
            <a:r>
              <a:rPr lang="cs-CZ" dirty="0">
                <a:solidFill>
                  <a:srgbClr val="FFC000"/>
                </a:solidFill>
              </a:rPr>
              <a:t> </a:t>
            </a:r>
            <a:r>
              <a:rPr lang="cs-CZ" dirty="0" err="1">
                <a:solidFill>
                  <a:srgbClr val="FFC000"/>
                </a:solidFill>
              </a:rPr>
              <a:t>of</a:t>
            </a:r>
            <a:r>
              <a:rPr lang="cs-CZ" dirty="0">
                <a:solidFill>
                  <a:srgbClr val="FFC000"/>
                </a:solidFill>
              </a:rPr>
              <a:t> </a:t>
            </a:r>
            <a:r>
              <a:rPr lang="cs-CZ" dirty="0" err="1">
                <a:solidFill>
                  <a:srgbClr val="FFC000"/>
                </a:solidFill>
              </a:rPr>
              <a:t>the</a:t>
            </a:r>
            <a:r>
              <a:rPr lang="cs-CZ" dirty="0">
                <a:solidFill>
                  <a:srgbClr val="FFC000"/>
                </a:solidFill>
              </a:rPr>
              <a:t> </a:t>
            </a:r>
            <a:r>
              <a:rPr lang="cs-CZ" dirty="0" err="1">
                <a:solidFill>
                  <a:srgbClr val="FFC000"/>
                </a:solidFill>
              </a:rPr>
              <a:t>reflectance</a:t>
            </a:r>
            <a:r>
              <a:rPr lang="cs-CZ" dirty="0">
                <a:solidFill>
                  <a:srgbClr val="FFC000"/>
                </a:solidFill>
              </a:rPr>
              <a:t> </a:t>
            </a:r>
            <a:r>
              <a:rPr lang="cs-CZ" dirty="0" err="1">
                <a:solidFill>
                  <a:srgbClr val="FFC000"/>
                </a:solidFill>
              </a:rPr>
              <a:t>of</a:t>
            </a:r>
            <a:r>
              <a:rPr lang="cs-CZ" dirty="0">
                <a:solidFill>
                  <a:srgbClr val="FFC000"/>
                </a:solidFill>
              </a:rPr>
              <a:t> </a:t>
            </a:r>
            <a:r>
              <a:rPr lang="cs-CZ" dirty="0" err="1">
                <a:solidFill>
                  <a:srgbClr val="FFC000"/>
                </a:solidFill>
              </a:rPr>
              <a:t>this</a:t>
            </a:r>
            <a:r>
              <a:rPr lang="cs-CZ" dirty="0">
                <a:solidFill>
                  <a:srgbClr val="FFC000"/>
                </a:solidFill>
              </a:rPr>
              <a:t> square </a:t>
            </a:r>
            <a:r>
              <a:rPr lang="cs-CZ" dirty="0" err="1">
                <a:solidFill>
                  <a:srgbClr val="FFC000"/>
                </a:solidFill>
              </a:rPr>
              <a:t>accordingly</a:t>
            </a:r>
            <a:r>
              <a:rPr lang="cs-CZ" dirty="0"/>
              <a:t>. </a:t>
            </a:r>
            <a:r>
              <a:rPr lang="cs-CZ" dirty="0" err="1"/>
              <a:t>We</a:t>
            </a:r>
            <a:r>
              <a:rPr lang="cs-CZ" dirty="0"/>
              <a:t> </a:t>
            </a:r>
            <a:r>
              <a:rPr lang="cs-CZ" dirty="0" err="1"/>
              <a:t>also</a:t>
            </a:r>
            <a:r>
              <a:rPr lang="cs-CZ" dirty="0"/>
              <a:t> </a:t>
            </a:r>
            <a:r>
              <a:rPr lang="cs-CZ" dirty="0" err="1"/>
              <a:t>assume</a:t>
            </a:r>
            <a:r>
              <a:rPr lang="cs-CZ" dirty="0"/>
              <a:t> </a:t>
            </a:r>
            <a:r>
              <a:rPr lang="cs-CZ" dirty="0" err="1"/>
              <a:t>that</a:t>
            </a:r>
            <a:r>
              <a:rPr lang="cs-CZ" dirty="0"/>
              <a:t> </a:t>
            </a:r>
            <a:r>
              <a:rPr lang="cs-CZ" dirty="0" err="1"/>
              <a:t>the</a:t>
            </a:r>
            <a:r>
              <a:rPr lang="cs-CZ" dirty="0"/>
              <a:t> </a:t>
            </a:r>
            <a:r>
              <a:rPr lang="cs-CZ" dirty="0" err="1"/>
              <a:t>checkerboard</a:t>
            </a:r>
            <a:r>
              <a:rPr lang="cs-CZ" dirty="0"/>
              <a:t> </a:t>
            </a:r>
            <a:r>
              <a:rPr lang="cs-CZ" dirty="0" err="1"/>
              <a:t>pattern</a:t>
            </a:r>
            <a:r>
              <a:rPr lang="cs-CZ" dirty="0"/>
              <a:t> </a:t>
            </a:r>
            <a:r>
              <a:rPr lang="cs-CZ" dirty="0" err="1"/>
              <a:t>is</a:t>
            </a:r>
            <a:r>
              <a:rPr lang="cs-CZ" dirty="0"/>
              <a:t> </a:t>
            </a:r>
            <a:r>
              <a:rPr lang="cs-CZ" dirty="0" err="1"/>
              <a:t>regular</a:t>
            </a:r>
            <a:r>
              <a:rPr lang="cs-CZ" dirty="0"/>
              <a:t>, so </a:t>
            </a:r>
            <a:r>
              <a:rPr lang="cs-CZ" dirty="0" err="1"/>
              <a:t>that</a:t>
            </a:r>
            <a:r>
              <a:rPr lang="cs-CZ" dirty="0"/>
              <a:t> </a:t>
            </a:r>
            <a:r>
              <a:rPr lang="cs-CZ" dirty="0" err="1"/>
              <a:t>the</a:t>
            </a:r>
            <a:r>
              <a:rPr lang="cs-CZ" dirty="0"/>
              <a:t> </a:t>
            </a:r>
            <a:r>
              <a:rPr lang="cs-CZ" dirty="0" err="1"/>
              <a:t>lighter</a:t>
            </a:r>
            <a:r>
              <a:rPr lang="cs-CZ" dirty="0"/>
              <a:t> </a:t>
            </a:r>
            <a:r>
              <a:rPr lang="cs-CZ" dirty="0" err="1"/>
              <a:t>squares</a:t>
            </a:r>
            <a:r>
              <a:rPr lang="cs-CZ" dirty="0"/>
              <a:t> in </a:t>
            </a:r>
            <a:r>
              <a:rPr lang="cs-CZ" dirty="0" err="1"/>
              <a:t>the</a:t>
            </a:r>
            <a:r>
              <a:rPr lang="cs-CZ" dirty="0"/>
              <a:t> </a:t>
            </a:r>
            <a:r>
              <a:rPr lang="cs-CZ" dirty="0" err="1"/>
              <a:t>pattern</a:t>
            </a:r>
            <a:r>
              <a:rPr lang="cs-CZ" dirty="0"/>
              <a:t> are </a:t>
            </a:r>
            <a:r>
              <a:rPr lang="cs-CZ" dirty="0" err="1"/>
              <a:t>all</a:t>
            </a:r>
            <a:r>
              <a:rPr lang="cs-CZ" dirty="0"/>
              <a:t> </a:t>
            </a:r>
            <a:r>
              <a:rPr lang="cs-CZ" dirty="0" err="1"/>
              <a:t>the</a:t>
            </a:r>
            <a:r>
              <a:rPr lang="cs-CZ" dirty="0"/>
              <a:t> </a:t>
            </a:r>
            <a:r>
              <a:rPr lang="cs-CZ" dirty="0" err="1"/>
              <a:t>same</a:t>
            </a:r>
            <a:r>
              <a:rPr lang="cs-CZ" dirty="0"/>
              <a:t> </a:t>
            </a:r>
            <a:r>
              <a:rPr lang="cs-CZ" dirty="0" err="1"/>
              <a:t>lightness</a:t>
            </a:r>
            <a:r>
              <a:rPr lang="cs-CZ" dirty="0"/>
              <a:t> and </a:t>
            </a:r>
            <a:r>
              <a:rPr lang="cs-CZ" dirty="0" err="1"/>
              <a:t>the</a:t>
            </a:r>
            <a:r>
              <a:rPr lang="cs-CZ" dirty="0"/>
              <a:t> </a:t>
            </a:r>
            <a:r>
              <a:rPr lang="cs-CZ" dirty="0" err="1"/>
              <a:t>darker</a:t>
            </a:r>
            <a:r>
              <a:rPr lang="cs-CZ" dirty="0"/>
              <a:t> </a:t>
            </a:r>
            <a:r>
              <a:rPr lang="cs-CZ" dirty="0" err="1"/>
              <a:t>squares</a:t>
            </a:r>
            <a:r>
              <a:rPr lang="cs-CZ" dirty="0"/>
              <a:t> are </a:t>
            </a:r>
            <a:r>
              <a:rPr lang="cs-CZ" dirty="0" err="1"/>
              <a:t>all</a:t>
            </a:r>
            <a:r>
              <a:rPr lang="cs-CZ" dirty="0"/>
              <a:t> </a:t>
            </a:r>
            <a:r>
              <a:rPr lang="cs-CZ" dirty="0" err="1"/>
              <a:t>the</a:t>
            </a:r>
            <a:r>
              <a:rPr lang="cs-CZ" dirty="0"/>
              <a:t> </a:t>
            </a:r>
            <a:r>
              <a:rPr lang="cs-CZ" dirty="0" err="1"/>
              <a:t>same</a:t>
            </a:r>
            <a:r>
              <a:rPr lang="cs-CZ" dirty="0"/>
              <a:t> </a:t>
            </a:r>
            <a:r>
              <a:rPr lang="cs-CZ" dirty="0" err="1"/>
              <a:t>darkness</a:t>
            </a:r>
            <a:r>
              <a:rPr lang="cs-CZ" dirty="0"/>
              <a:t>. These </a:t>
            </a:r>
            <a:r>
              <a:rPr lang="cs-CZ" dirty="0" err="1"/>
              <a:t>assumptions</a:t>
            </a:r>
            <a:r>
              <a:rPr lang="cs-CZ" dirty="0"/>
              <a:t> </a:t>
            </a:r>
            <a:r>
              <a:rPr lang="cs-CZ" dirty="0" err="1"/>
              <a:t>lead</a:t>
            </a:r>
            <a:r>
              <a:rPr lang="cs-CZ" dirty="0"/>
              <a:t> </a:t>
            </a:r>
            <a:r>
              <a:rPr lang="cs-CZ" dirty="0" err="1"/>
              <a:t>us</a:t>
            </a:r>
            <a:r>
              <a:rPr lang="cs-CZ" dirty="0"/>
              <a:t> to </a:t>
            </a:r>
            <a:r>
              <a:rPr lang="cs-CZ" dirty="0" err="1"/>
              <a:t>strongly</a:t>
            </a:r>
            <a:r>
              <a:rPr lang="cs-CZ" dirty="0"/>
              <a:t> </a:t>
            </a:r>
            <a:r>
              <a:rPr lang="cs-CZ" dirty="0" err="1"/>
              <a:t>believe</a:t>
            </a:r>
            <a:r>
              <a:rPr lang="cs-CZ" dirty="0"/>
              <a:t> </a:t>
            </a:r>
            <a:r>
              <a:rPr lang="cs-CZ" dirty="0" err="1"/>
              <a:t>that</a:t>
            </a:r>
            <a:r>
              <a:rPr lang="cs-CZ" dirty="0"/>
              <a:t> </a:t>
            </a:r>
            <a:r>
              <a:rPr lang="cs-CZ" dirty="0" err="1"/>
              <a:t>the</a:t>
            </a:r>
            <a:r>
              <a:rPr lang="cs-CZ" dirty="0"/>
              <a:t> more </a:t>
            </a:r>
            <a:r>
              <a:rPr lang="cs-CZ" dirty="0" err="1"/>
              <a:t>central</a:t>
            </a:r>
            <a:r>
              <a:rPr lang="cs-CZ" dirty="0"/>
              <a:t> </a:t>
            </a:r>
            <a:r>
              <a:rPr lang="cs-CZ" dirty="0" err="1"/>
              <a:t>marked</a:t>
            </a:r>
            <a:r>
              <a:rPr lang="cs-CZ" dirty="0"/>
              <a:t> square in </a:t>
            </a:r>
            <a:r>
              <a:rPr lang="cs-CZ" dirty="0" err="1"/>
              <a:t>the</a:t>
            </a:r>
            <a:r>
              <a:rPr lang="cs-CZ" dirty="0"/>
              <a:t> </a:t>
            </a:r>
            <a:r>
              <a:rPr lang="cs-CZ" dirty="0" err="1"/>
              <a:t>shadow</a:t>
            </a:r>
            <a:r>
              <a:rPr lang="cs-CZ" dirty="0"/>
              <a:t> </a:t>
            </a:r>
            <a:r>
              <a:rPr lang="cs-CZ" dirty="0" err="1"/>
              <a:t>is</a:t>
            </a:r>
            <a:r>
              <a:rPr lang="cs-CZ" dirty="0"/>
              <a:t> </a:t>
            </a:r>
            <a:r>
              <a:rPr lang="cs-CZ" dirty="0" err="1"/>
              <a:t>lighter</a:t>
            </a:r>
            <a:r>
              <a:rPr lang="cs-CZ" dirty="0"/>
              <a:t> </a:t>
            </a:r>
            <a:r>
              <a:rPr lang="cs-CZ" dirty="0" err="1"/>
              <a:t>than</a:t>
            </a:r>
            <a:r>
              <a:rPr lang="cs-CZ" dirty="0"/>
              <a:t> </a:t>
            </a:r>
            <a:r>
              <a:rPr lang="cs-CZ" dirty="0" err="1"/>
              <a:t>the</a:t>
            </a:r>
            <a:r>
              <a:rPr lang="cs-CZ" dirty="0"/>
              <a:t> </a:t>
            </a:r>
            <a:r>
              <a:rPr lang="cs-CZ" dirty="0" err="1"/>
              <a:t>marked</a:t>
            </a:r>
            <a:r>
              <a:rPr lang="cs-CZ" dirty="0"/>
              <a:t> square on </a:t>
            </a:r>
            <a:r>
              <a:rPr lang="cs-CZ" dirty="0" err="1"/>
              <a:t>the</a:t>
            </a:r>
            <a:r>
              <a:rPr lang="cs-CZ" dirty="0"/>
              <a:t> </a:t>
            </a:r>
            <a:r>
              <a:rPr lang="cs-CZ" dirty="0" err="1"/>
              <a:t>edge</a:t>
            </a:r>
            <a:r>
              <a:rPr lang="cs-CZ" dirty="0"/>
              <a:t> </a:t>
            </a:r>
            <a:r>
              <a:rPr lang="cs-CZ" dirty="0" err="1"/>
              <a:t>of</a:t>
            </a:r>
            <a:r>
              <a:rPr lang="cs-CZ" dirty="0"/>
              <a:t> </a:t>
            </a:r>
            <a:r>
              <a:rPr lang="cs-CZ" dirty="0" err="1"/>
              <a:t>the</a:t>
            </a:r>
            <a:r>
              <a:rPr lang="cs-CZ" dirty="0"/>
              <a:t> </a:t>
            </a:r>
            <a:r>
              <a:rPr lang="cs-CZ" dirty="0" err="1"/>
              <a:t>board</a:t>
            </a:r>
            <a:r>
              <a:rPr lang="cs-CZ" dirty="0"/>
              <a:t>, so </a:t>
            </a:r>
            <a:r>
              <a:rPr lang="cs-CZ" dirty="0" err="1"/>
              <a:t>we</a:t>
            </a:r>
            <a:r>
              <a:rPr lang="cs-CZ" dirty="0"/>
              <a:t> are </a:t>
            </a:r>
            <a:r>
              <a:rPr lang="cs-CZ" dirty="0" err="1"/>
              <a:t>tricked</a:t>
            </a:r>
            <a:r>
              <a:rPr lang="cs-CZ" dirty="0"/>
              <a:t> </a:t>
            </a:r>
            <a:r>
              <a:rPr lang="cs-CZ" dirty="0" err="1"/>
              <a:t>into</a:t>
            </a:r>
            <a:r>
              <a:rPr lang="cs-CZ" dirty="0"/>
              <a:t> </a:t>
            </a:r>
            <a:r>
              <a:rPr lang="cs-CZ" dirty="0" err="1"/>
              <a:t>thinking</a:t>
            </a:r>
            <a:r>
              <a:rPr lang="cs-CZ" dirty="0"/>
              <a:t> </a:t>
            </a:r>
            <a:r>
              <a:rPr lang="cs-CZ" dirty="0" err="1"/>
              <a:t>that</a:t>
            </a:r>
            <a:r>
              <a:rPr lang="cs-CZ" dirty="0"/>
              <a:t> </a:t>
            </a:r>
            <a:r>
              <a:rPr lang="cs-CZ" dirty="0" err="1"/>
              <a:t>the</a:t>
            </a:r>
            <a:r>
              <a:rPr lang="cs-CZ" dirty="0"/>
              <a:t> </a:t>
            </a:r>
            <a:r>
              <a:rPr lang="cs-CZ" dirty="0" err="1"/>
              <a:t>former</a:t>
            </a:r>
            <a:r>
              <a:rPr lang="cs-CZ" dirty="0"/>
              <a:t> </a:t>
            </a:r>
            <a:r>
              <a:rPr lang="cs-CZ" dirty="0" err="1"/>
              <a:t>is</a:t>
            </a:r>
            <a:r>
              <a:rPr lang="cs-CZ" dirty="0"/>
              <a:t> </a:t>
            </a:r>
            <a:r>
              <a:rPr lang="cs-CZ" dirty="0" err="1"/>
              <a:t>brighter</a:t>
            </a:r>
            <a:r>
              <a:rPr lang="cs-CZ" dirty="0"/>
              <a:t> </a:t>
            </a:r>
            <a:r>
              <a:rPr lang="cs-CZ" dirty="0" err="1"/>
              <a:t>than</a:t>
            </a:r>
            <a:r>
              <a:rPr lang="cs-CZ" dirty="0"/>
              <a:t> </a:t>
            </a:r>
            <a:r>
              <a:rPr lang="cs-CZ" dirty="0" err="1"/>
              <a:t>the</a:t>
            </a:r>
            <a:r>
              <a:rPr lang="cs-CZ" dirty="0"/>
              <a:t> </a:t>
            </a:r>
            <a:r>
              <a:rPr lang="cs-CZ" dirty="0" err="1"/>
              <a:t>latter</a:t>
            </a:r>
            <a:r>
              <a:rPr lang="cs-CZ" dirty="0"/>
              <a:t>, </a:t>
            </a:r>
            <a:r>
              <a:rPr lang="cs-CZ" dirty="0" err="1"/>
              <a:t>too</a:t>
            </a:r>
            <a:r>
              <a:rPr lang="cs-CZ" dirty="0"/>
              <a:t>.</a:t>
            </a:r>
          </a:p>
          <a:p>
            <a:pPr eaLnBrk="1" hangingPunct="1"/>
            <a:r>
              <a:rPr lang="cs-CZ" dirty="0"/>
              <a:t>As </a:t>
            </a:r>
            <a:r>
              <a:rPr lang="cs-CZ" dirty="0" err="1"/>
              <a:t>the</a:t>
            </a:r>
            <a:r>
              <a:rPr lang="cs-CZ" dirty="0"/>
              <a:t> </a:t>
            </a:r>
            <a:r>
              <a:rPr lang="cs-CZ" dirty="0" err="1"/>
              <a:t>creator</a:t>
            </a:r>
            <a:r>
              <a:rPr lang="cs-CZ" dirty="0"/>
              <a:t> </a:t>
            </a:r>
            <a:r>
              <a:rPr lang="cs-CZ" dirty="0" err="1"/>
              <a:t>of</a:t>
            </a:r>
            <a:r>
              <a:rPr lang="cs-CZ" dirty="0"/>
              <a:t> </a:t>
            </a:r>
            <a:r>
              <a:rPr lang="cs-CZ" dirty="0" err="1"/>
              <a:t>this</a:t>
            </a:r>
            <a:r>
              <a:rPr lang="cs-CZ" dirty="0"/>
              <a:t> image, Edward </a:t>
            </a:r>
            <a:r>
              <a:rPr lang="cs-CZ" dirty="0" err="1"/>
              <a:t>Adelson</a:t>
            </a:r>
            <a:r>
              <a:rPr lang="cs-CZ" dirty="0"/>
              <a:t> </a:t>
            </a:r>
            <a:r>
              <a:rPr lang="cs-CZ" dirty="0" err="1"/>
              <a:t>at</a:t>
            </a:r>
            <a:r>
              <a:rPr lang="cs-CZ" dirty="0"/>
              <a:t> MIT, </a:t>
            </a:r>
            <a:r>
              <a:rPr lang="cs-CZ" dirty="0" err="1"/>
              <a:t>says</a:t>
            </a:r>
            <a:r>
              <a:rPr lang="cs-CZ" dirty="0"/>
              <a:t>, “</a:t>
            </a:r>
            <a:r>
              <a:rPr lang="cs-CZ" dirty="0" err="1">
                <a:solidFill>
                  <a:srgbClr val="FFC000"/>
                </a:solidFill>
              </a:rPr>
              <a:t>The</a:t>
            </a:r>
            <a:r>
              <a:rPr lang="cs-CZ" dirty="0">
                <a:solidFill>
                  <a:srgbClr val="FFC000"/>
                </a:solidFill>
              </a:rPr>
              <a:t> </a:t>
            </a:r>
            <a:r>
              <a:rPr lang="cs-CZ" dirty="0" err="1">
                <a:solidFill>
                  <a:srgbClr val="FFC000"/>
                </a:solidFill>
              </a:rPr>
              <a:t>visual</a:t>
            </a:r>
            <a:r>
              <a:rPr lang="cs-CZ" dirty="0">
                <a:solidFill>
                  <a:srgbClr val="FFC000"/>
                </a:solidFill>
              </a:rPr>
              <a:t> </a:t>
            </a:r>
            <a:r>
              <a:rPr lang="cs-CZ" dirty="0" err="1">
                <a:solidFill>
                  <a:srgbClr val="FFC000"/>
                </a:solidFill>
              </a:rPr>
              <a:t>system</a:t>
            </a:r>
            <a:r>
              <a:rPr lang="cs-CZ" dirty="0">
                <a:solidFill>
                  <a:srgbClr val="FFC000"/>
                </a:solidFill>
              </a:rPr>
              <a:t> </a:t>
            </a:r>
            <a:r>
              <a:rPr lang="cs-CZ" dirty="0" err="1">
                <a:solidFill>
                  <a:srgbClr val="FFC000"/>
                </a:solidFill>
              </a:rPr>
              <a:t>is</a:t>
            </a:r>
            <a:r>
              <a:rPr lang="cs-CZ" dirty="0">
                <a:solidFill>
                  <a:srgbClr val="FFC000"/>
                </a:solidFill>
              </a:rPr>
              <a:t> not very </a:t>
            </a:r>
            <a:r>
              <a:rPr lang="cs-CZ" dirty="0" err="1">
                <a:solidFill>
                  <a:srgbClr val="FFC000"/>
                </a:solidFill>
              </a:rPr>
              <a:t>good</a:t>
            </a:r>
            <a:r>
              <a:rPr lang="cs-CZ" dirty="0">
                <a:solidFill>
                  <a:srgbClr val="FFC000"/>
                </a:solidFill>
              </a:rPr>
              <a:t> </a:t>
            </a:r>
            <a:r>
              <a:rPr lang="cs-CZ" dirty="0" err="1">
                <a:solidFill>
                  <a:srgbClr val="FFC000"/>
                </a:solidFill>
              </a:rPr>
              <a:t>at</a:t>
            </a:r>
            <a:r>
              <a:rPr lang="cs-CZ" dirty="0">
                <a:solidFill>
                  <a:srgbClr val="FFC000"/>
                </a:solidFill>
              </a:rPr>
              <a:t> </a:t>
            </a:r>
            <a:r>
              <a:rPr lang="cs-CZ" dirty="0" err="1">
                <a:solidFill>
                  <a:srgbClr val="FFC000"/>
                </a:solidFill>
              </a:rPr>
              <a:t>being</a:t>
            </a:r>
            <a:r>
              <a:rPr lang="cs-CZ" dirty="0">
                <a:solidFill>
                  <a:srgbClr val="FFC000"/>
                </a:solidFill>
              </a:rPr>
              <a:t> a </a:t>
            </a:r>
            <a:r>
              <a:rPr lang="cs-CZ" dirty="0" err="1">
                <a:solidFill>
                  <a:srgbClr val="FFC000"/>
                </a:solidFill>
              </a:rPr>
              <a:t>physical</a:t>
            </a:r>
            <a:r>
              <a:rPr lang="cs-CZ" dirty="0">
                <a:solidFill>
                  <a:srgbClr val="FFC000"/>
                </a:solidFill>
              </a:rPr>
              <a:t> </a:t>
            </a:r>
            <a:r>
              <a:rPr lang="cs-CZ" dirty="0" err="1">
                <a:solidFill>
                  <a:srgbClr val="FFC000"/>
                </a:solidFill>
              </a:rPr>
              <a:t>light</a:t>
            </a:r>
            <a:r>
              <a:rPr lang="cs-CZ" dirty="0">
                <a:solidFill>
                  <a:srgbClr val="FFC000"/>
                </a:solidFill>
              </a:rPr>
              <a:t> meter, but </a:t>
            </a:r>
            <a:r>
              <a:rPr lang="cs-CZ" dirty="0" err="1">
                <a:solidFill>
                  <a:srgbClr val="FFC000"/>
                </a:solidFill>
              </a:rPr>
              <a:t>that</a:t>
            </a:r>
            <a:r>
              <a:rPr lang="cs-CZ" dirty="0">
                <a:solidFill>
                  <a:srgbClr val="FFC000"/>
                </a:solidFill>
              </a:rPr>
              <a:t> </a:t>
            </a:r>
            <a:r>
              <a:rPr lang="cs-CZ" dirty="0" err="1">
                <a:solidFill>
                  <a:srgbClr val="FFC000"/>
                </a:solidFill>
              </a:rPr>
              <a:t>is</a:t>
            </a:r>
            <a:r>
              <a:rPr lang="cs-CZ" dirty="0">
                <a:solidFill>
                  <a:srgbClr val="FFC000"/>
                </a:solidFill>
              </a:rPr>
              <a:t> not </a:t>
            </a:r>
            <a:r>
              <a:rPr lang="cs-CZ" dirty="0" err="1">
                <a:solidFill>
                  <a:srgbClr val="FFC000"/>
                </a:solidFill>
              </a:rPr>
              <a:t>its</a:t>
            </a:r>
            <a:r>
              <a:rPr lang="cs-CZ" dirty="0">
                <a:solidFill>
                  <a:srgbClr val="FFC000"/>
                </a:solidFill>
              </a:rPr>
              <a:t> </a:t>
            </a:r>
            <a:r>
              <a:rPr lang="cs-CZ" dirty="0" err="1">
                <a:solidFill>
                  <a:srgbClr val="FFC000"/>
                </a:solidFill>
              </a:rPr>
              <a:t>purpose</a:t>
            </a:r>
            <a:r>
              <a:rPr lang="cs-CZ" dirty="0">
                <a:solidFill>
                  <a:srgbClr val="FFC000"/>
                </a:solidFill>
              </a:rPr>
              <a:t>.” </a:t>
            </a:r>
            <a:r>
              <a:rPr lang="cs-CZ" dirty="0" err="1">
                <a:solidFill>
                  <a:srgbClr val="FFC000"/>
                </a:solidFill>
              </a:rPr>
              <a:t>The</a:t>
            </a:r>
            <a:r>
              <a:rPr lang="cs-CZ" dirty="0">
                <a:solidFill>
                  <a:srgbClr val="FFC000"/>
                </a:solidFill>
              </a:rPr>
              <a:t> </a:t>
            </a:r>
            <a:r>
              <a:rPr lang="cs-CZ" dirty="0" err="1">
                <a:solidFill>
                  <a:srgbClr val="FFC000"/>
                </a:solidFill>
              </a:rPr>
              <a:t>assumptions</a:t>
            </a:r>
            <a:r>
              <a:rPr lang="cs-CZ" dirty="0">
                <a:solidFill>
                  <a:srgbClr val="FFC000"/>
                </a:solidFill>
              </a:rPr>
              <a:t> </a:t>
            </a:r>
            <a:r>
              <a:rPr lang="cs-CZ" dirty="0" err="1">
                <a:solidFill>
                  <a:srgbClr val="FFC000"/>
                </a:solidFill>
              </a:rPr>
              <a:t>used</a:t>
            </a:r>
            <a:r>
              <a:rPr lang="cs-CZ" dirty="0">
                <a:solidFill>
                  <a:srgbClr val="FFC000"/>
                </a:solidFill>
              </a:rPr>
              <a:t> by </a:t>
            </a:r>
            <a:r>
              <a:rPr lang="cs-CZ" dirty="0" err="1">
                <a:solidFill>
                  <a:srgbClr val="FFC000"/>
                </a:solidFill>
              </a:rPr>
              <a:t>our</a:t>
            </a:r>
            <a:r>
              <a:rPr lang="cs-CZ" dirty="0">
                <a:solidFill>
                  <a:srgbClr val="FFC000"/>
                </a:solidFill>
              </a:rPr>
              <a:t> </a:t>
            </a:r>
            <a:r>
              <a:rPr lang="cs-CZ" dirty="0" err="1">
                <a:solidFill>
                  <a:srgbClr val="FFC000"/>
                </a:solidFill>
              </a:rPr>
              <a:t>visual</a:t>
            </a:r>
            <a:r>
              <a:rPr lang="cs-CZ" dirty="0">
                <a:solidFill>
                  <a:srgbClr val="FFC000"/>
                </a:solidFill>
              </a:rPr>
              <a:t> </a:t>
            </a:r>
            <a:r>
              <a:rPr lang="cs-CZ" dirty="0" err="1">
                <a:solidFill>
                  <a:srgbClr val="FFC000"/>
                </a:solidFill>
              </a:rPr>
              <a:t>systems</a:t>
            </a:r>
            <a:r>
              <a:rPr lang="cs-CZ" dirty="0">
                <a:solidFill>
                  <a:srgbClr val="FFC000"/>
                </a:solidFill>
              </a:rPr>
              <a:t> are </a:t>
            </a:r>
            <a:r>
              <a:rPr lang="cs-CZ" dirty="0" err="1">
                <a:solidFill>
                  <a:srgbClr val="FFC000"/>
                </a:solidFill>
              </a:rPr>
              <a:t>designed</a:t>
            </a:r>
            <a:r>
              <a:rPr lang="cs-CZ" dirty="0">
                <a:solidFill>
                  <a:srgbClr val="FFC000"/>
                </a:solidFill>
              </a:rPr>
              <a:t> to </a:t>
            </a:r>
            <a:r>
              <a:rPr lang="cs-CZ" dirty="0" err="1">
                <a:solidFill>
                  <a:srgbClr val="FFC000"/>
                </a:solidFill>
              </a:rPr>
              <a:t>help</a:t>
            </a:r>
            <a:r>
              <a:rPr lang="cs-CZ" dirty="0">
                <a:solidFill>
                  <a:srgbClr val="FFC000"/>
                </a:solidFill>
              </a:rPr>
              <a:t> </a:t>
            </a:r>
            <a:r>
              <a:rPr lang="cs-CZ" dirty="0" err="1">
                <a:solidFill>
                  <a:srgbClr val="FFC000"/>
                </a:solidFill>
              </a:rPr>
              <a:t>us</a:t>
            </a:r>
            <a:r>
              <a:rPr lang="cs-CZ" dirty="0">
                <a:solidFill>
                  <a:srgbClr val="FFC000"/>
                </a:solidFill>
              </a:rPr>
              <a:t> </a:t>
            </a:r>
            <a:r>
              <a:rPr lang="cs-CZ" dirty="0" err="1">
                <a:solidFill>
                  <a:srgbClr val="FFC000"/>
                </a:solidFill>
              </a:rPr>
              <a:t>determine</a:t>
            </a:r>
            <a:r>
              <a:rPr lang="cs-CZ" dirty="0">
                <a:solidFill>
                  <a:srgbClr val="FFC000"/>
                </a:solidFill>
              </a:rPr>
              <a:t> </a:t>
            </a:r>
            <a:r>
              <a:rPr lang="cs-CZ" dirty="0" err="1">
                <a:solidFill>
                  <a:srgbClr val="FFC000"/>
                </a:solidFill>
              </a:rPr>
              <a:t>the</a:t>
            </a:r>
            <a:r>
              <a:rPr lang="cs-CZ" dirty="0">
                <a:solidFill>
                  <a:srgbClr val="FFC000"/>
                </a:solidFill>
              </a:rPr>
              <a:t> </a:t>
            </a:r>
            <a:r>
              <a:rPr lang="cs-CZ" dirty="0" err="1">
                <a:solidFill>
                  <a:srgbClr val="FFC000"/>
                </a:solidFill>
              </a:rPr>
              <a:t>qualities</a:t>
            </a:r>
            <a:r>
              <a:rPr lang="cs-CZ" dirty="0">
                <a:solidFill>
                  <a:srgbClr val="FFC000"/>
                </a:solidFill>
              </a:rPr>
              <a:t> </a:t>
            </a:r>
            <a:r>
              <a:rPr lang="cs-CZ" dirty="0" err="1">
                <a:solidFill>
                  <a:srgbClr val="FFC000"/>
                </a:solidFill>
              </a:rPr>
              <a:t>of</a:t>
            </a:r>
            <a:r>
              <a:rPr lang="cs-CZ" dirty="0">
                <a:solidFill>
                  <a:srgbClr val="FFC000"/>
                </a:solidFill>
              </a:rPr>
              <a:t> </a:t>
            </a:r>
            <a:r>
              <a:rPr lang="cs-CZ" dirty="0" err="1">
                <a:solidFill>
                  <a:srgbClr val="FFC000"/>
                </a:solidFill>
              </a:rPr>
              <a:t>surfaces</a:t>
            </a:r>
            <a:r>
              <a:rPr lang="cs-CZ" dirty="0">
                <a:solidFill>
                  <a:srgbClr val="FFC000"/>
                </a:solidFill>
              </a:rPr>
              <a:t> in </a:t>
            </a:r>
            <a:r>
              <a:rPr lang="cs-CZ" dirty="0" err="1">
                <a:solidFill>
                  <a:srgbClr val="FFC000"/>
                </a:solidFill>
              </a:rPr>
              <a:t>the</a:t>
            </a:r>
            <a:r>
              <a:rPr lang="cs-CZ" dirty="0">
                <a:solidFill>
                  <a:srgbClr val="FFC000"/>
                </a:solidFill>
              </a:rPr>
              <a:t> </a:t>
            </a:r>
            <a:r>
              <a:rPr lang="cs-CZ" dirty="0" err="1">
                <a:solidFill>
                  <a:srgbClr val="FFC000"/>
                </a:solidFill>
              </a:rPr>
              <a:t>world</a:t>
            </a:r>
            <a:r>
              <a:rPr lang="cs-CZ" dirty="0">
                <a:solidFill>
                  <a:srgbClr val="FFC000"/>
                </a:solidFill>
              </a:rPr>
              <a:t>, not </a:t>
            </a:r>
            <a:r>
              <a:rPr lang="cs-CZ" dirty="0" err="1">
                <a:solidFill>
                  <a:srgbClr val="FFC000"/>
                </a:solidFill>
              </a:rPr>
              <a:t>the</a:t>
            </a:r>
            <a:r>
              <a:rPr lang="cs-CZ" dirty="0">
                <a:solidFill>
                  <a:srgbClr val="FFC000"/>
                </a:solidFill>
              </a:rPr>
              <a:t> </a:t>
            </a:r>
            <a:r>
              <a:rPr lang="cs-CZ" dirty="0" err="1">
                <a:solidFill>
                  <a:srgbClr val="FFC000"/>
                </a:solidFill>
              </a:rPr>
              <a:t>light</a:t>
            </a:r>
            <a:r>
              <a:rPr lang="cs-CZ" dirty="0">
                <a:solidFill>
                  <a:srgbClr val="FFC000"/>
                </a:solidFill>
              </a:rPr>
              <a:t> </a:t>
            </a:r>
            <a:r>
              <a:rPr lang="cs-CZ" dirty="0" err="1">
                <a:solidFill>
                  <a:srgbClr val="FFC000"/>
                </a:solidFill>
              </a:rPr>
              <a:t>reflecting</a:t>
            </a:r>
            <a:r>
              <a:rPr lang="cs-CZ" dirty="0">
                <a:solidFill>
                  <a:srgbClr val="FFC000"/>
                </a:solidFill>
              </a:rPr>
              <a:t> </a:t>
            </a:r>
            <a:r>
              <a:rPr lang="cs-CZ" dirty="0" err="1">
                <a:solidFill>
                  <a:srgbClr val="FFC000"/>
                </a:solidFill>
              </a:rPr>
              <a:t>off</a:t>
            </a:r>
            <a:r>
              <a:rPr lang="cs-CZ" dirty="0">
                <a:solidFill>
                  <a:srgbClr val="FFC000"/>
                </a:solidFill>
              </a:rPr>
              <a:t> </a:t>
            </a:r>
            <a:r>
              <a:rPr lang="cs-CZ" dirty="0" err="1">
                <a:solidFill>
                  <a:srgbClr val="FFC000"/>
                </a:solidFill>
              </a:rPr>
              <a:t>the</a:t>
            </a:r>
            <a:r>
              <a:rPr lang="cs-CZ" dirty="0">
                <a:solidFill>
                  <a:srgbClr val="FFC000"/>
                </a:solidFill>
              </a:rPr>
              <a:t> </a:t>
            </a:r>
            <a:r>
              <a:rPr lang="cs-CZ" dirty="0" err="1">
                <a:solidFill>
                  <a:srgbClr val="FFC000"/>
                </a:solidFill>
              </a:rPr>
              <a:t>surfaces</a:t>
            </a:r>
            <a:r>
              <a:rPr lang="cs-CZ" dirty="0">
                <a:solidFill>
                  <a:srgbClr val="FFC000"/>
                </a:solidFill>
              </a:rPr>
              <a:t>. </a:t>
            </a:r>
            <a:r>
              <a:rPr lang="cs-CZ" dirty="0" err="1">
                <a:solidFill>
                  <a:srgbClr val="FFC000"/>
                </a:solidFill>
              </a:rPr>
              <a:t>It</a:t>
            </a:r>
            <a:r>
              <a:rPr lang="cs-CZ" dirty="0">
                <a:solidFill>
                  <a:srgbClr val="FFC000"/>
                </a:solidFill>
              </a:rPr>
              <a:t> </a:t>
            </a:r>
            <a:r>
              <a:rPr lang="cs-CZ" dirty="0" err="1">
                <a:solidFill>
                  <a:srgbClr val="FFC000"/>
                </a:solidFill>
              </a:rPr>
              <a:t>is</a:t>
            </a:r>
            <a:r>
              <a:rPr lang="cs-CZ" dirty="0">
                <a:solidFill>
                  <a:srgbClr val="FFC000"/>
                </a:solidFill>
              </a:rPr>
              <a:t> </a:t>
            </a:r>
            <a:r>
              <a:rPr lang="cs-CZ" dirty="0" err="1">
                <a:solidFill>
                  <a:srgbClr val="FFC000"/>
                </a:solidFill>
              </a:rPr>
              <a:t>the</a:t>
            </a:r>
            <a:r>
              <a:rPr lang="cs-CZ" dirty="0">
                <a:solidFill>
                  <a:srgbClr val="FFC000"/>
                </a:solidFill>
              </a:rPr>
              <a:t> </a:t>
            </a:r>
            <a:r>
              <a:rPr lang="cs-CZ" dirty="0" err="1">
                <a:solidFill>
                  <a:srgbClr val="FFC000"/>
                </a:solidFill>
              </a:rPr>
              <a:t>surfaces</a:t>
            </a:r>
            <a:r>
              <a:rPr lang="cs-CZ" dirty="0">
                <a:solidFill>
                  <a:srgbClr val="FFC000"/>
                </a:solidFill>
              </a:rPr>
              <a:t> </a:t>
            </a:r>
            <a:r>
              <a:rPr lang="cs-CZ" dirty="0" err="1">
                <a:solidFill>
                  <a:srgbClr val="FFC000"/>
                </a:solidFill>
              </a:rPr>
              <a:t>themselves</a:t>
            </a:r>
            <a:r>
              <a:rPr lang="cs-CZ" dirty="0">
                <a:solidFill>
                  <a:srgbClr val="FFC000"/>
                </a:solidFill>
              </a:rPr>
              <a:t> </a:t>
            </a:r>
            <a:r>
              <a:rPr lang="cs-CZ" dirty="0" err="1">
                <a:solidFill>
                  <a:srgbClr val="FFC000"/>
                </a:solidFill>
              </a:rPr>
              <a:t>that</a:t>
            </a:r>
            <a:r>
              <a:rPr lang="cs-CZ" dirty="0">
                <a:solidFill>
                  <a:srgbClr val="FFC000"/>
                </a:solidFill>
              </a:rPr>
              <a:t> </a:t>
            </a:r>
            <a:r>
              <a:rPr lang="cs-CZ" dirty="0" err="1">
                <a:solidFill>
                  <a:srgbClr val="FFC000"/>
                </a:solidFill>
              </a:rPr>
              <a:t>we</a:t>
            </a:r>
            <a:r>
              <a:rPr lang="cs-CZ" dirty="0">
                <a:solidFill>
                  <a:srgbClr val="FFC000"/>
                </a:solidFill>
              </a:rPr>
              <a:t> </a:t>
            </a:r>
            <a:r>
              <a:rPr lang="cs-CZ" dirty="0" err="1">
                <a:solidFill>
                  <a:srgbClr val="FFC000"/>
                </a:solidFill>
              </a:rPr>
              <a:t>want</a:t>
            </a:r>
            <a:r>
              <a:rPr lang="cs-CZ" dirty="0">
                <a:solidFill>
                  <a:srgbClr val="FFC000"/>
                </a:solidFill>
              </a:rPr>
              <a:t> to </a:t>
            </a:r>
            <a:r>
              <a:rPr lang="cs-CZ" dirty="0" err="1">
                <a:solidFill>
                  <a:srgbClr val="FFC000"/>
                </a:solidFill>
              </a:rPr>
              <a:t>know</a:t>
            </a:r>
            <a:r>
              <a:rPr lang="cs-CZ" dirty="0">
                <a:solidFill>
                  <a:srgbClr val="FFC000"/>
                </a:solidFill>
              </a:rPr>
              <a:t> </a:t>
            </a:r>
            <a:r>
              <a:rPr lang="cs-CZ" dirty="0" err="1">
                <a:solidFill>
                  <a:srgbClr val="FFC000"/>
                </a:solidFill>
              </a:rPr>
              <a:t>about</a:t>
            </a:r>
            <a:r>
              <a:rPr lang="cs-CZ" dirty="0">
                <a:solidFill>
                  <a:srgbClr val="FFC000"/>
                </a:solidFill>
              </a:rPr>
              <a:t>, not </a:t>
            </a:r>
            <a:r>
              <a:rPr lang="cs-CZ" dirty="0" err="1">
                <a:solidFill>
                  <a:srgbClr val="FFC000"/>
                </a:solidFill>
              </a:rPr>
              <a:t>the</a:t>
            </a:r>
            <a:r>
              <a:rPr lang="cs-CZ" dirty="0">
                <a:solidFill>
                  <a:srgbClr val="FFC000"/>
                </a:solidFill>
              </a:rPr>
              <a:t> </a:t>
            </a:r>
            <a:r>
              <a:rPr lang="cs-CZ" dirty="0" err="1">
                <a:solidFill>
                  <a:srgbClr val="FFC000"/>
                </a:solidFill>
              </a:rPr>
              <a:t>particular</a:t>
            </a:r>
            <a:r>
              <a:rPr lang="cs-CZ" dirty="0">
                <a:solidFill>
                  <a:srgbClr val="FFC000"/>
                </a:solidFill>
              </a:rPr>
              <a:t> </a:t>
            </a:r>
            <a:r>
              <a:rPr lang="cs-CZ" dirty="0" err="1">
                <a:solidFill>
                  <a:srgbClr val="FFC000"/>
                </a:solidFill>
              </a:rPr>
              <a:t>happen</a:t>
            </a:r>
            <a:r>
              <a:rPr lang="cs-CZ" dirty="0">
                <a:solidFill>
                  <a:srgbClr val="FFC000"/>
                </a:solidFill>
              </a:rPr>
              <a:t> to </a:t>
            </a:r>
            <a:r>
              <a:rPr lang="cs-CZ" dirty="0" err="1">
                <a:solidFill>
                  <a:srgbClr val="FFC000"/>
                </a:solidFill>
              </a:rPr>
              <a:t>be</a:t>
            </a:r>
            <a:r>
              <a:rPr lang="cs-CZ" dirty="0">
                <a:solidFill>
                  <a:srgbClr val="FFC000"/>
                </a:solidFill>
              </a:rPr>
              <a:t> </a:t>
            </a:r>
            <a:r>
              <a:rPr lang="cs-CZ" dirty="0" err="1">
                <a:solidFill>
                  <a:srgbClr val="FFC000"/>
                </a:solidFill>
              </a:rPr>
              <a:t>they</a:t>
            </a:r>
            <a:r>
              <a:rPr lang="cs-CZ" dirty="0">
                <a:solidFill>
                  <a:srgbClr val="FFC000"/>
                </a:solidFill>
              </a:rPr>
              <a:t> are </a:t>
            </a:r>
            <a:r>
              <a:rPr lang="cs-CZ" dirty="0" err="1">
                <a:solidFill>
                  <a:srgbClr val="FFC000"/>
                </a:solidFill>
              </a:rPr>
              <a:t>illuminated</a:t>
            </a:r>
            <a:r>
              <a:rPr lang="cs-CZ" dirty="0">
                <a:solidFill>
                  <a:srgbClr val="FFC000"/>
                </a:solidFill>
              </a:rPr>
              <a:t>.</a:t>
            </a:r>
          </a:p>
        </p:txBody>
      </p:sp>
    </p:spTree>
    <p:extLst>
      <p:ext uri="{BB962C8B-B14F-4D97-AF65-F5344CB8AC3E}">
        <p14:creationId xmlns:p14="http://schemas.microsoft.com/office/powerpoint/2010/main" val="3998183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15-9"/>
          <p:cNvPicPr>
            <a:picLocks noChangeAspect="1" noChangeArrowheads="1"/>
          </p:cNvPicPr>
          <p:nvPr/>
        </p:nvPicPr>
        <p:blipFill>
          <a:blip r:embed="rId2">
            <a:extLst>
              <a:ext uri="{28A0092B-C50C-407E-A947-70E740481C1C}">
                <a14:useLocalDpi xmlns:a14="http://schemas.microsoft.com/office/drawing/2010/main" val="0"/>
              </a:ext>
            </a:extLst>
          </a:blip>
          <a:srcRect l="17584" b="8986"/>
          <a:stretch>
            <a:fillRect/>
          </a:stretch>
        </p:blipFill>
        <p:spPr bwMode="auto">
          <a:xfrm>
            <a:off x="3851275" y="115888"/>
            <a:ext cx="4757738"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5"/>
          <p:cNvSpPr txBox="1">
            <a:spLocks noChangeArrowheads="1"/>
          </p:cNvSpPr>
          <p:nvPr/>
        </p:nvSpPr>
        <p:spPr bwMode="auto">
          <a:xfrm>
            <a:off x="231775" y="639763"/>
            <a:ext cx="3371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t>Spolupráce chromoforu retinalu</a:t>
            </a:r>
          </a:p>
          <a:p>
            <a:pPr eaLnBrk="1" hangingPunct="1"/>
            <a:r>
              <a:rPr lang="cs-CZ"/>
              <a:t>a apoproteinu opsinu.</a:t>
            </a: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914400" y="512064"/>
            <a:ext cx="7772400" cy="914400"/>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pPr fontAlgn="auto">
              <a:spcAft>
                <a:spcPts val="0"/>
              </a:spcAft>
              <a:defRPr/>
            </a:pPr>
            <a:r>
              <a:rPr lang="cs-CZ" dirty="0" smtClean="0"/>
              <a:t>Psychofyziologie </a:t>
            </a:r>
          </a:p>
          <a:p>
            <a:pPr fontAlgn="auto">
              <a:spcAft>
                <a:spcPts val="0"/>
              </a:spcAft>
              <a:defRPr/>
            </a:pPr>
            <a:r>
              <a:rPr lang="cs-CZ" sz="1800" dirty="0" smtClean="0"/>
              <a:t>(podle Králíčka, 1995)</a:t>
            </a:r>
          </a:p>
        </p:txBody>
      </p:sp>
      <p:sp>
        <p:nvSpPr>
          <p:cNvPr id="3" name="Rectangle 3"/>
          <p:cNvSpPr txBox="1">
            <a:spLocks noChangeArrowheads="1"/>
          </p:cNvSpPr>
          <p:nvPr/>
        </p:nvSpPr>
        <p:spPr>
          <a:xfrm>
            <a:off x="914400" y="1783560"/>
            <a:ext cx="7772400" cy="4572000"/>
          </a:xfrm>
          <a:prstGeom prst="rect">
            <a:avLst/>
          </a:prstGeom>
        </p:spPr>
        <p:txBody>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fontAlgn="auto">
              <a:spcAft>
                <a:spcPts val="0"/>
              </a:spcAft>
            </a:pPr>
            <a:r>
              <a:rPr lang="cs-CZ" dirty="0" smtClean="0"/>
              <a:t>Poznávací procesy</a:t>
            </a:r>
          </a:p>
          <a:p>
            <a:pPr lvl="1" fontAlgn="auto">
              <a:spcAft>
                <a:spcPts val="0"/>
              </a:spcAft>
            </a:pPr>
            <a:r>
              <a:rPr lang="cs-CZ" dirty="0" smtClean="0"/>
              <a:t>Vnímání – první stupeň kognitivního procesu. Obrazy jevů podrženy v paměti.</a:t>
            </a:r>
          </a:p>
          <a:p>
            <a:pPr lvl="1" fontAlgn="auto">
              <a:spcAft>
                <a:spcPts val="0"/>
              </a:spcAft>
            </a:pPr>
            <a:r>
              <a:rPr lang="cs-CZ" dirty="0" smtClean="0"/>
              <a:t>Myšlení – vyšší fáze. Myšlenkové operace prohlubuje použití symbolů řeči.</a:t>
            </a:r>
          </a:p>
          <a:p>
            <a:pPr marL="411480" lvl="1" indent="-342900" fontAlgn="auto">
              <a:spcBef>
                <a:spcPts val="700"/>
              </a:spcBef>
              <a:spcAft>
                <a:spcPts val="0"/>
              </a:spcAft>
              <a:buClr>
                <a:schemeClr val="tx2"/>
              </a:buClr>
              <a:buSzPct val="95000"/>
              <a:buFont typeface="Wingdings"/>
              <a:buChar char=""/>
            </a:pPr>
            <a:r>
              <a:rPr lang="cs-CZ" sz="3000" dirty="0"/>
              <a:t>Motivace</a:t>
            </a:r>
          </a:p>
          <a:p>
            <a:pPr marL="411480" lvl="1" indent="-342900" fontAlgn="auto">
              <a:spcBef>
                <a:spcPts val="700"/>
              </a:spcBef>
              <a:spcAft>
                <a:spcPts val="0"/>
              </a:spcAft>
              <a:buClr>
                <a:schemeClr val="tx2"/>
              </a:buClr>
              <a:buSzPct val="95000"/>
              <a:buFont typeface="Wingdings"/>
              <a:buChar char=""/>
            </a:pPr>
            <a:r>
              <a:rPr lang="cs-CZ" sz="3000" dirty="0"/>
              <a:t>Emoce</a:t>
            </a:r>
          </a:p>
          <a:p>
            <a:pPr marL="411480" lvl="1" indent="-342900" fontAlgn="auto">
              <a:spcBef>
                <a:spcPts val="700"/>
              </a:spcBef>
              <a:spcAft>
                <a:spcPts val="0"/>
              </a:spcAft>
              <a:buClr>
                <a:schemeClr val="tx2"/>
              </a:buClr>
              <a:buSzPct val="95000"/>
              <a:buFont typeface="Wingdings"/>
              <a:buChar char=""/>
            </a:pPr>
            <a:r>
              <a:rPr lang="cs-CZ" sz="3000" dirty="0"/>
              <a:t>Chování</a:t>
            </a:r>
          </a:p>
        </p:txBody>
      </p:sp>
    </p:spTree>
    <p:extLst>
      <p:ext uri="{BB962C8B-B14F-4D97-AF65-F5344CB8AC3E}">
        <p14:creationId xmlns:p14="http://schemas.microsoft.com/office/powerpoint/2010/main" val="2221301316"/>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914400" y="512064"/>
            <a:ext cx="7772400" cy="914400"/>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pPr fontAlgn="auto">
              <a:spcAft>
                <a:spcPts val="0"/>
              </a:spcAft>
              <a:defRPr/>
            </a:pPr>
            <a:r>
              <a:rPr lang="cs-CZ" dirty="0" smtClean="0"/>
              <a:t>Psychofyziologie</a:t>
            </a:r>
          </a:p>
        </p:txBody>
      </p:sp>
      <p:sp>
        <p:nvSpPr>
          <p:cNvPr id="3" name="Rectangle 3"/>
          <p:cNvSpPr txBox="1">
            <a:spLocks noChangeArrowheads="1"/>
          </p:cNvSpPr>
          <p:nvPr/>
        </p:nvSpPr>
        <p:spPr>
          <a:xfrm>
            <a:off x="914400" y="1783560"/>
            <a:ext cx="7772400" cy="4572000"/>
          </a:xfrm>
          <a:prstGeom prst="rect">
            <a:avLst/>
          </a:prstGeom>
        </p:spPr>
        <p:txBody>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fontAlgn="auto">
              <a:spcAft>
                <a:spcPts val="0"/>
              </a:spcAft>
            </a:pPr>
            <a:r>
              <a:rPr lang="cs-CZ" dirty="0" smtClean="0"/>
              <a:t>Poznávací procesy</a:t>
            </a:r>
          </a:p>
          <a:p>
            <a:pPr lvl="1" fontAlgn="auto">
              <a:spcAft>
                <a:spcPts val="0"/>
              </a:spcAft>
            </a:pPr>
            <a:r>
              <a:rPr lang="cs-CZ" dirty="0" smtClean="0"/>
              <a:t>Asociační korové oblasti jsou anatomickým substrátem kognitivní činnosti.</a:t>
            </a:r>
          </a:p>
          <a:p>
            <a:pPr lvl="2" fontAlgn="auto">
              <a:spcAft>
                <a:spcPts val="0"/>
              </a:spcAft>
            </a:pPr>
            <a:r>
              <a:rPr lang="cs-CZ" dirty="0" err="1" smtClean="0"/>
              <a:t>Parasensorické</a:t>
            </a:r>
            <a:endParaRPr lang="cs-CZ" dirty="0" smtClean="0"/>
          </a:p>
          <a:p>
            <a:pPr lvl="2" fontAlgn="auto">
              <a:spcAft>
                <a:spcPts val="0"/>
              </a:spcAft>
            </a:pPr>
            <a:r>
              <a:rPr lang="cs-CZ" dirty="0" err="1" smtClean="0"/>
              <a:t>Prefrontální</a:t>
            </a:r>
            <a:endParaRPr lang="cs-CZ" dirty="0" smtClean="0"/>
          </a:p>
          <a:p>
            <a:pPr lvl="2" fontAlgn="auto">
              <a:spcAft>
                <a:spcPts val="0"/>
              </a:spcAft>
            </a:pPr>
            <a:r>
              <a:rPr lang="cs-CZ" dirty="0" err="1" smtClean="0"/>
              <a:t>Paralimbická</a:t>
            </a:r>
            <a:endParaRPr lang="cs-CZ" dirty="0" smtClean="0"/>
          </a:p>
          <a:p>
            <a:pPr lvl="2" fontAlgn="auto">
              <a:spcAft>
                <a:spcPts val="0"/>
              </a:spcAft>
              <a:buFontTx/>
              <a:buNone/>
            </a:pPr>
            <a:endParaRPr lang="cs-CZ" dirty="0" smtClean="0"/>
          </a:p>
        </p:txBody>
      </p:sp>
      <p:pic>
        <p:nvPicPr>
          <p:cNvPr id="4" name="Picture 2" descr="mozek s prefrontal corte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944" y="3573015"/>
            <a:ext cx="4370069" cy="3116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4259631"/>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914400" y="512064"/>
            <a:ext cx="7772400" cy="914400"/>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pPr fontAlgn="auto">
              <a:spcAft>
                <a:spcPts val="0"/>
              </a:spcAft>
              <a:defRPr/>
            </a:pPr>
            <a:r>
              <a:rPr lang="cs-CZ" dirty="0" smtClean="0"/>
              <a:t>Psychofyziologie</a:t>
            </a:r>
          </a:p>
        </p:txBody>
      </p:sp>
      <p:sp>
        <p:nvSpPr>
          <p:cNvPr id="3" name="Rectangle 3"/>
          <p:cNvSpPr txBox="1">
            <a:spLocks noChangeArrowheads="1"/>
          </p:cNvSpPr>
          <p:nvPr/>
        </p:nvSpPr>
        <p:spPr>
          <a:xfrm>
            <a:off x="914400" y="1783560"/>
            <a:ext cx="7772400" cy="4572000"/>
          </a:xfrm>
          <a:prstGeom prst="rect">
            <a:avLst/>
          </a:prstGeom>
        </p:spPr>
        <p:txBody>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fontAlgn="auto">
              <a:spcAft>
                <a:spcPts val="0"/>
              </a:spcAft>
            </a:pPr>
            <a:r>
              <a:rPr lang="cs-CZ" dirty="0" smtClean="0"/>
              <a:t>Poznávací procesy</a:t>
            </a:r>
          </a:p>
          <a:p>
            <a:pPr lvl="1" fontAlgn="auto">
              <a:spcAft>
                <a:spcPts val="0"/>
              </a:spcAft>
            </a:pPr>
            <a:r>
              <a:rPr lang="cs-CZ" dirty="0" smtClean="0"/>
              <a:t>Asociační korové oblasti jsou anatomickým substrátem kognitivní činnosti.</a:t>
            </a:r>
          </a:p>
          <a:p>
            <a:pPr lvl="2" fontAlgn="auto">
              <a:spcAft>
                <a:spcPts val="0"/>
              </a:spcAft>
            </a:pPr>
            <a:r>
              <a:rPr lang="cs-CZ" dirty="0" err="1" smtClean="0"/>
              <a:t>Parasensorické</a:t>
            </a:r>
            <a:r>
              <a:rPr lang="cs-CZ" dirty="0" smtClean="0"/>
              <a:t> – shromažďují elementární </a:t>
            </a:r>
            <a:r>
              <a:rPr lang="cs-CZ" dirty="0" err="1" smtClean="0"/>
              <a:t>sensorické</a:t>
            </a:r>
            <a:r>
              <a:rPr lang="cs-CZ" dirty="0" smtClean="0"/>
              <a:t> informace a spojují je do uceleného smyslového vjemu</a:t>
            </a:r>
          </a:p>
          <a:p>
            <a:pPr lvl="2" fontAlgn="auto">
              <a:spcAft>
                <a:spcPts val="0"/>
              </a:spcAft>
            </a:pPr>
            <a:r>
              <a:rPr lang="cs-CZ" dirty="0" err="1" smtClean="0"/>
              <a:t>Prefrontální</a:t>
            </a:r>
            <a:r>
              <a:rPr lang="cs-CZ" dirty="0" smtClean="0"/>
              <a:t> – vypracovávají strategii chování</a:t>
            </a:r>
          </a:p>
          <a:p>
            <a:pPr lvl="2" fontAlgn="auto">
              <a:spcAft>
                <a:spcPts val="0"/>
              </a:spcAft>
            </a:pPr>
            <a:r>
              <a:rPr lang="cs-CZ" dirty="0" err="1" smtClean="0"/>
              <a:t>Paralimbická</a:t>
            </a:r>
            <a:r>
              <a:rPr lang="cs-CZ" dirty="0" smtClean="0"/>
              <a:t> – učením získaná kontrola nad vrozenými motivačními a </a:t>
            </a:r>
            <a:r>
              <a:rPr lang="cs-CZ" smtClean="0"/>
              <a:t>emočními programy</a:t>
            </a:r>
            <a:endParaRPr lang="cs-CZ" dirty="0" smtClean="0"/>
          </a:p>
          <a:p>
            <a:pPr lvl="2" fontAlgn="auto">
              <a:spcAft>
                <a:spcPts val="0"/>
              </a:spcAft>
              <a:buFontTx/>
              <a:buNone/>
            </a:pPr>
            <a:endParaRPr lang="cs-CZ" dirty="0" smtClean="0"/>
          </a:p>
        </p:txBody>
      </p:sp>
    </p:spTree>
    <p:extLst>
      <p:ext uri="{BB962C8B-B14F-4D97-AF65-F5344CB8AC3E}">
        <p14:creationId xmlns:p14="http://schemas.microsoft.com/office/powerpoint/2010/main" val="4078503918"/>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914400" y="512064"/>
            <a:ext cx="7772400" cy="914400"/>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pPr fontAlgn="auto">
              <a:spcAft>
                <a:spcPts val="0"/>
              </a:spcAft>
              <a:defRPr/>
            </a:pPr>
            <a:r>
              <a:rPr lang="cs-CZ" dirty="0" err="1" smtClean="0"/>
              <a:t>Parasensorické</a:t>
            </a:r>
            <a:endParaRPr lang="cs-CZ" dirty="0" smtClean="0"/>
          </a:p>
        </p:txBody>
      </p:sp>
      <p:sp>
        <p:nvSpPr>
          <p:cNvPr id="3" name="Rectangle 3"/>
          <p:cNvSpPr txBox="1">
            <a:spLocks noChangeArrowheads="1"/>
          </p:cNvSpPr>
          <p:nvPr/>
        </p:nvSpPr>
        <p:spPr>
          <a:xfrm>
            <a:off x="914400" y="1783560"/>
            <a:ext cx="7772400" cy="4572000"/>
          </a:xfrm>
          <a:prstGeom prst="rect">
            <a:avLst/>
          </a:prstGeom>
        </p:spPr>
        <p:txBody>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fontAlgn="auto">
              <a:spcAft>
                <a:spcPts val="0"/>
              </a:spcAft>
            </a:pPr>
            <a:r>
              <a:rPr lang="cs-CZ" dirty="0" err="1" smtClean="0"/>
              <a:t>Unimodální</a:t>
            </a:r>
            <a:r>
              <a:rPr lang="cs-CZ" dirty="0" smtClean="0"/>
              <a:t> – sekundární korové oblasti jednotlivých smyslů obklopující primární kůru. Léze nevedou ke ztrátě vší funkce, ale k agnosiím. </a:t>
            </a:r>
          </a:p>
          <a:p>
            <a:pPr lvl="1" fontAlgn="auto">
              <a:spcAft>
                <a:spcPts val="0"/>
              </a:spcAft>
            </a:pPr>
            <a:r>
              <a:rPr lang="cs-CZ" dirty="0" smtClean="0"/>
              <a:t>Zrakové:</a:t>
            </a:r>
          </a:p>
          <a:p>
            <a:pPr lvl="2" fontAlgn="auto">
              <a:spcAft>
                <a:spcPts val="0"/>
              </a:spcAft>
            </a:pPr>
            <a:r>
              <a:rPr lang="cs-CZ" dirty="0" smtClean="0"/>
              <a:t>Pro kresby</a:t>
            </a:r>
          </a:p>
          <a:p>
            <a:pPr lvl="2" fontAlgn="auto">
              <a:spcAft>
                <a:spcPts val="0"/>
              </a:spcAft>
            </a:pPr>
            <a:r>
              <a:rPr lang="cs-CZ" dirty="0" err="1" smtClean="0"/>
              <a:t>Prosopagnosie</a:t>
            </a:r>
            <a:r>
              <a:rPr lang="cs-CZ" dirty="0" smtClean="0"/>
              <a:t> – pro tváře</a:t>
            </a:r>
          </a:p>
          <a:p>
            <a:pPr lvl="2" fontAlgn="auto">
              <a:spcAft>
                <a:spcPts val="0"/>
              </a:spcAft>
            </a:pPr>
            <a:r>
              <a:rPr lang="cs-CZ" dirty="0" smtClean="0"/>
              <a:t>Pro pohyb</a:t>
            </a:r>
          </a:p>
          <a:p>
            <a:pPr lvl="2" fontAlgn="auto">
              <a:spcAft>
                <a:spcPts val="0"/>
              </a:spcAft>
            </a:pPr>
            <a:r>
              <a:rPr lang="cs-CZ" dirty="0" smtClean="0"/>
              <a:t>Pro hloubku prostoru</a:t>
            </a:r>
          </a:p>
        </p:txBody>
      </p:sp>
    </p:spTree>
    <p:extLst>
      <p:ext uri="{BB962C8B-B14F-4D97-AF65-F5344CB8AC3E}">
        <p14:creationId xmlns:p14="http://schemas.microsoft.com/office/powerpoint/2010/main" val="2995749679"/>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914400" y="512064"/>
            <a:ext cx="7772400" cy="914400"/>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pPr fontAlgn="auto">
              <a:spcAft>
                <a:spcPts val="0"/>
              </a:spcAft>
              <a:defRPr/>
            </a:pPr>
            <a:r>
              <a:rPr lang="cs-CZ" dirty="0" err="1" smtClean="0"/>
              <a:t>Parasensorické</a:t>
            </a:r>
            <a:endParaRPr lang="cs-CZ" dirty="0" smtClean="0"/>
          </a:p>
        </p:txBody>
      </p:sp>
      <p:sp>
        <p:nvSpPr>
          <p:cNvPr id="3" name="Rectangle 3"/>
          <p:cNvSpPr txBox="1">
            <a:spLocks noChangeArrowheads="1"/>
          </p:cNvSpPr>
          <p:nvPr/>
        </p:nvSpPr>
        <p:spPr>
          <a:xfrm>
            <a:off x="914400" y="1783560"/>
            <a:ext cx="7772400" cy="4572000"/>
          </a:xfrm>
          <a:prstGeom prst="rect">
            <a:avLst/>
          </a:prstGeom>
        </p:spPr>
        <p:txBody>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fontAlgn="auto">
              <a:spcAft>
                <a:spcPts val="0"/>
              </a:spcAft>
            </a:pPr>
            <a:r>
              <a:rPr lang="cs-CZ" dirty="0" err="1" smtClean="0"/>
              <a:t>Unimodální</a:t>
            </a:r>
            <a:r>
              <a:rPr lang="cs-CZ" dirty="0" smtClean="0"/>
              <a:t> – </a:t>
            </a:r>
            <a:r>
              <a:rPr lang="cs-CZ" dirty="0"/>
              <a:t>sekundární korové oblasti jednotlivých smyslů obklopující primární kůru. Léze nevedou ke ztrátě vší funkce, ale k agnosiím. </a:t>
            </a:r>
          </a:p>
          <a:p>
            <a:pPr marL="742950" lvl="1">
              <a:buFontTx/>
              <a:buChar char="–"/>
            </a:pPr>
            <a:r>
              <a:rPr lang="cs-CZ" sz="2800" dirty="0" smtClean="0"/>
              <a:t>Sluchové</a:t>
            </a:r>
            <a:r>
              <a:rPr lang="cs-CZ" sz="2800" dirty="0"/>
              <a:t>:</a:t>
            </a:r>
          </a:p>
          <a:p>
            <a:pPr marL="1143000" lvl="2">
              <a:buClr>
                <a:schemeClr val="tx2"/>
              </a:buClr>
              <a:buFontTx/>
              <a:buChar char="•"/>
            </a:pPr>
            <a:r>
              <a:rPr lang="cs-CZ" dirty="0"/>
              <a:t>Čistá slovní </a:t>
            </a:r>
            <a:r>
              <a:rPr lang="cs-CZ" dirty="0" smtClean="0"/>
              <a:t>hluchota (jako cizí jazyk), </a:t>
            </a:r>
            <a:r>
              <a:rPr lang="cs-CZ" dirty="0"/>
              <a:t>ale </a:t>
            </a:r>
            <a:r>
              <a:rPr lang="cs-CZ" dirty="0" smtClean="0"/>
              <a:t>porozumění </a:t>
            </a:r>
            <a:r>
              <a:rPr lang="cs-CZ" dirty="0" smtClean="0"/>
              <a:t>čtenému, </a:t>
            </a:r>
            <a:r>
              <a:rPr lang="cs-CZ" dirty="0"/>
              <a:t>psaní </a:t>
            </a:r>
            <a:r>
              <a:rPr lang="cs-CZ" dirty="0" smtClean="0"/>
              <a:t>zachováno</a:t>
            </a:r>
            <a:endParaRPr lang="cs-CZ" dirty="0"/>
          </a:p>
          <a:p>
            <a:pPr marL="1143000" lvl="2">
              <a:buClr>
                <a:schemeClr val="tx2"/>
              </a:buClr>
              <a:buFontTx/>
              <a:buChar char="•"/>
            </a:pPr>
            <a:r>
              <a:rPr lang="cs-CZ" dirty="0"/>
              <a:t>Pro neverbální zvuky</a:t>
            </a:r>
          </a:p>
        </p:txBody>
      </p:sp>
    </p:spTree>
    <p:extLst>
      <p:ext uri="{BB962C8B-B14F-4D97-AF65-F5344CB8AC3E}">
        <p14:creationId xmlns:p14="http://schemas.microsoft.com/office/powerpoint/2010/main" val="393412708"/>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914400" y="512064"/>
            <a:ext cx="7772400" cy="914400"/>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pPr fontAlgn="auto">
              <a:spcAft>
                <a:spcPts val="0"/>
              </a:spcAft>
              <a:defRPr/>
            </a:pPr>
            <a:r>
              <a:rPr lang="cs-CZ" dirty="0" err="1" smtClean="0"/>
              <a:t>Parasensorické</a:t>
            </a:r>
            <a:endParaRPr lang="cs-CZ" dirty="0" smtClean="0"/>
          </a:p>
        </p:txBody>
      </p:sp>
      <p:sp>
        <p:nvSpPr>
          <p:cNvPr id="3" name="Rectangle 3"/>
          <p:cNvSpPr txBox="1">
            <a:spLocks noChangeArrowheads="1"/>
          </p:cNvSpPr>
          <p:nvPr/>
        </p:nvSpPr>
        <p:spPr>
          <a:xfrm>
            <a:off x="914400" y="1783560"/>
            <a:ext cx="7772400" cy="4572000"/>
          </a:xfrm>
          <a:prstGeom prst="rect">
            <a:avLst/>
          </a:prstGeom>
        </p:spPr>
        <p:txBody>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fontAlgn="auto">
              <a:spcAft>
                <a:spcPts val="0"/>
              </a:spcAft>
            </a:pPr>
            <a:r>
              <a:rPr lang="cs-CZ" dirty="0" err="1" smtClean="0"/>
              <a:t>Unimodální</a:t>
            </a:r>
            <a:r>
              <a:rPr lang="cs-CZ" dirty="0" smtClean="0"/>
              <a:t> – </a:t>
            </a:r>
            <a:r>
              <a:rPr lang="cs-CZ" dirty="0"/>
              <a:t>sekundární korové oblasti jednotlivých smyslů obklopující primární kůru. Léze nevedou ke ztrátě vší funkce, ale k agnosiím. </a:t>
            </a:r>
          </a:p>
          <a:p>
            <a:pPr fontAlgn="auto">
              <a:spcAft>
                <a:spcPts val="0"/>
              </a:spcAft>
            </a:pPr>
            <a:endParaRPr lang="cs-CZ" dirty="0" smtClean="0"/>
          </a:p>
          <a:p>
            <a:pPr marL="742950" lvl="1">
              <a:buFontTx/>
              <a:buChar char="–"/>
            </a:pPr>
            <a:r>
              <a:rPr lang="cs-CZ" sz="2800" dirty="0" err="1"/>
              <a:t>Somatosensorické</a:t>
            </a:r>
            <a:r>
              <a:rPr lang="cs-CZ" sz="2800" dirty="0"/>
              <a:t>:</a:t>
            </a:r>
          </a:p>
          <a:p>
            <a:pPr marL="1143000" lvl="2">
              <a:buClr>
                <a:schemeClr val="tx2"/>
              </a:buClr>
              <a:buFontTx/>
              <a:buChar char="•"/>
            </a:pPr>
            <a:r>
              <a:rPr lang="cs-CZ" dirty="0" err="1"/>
              <a:t>Astereognosie</a:t>
            </a:r>
            <a:r>
              <a:rPr lang="cs-CZ" dirty="0"/>
              <a:t> – neschopnost poznat hmatem</a:t>
            </a:r>
          </a:p>
        </p:txBody>
      </p:sp>
    </p:spTree>
    <p:extLst>
      <p:ext uri="{BB962C8B-B14F-4D97-AF65-F5344CB8AC3E}">
        <p14:creationId xmlns:p14="http://schemas.microsoft.com/office/powerpoint/2010/main" val="2737238768"/>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9" name="Rectangle 5"/>
          <p:cNvSpPr>
            <a:spLocks noChangeArrowheads="1"/>
          </p:cNvSpPr>
          <p:nvPr/>
        </p:nvSpPr>
        <p:spPr bwMode="auto">
          <a:xfrm>
            <a:off x="457200" y="16002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tx2"/>
              </a:buClr>
              <a:buFontTx/>
              <a:buChar char="•"/>
            </a:pPr>
            <a:r>
              <a:rPr lang="cs-CZ" sz="3000" dirty="0" err="1">
                <a:latin typeface="+mn-lt"/>
              </a:rPr>
              <a:t>Polymodální</a:t>
            </a:r>
            <a:r>
              <a:rPr lang="cs-CZ" sz="3200" dirty="0"/>
              <a:t> </a:t>
            </a:r>
          </a:p>
          <a:p>
            <a:pPr marL="742950" lvl="1" indent="-285750">
              <a:spcBef>
                <a:spcPct val="20000"/>
              </a:spcBef>
              <a:buFontTx/>
              <a:buChar char="–"/>
            </a:pPr>
            <a:r>
              <a:rPr lang="cs-CZ" sz="3000" dirty="0" err="1">
                <a:latin typeface="+mn-lt"/>
              </a:rPr>
              <a:t>Hemineglect</a:t>
            </a:r>
            <a:r>
              <a:rPr lang="cs-CZ" sz="3000" dirty="0">
                <a:latin typeface="+mn-lt"/>
              </a:rPr>
              <a:t> syndrom: ignorace vizuálních, </a:t>
            </a:r>
            <a:r>
              <a:rPr lang="cs-CZ" sz="3000" dirty="0" err="1">
                <a:latin typeface="+mn-lt"/>
              </a:rPr>
              <a:t>somatosensorických</a:t>
            </a:r>
            <a:r>
              <a:rPr lang="cs-CZ" sz="3000" dirty="0">
                <a:latin typeface="+mn-lt"/>
              </a:rPr>
              <a:t>, sluchových podnětů z jedné poloviny těla</a:t>
            </a:r>
          </a:p>
          <a:p>
            <a:pPr marL="742950" lvl="1" indent="-285750">
              <a:spcBef>
                <a:spcPct val="20000"/>
              </a:spcBef>
            </a:pPr>
            <a:endParaRPr lang="cs-CZ" sz="2800" dirty="0"/>
          </a:p>
          <a:p>
            <a:pPr marL="742950" lvl="1" indent="-285750">
              <a:spcBef>
                <a:spcPct val="20000"/>
              </a:spcBef>
              <a:buFontTx/>
              <a:buChar char="–"/>
            </a:pPr>
            <a:r>
              <a:rPr lang="cs-CZ" sz="3000" dirty="0">
                <a:latin typeface="+mn-lt"/>
              </a:rPr>
              <a:t>Schopnost pravé hemisféry sdělovat a vnímat emocionální komponentu řeči. </a:t>
            </a:r>
          </a:p>
          <a:p>
            <a:pPr marL="742950" lvl="1" indent="-285750">
              <a:spcBef>
                <a:spcPct val="20000"/>
              </a:spcBef>
              <a:buFontTx/>
              <a:buChar char="–"/>
            </a:pPr>
            <a:r>
              <a:rPr lang="cs-CZ" sz="3000" dirty="0" smtClean="0">
                <a:latin typeface="+mn-lt"/>
              </a:rPr>
              <a:t>Ztráta funkce - Aprosodie: motorická (neschopnost vyjádřit), </a:t>
            </a:r>
            <a:r>
              <a:rPr lang="cs-CZ" sz="3000" dirty="0" err="1" smtClean="0">
                <a:latin typeface="+mn-lt"/>
              </a:rPr>
              <a:t>sensorická</a:t>
            </a:r>
            <a:r>
              <a:rPr lang="cs-CZ" sz="3000" dirty="0" smtClean="0">
                <a:latin typeface="+mn-lt"/>
              </a:rPr>
              <a:t> (neschopnost vnímat).</a:t>
            </a:r>
            <a:endParaRPr lang="cs-CZ" sz="3000" dirty="0">
              <a:latin typeface="+mn-lt"/>
            </a:endParaRPr>
          </a:p>
        </p:txBody>
      </p:sp>
      <p:sp>
        <p:nvSpPr>
          <p:cNvPr id="4" name="Rectangle 2"/>
          <p:cNvSpPr txBox="1">
            <a:spLocks noChangeArrowheads="1"/>
          </p:cNvSpPr>
          <p:nvPr/>
        </p:nvSpPr>
        <p:spPr>
          <a:xfrm>
            <a:off x="914400" y="512064"/>
            <a:ext cx="7772400" cy="914400"/>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pPr fontAlgn="auto">
              <a:spcAft>
                <a:spcPts val="0"/>
              </a:spcAft>
              <a:defRPr/>
            </a:pPr>
            <a:r>
              <a:rPr lang="cs-CZ" dirty="0" err="1" smtClean="0"/>
              <a:t>Parasensorické</a:t>
            </a:r>
            <a:endParaRPr lang="cs-CZ" dirty="0" smtClean="0"/>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914400" y="512064"/>
            <a:ext cx="7772400" cy="914400"/>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pPr fontAlgn="auto">
              <a:spcAft>
                <a:spcPts val="0"/>
              </a:spcAft>
              <a:defRPr/>
            </a:pPr>
            <a:r>
              <a:rPr lang="cs-CZ" dirty="0" smtClean="0"/>
              <a:t>Několik poznámek na závěr</a:t>
            </a:r>
          </a:p>
        </p:txBody>
      </p:sp>
      <p:sp>
        <p:nvSpPr>
          <p:cNvPr id="3" name="Rectangle 5"/>
          <p:cNvSpPr>
            <a:spLocks noChangeArrowheads="1"/>
          </p:cNvSpPr>
          <p:nvPr/>
        </p:nvSpPr>
        <p:spPr bwMode="auto">
          <a:xfrm>
            <a:off x="457200" y="16002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tx2"/>
              </a:buClr>
              <a:buFontTx/>
              <a:buChar char="•"/>
            </a:pPr>
            <a:r>
              <a:rPr lang="cs-CZ" dirty="0" smtClean="0">
                <a:latin typeface="+mn-lt"/>
              </a:rPr>
              <a:t>Smysly jsou branami, kterými vstupuje vnější svět do našeho vnitřního a utváří jej. To nemohlo zůstat stranou zájmu filosofie. Vlastně to byli filosofové, kteří položili základ vědeckého zkoumání. V oblasti neurověd, smyslové fyziologie a epistemologie (věda o poznávání) jedno jméno vyniká: </a:t>
            </a:r>
            <a:r>
              <a:rPr lang="cs-CZ" b="1" dirty="0" smtClean="0">
                <a:latin typeface="+mn-lt"/>
              </a:rPr>
              <a:t>René Descartes </a:t>
            </a:r>
            <a:r>
              <a:rPr lang="cs-CZ" dirty="0" smtClean="0">
                <a:latin typeface="+mn-lt"/>
              </a:rPr>
              <a:t>(1596-1650). Ve snaze najít něco nezpochybnitelného, o co by bylo možné se opřít, když kolem něj bylo tolik mylných východisek, došel k myšlence, že právě jeho pochybování je tím nezpochybnitelným a pevným bodem. Pochybovat o něm nedává smysl. </a:t>
            </a:r>
            <a:r>
              <a:rPr lang="cs-CZ" i="1" dirty="0" smtClean="0">
                <a:latin typeface="+mn-lt"/>
              </a:rPr>
              <a:t>Myslím – tedy jsem</a:t>
            </a:r>
            <a:r>
              <a:rPr lang="cs-CZ" dirty="0" smtClean="0">
                <a:latin typeface="+mn-lt"/>
              </a:rPr>
              <a:t>. To jediné je pevné, smysly mohou lhát, jako fantomová bolest neexistujícího údu. </a:t>
            </a: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3888" y="4221088"/>
            <a:ext cx="5432301" cy="2400300"/>
          </a:xfrm>
          <a:prstGeom prst="rect">
            <a:avLst/>
          </a:prstGeom>
        </p:spPr>
      </p:pic>
      <p:sp>
        <p:nvSpPr>
          <p:cNvPr id="5" name="TextovéPole 4"/>
          <p:cNvSpPr txBox="1"/>
          <p:nvPr/>
        </p:nvSpPr>
        <p:spPr>
          <a:xfrm>
            <a:off x="107504" y="4293096"/>
            <a:ext cx="4834879" cy="1477328"/>
          </a:xfrm>
          <a:prstGeom prst="rect">
            <a:avLst/>
          </a:prstGeom>
          <a:noFill/>
        </p:spPr>
        <p:txBody>
          <a:bodyPr wrap="square" rtlCol="0">
            <a:spAutoFit/>
          </a:bodyPr>
          <a:lstStyle/>
          <a:p>
            <a:r>
              <a:rPr lang="cs-CZ" dirty="0">
                <a:hlinkClick r:id="rId3"/>
              </a:rPr>
              <a:t>https://oup-arc.com/access/content/sensation-and-perception-5e-student-resources/sensation-and-perception-5e-essay-1-1?previousFilter=tag_chapter-01</a:t>
            </a:r>
            <a:endParaRPr lang="cs-CZ" dirty="0"/>
          </a:p>
        </p:txBody>
      </p:sp>
    </p:spTree>
    <p:extLst>
      <p:ext uri="{BB962C8B-B14F-4D97-AF65-F5344CB8AC3E}">
        <p14:creationId xmlns:p14="http://schemas.microsoft.com/office/powerpoint/2010/main" val="2339368603"/>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914400" y="512064"/>
            <a:ext cx="7772400" cy="914400"/>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pPr fontAlgn="auto">
              <a:spcAft>
                <a:spcPts val="0"/>
              </a:spcAft>
              <a:defRPr/>
            </a:pPr>
            <a:r>
              <a:rPr lang="cs-CZ" dirty="0" smtClean="0"/>
              <a:t>Několik poznámek na závěr</a:t>
            </a:r>
          </a:p>
        </p:txBody>
      </p:sp>
      <p:sp>
        <p:nvSpPr>
          <p:cNvPr id="3" name="Rectangle 5"/>
          <p:cNvSpPr>
            <a:spLocks noChangeArrowheads="1"/>
          </p:cNvSpPr>
          <p:nvPr/>
        </p:nvSpPr>
        <p:spPr bwMode="auto">
          <a:xfrm>
            <a:off x="457200" y="16002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tx2"/>
              </a:buClr>
              <a:buFontTx/>
              <a:buChar char="•"/>
            </a:pPr>
            <a:r>
              <a:rPr lang="cs-CZ" dirty="0" smtClean="0">
                <a:latin typeface="+mn-lt"/>
              </a:rPr>
              <a:t>Venkovní svět, o kterém je možno pochybovat, věcí existujících v prostoru nazval </a:t>
            </a:r>
            <a:r>
              <a:rPr lang="cs-CZ" i="1" dirty="0" smtClean="0">
                <a:latin typeface="+mn-lt"/>
              </a:rPr>
              <a:t>res </a:t>
            </a:r>
            <a:r>
              <a:rPr lang="cs-CZ" i="1" dirty="0" err="1" smtClean="0">
                <a:latin typeface="+mn-lt"/>
              </a:rPr>
              <a:t>extensa</a:t>
            </a:r>
            <a:r>
              <a:rPr lang="cs-CZ" dirty="0" smtClean="0">
                <a:latin typeface="+mn-lt"/>
              </a:rPr>
              <a:t>. Jak souvisí se světem vnitřním </a:t>
            </a:r>
            <a:r>
              <a:rPr lang="cs-CZ" i="1" dirty="0" smtClean="0">
                <a:latin typeface="+mn-lt"/>
              </a:rPr>
              <a:t>res </a:t>
            </a:r>
            <a:r>
              <a:rPr lang="cs-CZ" i="1" dirty="0" err="1" smtClean="0">
                <a:latin typeface="+mn-lt"/>
              </a:rPr>
              <a:t>cogitans</a:t>
            </a:r>
            <a:r>
              <a:rPr lang="cs-CZ" dirty="0" smtClean="0">
                <a:latin typeface="+mn-lt"/>
              </a:rPr>
              <a:t>? Definoval tak problém duše (vědomí) a těla, který zaměstnává filosofy dodnes. </a:t>
            </a:r>
          </a:p>
          <a:p>
            <a:pPr marL="342900" indent="-342900">
              <a:spcBef>
                <a:spcPct val="20000"/>
              </a:spcBef>
              <a:buClr>
                <a:schemeClr val="tx2"/>
              </a:buClr>
              <a:buFontTx/>
              <a:buChar char="•"/>
            </a:pPr>
            <a:r>
              <a:rPr lang="cs-CZ" dirty="0" smtClean="0">
                <a:latin typeface="+mn-lt"/>
              </a:rPr>
              <a:t>Dnešní terminologií knih (a filmů): jak víme, že nejsme jen mozky s dobře stimulovanými smyslovými vstupy? Žijící ve virtuálním světě? Jak si můžeme být jisti? Co vlastně víme jistě?</a:t>
            </a:r>
          </a:p>
          <a:p>
            <a:pPr marL="342900" indent="-342900">
              <a:spcBef>
                <a:spcPct val="20000"/>
              </a:spcBef>
              <a:buClr>
                <a:schemeClr val="tx2"/>
              </a:buClr>
              <a:buFontTx/>
              <a:buChar char="•"/>
            </a:pPr>
            <a:r>
              <a:rPr lang="cs-CZ" dirty="0" smtClean="0">
                <a:latin typeface="+mn-lt"/>
              </a:rPr>
              <a:t>Podobně jako </a:t>
            </a:r>
            <a:r>
              <a:rPr lang="cs-CZ" dirty="0" err="1" smtClean="0">
                <a:latin typeface="+mn-lt"/>
              </a:rPr>
              <a:t>Descartese</a:t>
            </a:r>
            <a:r>
              <a:rPr lang="cs-CZ" dirty="0" smtClean="0">
                <a:latin typeface="+mn-lt"/>
              </a:rPr>
              <a:t>, stopa vede do našeho vědomí. Vnímám-li bolest nebo oranžovou nebo hrom, těžko pochybovat o tom vjemu, o tom prožitku. Ta zkušenost se nedá popřít. Naše prožívání je ta nejjistější věc na světě kterou máme. </a:t>
            </a:r>
            <a:endParaRPr lang="cs-CZ" dirty="0"/>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3848" y="4221088"/>
            <a:ext cx="5432301" cy="2400300"/>
          </a:xfrm>
          <a:prstGeom prst="rect">
            <a:avLst/>
          </a:prstGeom>
        </p:spPr>
      </p:pic>
    </p:spTree>
    <p:extLst>
      <p:ext uri="{BB962C8B-B14F-4D97-AF65-F5344CB8AC3E}">
        <p14:creationId xmlns:p14="http://schemas.microsoft.com/office/powerpoint/2010/main" val="4010032593"/>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914400" y="512064"/>
            <a:ext cx="7772400" cy="914400"/>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pPr fontAlgn="auto">
              <a:spcAft>
                <a:spcPts val="0"/>
              </a:spcAft>
              <a:defRPr/>
            </a:pPr>
            <a:r>
              <a:rPr lang="cs-CZ" dirty="0" smtClean="0"/>
              <a:t>Několik poznámek na závěr</a:t>
            </a:r>
          </a:p>
        </p:txBody>
      </p:sp>
      <p:sp>
        <p:nvSpPr>
          <p:cNvPr id="3" name="Rectangle 5"/>
          <p:cNvSpPr>
            <a:spLocks noChangeArrowheads="1"/>
          </p:cNvSpPr>
          <p:nvPr/>
        </p:nvSpPr>
        <p:spPr bwMode="auto">
          <a:xfrm>
            <a:off x="457200" y="16002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tx2"/>
              </a:buClr>
              <a:buFontTx/>
              <a:buChar char="•"/>
            </a:pPr>
            <a:r>
              <a:rPr lang="cs-CZ" dirty="0">
                <a:latin typeface="+mn-lt"/>
              </a:rPr>
              <a:t>Jsme „</a:t>
            </a:r>
            <a:r>
              <a:rPr lang="cs-CZ" dirty="0" err="1">
                <a:latin typeface="+mn-lt"/>
              </a:rPr>
              <a:t>prožívači</a:t>
            </a:r>
            <a:r>
              <a:rPr lang="cs-CZ" dirty="0">
                <a:latin typeface="+mn-lt"/>
              </a:rPr>
              <a:t>“, žijeme v prožitcích a k prožitkům máme </a:t>
            </a:r>
            <a:r>
              <a:rPr lang="cs-CZ" dirty="0" smtClean="0">
                <a:latin typeface="+mn-lt"/>
              </a:rPr>
              <a:t>intimní přístup. Tato privátnost ale působí, že do naši zkušenosti v celé šíři neumíme nikoho přenést. Náš prožitek, když jej popíšeme, popisujeme slovy, jejichž význam se druhý naučil na základě svého prožitku, a nemůžeme si být jisti, že se shodují. Maminka mi ukázala červenou, Vám Vaše také. Ale jestli vnímáme stejně, nevíme. </a:t>
            </a:r>
          </a:p>
          <a:p>
            <a:pPr marL="342900" indent="-342900">
              <a:spcBef>
                <a:spcPct val="20000"/>
              </a:spcBef>
              <a:buClr>
                <a:schemeClr val="tx2"/>
              </a:buClr>
              <a:buFontTx/>
              <a:buChar char="•"/>
            </a:pPr>
            <a:r>
              <a:rPr lang="cs-CZ" dirty="0" smtClean="0">
                <a:latin typeface="+mn-lt"/>
              </a:rPr>
              <a:t>Neumíme se vcítit do netopýra, jak napsal </a:t>
            </a:r>
            <a:r>
              <a:rPr lang="cs-CZ" dirty="0">
                <a:latin typeface="+mn-lt"/>
              </a:rPr>
              <a:t>Thomas </a:t>
            </a:r>
            <a:r>
              <a:rPr lang="cs-CZ" dirty="0" err="1" smtClean="0">
                <a:latin typeface="+mn-lt"/>
              </a:rPr>
              <a:t>Nagel</a:t>
            </a:r>
            <a:r>
              <a:rPr lang="cs-CZ" dirty="0" smtClean="0">
                <a:latin typeface="+mn-lt"/>
              </a:rPr>
              <a:t>: </a:t>
            </a:r>
            <a:r>
              <a:rPr lang="en-US" dirty="0">
                <a:latin typeface="+mn-lt"/>
              </a:rPr>
              <a:t>“What is it like to be a bat</a:t>
            </a:r>
            <a:r>
              <a:rPr lang="en-US" dirty="0" smtClean="0">
                <a:latin typeface="+mn-lt"/>
              </a:rPr>
              <a:t>?</a:t>
            </a:r>
            <a:r>
              <a:rPr lang="cs-CZ" dirty="0" smtClean="0">
                <a:latin typeface="+mn-lt"/>
              </a:rPr>
              <a:t> (1974). I kdybych znal naprosto všechny pochody v mozku, nebudu vědět, jaké to je, být netopýrem.</a:t>
            </a:r>
            <a:endParaRPr lang="cs-CZ" dirty="0">
              <a:latin typeface="+mn-lt"/>
            </a:endParaRPr>
          </a:p>
          <a:p>
            <a:pPr marL="342900" indent="-342900">
              <a:spcBef>
                <a:spcPct val="20000"/>
              </a:spcBef>
              <a:buClr>
                <a:schemeClr val="tx2"/>
              </a:buClr>
              <a:buFontTx/>
              <a:buChar char="•"/>
            </a:pPr>
            <a:r>
              <a:rPr lang="cs-CZ" dirty="0" smtClean="0">
                <a:latin typeface="+mn-lt"/>
              </a:rPr>
              <a:t>S obrovským rozvojem </a:t>
            </a:r>
            <a:r>
              <a:rPr lang="cs-CZ" dirty="0" err="1" smtClean="0">
                <a:latin typeface="+mn-lt"/>
              </a:rPr>
              <a:t>neurozobrazovacích</a:t>
            </a:r>
            <a:r>
              <a:rPr lang="cs-CZ" dirty="0" smtClean="0">
                <a:latin typeface="+mn-lt"/>
              </a:rPr>
              <a:t> metod není nereálné si představit, že budeme znát do detailů, co se děje v našem mozku např. při prudké bolesti (tzv. „Snadný problém“ vědomí). Ale vědět, co to je bolest cítit, budeme zase </a:t>
            </a:r>
            <a:r>
              <a:rPr lang="cs-CZ" b="1" dirty="0" smtClean="0">
                <a:latin typeface="+mn-lt"/>
              </a:rPr>
              <a:t>jen </a:t>
            </a:r>
            <a:r>
              <a:rPr lang="cs-CZ" dirty="0" smtClean="0">
                <a:latin typeface="+mn-lt"/>
              </a:rPr>
              <a:t>my, a to srovnáním s jinými našimi zkušenostmi.</a:t>
            </a:r>
          </a:p>
        </p:txBody>
      </p:sp>
    </p:spTree>
    <p:extLst>
      <p:ext uri="{BB962C8B-B14F-4D97-AF65-F5344CB8AC3E}">
        <p14:creationId xmlns:p14="http://schemas.microsoft.com/office/powerpoint/2010/main" val="37378262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fototransdukce2"/>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t="57393"/>
          <a:stretch>
            <a:fillRect/>
          </a:stretch>
        </p:blipFill>
        <p:spPr bwMode="auto">
          <a:xfrm>
            <a:off x="0" y="1196975"/>
            <a:ext cx="9144000" cy="494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8"/>
          <p:cNvSpPr txBox="1">
            <a:spLocks noChangeArrowheads="1"/>
          </p:cNvSpPr>
          <p:nvPr/>
        </p:nvSpPr>
        <p:spPr bwMode="auto">
          <a:xfrm>
            <a:off x="971550" y="333375"/>
            <a:ext cx="3541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sz="2400">
                <a:latin typeface="Times New Roman" pitchFamily="18" charset="0"/>
                <a:hlinkClick r:id="rId3" action="ppaction://hlinkfile"/>
              </a:rPr>
              <a:t>Video aktivace rhodopsinu </a:t>
            </a:r>
            <a:endParaRPr lang="cs-CZ" sz="2400">
              <a:latin typeface="Times New Roman" pitchFamily="18" charset="0"/>
            </a:endParaRPr>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914400" y="512064"/>
            <a:ext cx="7772400" cy="914400"/>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pPr fontAlgn="auto">
              <a:spcAft>
                <a:spcPts val="0"/>
              </a:spcAft>
              <a:defRPr/>
            </a:pPr>
            <a:r>
              <a:rPr lang="cs-CZ" dirty="0" smtClean="0"/>
              <a:t>Několik poznámek na závěr</a:t>
            </a:r>
          </a:p>
        </p:txBody>
      </p:sp>
      <p:sp>
        <p:nvSpPr>
          <p:cNvPr id="3" name="Rectangle 5"/>
          <p:cNvSpPr>
            <a:spLocks noChangeArrowheads="1"/>
          </p:cNvSpPr>
          <p:nvPr/>
        </p:nvSpPr>
        <p:spPr bwMode="auto">
          <a:xfrm>
            <a:off x="457200" y="16002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tx2"/>
              </a:buClr>
              <a:buFontTx/>
              <a:buChar char="•"/>
            </a:pPr>
            <a:r>
              <a:rPr lang="cs-CZ" dirty="0" smtClean="0">
                <a:latin typeface="+mn-lt"/>
              </a:rPr>
              <a:t>Není to zvláštní? Naše životy jsou postaveny na barvách, vůních, významech slov a vztahů, očekáváních, motivacích, radostech a trápeních a přírodní vědy k tomu nemají přístup! V normálním životě to nijak nevadí a problém vlastně není nijak palčivý a je možné jej docela dobře ignorovat, ale hluboká puklina v našem světě tu je a provokuje. </a:t>
            </a:r>
          </a:p>
          <a:p>
            <a:pPr marL="342900" indent="-342900">
              <a:spcBef>
                <a:spcPct val="20000"/>
              </a:spcBef>
              <a:buClr>
                <a:schemeClr val="tx2"/>
              </a:buClr>
              <a:buFontTx/>
              <a:buChar char="•"/>
            </a:pPr>
            <a:r>
              <a:rPr lang="cs-CZ" dirty="0" smtClean="0">
                <a:latin typeface="+mn-lt"/>
              </a:rPr>
              <a:t>Popsat korelace mezi mozkovou aktivitou a vědomými stavy je věcí techniky a daří se stále lépe. Jak je ale propojeno subjektivní prožívání („</a:t>
            </a:r>
            <a:r>
              <a:rPr lang="cs-CZ" dirty="0" err="1" smtClean="0">
                <a:latin typeface="+mn-lt"/>
              </a:rPr>
              <a:t>Qualia</a:t>
            </a:r>
            <a:r>
              <a:rPr lang="cs-CZ" dirty="0" smtClean="0">
                <a:latin typeface="+mn-lt"/>
              </a:rPr>
              <a:t>“) a pochody našeho mozku je tzv. „Těžkým problémem“ filosofie a věd. Bylo učiněno mnoho pokusů jej rozlousknout, ale bez obecně přijatelného řešení. </a:t>
            </a:r>
          </a:p>
          <a:p>
            <a:pPr marL="342900" indent="-342900">
              <a:spcBef>
                <a:spcPct val="20000"/>
              </a:spcBef>
              <a:buClr>
                <a:schemeClr val="tx2"/>
              </a:buClr>
              <a:buFontTx/>
              <a:buChar char="•"/>
            </a:pPr>
            <a:r>
              <a:rPr lang="cs-CZ" dirty="0" smtClean="0">
                <a:latin typeface="+mn-lt"/>
              </a:rPr>
              <a:t>Lze říct, že tu rozpor není a zkoumáním mozku rozluštíme vše (</a:t>
            </a:r>
            <a:r>
              <a:rPr lang="cs-CZ" dirty="0" err="1" smtClean="0">
                <a:latin typeface="+mn-lt"/>
              </a:rPr>
              <a:t>redukcionalistický</a:t>
            </a:r>
            <a:r>
              <a:rPr lang="cs-CZ" dirty="0" smtClean="0">
                <a:latin typeface="+mn-lt"/>
              </a:rPr>
              <a:t> </a:t>
            </a:r>
            <a:r>
              <a:rPr lang="cs-CZ" dirty="0" err="1" smtClean="0">
                <a:latin typeface="+mn-lt"/>
              </a:rPr>
              <a:t>fyzikalismus</a:t>
            </a:r>
            <a:r>
              <a:rPr lang="cs-CZ" dirty="0" smtClean="0">
                <a:latin typeface="+mn-lt"/>
              </a:rPr>
              <a:t> mnoha přírodovědců). Nebo jako Thomas </a:t>
            </a:r>
            <a:r>
              <a:rPr lang="cs-CZ" dirty="0" err="1" smtClean="0">
                <a:latin typeface="+mn-lt"/>
              </a:rPr>
              <a:t>Nagel</a:t>
            </a:r>
            <a:r>
              <a:rPr lang="cs-CZ" dirty="0" smtClean="0">
                <a:latin typeface="+mn-lt"/>
              </a:rPr>
              <a:t> říct, že přírodní vědy a evolucionismus vědomí vysvětlit nedokážou a říká, že sám kosmos inklinuje ke vzniku vědomí (</a:t>
            </a:r>
            <a:r>
              <a:rPr lang="cs-CZ" dirty="0" err="1" smtClean="0">
                <a:latin typeface="+mn-lt"/>
              </a:rPr>
              <a:t>emergentismus</a:t>
            </a:r>
            <a:r>
              <a:rPr lang="cs-CZ" dirty="0" smtClean="0">
                <a:latin typeface="+mn-lt"/>
              </a:rPr>
              <a:t>). Lze jít cestou </a:t>
            </a:r>
            <a:r>
              <a:rPr lang="cs-CZ" dirty="0" err="1" smtClean="0">
                <a:latin typeface="+mn-lt"/>
              </a:rPr>
              <a:t>Cartesiánského</a:t>
            </a:r>
            <a:r>
              <a:rPr lang="cs-CZ" dirty="0" smtClean="0">
                <a:latin typeface="+mn-lt"/>
              </a:rPr>
              <a:t> dualismu (duše a tělo jsou nezávislé substance) nebo panpsychismu (každé jsoucno má jisté vědomí). Jiní , jako </a:t>
            </a:r>
            <a:r>
              <a:rPr lang="cs-CZ" dirty="0" err="1" smtClean="0">
                <a:latin typeface="+mn-lt"/>
              </a:rPr>
              <a:t>Colin</a:t>
            </a:r>
            <a:r>
              <a:rPr lang="cs-CZ" dirty="0" smtClean="0">
                <a:latin typeface="+mn-lt"/>
              </a:rPr>
              <a:t> </a:t>
            </a:r>
            <a:r>
              <a:rPr lang="cs-CZ" dirty="0" err="1" smtClean="0">
                <a:latin typeface="+mn-lt"/>
              </a:rPr>
              <a:t>McGinn</a:t>
            </a:r>
            <a:r>
              <a:rPr lang="cs-CZ" dirty="0" smtClean="0">
                <a:latin typeface="+mn-lt"/>
              </a:rPr>
              <a:t> jsou připraveni akceptovat, že tato oblast je prostě „intelektuálně uzavřena“. </a:t>
            </a:r>
          </a:p>
          <a:p>
            <a:pPr>
              <a:spcBef>
                <a:spcPct val="20000"/>
              </a:spcBef>
              <a:buClr>
                <a:schemeClr val="tx2"/>
              </a:buClr>
            </a:pPr>
            <a:r>
              <a:rPr lang="cs-CZ" dirty="0" smtClean="0">
                <a:latin typeface="+mn-lt"/>
              </a:rPr>
              <a:t>   </a:t>
            </a:r>
          </a:p>
        </p:txBody>
      </p:sp>
    </p:spTree>
    <p:extLst>
      <p:ext uri="{BB962C8B-B14F-4D97-AF65-F5344CB8AC3E}">
        <p14:creationId xmlns:p14="http://schemas.microsoft.com/office/powerpoint/2010/main" val="2617875779"/>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914400" y="512064"/>
            <a:ext cx="7772400" cy="914400"/>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pPr fontAlgn="auto">
              <a:spcAft>
                <a:spcPts val="0"/>
              </a:spcAft>
              <a:defRPr/>
            </a:pPr>
            <a:r>
              <a:rPr lang="cs-CZ" dirty="0" smtClean="0"/>
              <a:t>Několik poznámek na závěr</a:t>
            </a:r>
          </a:p>
        </p:txBody>
      </p:sp>
      <p:sp>
        <p:nvSpPr>
          <p:cNvPr id="3" name="Rectangle 5"/>
          <p:cNvSpPr>
            <a:spLocks noChangeArrowheads="1"/>
          </p:cNvSpPr>
          <p:nvPr/>
        </p:nvSpPr>
        <p:spPr bwMode="auto">
          <a:xfrm>
            <a:off x="457200" y="16002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tx2"/>
              </a:buClr>
              <a:buFontTx/>
              <a:buChar char="•"/>
            </a:pPr>
            <a:r>
              <a:rPr lang="cs-CZ" dirty="0" smtClean="0">
                <a:latin typeface="+mn-lt"/>
              </a:rPr>
              <a:t>Descartes otevřel neobyčejně plodnou cestu empirické vědě. Z jeho pochybování vychází metodologická skepse vědecké metody, která nevěří jen tak něčemu. Jako </a:t>
            </a:r>
            <a:r>
              <a:rPr lang="cs-CZ" dirty="0">
                <a:latin typeface="+mn-lt"/>
              </a:rPr>
              <a:t>metodu si stanoví redukcionismus, který nebere neměřitelné (a </a:t>
            </a:r>
            <a:r>
              <a:rPr lang="cs-CZ" dirty="0" err="1" smtClean="0">
                <a:latin typeface="+mn-lt"/>
              </a:rPr>
              <a:t>nefalsifikovatelné</a:t>
            </a:r>
            <a:r>
              <a:rPr lang="cs-CZ" dirty="0" smtClean="0">
                <a:latin typeface="+mn-lt"/>
              </a:rPr>
              <a:t> </a:t>
            </a:r>
            <a:r>
              <a:rPr lang="cs-CZ" dirty="0">
                <a:latin typeface="+mn-lt"/>
              </a:rPr>
              <a:t>- K.R. </a:t>
            </a:r>
            <a:r>
              <a:rPr lang="cs-CZ" dirty="0" err="1">
                <a:latin typeface="+mn-lt"/>
              </a:rPr>
              <a:t>Popper</a:t>
            </a:r>
            <a:r>
              <a:rPr lang="cs-CZ" dirty="0">
                <a:latin typeface="+mn-lt"/>
              </a:rPr>
              <a:t>) v </a:t>
            </a:r>
            <a:r>
              <a:rPr lang="cs-CZ" dirty="0" smtClean="0">
                <a:latin typeface="+mn-lt"/>
              </a:rPr>
              <a:t>úvahu. Zájem o „rozlehlá jsoucna“ (</a:t>
            </a:r>
            <a:r>
              <a:rPr lang="cs-CZ" i="1" dirty="0" smtClean="0">
                <a:latin typeface="+mn-lt"/>
              </a:rPr>
              <a:t>res </a:t>
            </a:r>
            <a:r>
              <a:rPr lang="cs-CZ" i="1" dirty="0" err="1" smtClean="0">
                <a:latin typeface="+mn-lt"/>
              </a:rPr>
              <a:t>extensa</a:t>
            </a:r>
            <a:r>
              <a:rPr lang="cs-CZ" dirty="0" smtClean="0">
                <a:latin typeface="+mn-lt"/>
              </a:rPr>
              <a:t>) přinesl obrovský technologický pokrok, </a:t>
            </a:r>
            <a:r>
              <a:rPr lang="cs-CZ" i="1" dirty="0" smtClean="0">
                <a:latin typeface="+mn-lt"/>
              </a:rPr>
              <a:t>res </a:t>
            </a:r>
            <a:r>
              <a:rPr lang="cs-CZ" i="1" dirty="0" err="1" smtClean="0">
                <a:latin typeface="+mn-lt"/>
              </a:rPr>
              <a:t>cogitans</a:t>
            </a:r>
            <a:r>
              <a:rPr lang="cs-CZ" dirty="0" smtClean="0">
                <a:latin typeface="+mn-lt"/>
              </a:rPr>
              <a:t> byla z metodických důvodů dána stranou. </a:t>
            </a:r>
          </a:p>
          <a:p>
            <a:pPr marL="342900" indent="-342900">
              <a:spcBef>
                <a:spcPct val="20000"/>
              </a:spcBef>
              <a:buClr>
                <a:schemeClr val="tx2"/>
              </a:buClr>
              <a:buFontTx/>
              <a:buChar char="•"/>
            </a:pPr>
            <a:r>
              <a:rPr lang="cs-CZ" dirty="0" smtClean="0">
                <a:latin typeface="+mn-lt"/>
              </a:rPr>
              <a:t>Duše určitě je závislá na těle (mozku). Naše </a:t>
            </a:r>
            <a:r>
              <a:rPr lang="cs-CZ" dirty="0">
                <a:latin typeface="+mn-lt"/>
              </a:rPr>
              <a:t>vnímání je tak lehce chemicky </a:t>
            </a:r>
            <a:r>
              <a:rPr lang="cs-CZ" dirty="0" smtClean="0">
                <a:latin typeface="+mn-lt"/>
              </a:rPr>
              <a:t>ovlivnitelné! </a:t>
            </a:r>
            <a:r>
              <a:rPr lang="cs-CZ" dirty="0">
                <a:latin typeface="+mn-lt"/>
              </a:rPr>
              <a:t>Úrazy mozku tak zásadně </a:t>
            </a:r>
            <a:r>
              <a:rPr lang="cs-CZ" dirty="0" smtClean="0">
                <a:latin typeface="+mn-lt"/>
              </a:rPr>
              <a:t>ovlivňují </a:t>
            </a:r>
            <a:r>
              <a:rPr lang="cs-CZ" dirty="0">
                <a:latin typeface="+mn-lt"/>
              </a:rPr>
              <a:t>naše chování a </a:t>
            </a:r>
            <a:r>
              <a:rPr lang="cs-CZ" dirty="0" smtClean="0">
                <a:latin typeface="+mn-lt"/>
              </a:rPr>
              <a:t>prožívání. Paměť a s ní i náš vnitřní svět kamsi mizí při měřitelné mozkové degeneraci. Už se podařilo přečíst jednoduché myšlenky pomocí zobrazovacích metod. </a:t>
            </a:r>
          </a:p>
          <a:p>
            <a:pPr marL="342900" indent="-342900">
              <a:spcBef>
                <a:spcPct val="20000"/>
              </a:spcBef>
              <a:buClr>
                <a:schemeClr val="tx2"/>
              </a:buClr>
              <a:buFontTx/>
              <a:buChar char="•"/>
            </a:pPr>
            <a:r>
              <a:rPr lang="cs-CZ" dirty="0" smtClean="0">
                <a:latin typeface="+mn-lt"/>
              </a:rPr>
              <a:t>Jedno je závislé na druhém. Život obsahuje obě složky nedělitelně, ale těžký problém tím nezmizí. Ponechme stranou problém </a:t>
            </a:r>
            <a:r>
              <a:rPr lang="cs-CZ" b="1" dirty="0" smtClean="0">
                <a:latin typeface="+mn-lt"/>
              </a:rPr>
              <a:t>svobodné vůle</a:t>
            </a:r>
            <a:r>
              <a:rPr lang="cs-CZ" dirty="0" smtClean="0">
                <a:latin typeface="+mn-lt"/>
              </a:rPr>
              <a:t>, který je pro náš běžný život také dost zásadní – stojí na něm naše sliby, pojem rozhodování a také odpovědnosti a práva - a držme se otázky: </a:t>
            </a:r>
            <a:r>
              <a:rPr lang="cs-CZ" b="1" dirty="0" smtClean="0">
                <a:latin typeface="+mn-lt"/>
              </a:rPr>
              <a:t>Proč prožívám</a:t>
            </a:r>
            <a:r>
              <a:rPr lang="cs-CZ" dirty="0" smtClean="0">
                <a:latin typeface="+mn-lt"/>
              </a:rPr>
              <a:t>?</a:t>
            </a:r>
          </a:p>
        </p:txBody>
      </p:sp>
    </p:spTree>
    <p:extLst>
      <p:ext uri="{BB962C8B-B14F-4D97-AF65-F5344CB8AC3E}">
        <p14:creationId xmlns:p14="http://schemas.microsoft.com/office/powerpoint/2010/main" val="101999544"/>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914400" y="512064"/>
            <a:ext cx="7772400" cy="914400"/>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pPr fontAlgn="auto">
              <a:spcAft>
                <a:spcPts val="0"/>
              </a:spcAft>
              <a:defRPr/>
            </a:pPr>
            <a:r>
              <a:rPr lang="cs-CZ" dirty="0" smtClean="0"/>
              <a:t>Několik poznámek na závěr</a:t>
            </a:r>
          </a:p>
        </p:txBody>
      </p:sp>
      <p:sp>
        <p:nvSpPr>
          <p:cNvPr id="3" name="Rectangle 5"/>
          <p:cNvSpPr>
            <a:spLocks noChangeArrowheads="1"/>
          </p:cNvSpPr>
          <p:nvPr/>
        </p:nvSpPr>
        <p:spPr bwMode="auto">
          <a:xfrm>
            <a:off x="457200" y="16002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tx2"/>
              </a:buClr>
              <a:buFontTx/>
              <a:buChar char="•"/>
            </a:pPr>
            <a:r>
              <a:rPr lang="cs-CZ" dirty="0" smtClean="0">
                <a:latin typeface="+mn-lt"/>
              </a:rPr>
              <a:t>Prožívání není pro život nezbytné. Je zcela ve shodě s užitečným – udržovat život jídlem, pitím, sexem, vyhýbáním se bolesti je účelné, ale evoluce mohla zkonstruovat roboty bez emocí a prožitků (</a:t>
            </a:r>
            <a:r>
              <a:rPr lang="cs-CZ" dirty="0" err="1" smtClean="0">
                <a:latin typeface="+mn-lt"/>
              </a:rPr>
              <a:t>Nagel</a:t>
            </a:r>
            <a:r>
              <a:rPr lang="cs-CZ" dirty="0" smtClean="0">
                <a:latin typeface="+mn-lt"/>
              </a:rPr>
              <a:t>). Programy by se mohly zdokonalovat učením (jak jsme svědky u posledních generací automatů). Ale zrodí se jim v koncertu jejich elektronických signálů prožitek? Asi ne. A budou fungovat bezchybně dál, naopak naše závislosti, deprese, psychické problémy, mnoho chybných rozhodnutí  stojí na  existenci </a:t>
            </a:r>
            <a:r>
              <a:rPr lang="cs-CZ" dirty="0">
                <a:latin typeface="+mn-lt"/>
              </a:rPr>
              <a:t>prožitkového světa. </a:t>
            </a:r>
            <a:r>
              <a:rPr lang="cs-CZ" dirty="0" smtClean="0">
                <a:latin typeface="+mn-lt"/>
              </a:rPr>
              <a:t>Proč tedy? Těžko </a:t>
            </a:r>
            <a:r>
              <a:rPr lang="cs-CZ" dirty="0">
                <a:latin typeface="+mn-lt"/>
              </a:rPr>
              <a:t>uvěřit, že to co je pro nás </a:t>
            </a:r>
            <a:r>
              <a:rPr lang="cs-CZ" dirty="0" smtClean="0">
                <a:latin typeface="+mn-lt"/>
              </a:rPr>
              <a:t>tak podstatné, </a:t>
            </a:r>
            <a:r>
              <a:rPr lang="cs-CZ" dirty="0">
                <a:latin typeface="+mn-lt"/>
              </a:rPr>
              <a:t>je jen podružnost. </a:t>
            </a:r>
          </a:p>
          <a:p>
            <a:pPr marL="342900" indent="-342900">
              <a:spcBef>
                <a:spcPct val="20000"/>
              </a:spcBef>
              <a:buClr>
                <a:schemeClr val="tx2"/>
              </a:buClr>
              <a:buFontTx/>
              <a:buChar char="•"/>
            </a:pPr>
            <a:r>
              <a:rPr lang="cs-CZ" dirty="0" smtClean="0">
                <a:latin typeface="+mn-lt"/>
              </a:rPr>
              <a:t>Životu obratlovců jsou evidentně prožitky vlastní a nevidíme kam na cestě k bezobratlým a jednobuněčným položit hranici, kde už život určitě je bez elementárního prožitku. </a:t>
            </a:r>
          </a:p>
          <a:p>
            <a:pPr marL="342900" indent="-342900">
              <a:spcBef>
                <a:spcPct val="20000"/>
              </a:spcBef>
              <a:buClr>
                <a:schemeClr val="tx2"/>
              </a:buClr>
              <a:buFontTx/>
              <a:buChar char="•"/>
            </a:pPr>
            <a:r>
              <a:rPr lang="cs-CZ" dirty="0" smtClean="0">
                <a:latin typeface="+mn-lt"/>
              </a:rPr>
              <a:t>Nemusíme hned věřit v nesmrtelnou duši, ale nemusíme také věřit </a:t>
            </a:r>
            <a:r>
              <a:rPr lang="cs-CZ" dirty="0" err="1" smtClean="0">
                <a:latin typeface="+mn-lt"/>
              </a:rPr>
              <a:t>redukcionalistické</a:t>
            </a:r>
            <a:r>
              <a:rPr lang="cs-CZ" dirty="0" smtClean="0">
                <a:latin typeface="+mn-lt"/>
              </a:rPr>
              <a:t>, </a:t>
            </a:r>
            <a:r>
              <a:rPr lang="cs-CZ" dirty="0" err="1" smtClean="0">
                <a:latin typeface="+mn-lt"/>
              </a:rPr>
              <a:t>fyzikalistické</a:t>
            </a:r>
            <a:r>
              <a:rPr lang="cs-CZ" dirty="0" smtClean="0">
                <a:latin typeface="+mn-lt"/>
              </a:rPr>
              <a:t> přírodovědě, když nám říká, že má na to aby o životě řekla vše a dokonce, že jen ona na to má nárok a všichni ostatní jsou podvodníci (R. Dawkins). Když nám není schopna objasnit tak podstatný aspekt našeho života. </a:t>
            </a:r>
          </a:p>
          <a:p>
            <a:pPr marL="342900" indent="-342900">
              <a:spcBef>
                <a:spcPct val="20000"/>
              </a:spcBef>
              <a:buClr>
                <a:schemeClr val="tx2"/>
              </a:buClr>
              <a:buFontTx/>
              <a:buChar char="•"/>
            </a:pPr>
            <a:r>
              <a:rPr lang="cs-CZ" dirty="0"/>
              <a:t>Život je zvláštní a vztah těla a vědomí je opravdu záhada!</a:t>
            </a:r>
          </a:p>
          <a:p>
            <a:pPr marL="342900" indent="-342900">
              <a:spcBef>
                <a:spcPct val="20000"/>
              </a:spcBef>
              <a:buClr>
                <a:schemeClr val="tx2"/>
              </a:buClr>
              <a:buFontTx/>
              <a:buChar char="•"/>
            </a:pPr>
            <a:endParaRPr lang="cs-CZ" dirty="0" smtClean="0">
              <a:latin typeface="+mn-lt"/>
            </a:endParaRPr>
          </a:p>
        </p:txBody>
      </p:sp>
      <p:sp>
        <p:nvSpPr>
          <p:cNvPr id="4" name="AutoShape 2" descr="Výsledek obrázku pro go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 name="AutoShape 4" descr="Výsledek obrázku pro go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Tree>
    <p:extLst>
      <p:ext uri="{BB962C8B-B14F-4D97-AF65-F5344CB8AC3E}">
        <p14:creationId xmlns:p14="http://schemas.microsoft.com/office/powerpoint/2010/main" val="3654901149"/>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914400" y="512064"/>
            <a:ext cx="7772400" cy="914400"/>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pPr fontAlgn="auto">
              <a:spcAft>
                <a:spcPts val="0"/>
              </a:spcAft>
              <a:defRPr/>
            </a:pPr>
            <a:r>
              <a:rPr lang="cs-CZ" dirty="0" smtClean="0"/>
              <a:t>Několik poznámek na závěr</a:t>
            </a:r>
          </a:p>
        </p:txBody>
      </p:sp>
      <p:sp>
        <p:nvSpPr>
          <p:cNvPr id="3" name="Rectangle 5"/>
          <p:cNvSpPr>
            <a:spLocks noChangeArrowheads="1"/>
          </p:cNvSpPr>
          <p:nvPr/>
        </p:nvSpPr>
        <p:spPr bwMode="auto">
          <a:xfrm>
            <a:off x="457200" y="1600200"/>
            <a:ext cx="7067128" cy="4763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tx2"/>
              </a:buClr>
              <a:buFontTx/>
              <a:buChar char="•"/>
            </a:pPr>
            <a:r>
              <a:rPr lang="cs-CZ" dirty="0" smtClean="0">
                <a:latin typeface="+mn-lt"/>
              </a:rPr>
              <a:t>V 18. století žil další filosof, který ovlivnil způsob myšlení současné vědy: </a:t>
            </a:r>
            <a:r>
              <a:rPr lang="cs-CZ" b="1" dirty="0">
                <a:latin typeface="+mn-lt"/>
              </a:rPr>
              <a:t>Immanuel Kant</a:t>
            </a:r>
            <a:r>
              <a:rPr lang="cs-CZ" dirty="0">
                <a:latin typeface="+mn-lt"/>
              </a:rPr>
              <a:t> (1724-1804). Podobně jako Koperník lidem zpřístupnil poznání, že ne nebeská klenba, ale my se pohybujeme, ukázal, že to, jak se nám svět jeví, zrcadlí </a:t>
            </a:r>
            <a:r>
              <a:rPr lang="cs-CZ" b="1" dirty="0">
                <a:latin typeface="+mn-lt"/>
              </a:rPr>
              <a:t>naše</a:t>
            </a:r>
            <a:r>
              <a:rPr lang="cs-CZ" dirty="0">
                <a:latin typeface="+mn-lt"/>
              </a:rPr>
              <a:t> vlastnosti stejně </a:t>
            </a:r>
            <a:r>
              <a:rPr lang="cs-CZ" dirty="0" smtClean="0">
                <a:latin typeface="+mn-lt"/>
              </a:rPr>
              <a:t>jako </a:t>
            </a:r>
            <a:r>
              <a:rPr lang="cs-CZ" dirty="0">
                <a:latin typeface="+mn-lt"/>
              </a:rPr>
              <a:t>světa kolem. Mozek </a:t>
            </a:r>
            <a:r>
              <a:rPr lang="cs-CZ" dirty="0" smtClean="0">
                <a:latin typeface="+mn-lt"/>
              </a:rPr>
              <a:t>a zkušenost jsou </a:t>
            </a:r>
            <a:r>
              <a:rPr lang="cs-CZ" dirty="0">
                <a:latin typeface="+mn-lt"/>
              </a:rPr>
              <a:t>velmi aktivní při zpracování reality. </a:t>
            </a:r>
            <a:endParaRPr lang="cs-CZ" dirty="0" smtClean="0">
              <a:latin typeface="+mn-lt"/>
            </a:endParaRPr>
          </a:p>
          <a:p>
            <a:pPr marL="342900" indent="-342900">
              <a:spcBef>
                <a:spcPct val="20000"/>
              </a:spcBef>
              <a:buClr>
                <a:schemeClr val="tx2"/>
              </a:buClr>
              <a:buFontTx/>
              <a:buChar char="•"/>
            </a:pPr>
            <a:endParaRPr lang="cs-CZ" dirty="0">
              <a:latin typeface="+mn-lt"/>
            </a:endParaRPr>
          </a:p>
          <a:p>
            <a:pPr marL="342900" indent="-342900">
              <a:spcBef>
                <a:spcPct val="20000"/>
              </a:spcBef>
              <a:buClr>
                <a:schemeClr val="tx2"/>
              </a:buClr>
              <a:buFontTx/>
              <a:buChar char="•"/>
            </a:pPr>
            <a:endParaRPr lang="cs-CZ" dirty="0" smtClean="0">
              <a:latin typeface="+mn-lt"/>
            </a:endParaRPr>
          </a:p>
          <a:p>
            <a:pPr marL="342900" indent="-342900">
              <a:spcBef>
                <a:spcPct val="20000"/>
              </a:spcBef>
              <a:buClr>
                <a:schemeClr val="tx2"/>
              </a:buClr>
              <a:buFontTx/>
              <a:buChar char="•"/>
            </a:pPr>
            <a:r>
              <a:rPr lang="cs-CZ" b="1" dirty="0" smtClean="0">
                <a:latin typeface="+mn-lt"/>
              </a:rPr>
              <a:t>Edmund </a:t>
            </a:r>
            <a:r>
              <a:rPr lang="cs-CZ" b="1" dirty="0" err="1" smtClean="0">
                <a:latin typeface="+mn-lt"/>
              </a:rPr>
              <a:t>Husserl</a:t>
            </a:r>
            <a:r>
              <a:rPr lang="cs-CZ" b="1" dirty="0" smtClean="0">
                <a:latin typeface="+mn-lt"/>
              </a:rPr>
              <a:t> </a:t>
            </a:r>
            <a:r>
              <a:rPr lang="cs-CZ" dirty="0" smtClean="0">
                <a:latin typeface="+mn-lt"/>
              </a:rPr>
              <a:t>(1859-1938) </a:t>
            </a:r>
            <a:r>
              <a:rPr lang="cs-CZ" dirty="0">
                <a:latin typeface="+mn-lt"/>
              </a:rPr>
              <a:t>dále ukázal, že </a:t>
            </a:r>
            <a:r>
              <a:rPr lang="cs-CZ" dirty="0" smtClean="0">
                <a:latin typeface="+mn-lt"/>
              </a:rPr>
              <a:t>naše zkušenost</a:t>
            </a:r>
            <a:r>
              <a:rPr lang="cs-CZ" dirty="0">
                <a:latin typeface="+mn-lt"/>
              </a:rPr>
              <a:t>, předpoklady a apriorní a třeba </a:t>
            </a:r>
            <a:r>
              <a:rPr lang="cs-CZ" dirty="0" smtClean="0">
                <a:latin typeface="+mn-lt"/>
              </a:rPr>
              <a:t>i nedefinovaná </a:t>
            </a:r>
            <a:r>
              <a:rPr lang="cs-CZ" b="1" dirty="0" smtClean="0">
                <a:latin typeface="+mn-lt"/>
              </a:rPr>
              <a:t>přesvědčení</a:t>
            </a:r>
            <a:r>
              <a:rPr lang="cs-CZ" dirty="0" smtClean="0">
                <a:latin typeface="+mn-lt"/>
              </a:rPr>
              <a:t> určují</a:t>
            </a:r>
            <a:r>
              <a:rPr lang="cs-CZ" dirty="0">
                <a:latin typeface="+mn-lt"/>
              </a:rPr>
              <a:t>, že nejsme nestrannými pozorovateli, ale dostáváme jen takový typ odpovědí, jaký čekáme. </a:t>
            </a:r>
            <a:r>
              <a:rPr lang="cs-CZ" dirty="0" smtClean="0">
                <a:latin typeface="+mn-lt"/>
              </a:rPr>
              <a:t>Při poznávání je třeba jít k čistým fenoménům.</a:t>
            </a:r>
            <a:endParaRPr lang="cs-CZ" dirty="0">
              <a:latin typeface="+mn-lt"/>
            </a:endParaRPr>
          </a:p>
          <a:p>
            <a:pPr marL="342900" indent="-342900">
              <a:spcBef>
                <a:spcPct val="20000"/>
              </a:spcBef>
              <a:buClr>
                <a:schemeClr val="tx2"/>
              </a:buClr>
              <a:buFontTx/>
              <a:buChar char="•"/>
            </a:pPr>
            <a:endParaRPr lang="cs-CZ" dirty="0">
              <a:solidFill>
                <a:srgbClr val="FF0000"/>
              </a:solidFill>
              <a:latin typeface="+mn-lt"/>
            </a:endParaRPr>
          </a:p>
          <a:p>
            <a:pPr marL="342900" indent="-342900">
              <a:spcBef>
                <a:spcPct val="20000"/>
              </a:spcBef>
              <a:buClr>
                <a:schemeClr val="tx2"/>
              </a:buClr>
              <a:buFontTx/>
              <a:buChar char="•"/>
            </a:pPr>
            <a:endParaRPr lang="cs-CZ" dirty="0" smtClean="0">
              <a:solidFill>
                <a:srgbClr val="FF0000"/>
              </a:solidFill>
              <a:latin typeface="+mn-lt"/>
            </a:endParaRPr>
          </a:p>
          <a:p>
            <a:pPr marL="342900" indent="-342900">
              <a:spcBef>
                <a:spcPct val="20000"/>
              </a:spcBef>
              <a:buClr>
                <a:schemeClr val="tx2"/>
              </a:buClr>
              <a:buFontTx/>
              <a:buChar char="•"/>
            </a:pPr>
            <a:endParaRPr lang="cs-CZ" dirty="0" smtClean="0">
              <a:solidFill>
                <a:srgbClr val="FF0000"/>
              </a:solidFill>
              <a:latin typeface="+mn-lt"/>
            </a:endParaRPr>
          </a:p>
          <a:p>
            <a:pPr marL="342900" indent="-342900">
              <a:spcBef>
                <a:spcPct val="20000"/>
              </a:spcBef>
              <a:buClr>
                <a:schemeClr val="tx2"/>
              </a:buClr>
              <a:buFontTx/>
              <a:buChar char="•"/>
            </a:pPr>
            <a:endParaRPr lang="cs-CZ" dirty="0">
              <a:solidFill>
                <a:srgbClr val="FF0000"/>
              </a:solidFill>
              <a:latin typeface="+mn-lt"/>
            </a:endParaRPr>
          </a:p>
          <a:p>
            <a:pPr marL="342900" indent="-342900">
              <a:spcBef>
                <a:spcPct val="20000"/>
              </a:spcBef>
              <a:buClr>
                <a:schemeClr val="tx2"/>
              </a:buClr>
              <a:buFontTx/>
              <a:buChar char="•"/>
            </a:pPr>
            <a:endParaRPr lang="cs-CZ" dirty="0" smtClean="0">
              <a:solidFill>
                <a:srgbClr val="FF0000"/>
              </a:solidFill>
              <a:latin typeface="+mn-lt"/>
            </a:endParaRPr>
          </a:p>
          <a:p>
            <a:pPr marL="342900" indent="-342900">
              <a:spcBef>
                <a:spcPct val="20000"/>
              </a:spcBef>
              <a:buClr>
                <a:schemeClr val="tx2"/>
              </a:buClr>
              <a:buFontTx/>
              <a:buChar char="•"/>
            </a:pPr>
            <a:endParaRPr lang="cs-CZ" dirty="0">
              <a:solidFill>
                <a:srgbClr val="FF0000"/>
              </a:solidFill>
              <a:latin typeface="+mn-lt"/>
            </a:endParaRPr>
          </a:p>
          <a:p>
            <a:pPr marL="342900" indent="-342900">
              <a:spcBef>
                <a:spcPct val="20000"/>
              </a:spcBef>
              <a:buClr>
                <a:schemeClr val="tx2"/>
              </a:buClr>
              <a:buFontTx/>
              <a:buChar char="•"/>
            </a:pPr>
            <a:endParaRPr lang="cs-CZ" dirty="0">
              <a:latin typeface="+mn-lt"/>
            </a:endParaRPr>
          </a:p>
          <a:p>
            <a:pPr marL="342900" indent="-342900">
              <a:spcBef>
                <a:spcPct val="20000"/>
              </a:spcBef>
              <a:buClr>
                <a:schemeClr val="tx2"/>
              </a:buClr>
              <a:buFontTx/>
              <a:buChar char="•"/>
            </a:pPr>
            <a:endParaRPr lang="cs-CZ" dirty="0" smtClean="0">
              <a:latin typeface="+mn-lt"/>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4208" y="4971917"/>
            <a:ext cx="2530672" cy="1422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12212" b="8408"/>
          <a:stretch/>
        </p:blipFill>
        <p:spPr bwMode="auto">
          <a:xfrm>
            <a:off x="7236296" y="1600200"/>
            <a:ext cx="1296079" cy="1631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9084150"/>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914400" y="512064"/>
            <a:ext cx="7772400" cy="914400"/>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pPr fontAlgn="auto">
              <a:spcAft>
                <a:spcPts val="0"/>
              </a:spcAft>
              <a:defRPr/>
            </a:pPr>
            <a:r>
              <a:rPr lang="cs-CZ" dirty="0" smtClean="0"/>
              <a:t>Několik poznámek na závěr</a:t>
            </a:r>
          </a:p>
        </p:txBody>
      </p:sp>
      <p:sp>
        <p:nvSpPr>
          <p:cNvPr id="3" name="Rectangle 5"/>
          <p:cNvSpPr>
            <a:spLocks noChangeArrowheads="1"/>
          </p:cNvSpPr>
          <p:nvPr/>
        </p:nvSpPr>
        <p:spPr bwMode="auto">
          <a:xfrm>
            <a:off x="457200" y="16002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tx2"/>
              </a:buClr>
              <a:buFontTx/>
              <a:buChar char="•"/>
            </a:pPr>
            <a:endParaRPr lang="cs-CZ" dirty="0">
              <a:latin typeface="+mn-lt"/>
            </a:endParaRPr>
          </a:p>
          <a:p>
            <a:pPr marL="342900" indent="-342900">
              <a:spcBef>
                <a:spcPct val="20000"/>
              </a:spcBef>
              <a:buClr>
                <a:schemeClr val="tx2"/>
              </a:buClr>
              <a:buFontTx/>
              <a:buChar char="•"/>
            </a:pPr>
            <a:endParaRPr lang="cs-CZ" dirty="0" smtClean="0">
              <a:latin typeface="+mn-lt"/>
            </a:endParaRPr>
          </a:p>
          <a:p>
            <a:pPr marL="342900" indent="-342900">
              <a:spcBef>
                <a:spcPct val="20000"/>
              </a:spcBef>
              <a:buClr>
                <a:schemeClr val="tx2"/>
              </a:buClr>
              <a:buFontTx/>
              <a:buChar char="•"/>
            </a:pPr>
            <a:r>
              <a:rPr lang="cs-CZ" dirty="0" smtClean="0">
                <a:latin typeface="+mn-lt"/>
              </a:rPr>
              <a:t>Smith, C.U.M. Biology </a:t>
            </a:r>
            <a:r>
              <a:rPr lang="cs-CZ" dirty="0" err="1" smtClean="0">
                <a:latin typeface="+mn-lt"/>
              </a:rPr>
              <a:t>of</a:t>
            </a:r>
            <a:r>
              <a:rPr lang="cs-CZ" dirty="0" smtClean="0">
                <a:latin typeface="+mn-lt"/>
              </a:rPr>
              <a:t> sensory </a:t>
            </a:r>
            <a:r>
              <a:rPr lang="cs-CZ" dirty="0" err="1" smtClean="0">
                <a:latin typeface="+mn-lt"/>
              </a:rPr>
              <a:t>systems</a:t>
            </a:r>
            <a:r>
              <a:rPr lang="cs-CZ" dirty="0" smtClean="0">
                <a:latin typeface="+mn-lt"/>
              </a:rPr>
              <a:t>. </a:t>
            </a:r>
            <a:r>
              <a:rPr lang="cs-CZ" dirty="0" err="1" smtClean="0">
                <a:latin typeface="+mn-lt"/>
              </a:rPr>
              <a:t>Wiley-Blackwell</a:t>
            </a:r>
            <a:r>
              <a:rPr lang="cs-CZ" dirty="0" smtClean="0">
                <a:latin typeface="+mn-lt"/>
              </a:rPr>
              <a:t>. 2008</a:t>
            </a:r>
            <a:r>
              <a:rPr lang="cs-CZ" dirty="0">
                <a:latin typeface="+mn-lt"/>
              </a:rPr>
              <a:t>. ISBN: 978-0-470-51862-5</a:t>
            </a:r>
          </a:p>
          <a:p>
            <a:pPr marL="342900" indent="-342900">
              <a:spcBef>
                <a:spcPct val="20000"/>
              </a:spcBef>
              <a:buClr>
                <a:schemeClr val="tx2"/>
              </a:buClr>
              <a:buFontTx/>
              <a:buChar char="•"/>
            </a:pPr>
            <a:r>
              <a:rPr lang="cs-CZ" dirty="0" smtClean="0">
                <a:latin typeface="+mn-lt"/>
              </a:rPr>
              <a:t>http</a:t>
            </a:r>
            <a:r>
              <a:rPr lang="cs-CZ" dirty="0">
                <a:latin typeface="+mn-lt"/>
              </a:rPr>
              <a:t>://casopis.vesmir.cz/clanek/panpsychismus-zleva-zprava </a:t>
            </a:r>
            <a:endParaRPr lang="cs-CZ" dirty="0" smtClean="0">
              <a:latin typeface="+mn-lt"/>
            </a:endParaRPr>
          </a:p>
          <a:p>
            <a:pPr marL="342900" indent="-342900">
              <a:spcBef>
                <a:spcPct val="20000"/>
              </a:spcBef>
              <a:buClr>
                <a:schemeClr val="tx2"/>
              </a:buClr>
              <a:buFontTx/>
              <a:buChar char="•"/>
            </a:pPr>
            <a:r>
              <a:rPr lang="cs-CZ" dirty="0">
                <a:latin typeface="+mn-lt"/>
              </a:rPr>
              <a:t>http://www.prospectmagazine.co.uk/philosophy/thomas-nagel-mind-and-cosmos-review-leiter-nation</a:t>
            </a:r>
          </a:p>
        </p:txBody>
      </p:sp>
    </p:spTree>
    <p:extLst>
      <p:ext uri="{BB962C8B-B14F-4D97-AF65-F5344CB8AC3E}">
        <p14:creationId xmlns:p14="http://schemas.microsoft.com/office/powerpoint/2010/main" val="712347219"/>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8002" name="Rectangle 3"/>
          <p:cNvSpPr>
            <a:spLocks noGrp="1" noChangeArrowheads="1"/>
          </p:cNvSpPr>
          <p:nvPr>
            <p:ph idx="1"/>
          </p:nvPr>
        </p:nvSpPr>
        <p:spPr/>
        <p:txBody>
          <a:bodyPr/>
          <a:lstStyle/>
          <a:p>
            <a:pPr eaLnBrk="1" hangingPunct="1"/>
            <a:r>
              <a:rPr lang="cs-CZ" smtClean="0"/>
              <a:t>deaf abstract thinking - téma</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29026" name="Group 46"/>
          <p:cNvGrpSpPr>
            <a:grpSpLocks/>
          </p:cNvGrpSpPr>
          <p:nvPr/>
        </p:nvGrpSpPr>
        <p:grpSpPr bwMode="auto">
          <a:xfrm>
            <a:off x="1403350" y="638175"/>
            <a:ext cx="7024688" cy="6219825"/>
            <a:chOff x="316" y="580"/>
            <a:chExt cx="3319" cy="5660"/>
          </a:xfrm>
        </p:grpSpPr>
        <p:grpSp>
          <p:nvGrpSpPr>
            <p:cNvPr id="129028" name="Group 45"/>
            <p:cNvGrpSpPr>
              <a:grpSpLocks/>
            </p:cNvGrpSpPr>
            <p:nvPr/>
          </p:nvGrpSpPr>
          <p:grpSpPr bwMode="auto">
            <a:xfrm>
              <a:off x="316" y="580"/>
              <a:ext cx="3319" cy="4671"/>
              <a:chOff x="316" y="580"/>
              <a:chExt cx="3319" cy="4671"/>
            </a:xfrm>
          </p:grpSpPr>
          <p:pic>
            <p:nvPicPr>
              <p:cNvPr id="129030" name="Picture 29" descr="polaris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 y="580"/>
                <a:ext cx="3319" cy="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1" name="Picture 39" descr="string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 y="1891"/>
                <a:ext cx="2599" cy="1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2" name="Picture 40" descr="string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 y="3091"/>
                <a:ext cx="2599" cy="1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3" name="Picture 41" descr="string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 y="4070"/>
                <a:ext cx="2599" cy="1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9029" name="Picture 42" descr="string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 y="5059"/>
              <a:ext cx="2599" cy="1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9027" name="Text Box 44"/>
          <p:cNvSpPr txBox="1">
            <a:spLocks noChangeArrowheads="1"/>
          </p:cNvSpPr>
          <p:nvPr/>
        </p:nvSpPr>
        <p:spPr bwMode="auto">
          <a:xfrm>
            <a:off x="2266950" y="0"/>
            <a:ext cx="60928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sz="2800">
                <a:latin typeface="Times New Roman" pitchFamily="18" charset="0"/>
              </a:rPr>
              <a:t>Polarizované světlo – mám nové články!!</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0050" name="Picture 5" descr="polarizované svět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9275"/>
            <a:ext cx="9144000"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1" name="Picture 7" descr="polarizované světlo 2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78238"/>
            <a:ext cx="9118600" cy="317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1074" name="Picture 4" descr="oko hmyz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304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5" name="Picture 5" descr="oko hmyzu2"/>
          <p:cNvPicPr>
            <a:picLocks noChangeAspect="1" noChangeArrowheads="1"/>
          </p:cNvPicPr>
          <p:nvPr/>
        </p:nvPicPr>
        <p:blipFill>
          <a:blip r:embed="rId3">
            <a:lum contrast="40000"/>
            <a:extLst>
              <a:ext uri="{28A0092B-C50C-407E-A947-70E740481C1C}">
                <a14:useLocalDpi xmlns:a14="http://schemas.microsoft.com/office/drawing/2010/main" val="0"/>
              </a:ext>
            </a:extLst>
          </a:blip>
          <a:srcRect/>
          <a:stretch>
            <a:fillRect/>
          </a:stretch>
        </p:blipFill>
        <p:spPr bwMode="auto">
          <a:xfrm>
            <a:off x="0" y="2997200"/>
            <a:ext cx="914400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209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světla transdukce Silbernagl"/>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b="46111"/>
          <a:stretch>
            <a:fillRect/>
          </a:stretch>
        </p:blipFill>
        <p:spPr bwMode="auto">
          <a:xfrm>
            <a:off x="250825" y="0"/>
            <a:ext cx="8532813"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312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414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4"/>
          <p:cNvSpPr txBox="1">
            <a:spLocks noChangeArrowheads="1"/>
          </p:cNvSpPr>
          <p:nvPr/>
        </p:nvSpPr>
        <p:spPr bwMode="auto">
          <a:xfrm>
            <a:off x="158750" y="423863"/>
            <a:ext cx="8734425"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dirty="0"/>
              <a:t>U chemorecepce ligand způsobí změnu </a:t>
            </a:r>
            <a:r>
              <a:rPr lang="cs-CZ" dirty="0" smtClean="0"/>
              <a:t>konformace </a:t>
            </a:r>
            <a:r>
              <a:rPr lang="cs-CZ" dirty="0"/>
              <a:t>membránového 7TM receptoru tak, že alfa podjednotka G proteinu je uvolněna aby aktivovala membránové enzymy. </a:t>
            </a:r>
            <a:endParaRPr lang="cs-CZ" dirty="0" smtClean="0"/>
          </a:p>
          <a:p>
            <a:pPr eaLnBrk="1" hangingPunct="1"/>
            <a:r>
              <a:rPr lang="cs-CZ" dirty="0" smtClean="0"/>
              <a:t>A </a:t>
            </a:r>
            <a:r>
              <a:rPr lang="cs-CZ" dirty="0"/>
              <a:t>stejně je to i s opsinem. V tomto případě je však čichová nebo </a:t>
            </a:r>
            <a:r>
              <a:rPr lang="cs-CZ" dirty="0" smtClean="0"/>
              <a:t>chuťová </a:t>
            </a:r>
            <a:r>
              <a:rPr lang="cs-CZ" dirty="0"/>
              <a:t>molekula v jistém smyslu již přítomna a připojena k 7TM receptoru. Je to chromofor, 11cis </a:t>
            </a:r>
            <a:r>
              <a:rPr lang="cs-CZ" dirty="0" err="1"/>
              <a:t>retinal</a:t>
            </a:r>
            <a:r>
              <a:rPr lang="cs-CZ" dirty="0"/>
              <a:t>. Ten je ve vazbě na lyzinový zbytek uložen do opsinu a je ve své poloze stabilizován slabými interakcemi se dvěma dalšími zbytky aminokyselin. Foton pak pouze změní konformaci </a:t>
            </a:r>
            <a:r>
              <a:rPr lang="cs-CZ" dirty="0" err="1"/>
              <a:t>retinalu</a:t>
            </a:r>
            <a:r>
              <a:rPr lang="cs-CZ" dirty="0"/>
              <a:t> z cis do trans pozice (2x10</a:t>
            </a:r>
            <a:r>
              <a:rPr lang="cs-CZ" baseline="30000" dirty="0"/>
              <a:t>-14</a:t>
            </a:r>
            <a:r>
              <a:rPr lang="cs-CZ" dirty="0"/>
              <a:t>s, takže se už déle nevejde do vazebné polohy v dutině opsinu. </a:t>
            </a:r>
            <a:endParaRPr lang="cs-CZ" dirty="0" smtClean="0"/>
          </a:p>
          <a:p>
            <a:pPr eaLnBrk="1" hangingPunct="1"/>
            <a:r>
              <a:rPr lang="cs-CZ" dirty="0" smtClean="0"/>
              <a:t>To </a:t>
            </a:r>
            <a:r>
              <a:rPr lang="cs-CZ" dirty="0"/>
              <a:t>způsobí, že opsin změní svou konformaci a </a:t>
            </a:r>
            <a:r>
              <a:rPr lang="cs-CZ" dirty="0" smtClean="0"/>
              <a:t>přes </a:t>
            </a:r>
            <a:r>
              <a:rPr lang="cs-CZ" dirty="0"/>
              <a:t>několik meziproduktů se přemění na konečný </a:t>
            </a:r>
            <a:r>
              <a:rPr lang="cs-CZ" dirty="0" err="1"/>
              <a:t>metarodopsin</a:t>
            </a:r>
            <a:r>
              <a:rPr lang="cs-CZ" dirty="0"/>
              <a:t> II. Ten reaguje s G-proteinem (</a:t>
            </a:r>
            <a:r>
              <a:rPr lang="cs-CZ" b="1" dirty="0" err="1"/>
              <a:t>transducinem</a:t>
            </a:r>
            <a:r>
              <a:rPr lang="cs-CZ" dirty="0"/>
              <a:t>), který se následně, po náhradě GDP za GTP, štěpí na alfa a beta gama podjednotky. </a:t>
            </a:r>
            <a:endParaRPr lang="cs-CZ" dirty="0" smtClean="0"/>
          </a:p>
          <a:p>
            <a:pPr eaLnBrk="1" hangingPunct="1"/>
            <a:endParaRPr lang="cs-CZ" dirty="0"/>
          </a:p>
          <a:p>
            <a:pPr eaLnBrk="1" hangingPunct="1"/>
            <a:r>
              <a:rPr lang="cs-CZ" dirty="0" smtClean="0"/>
              <a:t>Alfa </a:t>
            </a:r>
            <a:r>
              <a:rPr lang="cs-CZ" dirty="0"/>
              <a:t>potom, jako u jiných modalit, aktivuje specifické enzymy v membráně, a to takto: na </a:t>
            </a:r>
            <a:r>
              <a:rPr lang="cs-CZ" dirty="0" smtClean="0"/>
              <a:t>aktivovanou </a:t>
            </a:r>
            <a:r>
              <a:rPr lang="cs-CZ" dirty="0"/>
              <a:t>alfa-GTP se nyní naváže inhibiční podjednotka </a:t>
            </a:r>
            <a:r>
              <a:rPr lang="cs-CZ" dirty="0" err="1"/>
              <a:t>cGMP-fosfodiesterázy</a:t>
            </a:r>
            <a:r>
              <a:rPr lang="cs-CZ" dirty="0"/>
              <a:t>, </a:t>
            </a:r>
            <a:r>
              <a:rPr lang="cs-CZ" b="1" dirty="0"/>
              <a:t>PDE</a:t>
            </a:r>
            <a:r>
              <a:rPr lang="cs-CZ" dirty="0"/>
              <a:t>. Takto </a:t>
            </a:r>
            <a:r>
              <a:rPr lang="cs-CZ" dirty="0" err="1"/>
              <a:t>dezinhibovaná</a:t>
            </a:r>
            <a:r>
              <a:rPr lang="cs-CZ" dirty="0"/>
              <a:t> PDE pak </a:t>
            </a:r>
            <a:r>
              <a:rPr lang="cs-CZ" b="1" dirty="0"/>
              <a:t>snižuje </a:t>
            </a:r>
            <a:r>
              <a:rPr lang="cs-CZ" dirty="0"/>
              <a:t>cytosolovou koncentraci </a:t>
            </a:r>
            <a:r>
              <a:rPr lang="cs-CZ" dirty="0" err="1"/>
              <a:t>cGMP</a:t>
            </a:r>
            <a:r>
              <a:rPr lang="cs-CZ" dirty="0"/>
              <a:t>. </a:t>
            </a:r>
          </a:p>
        </p:txBody>
      </p:sp>
      <p:sp>
        <p:nvSpPr>
          <p:cNvPr id="2" name="TextovéPole 1"/>
          <p:cNvSpPr txBox="1"/>
          <p:nvPr/>
        </p:nvSpPr>
        <p:spPr>
          <a:xfrm>
            <a:off x="323529" y="5517232"/>
            <a:ext cx="8712968" cy="646331"/>
          </a:xfrm>
          <a:prstGeom prst="rect">
            <a:avLst/>
          </a:prstGeom>
          <a:noFill/>
        </p:spPr>
        <p:txBody>
          <a:bodyPr wrap="square" rtlCol="0">
            <a:spAutoFit/>
          </a:bodyPr>
          <a:lstStyle/>
          <a:p>
            <a:r>
              <a:rPr lang="en-GB" dirty="0">
                <a:hlinkClick r:id="rId2"/>
              </a:rPr>
              <a:t>https://oup-arc.com/access/content/sensation-and-perception-5e-student-resources/sensation-and-perception-5e-activity-2-6?previousFilter=tag_chapter-02</a:t>
            </a:r>
            <a:endParaRPr lang="en-GB"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5" descr="fotoamplifikace"/>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a:stretch>
            <a:fillRect/>
          </a:stretch>
        </p:blipFill>
        <p:spPr bwMode="auto">
          <a:xfrm>
            <a:off x="5580063" y="1341438"/>
            <a:ext cx="3016250" cy="437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7"/>
          <p:cNvSpPr txBox="1">
            <a:spLocks noChangeArrowheads="1"/>
          </p:cNvSpPr>
          <p:nvPr/>
        </p:nvSpPr>
        <p:spPr bwMode="auto">
          <a:xfrm>
            <a:off x="6300788" y="333375"/>
            <a:ext cx="164179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sz="3200" dirty="0">
                <a:latin typeface="+mn-lt"/>
              </a:rPr>
              <a:t>Zesílení</a:t>
            </a:r>
          </a:p>
        </p:txBody>
      </p:sp>
      <p:pic>
        <p:nvPicPr>
          <p:cNvPr id="18436" name="Picture 8" descr="světla transdukce Silbernagl"/>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l="42195" b="46111"/>
          <a:stretch>
            <a:fillRect/>
          </a:stretch>
        </p:blipFill>
        <p:spPr bwMode="auto">
          <a:xfrm>
            <a:off x="0" y="6350"/>
            <a:ext cx="4932363"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Oval 9"/>
          <p:cNvSpPr>
            <a:spLocks noChangeArrowheads="1"/>
          </p:cNvSpPr>
          <p:nvPr/>
        </p:nvSpPr>
        <p:spPr bwMode="auto">
          <a:xfrm rot="-3442079">
            <a:off x="2013744" y="-708818"/>
            <a:ext cx="1589087" cy="467995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8" descr="File:Crepuscular ray sunset from telstra tower edit.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4813"/>
            <a:ext cx="9144000" cy="616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4"/>
          <p:cNvSpPr txBox="1">
            <a:spLocks noChangeArrowheads="1"/>
          </p:cNvSpPr>
          <p:nvPr/>
        </p:nvSpPr>
        <p:spPr bwMode="auto">
          <a:xfrm>
            <a:off x="2546350" y="1125538"/>
            <a:ext cx="65976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dirty="0"/>
              <a:t>Využití vlastností světla a jeho absorpce při průchodu a odrazu.</a:t>
            </a:r>
          </a:p>
          <a:p>
            <a:pPr eaLnBrk="1" hangingPunct="1"/>
            <a:r>
              <a:rPr lang="cs-CZ" dirty="0"/>
              <a:t>Zrakem až </a:t>
            </a:r>
            <a:r>
              <a:rPr lang="cs-CZ" dirty="0" smtClean="0"/>
              <a:t>cca 90</a:t>
            </a:r>
            <a:r>
              <a:rPr lang="cs-CZ" dirty="0"/>
              <a:t>% </a:t>
            </a:r>
            <a:r>
              <a:rPr lang="cs-CZ" dirty="0" smtClean="0"/>
              <a:t>informací (těžko říct přesně).</a:t>
            </a:r>
            <a:endParaRPr lang="cs-CZ" dirty="0"/>
          </a:p>
          <a:p>
            <a:pPr eaLnBrk="1" hangingPunct="1"/>
            <a:r>
              <a:rPr lang="cs-CZ" dirty="0"/>
              <a:t>Tvar, barva, umístění v prostoru, rychlost a směr pohybu.</a:t>
            </a:r>
          </a:p>
        </p:txBody>
      </p:sp>
      <p:pic>
        <p:nvPicPr>
          <p:cNvPr id="4100" name="Picture 9" descr="light_lux_spec"/>
          <p:cNvPicPr>
            <a:picLocks noChangeAspect="1" noChangeArrowheads="1"/>
          </p:cNvPicPr>
          <p:nvPr/>
        </p:nvPicPr>
        <p:blipFill>
          <a:blip r:embed="rId4">
            <a:extLst>
              <a:ext uri="{28A0092B-C50C-407E-A947-70E740481C1C}">
                <a14:useLocalDpi xmlns:a14="http://schemas.microsoft.com/office/drawing/2010/main" val="0"/>
              </a:ext>
            </a:extLst>
          </a:blip>
          <a:srcRect l="1263" t="3075" r="3174" b="10339"/>
          <a:stretch>
            <a:fillRect/>
          </a:stretch>
        </p:blipFill>
        <p:spPr bwMode="auto">
          <a:xfrm>
            <a:off x="3743325" y="4265613"/>
            <a:ext cx="5400675"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914400" y="1783560"/>
            <a:ext cx="7772400" cy="4572000"/>
          </a:xfrm>
          <a:prstGeom prst="rect">
            <a:avLst/>
          </a:prstGeom>
        </p:spPr>
        <p:txBody>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fontAlgn="auto">
              <a:spcAft>
                <a:spcPts val="0"/>
              </a:spcAft>
              <a:buFontTx/>
              <a:buNone/>
            </a:pPr>
            <a:r>
              <a:rPr lang="cs-CZ" dirty="0" smtClean="0">
                <a:latin typeface="Arial Black" panose="020B0A04020102020204" pitchFamily="34" charset="0"/>
              </a:rPr>
              <a:t>Řada zpětných vazeb a cyklů</a:t>
            </a:r>
            <a:r>
              <a:rPr lang="cs-CZ" dirty="0" smtClean="0"/>
              <a:t>:</a:t>
            </a:r>
          </a:p>
          <a:p>
            <a:pPr fontAlgn="auto">
              <a:spcBef>
                <a:spcPct val="0"/>
              </a:spcBef>
              <a:spcAft>
                <a:spcPts val="0"/>
              </a:spcAft>
            </a:pPr>
            <a:r>
              <a:rPr lang="cs-CZ" dirty="0" smtClean="0">
                <a:latin typeface="Arial" charset="0"/>
              </a:rPr>
              <a:t>Vypnutí, inaktivace – příprava na další signál. </a:t>
            </a:r>
            <a:r>
              <a:rPr lang="cs-CZ" dirty="0" err="1" smtClean="0">
                <a:latin typeface="Arial" charset="0"/>
              </a:rPr>
              <a:t>Arestin</a:t>
            </a:r>
            <a:r>
              <a:rPr lang="cs-CZ" dirty="0" smtClean="0">
                <a:latin typeface="Arial" charset="0"/>
              </a:rPr>
              <a:t> v G-</a:t>
            </a:r>
            <a:r>
              <a:rPr lang="cs-CZ" dirty="0" err="1" smtClean="0">
                <a:latin typeface="Arial" charset="0"/>
              </a:rPr>
              <a:t>prot</a:t>
            </a:r>
            <a:r>
              <a:rPr lang="cs-CZ" dirty="0" smtClean="0">
                <a:latin typeface="Arial" charset="0"/>
              </a:rPr>
              <a:t>. signalizaci, Ca</a:t>
            </a:r>
          </a:p>
          <a:p>
            <a:pPr fontAlgn="auto">
              <a:spcBef>
                <a:spcPct val="0"/>
              </a:spcBef>
              <a:spcAft>
                <a:spcPts val="0"/>
              </a:spcAft>
            </a:pPr>
            <a:r>
              <a:rPr lang="cs-CZ" dirty="0" smtClean="0">
                <a:latin typeface="Arial" charset="0"/>
              </a:rPr>
              <a:t>Adaptace – rozsah od 1 po 10</a:t>
            </a:r>
            <a:r>
              <a:rPr lang="cs-CZ" baseline="30000" dirty="0" smtClean="0">
                <a:latin typeface="Arial" charset="0"/>
              </a:rPr>
              <a:t>6</a:t>
            </a:r>
            <a:r>
              <a:rPr lang="cs-CZ" dirty="0" smtClean="0">
                <a:latin typeface="Arial" charset="0"/>
              </a:rPr>
              <a:t> fotonů / sec, úloha Ca iontů (podobně i čich, sluch)</a:t>
            </a:r>
          </a:p>
          <a:p>
            <a:pPr fontAlgn="auto">
              <a:spcBef>
                <a:spcPct val="0"/>
              </a:spcBef>
              <a:spcAft>
                <a:spcPts val="0"/>
              </a:spcAft>
            </a:pPr>
            <a:r>
              <a:rPr lang="cs-CZ" dirty="0" smtClean="0">
                <a:latin typeface="Arial" charset="0"/>
              </a:rPr>
              <a:t>Regenerace pigmentu – umožní přijetí dalšího signálu</a:t>
            </a:r>
            <a:endParaRPr lang="cs-CZ" dirty="0">
              <a:latin typeface="Arial" charset="0"/>
            </a:endParaRPr>
          </a:p>
        </p:txBody>
      </p:sp>
    </p:spTree>
    <p:extLst>
      <p:ext uri="{BB962C8B-B14F-4D97-AF65-F5344CB8AC3E}">
        <p14:creationId xmlns:p14="http://schemas.microsoft.com/office/powerpoint/2010/main" val="16475754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světla transdukce Silbernagl"/>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l="6685" t="75894"/>
          <a:stretch>
            <a:fillRect/>
          </a:stretch>
        </p:blipFill>
        <p:spPr bwMode="auto">
          <a:xfrm>
            <a:off x="611188" y="3573463"/>
            <a:ext cx="8532812" cy="328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11"/>
          <p:cNvSpPr txBox="1">
            <a:spLocks noChangeArrowheads="1"/>
          </p:cNvSpPr>
          <p:nvPr/>
        </p:nvSpPr>
        <p:spPr bwMode="auto">
          <a:xfrm>
            <a:off x="5003800" y="765175"/>
            <a:ext cx="414020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dirty="0" smtClean="0"/>
              <a:t>Inaktivace a regenerace:</a:t>
            </a:r>
            <a:endParaRPr lang="cs-CZ" dirty="0"/>
          </a:p>
          <a:p>
            <a:pPr eaLnBrk="1" hangingPunct="1"/>
            <a:r>
              <a:rPr lang="cs-CZ" dirty="0" err="1"/>
              <a:t>Samozhasnutí</a:t>
            </a:r>
            <a:r>
              <a:rPr lang="cs-CZ" dirty="0"/>
              <a:t> alfa </a:t>
            </a:r>
            <a:r>
              <a:rPr lang="cs-CZ" u="sng" dirty="0" err="1"/>
              <a:t>Transducinu</a:t>
            </a:r>
            <a:r>
              <a:rPr lang="cs-CZ" dirty="0"/>
              <a:t>. Vlastní aktivitou štěpí GTP na GDP a </a:t>
            </a:r>
            <a:r>
              <a:rPr lang="cs-CZ" dirty="0" smtClean="0"/>
              <a:t>navazuje inhibiční </a:t>
            </a:r>
            <a:r>
              <a:rPr lang="cs-CZ" dirty="0"/>
              <a:t>podjednotku </a:t>
            </a:r>
            <a:r>
              <a:rPr lang="cs-CZ" dirty="0" err="1"/>
              <a:t>Ipde</a:t>
            </a:r>
            <a:r>
              <a:rPr lang="cs-CZ" dirty="0"/>
              <a:t>.</a:t>
            </a:r>
          </a:p>
          <a:p>
            <a:pPr eaLnBrk="1" hangingPunct="1"/>
            <a:r>
              <a:rPr lang="cs-CZ" dirty="0"/>
              <a:t>Katalytická aktivita alfa podjednotky tím končí. </a:t>
            </a:r>
            <a:endParaRPr lang="cs-CZ" dirty="0" smtClean="0"/>
          </a:p>
          <a:p>
            <a:pPr eaLnBrk="1" hangingPunct="1"/>
            <a:r>
              <a:rPr lang="cs-CZ" dirty="0" smtClean="0"/>
              <a:t>GAP (</a:t>
            </a:r>
            <a:r>
              <a:rPr lang="cs-CZ" dirty="0" err="1" smtClean="0"/>
              <a:t>GTPase</a:t>
            </a:r>
            <a:r>
              <a:rPr lang="cs-CZ" dirty="0" smtClean="0"/>
              <a:t> </a:t>
            </a:r>
            <a:r>
              <a:rPr lang="cs-CZ" dirty="0" err="1" smtClean="0"/>
              <a:t>activating</a:t>
            </a:r>
            <a:r>
              <a:rPr lang="cs-CZ" dirty="0" smtClean="0"/>
              <a:t> protein) podporuje cyklus a </a:t>
            </a:r>
            <a:r>
              <a:rPr lang="cs-CZ" dirty="0"/>
              <a:t>regeneraci. Regenerovaný </a:t>
            </a:r>
            <a:r>
              <a:rPr lang="cs-CZ" dirty="0" err="1"/>
              <a:t>transducin</a:t>
            </a:r>
            <a:r>
              <a:rPr lang="cs-CZ" dirty="0"/>
              <a:t> zase uvolňuje </a:t>
            </a:r>
            <a:r>
              <a:rPr lang="cs-CZ" dirty="0" err="1"/>
              <a:t>Ipde</a:t>
            </a:r>
            <a:r>
              <a:rPr lang="cs-CZ" dirty="0"/>
              <a:t>. </a:t>
            </a:r>
          </a:p>
        </p:txBody>
      </p:sp>
      <p:sp>
        <p:nvSpPr>
          <p:cNvPr id="20484" name="Oval 12"/>
          <p:cNvSpPr>
            <a:spLocks noChangeArrowheads="1"/>
          </p:cNvSpPr>
          <p:nvPr/>
        </p:nvSpPr>
        <p:spPr bwMode="auto">
          <a:xfrm rot="-2571422">
            <a:off x="6365875" y="3879850"/>
            <a:ext cx="1193800" cy="2663825"/>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pic>
        <p:nvPicPr>
          <p:cNvPr id="20485" name="Picture 13" descr="světla transdukce Silbernagl"/>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l="42195" b="74217"/>
          <a:stretch>
            <a:fillRect/>
          </a:stretch>
        </p:blipFill>
        <p:spPr bwMode="auto">
          <a:xfrm>
            <a:off x="0" y="0"/>
            <a:ext cx="4932363" cy="327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Oval 14"/>
          <p:cNvSpPr>
            <a:spLocks noChangeArrowheads="1"/>
          </p:cNvSpPr>
          <p:nvPr/>
        </p:nvSpPr>
        <p:spPr bwMode="auto">
          <a:xfrm rot="-3442079">
            <a:off x="1072357" y="-196056"/>
            <a:ext cx="1589087" cy="2447925"/>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světla transdukce Silbernagl"/>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l="53172" b="64540"/>
          <a:stretch>
            <a:fillRect/>
          </a:stretch>
        </p:blipFill>
        <p:spPr bwMode="auto">
          <a:xfrm>
            <a:off x="4787900" y="0"/>
            <a:ext cx="3995738"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Oval 3"/>
          <p:cNvSpPr>
            <a:spLocks noChangeArrowheads="1"/>
          </p:cNvSpPr>
          <p:nvPr/>
        </p:nvSpPr>
        <p:spPr bwMode="auto">
          <a:xfrm>
            <a:off x="5651500" y="3141663"/>
            <a:ext cx="1338263" cy="627062"/>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1508" name="Text Box 4"/>
          <p:cNvSpPr txBox="1">
            <a:spLocks noChangeArrowheads="1"/>
          </p:cNvSpPr>
          <p:nvPr/>
        </p:nvSpPr>
        <p:spPr bwMode="auto">
          <a:xfrm>
            <a:off x="592138" y="1360488"/>
            <a:ext cx="405187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dirty="0" smtClean="0"/>
              <a:t>Terminace:</a:t>
            </a:r>
            <a:endParaRPr lang="cs-CZ" dirty="0"/>
          </a:p>
          <a:p>
            <a:pPr eaLnBrk="1" hangingPunct="1"/>
            <a:r>
              <a:rPr lang="cs-CZ" dirty="0" smtClean="0"/>
              <a:t>Při dopadu světla GCAP </a:t>
            </a:r>
            <a:r>
              <a:rPr lang="cs-CZ" dirty="0"/>
              <a:t>(</a:t>
            </a:r>
            <a:r>
              <a:rPr lang="cs-CZ" dirty="0" err="1"/>
              <a:t>guanylyl</a:t>
            </a:r>
            <a:r>
              <a:rPr lang="cs-CZ" dirty="0"/>
              <a:t> </a:t>
            </a:r>
            <a:r>
              <a:rPr lang="cs-CZ" dirty="0" err="1"/>
              <a:t>cyclase</a:t>
            </a:r>
            <a:r>
              <a:rPr lang="cs-CZ" dirty="0"/>
              <a:t> </a:t>
            </a:r>
            <a:r>
              <a:rPr lang="cs-CZ" dirty="0" err="1"/>
              <a:t>activating</a:t>
            </a:r>
            <a:r>
              <a:rPr lang="cs-CZ" dirty="0"/>
              <a:t> </a:t>
            </a:r>
            <a:r>
              <a:rPr lang="cs-CZ" dirty="0" smtClean="0"/>
              <a:t>Protein</a:t>
            </a:r>
            <a:r>
              <a:rPr lang="cs-CZ" dirty="0"/>
              <a:t>) ztratí 4 Ca a aktivuje </a:t>
            </a:r>
            <a:r>
              <a:rPr lang="cs-CZ" u="sng" dirty="0" smtClean="0"/>
              <a:t>GC</a:t>
            </a:r>
            <a:r>
              <a:rPr lang="cs-CZ" dirty="0" smtClean="0"/>
              <a:t>. Ta zvýší </a:t>
            </a:r>
            <a:r>
              <a:rPr lang="cs-CZ" dirty="0" err="1"/>
              <a:t>cGMP</a:t>
            </a:r>
            <a:r>
              <a:rPr lang="cs-CZ" dirty="0"/>
              <a:t> a </a:t>
            </a:r>
            <a:r>
              <a:rPr lang="cs-CZ" dirty="0" smtClean="0"/>
              <a:t>kationtové kanály </a:t>
            </a:r>
            <a:r>
              <a:rPr lang="cs-CZ" dirty="0"/>
              <a:t>se zase </a:t>
            </a:r>
            <a:r>
              <a:rPr lang="cs-CZ" dirty="0" smtClean="0"/>
              <a:t>otevřou a receptor je připraven na další světelný podnět</a:t>
            </a:r>
            <a:endParaRPr lang="cs-CZ"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světla transdukce Silbernagl"/>
          <p:cNvPicPr>
            <a:picLocks noChangeAspect="1" noChangeArrowheads="1"/>
          </p:cNvPicPr>
          <p:nvPr/>
        </p:nvPicPr>
        <p:blipFill rotWithShape="1">
          <a:blip r:embed="rId2">
            <a:lum bright="-20000" contrast="20000"/>
            <a:extLst>
              <a:ext uri="{28A0092B-C50C-407E-A947-70E740481C1C}">
                <a14:useLocalDpi xmlns:a14="http://schemas.microsoft.com/office/drawing/2010/main" val="0"/>
              </a:ext>
            </a:extLst>
          </a:blip>
          <a:srcRect l="34334" t="54445" b="23581"/>
          <a:stretch/>
        </p:blipFill>
        <p:spPr bwMode="auto">
          <a:xfrm>
            <a:off x="3139524" y="650875"/>
            <a:ext cx="6004476"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6"/>
          <p:cNvSpPr txBox="1">
            <a:spLocks noChangeArrowheads="1"/>
          </p:cNvSpPr>
          <p:nvPr/>
        </p:nvSpPr>
        <p:spPr bwMode="auto">
          <a:xfrm>
            <a:off x="1095375" y="136525"/>
            <a:ext cx="551946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dirty="0" smtClean="0"/>
              <a:t>Inaktivace a adaptace cestou fosforylace </a:t>
            </a:r>
            <a:r>
              <a:rPr lang="cs-CZ" u="sng" dirty="0" smtClean="0"/>
              <a:t>Rodopsinu</a:t>
            </a:r>
            <a:endParaRPr lang="cs-CZ" u="sng" dirty="0"/>
          </a:p>
        </p:txBody>
      </p:sp>
      <p:sp>
        <p:nvSpPr>
          <p:cNvPr id="23556" name="Text Box 11"/>
          <p:cNvSpPr txBox="1">
            <a:spLocks noChangeArrowheads="1"/>
          </p:cNvSpPr>
          <p:nvPr/>
        </p:nvSpPr>
        <p:spPr bwMode="auto">
          <a:xfrm>
            <a:off x="611188" y="4005262"/>
            <a:ext cx="8532812"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dirty="0"/>
              <a:t>Inaktivace rodopsinu:</a:t>
            </a:r>
          </a:p>
          <a:p>
            <a:pPr eaLnBrk="1" hangingPunct="1"/>
            <a:r>
              <a:rPr lang="cs-CZ" dirty="0"/>
              <a:t>MRII odhalí vazebné místo </a:t>
            </a:r>
            <a:r>
              <a:rPr lang="cs-CZ" dirty="0" smtClean="0"/>
              <a:t>pro RK</a:t>
            </a:r>
            <a:r>
              <a:rPr lang="cs-CZ" dirty="0"/>
              <a:t>. Fosforyluje se, naváže </a:t>
            </a:r>
            <a:r>
              <a:rPr lang="cs-CZ" dirty="0" err="1"/>
              <a:t>arestin</a:t>
            </a:r>
            <a:r>
              <a:rPr lang="cs-CZ" dirty="0"/>
              <a:t> a dál už nereaguje </a:t>
            </a:r>
            <a:r>
              <a:rPr lang="cs-CZ" dirty="0" smtClean="0"/>
              <a:t>s </a:t>
            </a:r>
            <a:r>
              <a:rPr lang="cs-CZ" dirty="0" err="1"/>
              <a:t>transducinem</a:t>
            </a:r>
            <a:r>
              <a:rPr lang="cs-CZ" dirty="0"/>
              <a:t>. </a:t>
            </a:r>
            <a:r>
              <a:rPr lang="cs-CZ" dirty="0" err="1"/>
              <a:t>All</a:t>
            </a:r>
            <a:r>
              <a:rPr lang="cs-CZ" dirty="0"/>
              <a:t>–trans-</a:t>
            </a:r>
            <a:r>
              <a:rPr lang="cs-CZ" dirty="0" err="1"/>
              <a:t>retinal</a:t>
            </a:r>
            <a:r>
              <a:rPr lang="cs-CZ" dirty="0"/>
              <a:t> se oddělí</a:t>
            </a:r>
            <a:r>
              <a:rPr lang="cs-CZ" dirty="0" smtClean="0"/>
              <a:t>. RK </a:t>
            </a:r>
            <a:r>
              <a:rPr lang="cs-CZ" dirty="0" err="1" smtClean="0"/>
              <a:t>kompetuje</a:t>
            </a:r>
            <a:r>
              <a:rPr lang="cs-CZ" dirty="0" smtClean="0"/>
              <a:t> s </a:t>
            </a:r>
            <a:r>
              <a:rPr lang="cs-CZ" dirty="0" err="1" smtClean="0"/>
              <a:t>transducinem</a:t>
            </a:r>
            <a:r>
              <a:rPr lang="cs-CZ" dirty="0" smtClean="0"/>
              <a:t> o vazebné místo na MR II.</a:t>
            </a:r>
            <a:endParaRPr lang="cs-CZ" dirty="0"/>
          </a:p>
          <a:p>
            <a:pPr eaLnBrk="1" hangingPunct="1"/>
            <a:endParaRPr lang="cs-CZ" dirty="0"/>
          </a:p>
          <a:p>
            <a:pPr eaLnBrk="1" hangingPunct="1"/>
            <a:r>
              <a:rPr lang="cs-CZ" dirty="0"/>
              <a:t>Ca adaptace:</a:t>
            </a:r>
          </a:p>
          <a:p>
            <a:pPr eaLnBrk="1" hangingPunct="1"/>
            <a:r>
              <a:rPr lang="cs-CZ" dirty="0" smtClean="0"/>
              <a:t>Ca zrychluje fosforylaci MRII na světle s pomocí jiného Ca-závislého proteinu </a:t>
            </a:r>
            <a:r>
              <a:rPr lang="cs-CZ" dirty="0" err="1" smtClean="0"/>
              <a:t>rekoverinu</a:t>
            </a:r>
            <a:r>
              <a:rPr lang="cs-CZ" dirty="0" smtClean="0"/>
              <a:t>. </a:t>
            </a:r>
            <a:r>
              <a:rPr lang="cs-CZ" dirty="0" err="1" smtClean="0"/>
              <a:t>Rekoverin</a:t>
            </a:r>
            <a:r>
              <a:rPr lang="cs-CZ" dirty="0" smtClean="0"/>
              <a:t> </a:t>
            </a:r>
            <a:r>
              <a:rPr lang="cs-CZ" dirty="0"/>
              <a:t>citlivý na Ca se </a:t>
            </a:r>
            <a:r>
              <a:rPr lang="cs-CZ" dirty="0" smtClean="0"/>
              <a:t>tak podílí </a:t>
            </a:r>
            <a:r>
              <a:rPr lang="cs-CZ" dirty="0"/>
              <a:t>na redukci životnosti </a:t>
            </a:r>
            <a:r>
              <a:rPr lang="cs-CZ" dirty="0" smtClean="0"/>
              <a:t>rodopsinu. Méně inhibuje RK je-li méně Ca – za podmínek jasu.</a:t>
            </a:r>
            <a:endParaRPr lang="cs-CZ" dirty="0"/>
          </a:p>
        </p:txBody>
      </p:sp>
    </p:spTree>
    <p:extLst>
      <p:ext uri="{BB962C8B-B14F-4D97-AF65-F5344CB8AC3E}">
        <p14:creationId xmlns:p14="http://schemas.microsoft.com/office/powerpoint/2010/main" val="22538430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2492896"/>
            <a:ext cx="8534400" cy="3450336"/>
          </a:xfrm>
          <a:prstGeom prst="rect">
            <a:avLst/>
          </a:prstGeom>
        </p:spPr>
      </p:pic>
      <p:sp>
        <p:nvSpPr>
          <p:cNvPr id="3" name="TextovéPole 2"/>
          <p:cNvSpPr txBox="1"/>
          <p:nvPr/>
        </p:nvSpPr>
        <p:spPr>
          <a:xfrm>
            <a:off x="1047428" y="1741130"/>
            <a:ext cx="6120680" cy="646331"/>
          </a:xfrm>
          <a:prstGeom prst="rect">
            <a:avLst/>
          </a:prstGeom>
          <a:noFill/>
        </p:spPr>
        <p:txBody>
          <a:bodyPr wrap="square" rtlCol="0">
            <a:spAutoFit/>
          </a:bodyPr>
          <a:lstStyle/>
          <a:p>
            <a:r>
              <a:rPr lang="cs-CZ" dirty="0" smtClean="0"/>
              <a:t>Úloha GPCR kinázy a </a:t>
            </a:r>
            <a:r>
              <a:rPr lang="cs-CZ" dirty="0" err="1" smtClean="0"/>
              <a:t>arestinu</a:t>
            </a:r>
            <a:r>
              <a:rPr lang="cs-CZ" dirty="0" smtClean="0"/>
              <a:t> v GPCR </a:t>
            </a:r>
            <a:r>
              <a:rPr lang="cs-CZ" dirty="0" err="1" smtClean="0"/>
              <a:t>desensitizaci</a:t>
            </a:r>
            <a:endParaRPr lang="cs-CZ" dirty="0" smtClean="0"/>
          </a:p>
          <a:p>
            <a:r>
              <a:rPr lang="cs-CZ" dirty="0" smtClean="0"/>
              <a:t>GPCR g - protein </a:t>
            </a:r>
            <a:r>
              <a:rPr lang="cs-CZ" dirty="0" err="1" smtClean="0"/>
              <a:t>coupled</a:t>
            </a:r>
            <a:r>
              <a:rPr lang="cs-CZ" dirty="0" smtClean="0"/>
              <a:t> cell </a:t>
            </a:r>
            <a:r>
              <a:rPr lang="cs-CZ" dirty="0" err="1" smtClean="0"/>
              <a:t>surface</a:t>
            </a:r>
            <a:r>
              <a:rPr lang="cs-CZ" dirty="0" smtClean="0"/>
              <a:t> receptor</a:t>
            </a:r>
            <a:endParaRPr lang="cs-CZ" dirty="0"/>
          </a:p>
        </p:txBody>
      </p:sp>
      <p:sp>
        <p:nvSpPr>
          <p:cNvPr id="4" name="Text Box 6"/>
          <p:cNvSpPr txBox="1">
            <a:spLocks noChangeArrowheads="1"/>
          </p:cNvSpPr>
          <p:nvPr/>
        </p:nvSpPr>
        <p:spPr bwMode="auto">
          <a:xfrm>
            <a:off x="1095375" y="136525"/>
            <a:ext cx="528862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dirty="0" smtClean="0"/>
              <a:t>Inaktivace rodopsinu je stejná jako u jiných GPCR</a:t>
            </a:r>
            <a:endParaRPr lang="cs-CZ" dirty="0"/>
          </a:p>
        </p:txBody>
      </p:sp>
    </p:spTree>
    <p:extLst>
      <p:ext uri="{BB962C8B-B14F-4D97-AF65-F5344CB8AC3E}">
        <p14:creationId xmlns:p14="http://schemas.microsoft.com/office/powerpoint/2010/main" val="41479699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9" descr="adaptace oka 2"/>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4515866" y="0"/>
            <a:ext cx="45926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2"/>
          <p:cNvSpPr txBox="1">
            <a:spLocks noChangeArrowheads="1"/>
          </p:cNvSpPr>
          <p:nvPr/>
        </p:nvSpPr>
        <p:spPr bwMode="auto">
          <a:xfrm>
            <a:off x="250825" y="1360488"/>
            <a:ext cx="4337049"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cs-CZ" dirty="0"/>
              <a:t>Adaptace</a:t>
            </a:r>
            <a:r>
              <a:rPr lang="cs-CZ" altLang="cs-CZ" dirty="0" smtClean="0"/>
              <a:t>:</a:t>
            </a:r>
          </a:p>
          <a:p>
            <a:pPr eaLnBrk="1" hangingPunct="1"/>
            <a:endParaRPr lang="cs-CZ" altLang="cs-CZ" dirty="0"/>
          </a:p>
          <a:p>
            <a:pPr eaLnBrk="1" hangingPunct="1"/>
            <a:r>
              <a:rPr lang="cs-CZ" altLang="cs-CZ" dirty="0" smtClean="0"/>
              <a:t>Prostorová sumace – vyšší citlivost za cenu menšího rozlišení detailů</a:t>
            </a:r>
          </a:p>
          <a:p>
            <a:pPr eaLnBrk="1" hangingPunct="1"/>
            <a:endParaRPr lang="cs-CZ" altLang="cs-CZ" dirty="0"/>
          </a:p>
          <a:p>
            <a:pPr eaLnBrk="1" hangingPunct="1"/>
            <a:r>
              <a:rPr lang="cs-CZ" altLang="cs-CZ" dirty="0" smtClean="0"/>
              <a:t>Časová sumace – vyšší citlivost za cenu menšího rozlišení rychlých dějů  </a:t>
            </a:r>
            <a:endParaRPr lang="cs-CZ" altLang="cs-CZ"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světla transdukce Silbernagl"/>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l="53172" b="46111"/>
          <a:stretch>
            <a:fillRect/>
          </a:stretch>
        </p:blipFill>
        <p:spPr bwMode="auto">
          <a:xfrm>
            <a:off x="4787900" y="0"/>
            <a:ext cx="3995738"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Oval 5"/>
          <p:cNvSpPr>
            <a:spLocks noChangeArrowheads="1"/>
          </p:cNvSpPr>
          <p:nvPr/>
        </p:nvSpPr>
        <p:spPr bwMode="auto">
          <a:xfrm rot="769747">
            <a:off x="5435600" y="3357563"/>
            <a:ext cx="3024188" cy="34290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532" name="Text Box 6"/>
          <p:cNvSpPr txBox="1">
            <a:spLocks noChangeArrowheads="1"/>
          </p:cNvSpPr>
          <p:nvPr/>
        </p:nvSpPr>
        <p:spPr bwMode="auto">
          <a:xfrm>
            <a:off x="250825" y="1360488"/>
            <a:ext cx="4393183"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dirty="0"/>
              <a:t>Adaptace:</a:t>
            </a:r>
          </a:p>
          <a:p>
            <a:pPr eaLnBrk="1" hangingPunct="1"/>
            <a:r>
              <a:rPr lang="cs-CZ" dirty="0"/>
              <a:t>Soutěž mezi </a:t>
            </a:r>
            <a:r>
              <a:rPr lang="cs-CZ" dirty="0" err="1"/>
              <a:t>fosducinem</a:t>
            </a:r>
            <a:r>
              <a:rPr lang="cs-CZ" dirty="0"/>
              <a:t> a alfa </a:t>
            </a:r>
          </a:p>
          <a:p>
            <a:pPr eaLnBrk="1" hangingPunct="1"/>
            <a:r>
              <a:rPr lang="cs-CZ" dirty="0"/>
              <a:t>podjednotkou o beta a gama podjednotky</a:t>
            </a:r>
          </a:p>
          <a:p>
            <a:pPr eaLnBrk="1" hangingPunct="1"/>
            <a:r>
              <a:rPr lang="cs-CZ" dirty="0"/>
              <a:t>Ve světle je </a:t>
            </a:r>
            <a:r>
              <a:rPr lang="cs-CZ" dirty="0" err="1" smtClean="0"/>
              <a:t>defosforylován</a:t>
            </a:r>
            <a:r>
              <a:rPr lang="cs-CZ" dirty="0" smtClean="0"/>
              <a:t>, váže je, a </a:t>
            </a:r>
            <a:r>
              <a:rPr lang="cs-CZ" dirty="0"/>
              <a:t>tak blokuje </a:t>
            </a:r>
            <a:r>
              <a:rPr lang="cs-CZ" dirty="0" smtClean="0"/>
              <a:t>regeneraci </a:t>
            </a:r>
            <a:r>
              <a:rPr lang="cs-CZ" dirty="0" err="1" smtClean="0"/>
              <a:t>transducinu</a:t>
            </a:r>
            <a:endParaRPr lang="cs-CZ" dirty="0"/>
          </a:p>
        </p:txBody>
      </p:sp>
      <p:pic>
        <p:nvPicPr>
          <p:cNvPr id="22533" name="Picture 7" descr="světla transdukce Silbernagl"/>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l="7083" t="76419" r="39757" b="850"/>
          <a:stretch>
            <a:fillRect/>
          </a:stretch>
        </p:blipFill>
        <p:spPr bwMode="auto">
          <a:xfrm>
            <a:off x="179388" y="3141663"/>
            <a:ext cx="4105275"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světla transdukce Silbernagl"/>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t="54445" b="23581"/>
          <a:stretch>
            <a:fillRect/>
          </a:stretch>
        </p:blipFill>
        <p:spPr bwMode="auto">
          <a:xfrm>
            <a:off x="0" y="650875"/>
            <a:ext cx="9144000"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6"/>
          <p:cNvSpPr txBox="1">
            <a:spLocks noChangeArrowheads="1"/>
          </p:cNvSpPr>
          <p:nvPr/>
        </p:nvSpPr>
        <p:spPr bwMode="auto">
          <a:xfrm>
            <a:off x="1095375" y="136525"/>
            <a:ext cx="4591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t>Regenerace retinalu v pigmentovém epitelu</a:t>
            </a:r>
          </a:p>
        </p:txBody>
      </p:sp>
      <p:pic>
        <p:nvPicPr>
          <p:cNvPr id="5" name="Picture 1030" descr="fotoregenerace"/>
          <p:cNvPicPr>
            <a:picLocks noChangeAspect="1" noChangeArrowheads="1"/>
          </p:cNvPicPr>
          <p:nvPr/>
        </p:nvPicPr>
        <p:blipFill rotWithShape="1">
          <a:blip r:embed="rId3">
            <a:lum bright="-10000" contrast="20000"/>
            <a:extLst>
              <a:ext uri="{28A0092B-C50C-407E-A947-70E740481C1C}">
                <a14:useLocalDpi xmlns:a14="http://schemas.microsoft.com/office/drawing/2010/main" val="0"/>
              </a:ext>
            </a:extLst>
          </a:blip>
          <a:srcRect l="12967" t="5179"/>
          <a:stretch/>
        </p:blipFill>
        <p:spPr bwMode="auto">
          <a:xfrm>
            <a:off x="2737104" y="3789040"/>
            <a:ext cx="6049928" cy="3005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1031"/>
          <p:cNvSpPr>
            <a:spLocks noChangeArrowheads="1"/>
          </p:cNvSpPr>
          <p:nvPr/>
        </p:nvSpPr>
        <p:spPr bwMode="auto">
          <a:xfrm>
            <a:off x="6948264" y="3933056"/>
            <a:ext cx="802964" cy="252824"/>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 name="Text Box 11"/>
          <p:cNvSpPr txBox="1">
            <a:spLocks noChangeArrowheads="1"/>
          </p:cNvSpPr>
          <p:nvPr/>
        </p:nvSpPr>
        <p:spPr bwMode="auto">
          <a:xfrm>
            <a:off x="33192" y="3930744"/>
            <a:ext cx="26666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dirty="0" err="1" smtClean="0"/>
              <a:t>All</a:t>
            </a:r>
            <a:r>
              <a:rPr lang="cs-CZ" dirty="0" smtClean="0"/>
              <a:t>-trans-retinol – vitamin A. Při nedostatku šeroslepost. </a:t>
            </a:r>
            <a:endParaRPr lang="cs-CZ"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303213" y="423863"/>
            <a:ext cx="6442789"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dirty="0" err="1"/>
              <a:t>Drosophila</a:t>
            </a:r>
            <a:r>
              <a:rPr lang="cs-CZ" dirty="0"/>
              <a:t> jako užitečný model zrakové transdukce:</a:t>
            </a:r>
          </a:p>
          <a:p>
            <a:pPr eaLnBrk="1" hangingPunct="1"/>
            <a:r>
              <a:rPr lang="cs-CZ" dirty="0"/>
              <a:t>Mimořádné zesílení – reakce na jediný foton</a:t>
            </a:r>
          </a:p>
          <a:p>
            <a:pPr eaLnBrk="1" hangingPunct="1"/>
            <a:r>
              <a:rPr lang="cs-CZ" dirty="0"/>
              <a:t>Nízký šum ve tmě </a:t>
            </a:r>
            <a:r>
              <a:rPr lang="cs-CZ" dirty="0" smtClean="0"/>
              <a:t>(navzdory spontánní </a:t>
            </a:r>
            <a:r>
              <a:rPr lang="cs-CZ" dirty="0"/>
              <a:t>termální </a:t>
            </a:r>
            <a:r>
              <a:rPr lang="cs-CZ" dirty="0" smtClean="0"/>
              <a:t>izomerizaci)</a:t>
            </a:r>
            <a:endParaRPr lang="cs-CZ" dirty="0"/>
          </a:p>
          <a:p>
            <a:pPr eaLnBrk="1" hangingPunct="1"/>
            <a:r>
              <a:rPr lang="cs-CZ" dirty="0"/>
              <a:t>Široká adaptace – rozsah až 10</a:t>
            </a:r>
            <a:r>
              <a:rPr lang="cs-CZ" baseline="30000" dirty="0"/>
              <a:t>6 </a:t>
            </a:r>
            <a:r>
              <a:rPr lang="cs-CZ" dirty="0" smtClean="0"/>
              <a:t>(závislá na Ca</a:t>
            </a:r>
            <a:r>
              <a:rPr lang="cs-CZ" dirty="0"/>
              <a:t>)</a:t>
            </a:r>
          </a:p>
          <a:p>
            <a:pPr eaLnBrk="1" hangingPunct="1"/>
            <a:r>
              <a:rPr lang="cs-CZ" dirty="0"/>
              <a:t>Rychlá terminace odpovědi (</a:t>
            </a:r>
            <a:r>
              <a:rPr lang="cs-CZ" dirty="0" err="1" smtClean="0"/>
              <a:t>arestin</a:t>
            </a:r>
            <a:r>
              <a:rPr lang="cs-CZ" dirty="0" smtClean="0"/>
              <a:t>)</a:t>
            </a:r>
            <a:endParaRPr lang="cs-CZ" dirty="0"/>
          </a:p>
          <a:p>
            <a:pPr eaLnBrk="1" hangingPunct="1"/>
            <a:r>
              <a:rPr lang="cs-CZ" dirty="0" smtClean="0"/>
              <a:t>10x rychlejší GPCR signální </a:t>
            </a:r>
            <a:r>
              <a:rPr lang="cs-CZ" dirty="0"/>
              <a:t>dráha než </a:t>
            </a:r>
            <a:r>
              <a:rPr lang="cs-CZ" dirty="0" smtClean="0"/>
              <a:t>obratlovci - </a:t>
            </a:r>
            <a:endParaRPr lang="cs-CZ" dirty="0"/>
          </a:p>
        </p:txBody>
      </p:sp>
      <p:sp>
        <p:nvSpPr>
          <p:cNvPr id="26627" name="Text Box 4"/>
          <p:cNvSpPr txBox="1">
            <a:spLocks noChangeArrowheads="1"/>
          </p:cNvSpPr>
          <p:nvPr/>
        </p:nvSpPr>
        <p:spPr bwMode="auto">
          <a:xfrm>
            <a:off x="5003800" y="6381750"/>
            <a:ext cx="7874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sz="1000">
                <a:solidFill>
                  <a:srgbClr val="000000"/>
                </a:solidFill>
              </a:rPr>
              <a:t>fosfolipáza</a:t>
            </a:r>
          </a:p>
        </p:txBody>
      </p:sp>
      <p:sp>
        <p:nvSpPr>
          <p:cNvPr id="26628" name="Line 5"/>
          <p:cNvSpPr>
            <a:spLocks noChangeShapeType="1"/>
          </p:cNvSpPr>
          <p:nvPr/>
        </p:nvSpPr>
        <p:spPr bwMode="auto">
          <a:xfrm flipH="1">
            <a:off x="5580063" y="6021388"/>
            <a:ext cx="360362" cy="4318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nvGrpSpPr>
          <p:cNvPr id="26629" name="Group 8"/>
          <p:cNvGrpSpPr>
            <a:grpSpLocks noChangeAspect="1"/>
          </p:cNvGrpSpPr>
          <p:nvPr/>
        </p:nvGrpSpPr>
        <p:grpSpPr bwMode="auto">
          <a:xfrm>
            <a:off x="3276600" y="2190750"/>
            <a:ext cx="5867400" cy="4667250"/>
            <a:chOff x="2064" y="1380"/>
            <a:chExt cx="3696" cy="2940"/>
          </a:xfrm>
        </p:grpSpPr>
        <p:sp>
          <p:nvSpPr>
            <p:cNvPr id="26630" name="AutoShape 7"/>
            <p:cNvSpPr>
              <a:spLocks noChangeAspect="1" noChangeArrowheads="1" noTextEdit="1"/>
            </p:cNvSpPr>
            <p:nvPr/>
          </p:nvSpPr>
          <p:spPr bwMode="auto">
            <a:xfrm>
              <a:off x="2064" y="1380"/>
              <a:ext cx="3696" cy="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pic>
          <p:nvPicPr>
            <p:cNvPr id="26631"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4" y="1380"/>
              <a:ext cx="3699" cy="2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fototransdukce2"/>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t="57393"/>
          <a:stretch>
            <a:fillRect/>
          </a:stretch>
        </p:blipFill>
        <p:spPr bwMode="auto">
          <a:xfrm>
            <a:off x="2484438" y="2852738"/>
            <a:ext cx="6659562" cy="359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 Box 3"/>
          <p:cNvSpPr txBox="1">
            <a:spLocks noChangeArrowheads="1"/>
          </p:cNvSpPr>
          <p:nvPr/>
        </p:nvSpPr>
        <p:spPr bwMode="auto">
          <a:xfrm>
            <a:off x="879475" y="692150"/>
            <a:ext cx="80835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t>Drosophila jako užitečný model zrakové transdukce:</a:t>
            </a:r>
          </a:p>
          <a:p>
            <a:pPr eaLnBrk="1" hangingPunct="1"/>
            <a:r>
              <a:rPr lang="cs-CZ"/>
              <a:t>Taková rychlost? PLC octomilky je jeden z nejvýkonnějších známých enzymů-</a:t>
            </a:r>
          </a:p>
          <a:p>
            <a:pPr eaLnBrk="1" hangingPunct="1"/>
            <a:r>
              <a:rPr lang="cs-CZ"/>
              <a:t>limitem je jen přísun cGMP</a:t>
            </a:r>
          </a:p>
          <a:p>
            <a:pPr eaLnBrk="1" hangingPunct="1"/>
            <a:r>
              <a:rPr lang="cs-CZ"/>
              <a:t>Výkonnost transdukce omezena pouze difuzním pohybem v membráně.</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8" descr="File:Crepuscular ray sunset from telstra tower edit.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4813"/>
            <a:ext cx="9144000" cy="616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https://dryuc24b85zbr.cloudfront.net/tes/resources/11028967/image?width=500&amp;height=500&amp;version=1426697226000"/>
          <p:cNvPicPr>
            <a:picLocks noChangeAspect="1" noChangeArrowheads="1"/>
          </p:cNvPicPr>
          <p:nvPr/>
        </p:nvPicPr>
        <p:blipFill rotWithShape="1">
          <a:blip r:embed="rId4">
            <a:extLst>
              <a:ext uri="{28A0092B-C50C-407E-A947-70E740481C1C}">
                <a14:useLocalDpi xmlns:a14="http://schemas.microsoft.com/office/drawing/2010/main" val="0"/>
              </a:ext>
            </a:extLst>
          </a:blip>
          <a:srcRect r="9466" b="18661"/>
          <a:stretch/>
        </p:blipFill>
        <p:spPr bwMode="auto">
          <a:xfrm>
            <a:off x="4831961" y="4309037"/>
            <a:ext cx="4311708" cy="2548963"/>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4"/>
          <p:cNvSpPr txBox="1">
            <a:spLocks noChangeArrowheads="1"/>
          </p:cNvSpPr>
          <p:nvPr/>
        </p:nvSpPr>
        <p:spPr bwMode="auto">
          <a:xfrm>
            <a:off x="2546350" y="1125538"/>
            <a:ext cx="65976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dirty="0"/>
              <a:t>Využití vlastností světla a jeho absorpce při průchodu a odrazu.</a:t>
            </a:r>
          </a:p>
          <a:p>
            <a:pPr eaLnBrk="1" hangingPunct="1"/>
            <a:r>
              <a:rPr lang="cs-CZ" dirty="0"/>
              <a:t>Zrakem až </a:t>
            </a:r>
            <a:r>
              <a:rPr lang="cs-CZ" dirty="0" smtClean="0"/>
              <a:t>cca 90</a:t>
            </a:r>
            <a:r>
              <a:rPr lang="cs-CZ" dirty="0"/>
              <a:t>% </a:t>
            </a:r>
            <a:r>
              <a:rPr lang="cs-CZ" dirty="0" smtClean="0"/>
              <a:t>informací (těžko říct přesně).</a:t>
            </a:r>
            <a:endParaRPr lang="cs-CZ" dirty="0"/>
          </a:p>
          <a:p>
            <a:pPr eaLnBrk="1" hangingPunct="1"/>
            <a:r>
              <a:rPr lang="cs-CZ" dirty="0"/>
              <a:t>Tvar, barva, umístění v prostoru, rychlost a směr pohybu.</a:t>
            </a:r>
          </a:p>
        </p:txBody>
      </p:sp>
    </p:spTree>
    <p:extLst>
      <p:ext uri="{BB962C8B-B14F-4D97-AF65-F5344CB8AC3E}">
        <p14:creationId xmlns:p14="http://schemas.microsoft.com/office/powerpoint/2010/main" val="32683978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ardieFig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8400"/>
            <a:ext cx="9144000" cy="5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3"/>
          <p:cNvSpPr txBox="1">
            <a:spLocks noChangeArrowheads="1"/>
          </p:cNvSpPr>
          <p:nvPr/>
        </p:nvSpPr>
        <p:spPr bwMode="auto">
          <a:xfrm>
            <a:off x="1020763" y="65088"/>
            <a:ext cx="71437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t>Drosophila jako užitečný model zrakové transdukce:</a:t>
            </a:r>
          </a:p>
          <a:p>
            <a:pPr eaLnBrk="1" hangingPunct="1"/>
            <a:r>
              <a:rPr lang="cs-CZ"/>
              <a:t>Difuzní model signálového přenosu x Signalplex, scaffolding proteins</a:t>
            </a:r>
          </a:p>
          <a:p>
            <a:pPr eaLnBrk="1" hangingPunct="1"/>
            <a:r>
              <a:rPr lang="cs-CZ"/>
              <a:t>Multimolekulární signalizační komplex</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4"/>
          <p:cNvSpPr txBox="1">
            <a:spLocks noChangeArrowheads="1"/>
          </p:cNvSpPr>
          <p:nvPr/>
        </p:nvSpPr>
        <p:spPr bwMode="auto">
          <a:xfrm>
            <a:off x="3419872" y="0"/>
            <a:ext cx="5874365"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dirty="0" err="1"/>
              <a:t>Drosophila</a:t>
            </a:r>
            <a:r>
              <a:rPr lang="cs-CZ" dirty="0"/>
              <a:t> jako užitečný model zrakové transdukce:</a:t>
            </a:r>
            <a:r>
              <a:rPr lang="cs-CZ" b="1" dirty="0"/>
              <a:t> </a:t>
            </a:r>
          </a:p>
          <a:p>
            <a:pPr eaLnBrk="1" hangingPunct="1"/>
            <a:r>
              <a:rPr lang="cs-CZ" dirty="0"/>
              <a:t>Organizace signálních proteinů </a:t>
            </a:r>
          </a:p>
          <a:p>
            <a:pPr eaLnBrk="1" hangingPunct="1"/>
            <a:r>
              <a:rPr lang="cs-CZ" dirty="0"/>
              <a:t>v čase a prostoru – oddělení, zhášení</a:t>
            </a:r>
          </a:p>
          <a:p>
            <a:pPr eaLnBrk="1" hangingPunct="1"/>
            <a:r>
              <a:rPr lang="cs-CZ" dirty="0" smtClean="0"/>
              <a:t>odpovědi </a:t>
            </a:r>
            <a:r>
              <a:rPr lang="cs-CZ" dirty="0"/>
              <a:t>na </a:t>
            </a:r>
            <a:r>
              <a:rPr lang="cs-CZ" dirty="0" smtClean="0"/>
              <a:t>světlo se účastní i lešení (</a:t>
            </a:r>
            <a:r>
              <a:rPr lang="cs-CZ" dirty="0" err="1" smtClean="0"/>
              <a:t>scaffolding</a:t>
            </a:r>
            <a:r>
              <a:rPr lang="cs-CZ" dirty="0" smtClean="0"/>
              <a:t> INAD</a:t>
            </a:r>
          </a:p>
          <a:p>
            <a:pPr eaLnBrk="1" hangingPunct="1"/>
            <a:r>
              <a:rPr lang="cs-CZ" dirty="0"/>
              <a:t>	</a:t>
            </a:r>
            <a:r>
              <a:rPr lang="cs-CZ" dirty="0" smtClean="0"/>
              <a:t>	 komplex)</a:t>
            </a:r>
            <a:endParaRPr lang="cs-CZ" dirty="0"/>
          </a:p>
        </p:txBody>
      </p:sp>
      <p:grpSp>
        <p:nvGrpSpPr>
          <p:cNvPr id="29699" name="Group 7"/>
          <p:cNvGrpSpPr>
            <a:grpSpLocks noChangeAspect="1"/>
          </p:cNvGrpSpPr>
          <p:nvPr/>
        </p:nvGrpSpPr>
        <p:grpSpPr bwMode="auto">
          <a:xfrm>
            <a:off x="4967288" y="1917700"/>
            <a:ext cx="4176712" cy="4940300"/>
            <a:chOff x="3129" y="1208"/>
            <a:chExt cx="2631" cy="3112"/>
          </a:xfrm>
        </p:grpSpPr>
        <p:sp>
          <p:nvSpPr>
            <p:cNvPr id="29703" name="AutoShape 6"/>
            <p:cNvSpPr>
              <a:spLocks noChangeAspect="1" noChangeArrowheads="1" noTextEdit="1"/>
            </p:cNvSpPr>
            <p:nvPr/>
          </p:nvSpPr>
          <p:spPr bwMode="auto">
            <a:xfrm>
              <a:off x="3129" y="1208"/>
              <a:ext cx="2631" cy="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pic>
          <p:nvPicPr>
            <p:cNvPr id="2970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9" y="1208"/>
              <a:ext cx="2635" cy="3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9700" name="Group 11"/>
          <p:cNvGrpSpPr>
            <a:grpSpLocks noChangeAspect="1"/>
          </p:cNvGrpSpPr>
          <p:nvPr/>
        </p:nvGrpSpPr>
        <p:grpSpPr bwMode="auto">
          <a:xfrm>
            <a:off x="0" y="1196975"/>
            <a:ext cx="4675188" cy="5661025"/>
            <a:chOff x="0" y="754"/>
            <a:chExt cx="2945" cy="3566"/>
          </a:xfrm>
        </p:grpSpPr>
        <p:sp>
          <p:nvSpPr>
            <p:cNvPr id="29701" name="AutoShape 10"/>
            <p:cNvSpPr>
              <a:spLocks noChangeAspect="1" noChangeArrowheads="1" noTextEdit="1"/>
            </p:cNvSpPr>
            <p:nvPr/>
          </p:nvSpPr>
          <p:spPr bwMode="auto">
            <a:xfrm>
              <a:off x="0" y="754"/>
              <a:ext cx="2945" cy="3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pic>
          <p:nvPicPr>
            <p:cNvPr id="29702"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4"/>
              <a:ext cx="2949" cy="3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3"/>
          <p:cNvSpPr txBox="1">
            <a:spLocks noChangeArrowheads="1"/>
          </p:cNvSpPr>
          <p:nvPr/>
        </p:nvSpPr>
        <p:spPr bwMode="auto">
          <a:xfrm>
            <a:off x="158750" y="784225"/>
            <a:ext cx="334645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dirty="0" err="1"/>
              <a:t>Drosophila</a:t>
            </a:r>
            <a:r>
              <a:rPr lang="cs-CZ" dirty="0"/>
              <a:t> jako užitečný model</a:t>
            </a:r>
          </a:p>
          <a:p>
            <a:pPr eaLnBrk="1" hangingPunct="1"/>
            <a:r>
              <a:rPr lang="cs-CZ" dirty="0"/>
              <a:t> zrakové transdukce:</a:t>
            </a:r>
          </a:p>
          <a:p>
            <a:pPr eaLnBrk="1" hangingPunct="1"/>
            <a:r>
              <a:rPr lang="cs-CZ" dirty="0"/>
              <a:t>Taková adaptace?</a:t>
            </a:r>
          </a:p>
          <a:p>
            <a:pPr eaLnBrk="1" hangingPunct="1"/>
            <a:r>
              <a:rPr lang="cs-CZ" dirty="0"/>
              <a:t>Translokace </a:t>
            </a:r>
            <a:r>
              <a:rPr lang="cs-CZ" dirty="0" smtClean="0"/>
              <a:t>komplexů s TRP </a:t>
            </a:r>
            <a:r>
              <a:rPr lang="cs-CZ" dirty="0"/>
              <a:t>–</a:t>
            </a:r>
          </a:p>
          <a:p>
            <a:pPr eaLnBrk="1" hangingPunct="1"/>
            <a:r>
              <a:rPr lang="cs-CZ" dirty="0"/>
              <a:t>mechanismus adaptace </a:t>
            </a:r>
          </a:p>
          <a:p>
            <a:pPr eaLnBrk="1" hangingPunct="1"/>
            <a:r>
              <a:rPr lang="cs-CZ" dirty="0"/>
              <a:t>na tmu a světlo</a:t>
            </a:r>
          </a:p>
        </p:txBody>
      </p:sp>
      <p:grpSp>
        <p:nvGrpSpPr>
          <p:cNvPr id="30723" name="Group 6"/>
          <p:cNvGrpSpPr>
            <a:grpSpLocks noChangeAspect="1"/>
          </p:cNvGrpSpPr>
          <p:nvPr/>
        </p:nvGrpSpPr>
        <p:grpSpPr bwMode="auto">
          <a:xfrm>
            <a:off x="3863975" y="0"/>
            <a:ext cx="5280025" cy="6858000"/>
            <a:chOff x="2434" y="0"/>
            <a:chExt cx="3326" cy="4320"/>
          </a:xfrm>
        </p:grpSpPr>
        <p:sp>
          <p:nvSpPr>
            <p:cNvPr id="30724" name="AutoShape 5"/>
            <p:cNvSpPr>
              <a:spLocks noChangeAspect="1" noChangeArrowheads="1" noTextEdit="1"/>
            </p:cNvSpPr>
            <p:nvPr/>
          </p:nvSpPr>
          <p:spPr bwMode="auto">
            <a:xfrm>
              <a:off x="2434" y="0"/>
              <a:ext cx="332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pic>
          <p:nvPicPr>
            <p:cNvPr id="3072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4" y="0"/>
              <a:ext cx="3334" cy="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746" name="Picture 4" descr="15-10"/>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b="15915"/>
          <a:stretch>
            <a:fillRect/>
          </a:stretch>
        </p:blipFill>
        <p:spPr bwMode="auto">
          <a:xfrm>
            <a:off x="0" y="0"/>
            <a:ext cx="4033838" cy="348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5" descr="15-11"/>
          <p:cNvPicPr>
            <a:picLocks noChangeAspect="1" noChangeArrowheads="1"/>
          </p:cNvPicPr>
          <p:nvPr/>
        </p:nvPicPr>
        <p:blipFill>
          <a:blip r:embed="rId3">
            <a:lum bright="-10000" contrast="20000"/>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b="16327"/>
          <a:stretch>
            <a:fillRect/>
          </a:stretch>
        </p:blipFill>
        <p:spPr bwMode="auto">
          <a:xfrm>
            <a:off x="5292725" y="908050"/>
            <a:ext cx="3170238" cy="541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6" descr="15-12"/>
          <p:cNvPicPr>
            <a:picLocks noChangeAspect="1" noChangeArrowheads="1"/>
          </p:cNvPicPr>
          <p:nvPr/>
        </p:nvPicPr>
        <p:blipFill>
          <a:blip r:embed="rId5">
            <a:lum bright="-10000" contrast="20000"/>
            <a:extLst>
              <a:ext uri="{28A0092B-C50C-407E-A947-70E740481C1C}">
                <a14:useLocalDpi xmlns:a14="http://schemas.microsoft.com/office/drawing/2010/main" val="0"/>
              </a:ext>
            </a:extLst>
          </a:blip>
          <a:srcRect b="10213"/>
          <a:stretch>
            <a:fillRect/>
          </a:stretch>
        </p:blipFill>
        <p:spPr bwMode="auto">
          <a:xfrm>
            <a:off x="900113" y="3500438"/>
            <a:ext cx="3732212"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 Box 7"/>
          <p:cNvSpPr txBox="1">
            <a:spLocks noChangeArrowheads="1"/>
          </p:cNvSpPr>
          <p:nvPr/>
        </p:nvSpPr>
        <p:spPr bwMode="auto">
          <a:xfrm>
            <a:off x="4984750" y="352425"/>
            <a:ext cx="1720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t>cGMP na GMP</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6" descr="sítnice2"/>
          <p:cNvPicPr>
            <a:picLocks noChangeAspect="1" noChangeArrowheads="1"/>
          </p:cNvPicPr>
          <p:nvPr/>
        </p:nvPicPr>
        <p:blipFill>
          <a:blip r:embed="rId2">
            <a:extLst>
              <a:ext uri="{28A0092B-C50C-407E-A947-70E740481C1C}">
                <a14:useLocalDpi xmlns:a14="http://schemas.microsoft.com/office/drawing/2010/main" val="0"/>
              </a:ext>
            </a:extLst>
          </a:blip>
          <a:srcRect l="10092" t="19197" r="8009" b="9413"/>
          <a:stretch>
            <a:fillRect/>
          </a:stretch>
        </p:blipFill>
        <p:spPr bwMode="auto">
          <a:xfrm>
            <a:off x="900113" y="885825"/>
            <a:ext cx="8243887" cy="597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7"/>
          <p:cNvSpPr txBox="1">
            <a:spLocks noChangeArrowheads="1"/>
          </p:cNvSpPr>
          <p:nvPr/>
        </p:nvSpPr>
        <p:spPr bwMode="auto">
          <a:xfrm>
            <a:off x="592138" y="136525"/>
            <a:ext cx="477566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cs-CZ" dirty="0" smtClean="0"/>
              <a:t>Zpracování primární informace už na periferii</a:t>
            </a:r>
          </a:p>
        </p:txBody>
      </p:sp>
    </p:spTree>
    <p:extLst>
      <p:ext uri="{BB962C8B-B14F-4D97-AF65-F5344CB8AC3E}">
        <p14:creationId xmlns:p14="http://schemas.microsoft.com/office/powerpoint/2010/main" val="32987483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8" name="Picture 6" descr="propojování receptorů"/>
          <p:cNvPicPr>
            <a:picLocks noChangeAspect="1" noChangeArrowheads="1"/>
          </p:cNvPicPr>
          <p:nvPr/>
        </p:nvPicPr>
        <p:blipFill rotWithShape="1">
          <a:blip r:embed="rId2">
            <a:extLst>
              <a:ext uri="{28A0092B-C50C-407E-A947-70E740481C1C}">
                <a14:useLocalDpi xmlns:a14="http://schemas.microsoft.com/office/drawing/2010/main" val="0"/>
              </a:ext>
            </a:extLst>
          </a:blip>
          <a:srcRect l="10765" r="11636" b="15776"/>
          <a:stretch/>
        </p:blipFill>
        <p:spPr bwMode="auto">
          <a:xfrm>
            <a:off x="1339761" y="620688"/>
            <a:ext cx="6337300" cy="4255864"/>
          </a:xfrm>
          <a:prstGeom prst="rect">
            <a:avLst/>
          </a:prstGeom>
          <a:noFill/>
          <a:extLst>
            <a:ext uri="{909E8E84-426E-40DD-AFC4-6F175D3DCCD1}">
              <a14:hiddenFill xmlns:a14="http://schemas.microsoft.com/office/drawing/2010/main">
                <a:solidFill>
                  <a:srgbClr val="FFFFFF"/>
                </a:solidFill>
              </a14:hiddenFill>
            </a:ext>
          </a:extLst>
        </p:spPr>
      </p:pic>
      <p:sp>
        <p:nvSpPr>
          <p:cNvPr id="23559" name="Text Box 7"/>
          <p:cNvSpPr txBox="1">
            <a:spLocks noChangeArrowheads="1"/>
          </p:cNvSpPr>
          <p:nvPr/>
        </p:nvSpPr>
        <p:spPr bwMode="auto">
          <a:xfrm>
            <a:off x="1691680" y="130176"/>
            <a:ext cx="542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dirty="0">
                <a:latin typeface="Arial" charset="0"/>
              </a:rPr>
              <a:t>Podobnost architektury </a:t>
            </a:r>
            <a:r>
              <a:rPr lang="cs-CZ" dirty="0" err="1">
                <a:latin typeface="Arial" charset="0"/>
              </a:rPr>
              <a:t>sensorických</a:t>
            </a:r>
            <a:r>
              <a:rPr lang="cs-CZ" dirty="0">
                <a:latin typeface="Arial" charset="0"/>
              </a:rPr>
              <a:t> obvodů a drah</a:t>
            </a:r>
          </a:p>
        </p:txBody>
      </p:sp>
      <p:sp>
        <p:nvSpPr>
          <p:cNvPr id="2" name="TextovéPole 1"/>
          <p:cNvSpPr txBox="1"/>
          <p:nvPr/>
        </p:nvSpPr>
        <p:spPr>
          <a:xfrm>
            <a:off x="1043608" y="5922975"/>
            <a:ext cx="7714397" cy="923330"/>
          </a:xfrm>
          <a:prstGeom prst="rect">
            <a:avLst/>
          </a:prstGeom>
          <a:noFill/>
        </p:spPr>
        <p:txBody>
          <a:bodyPr wrap="square" rtlCol="0">
            <a:spAutoFit/>
          </a:bodyPr>
          <a:lstStyle/>
          <a:p>
            <a:r>
              <a:rPr lang="en-GB" dirty="0">
                <a:hlinkClick r:id="rId3"/>
              </a:rPr>
              <a:t>https://oup-arc.com/access/content/sensation-and-perception-5e-student-resources/sensation-and-perception-5e-activity-2-5?previousFilter=tag_chapter-02</a:t>
            </a:r>
            <a:endParaRPr lang="cs-CZ" dirty="0"/>
          </a:p>
        </p:txBody>
      </p:sp>
      <p:sp>
        <p:nvSpPr>
          <p:cNvPr id="3" name="TextovéPole 2"/>
          <p:cNvSpPr txBox="1"/>
          <p:nvPr/>
        </p:nvSpPr>
        <p:spPr>
          <a:xfrm>
            <a:off x="1300560" y="5079781"/>
            <a:ext cx="6006773" cy="646331"/>
          </a:xfrm>
          <a:prstGeom prst="rect">
            <a:avLst/>
          </a:prstGeom>
          <a:noFill/>
        </p:spPr>
        <p:txBody>
          <a:bodyPr wrap="none" rtlCol="0">
            <a:spAutoFit/>
          </a:bodyPr>
          <a:lstStyle/>
          <a:p>
            <a:r>
              <a:rPr lang="cs-CZ" dirty="0" smtClean="0"/>
              <a:t>Konvergence – zesílení</a:t>
            </a:r>
          </a:p>
          <a:p>
            <a:r>
              <a:rPr lang="cs-CZ" dirty="0" smtClean="0"/>
              <a:t>Laterální inhibice – zvýšení kontrastu přechodů (viz dále)</a:t>
            </a:r>
            <a:endParaRPr lang="cs-CZ" dirty="0"/>
          </a:p>
        </p:txBody>
      </p:sp>
    </p:spTree>
    <p:extLst>
      <p:ext uri="{BB962C8B-B14F-4D97-AF65-F5344CB8AC3E}">
        <p14:creationId xmlns:p14="http://schemas.microsoft.com/office/powerpoint/2010/main" val="1169962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1075"/>
            <a:ext cx="9144000" cy="515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7"/>
          <p:cNvSpPr txBox="1">
            <a:spLocks noChangeArrowheads="1"/>
          </p:cNvSpPr>
          <p:nvPr/>
        </p:nvSpPr>
        <p:spPr bwMode="auto">
          <a:xfrm>
            <a:off x="1691680" y="130176"/>
            <a:ext cx="351891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dirty="0" smtClean="0">
                <a:latin typeface="Arial" charset="0"/>
              </a:rPr>
              <a:t>Tyčinky – vidění  za šera</a:t>
            </a:r>
          </a:p>
          <a:p>
            <a:r>
              <a:rPr lang="cs-CZ" dirty="0" smtClean="0"/>
              <a:t>Čípky – vidění za denního světla</a:t>
            </a:r>
            <a:endParaRPr lang="cs-CZ" dirty="0">
              <a:latin typeface="Arial" charset="0"/>
            </a:endParaRPr>
          </a:p>
        </p:txBody>
      </p:sp>
    </p:spTree>
    <p:extLst>
      <p:ext uri="{BB962C8B-B14F-4D97-AF65-F5344CB8AC3E}">
        <p14:creationId xmlns:p14="http://schemas.microsoft.com/office/powerpoint/2010/main" val="9486000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70" name="Group 2"/>
          <p:cNvGrpSpPr>
            <a:grpSpLocks/>
          </p:cNvGrpSpPr>
          <p:nvPr/>
        </p:nvGrpSpPr>
        <p:grpSpPr bwMode="auto">
          <a:xfrm>
            <a:off x="971550" y="263525"/>
            <a:ext cx="7235825" cy="6594475"/>
            <a:chOff x="0" y="0"/>
            <a:chExt cx="1713" cy="4623"/>
          </a:xfrm>
        </p:grpSpPr>
        <p:sp>
          <p:nvSpPr>
            <p:cNvPr id="32779" name="Rectangle 3"/>
            <p:cNvSpPr>
              <a:spLocks noChangeArrowheads="1"/>
            </p:cNvSpPr>
            <p:nvPr/>
          </p:nvSpPr>
          <p:spPr bwMode="auto">
            <a:xfrm>
              <a:off x="0" y="0"/>
              <a:ext cx="17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cs-CZ"/>
            </a:p>
          </p:txBody>
        </p:sp>
        <p:grpSp>
          <p:nvGrpSpPr>
            <p:cNvPr id="32780" name="Group 4"/>
            <p:cNvGrpSpPr>
              <a:grpSpLocks/>
            </p:cNvGrpSpPr>
            <p:nvPr/>
          </p:nvGrpSpPr>
          <p:grpSpPr bwMode="auto">
            <a:xfrm>
              <a:off x="0" y="0"/>
              <a:ext cx="1672" cy="4623"/>
              <a:chOff x="0" y="0"/>
              <a:chExt cx="1672" cy="4623"/>
            </a:xfrm>
          </p:grpSpPr>
          <p:sp>
            <p:nvSpPr>
              <p:cNvPr id="32781" name="Rectangle 5"/>
              <p:cNvSpPr>
                <a:spLocks noChangeArrowheads="1" noTextEdit="1"/>
              </p:cNvSpPr>
              <p:nvPr/>
            </p:nvSpPr>
            <p:spPr bwMode="auto">
              <a:xfrm>
                <a:off x="0" y="0"/>
                <a:ext cx="153" cy="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cs-CZ"/>
              </a:p>
            </p:txBody>
          </p:sp>
          <p:grpSp>
            <p:nvGrpSpPr>
              <p:cNvPr id="32782" name="Group 6"/>
              <p:cNvGrpSpPr>
                <a:grpSpLocks/>
              </p:cNvGrpSpPr>
              <p:nvPr/>
            </p:nvGrpSpPr>
            <p:grpSpPr bwMode="auto">
              <a:xfrm>
                <a:off x="153" y="0"/>
                <a:ext cx="1519" cy="4623"/>
                <a:chOff x="0" y="2844"/>
                <a:chExt cx="1519" cy="4623"/>
              </a:xfrm>
            </p:grpSpPr>
            <p:sp>
              <p:nvSpPr>
                <p:cNvPr id="32783" name="Rectangle 7"/>
                <p:cNvSpPr>
                  <a:spLocks noChangeArrowheads="1"/>
                </p:cNvSpPr>
                <p:nvPr/>
              </p:nvSpPr>
              <p:spPr bwMode="auto">
                <a:xfrm>
                  <a:off x="0" y="2844"/>
                  <a:ext cx="1519" cy="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400">
                    <a:latin typeface="Times New Roman" pitchFamily="18" charset="0"/>
                  </a:endParaRPr>
                </a:p>
              </p:txBody>
            </p:sp>
            <p:grpSp>
              <p:nvGrpSpPr>
                <p:cNvPr id="32784" name="Group 8"/>
                <p:cNvGrpSpPr>
                  <a:grpSpLocks/>
                </p:cNvGrpSpPr>
                <p:nvPr/>
              </p:nvGrpSpPr>
              <p:grpSpPr bwMode="auto">
                <a:xfrm>
                  <a:off x="0" y="2844"/>
                  <a:ext cx="1518" cy="1464"/>
                  <a:chOff x="0" y="2844"/>
                  <a:chExt cx="1518" cy="1464"/>
                </a:xfrm>
              </p:grpSpPr>
              <p:sp>
                <p:nvSpPr>
                  <p:cNvPr id="32813" name="Rectangle 9"/>
                  <p:cNvSpPr>
                    <a:spLocks noChangeArrowheads="1"/>
                  </p:cNvSpPr>
                  <p:nvPr/>
                </p:nvSpPr>
                <p:spPr bwMode="auto">
                  <a:xfrm>
                    <a:off x="0" y="2844"/>
                    <a:ext cx="539" cy="1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s-CZ" sz="800">
                        <a:latin typeface="Verdana" pitchFamily="34" charset="0"/>
                      </a:rPr>
                      <a:t>  </a:t>
                    </a:r>
                    <a:r>
                      <a:rPr lang="cs-CZ" sz="4900">
                        <a:latin typeface="Verdana" pitchFamily="34" charset="0"/>
                      </a:rPr>
                      <a:t> </a:t>
                    </a:r>
                    <a:r>
                      <a:rPr lang="cs-CZ" sz="800">
                        <a:latin typeface="Verdana" pitchFamily="34" charset="0"/>
                      </a:rPr>
                      <a:t>                    </a:t>
                    </a:r>
                  </a:p>
                </p:txBody>
              </p:sp>
              <p:sp>
                <p:nvSpPr>
                  <p:cNvPr id="32814" name="Rectangle 10"/>
                  <p:cNvSpPr>
                    <a:spLocks noChangeArrowheads="1"/>
                  </p:cNvSpPr>
                  <p:nvPr/>
                </p:nvSpPr>
                <p:spPr bwMode="auto">
                  <a:xfrm>
                    <a:off x="539" y="2844"/>
                    <a:ext cx="979" cy="1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77763" bIns="52371"/>
                  <a:lstStyle/>
                  <a:p>
                    <a:r>
                      <a:rPr lang="cs-CZ" sz="2000" b="1">
                        <a:cs typeface="Arial" charset="0"/>
                      </a:rPr>
                      <a:t>The Nobel Prize in Physiology or Medicine 1981</a:t>
                    </a:r>
                  </a:p>
                  <a:p>
                    <a:pPr eaLnBrk="0" hangingPunct="0"/>
                    <a:endParaRPr lang="cs-CZ" sz="2400">
                      <a:latin typeface="Times New Roman" pitchFamily="18" charset="0"/>
                    </a:endParaRPr>
                  </a:p>
                </p:txBody>
              </p:sp>
            </p:grpSp>
            <p:grpSp>
              <p:nvGrpSpPr>
                <p:cNvPr id="32785" name="Group 11"/>
                <p:cNvGrpSpPr>
                  <a:grpSpLocks/>
                </p:cNvGrpSpPr>
                <p:nvPr/>
              </p:nvGrpSpPr>
              <p:grpSpPr bwMode="auto">
                <a:xfrm>
                  <a:off x="0" y="4308"/>
                  <a:ext cx="1518" cy="751"/>
                  <a:chOff x="0" y="4308"/>
                  <a:chExt cx="1518" cy="751"/>
                </a:xfrm>
              </p:grpSpPr>
              <p:sp>
                <p:nvSpPr>
                  <p:cNvPr id="32811" name="Rectangle 12"/>
                  <p:cNvSpPr>
                    <a:spLocks noChangeArrowheads="1"/>
                  </p:cNvSpPr>
                  <p:nvPr/>
                </p:nvSpPr>
                <p:spPr bwMode="auto">
                  <a:xfrm>
                    <a:off x="0" y="4308"/>
                    <a:ext cx="506" cy="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s-CZ" sz="1200">
                        <a:cs typeface="Arial" charset="0"/>
                      </a:rPr>
                      <a:t>"for his discoveries concerning the functional specialization of the cerebral hemispheres"</a:t>
                    </a:r>
                    <a:endParaRPr lang="cs-CZ" sz="1200">
                      <a:latin typeface="Times New Roman" pitchFamily="18" charset="0"/>
                    </a:endParaRPr>
                  </a:p>
                </p:txBody>
              </p:sp>
              <p:sp>
                <p:nvSpPr>
                  <p:cNvPr id="32812" name="Rectangle 13"/>
                  <p:cNvSpPr>
                    <a:spLocks noChangeArrowheads="1"/>
                  </p:cNvSpPr>
                  <p:nvPr/>
                </p:nvSpPr>
                <p:spPr bwMode="auto">
                  <a:xfrm>
                    <a:off x="506" y="4308"/>
                    <a:ext cx="1012" cy="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s-CZ" sz="1200">
                        <a:cs typeface="Arial" charset="0"/>
                      </a:rPr>
                      <a:t>"for their discoveries concerning information processing in the visual system"</a:t>
                    </a:r>
                    <a:endParaRPr lang="cs-CZ" sz="1200">
                      <a:latin typeface="Times New Roman" pitchFamily="18" charset="0"/>
                    </a:endParaRPr>
                  </a:p>
                </p:txBody>
              </p:sp>
            </p:grpSp>
            <p:grpSp>
              <p:nvGrpSpPr>
                <p:cNvPr id="32786" name="Group 14"/>
                <p:cNvGrpSpPr>
                  <a:grpSpLocks/>
                </p:cNvGrpSpPr>
                <p:nvPr/>
              </p:nvGrpSpPr>
              <p:grpSpPr bwMode="auto">
                <a:xfrm>
                  <a:off x="0" y="5059"/>
                  <a:ext cx="1518" cy="2408"/>
                  <a:chOff x="0" y="5059"/>
                  <a:chExt cx="1518" cy="2408"/>
                </a:xfrm>
              </p:grpSpPr>
              <p:sp>
                <p:nvSpPr>
                  <p:cNvPr id="32787" name="Rectangle 15"/>
                  <p:cNvSpPr>
                    <a:spLocks noChangeArrowheads="1" noTextEdit="1"/>
                  </p:cNvSpPr>
                  <p:nvPr/>
                </p:nvSpPr>
                <p:spPr bwMode="auto">
                  <a:xfrm>
                    <a:off x="0" y="5059"/>
                    <a:ext cx="1518" cy="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cs-CZ"/>
                  </a:p>
                </p:txBody>
              </p:sp>
              <p:sp>
                <p:nvSpPr>
                  <p:cNvPr id="32788" name="Rectangle 16"/>
                  <p:cNvSpPr>
                    <a:spLocks noChangeArrowheads="1"/>
                  </p:cNvSpPr>
                  <p:nvPr/>
                </p:nvSpPr>
                <p:spPr bwMode="auto">
                  <a:xfrm>
                    <a:off x="0" y="5181"/>
                    <a:ext cx="506" cy="1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s-CZ" sz="800">
                        <a:latin typeface="Verdana" pitchFamily="34" charset="0"/>
                      </a:rPr>
                      <a:t>  </a:t>
                    </a:r>
                    <a:r>
                      <a:rPr lang="cs-CZ" sz="10100">
                        <a:latin typeface="Verdana" pitchFamily="34" charset="0"/>
                      </a:rPr>
                      <a:t> </a:t>
                    </a:r>
                    <a:r>
                      <a:rPr lang="cs-CZ" sz="800">
                        <a:latin typeface="Verdana" pitchFamily="34" charset="0"/>
                      </a:rPr>
                      <a:t>                              </a:t>
                    </a:r>
                  </a:p>
                </p:txBody>
              </p:sp>
              <p:sp>
                <p:nvSpPr>
                  <p:cNvPr id="32789" name="Rectangle 17"/>
                  <p:cNvSpPr>
                    <a:spLocks noChangeArrowheads="1"/>
                  </p:cNvSpPr>
                  <p:nvPr/>
                </p:nvSpPr>
                <p:spPr bwMode="auto">
                  <a:xfrm>
                    <a:off x="506" y="5181"/>
                    <a:ext cx="506" cy="1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s-CZ" sz="800">
                        <a:latin typeface="Verdana" pitchFamily="34" charset="0"/>
                      </a:rPr>
                      <a:t>  </a:t>
                    </a:r>
                    <a:r>
                      <a:rPr lang="cs-CZ" sz="10100">
                        <a:latin typeface="Verdana" pitchFamily="34" charset="0"/>
                      </a:rPr>
                      <a:t> </a:t>
                    </a:r>
                    <a:r>
                      <a:rPr lang="cs-CZ" sz="800">
                        <a:latin typeface="Verdana" pitchFamily="34" charset="0"/>
                      </a:rPr>
                      <a:t>                              </a:t>
                    </a:r>
                  </a:p>
                </p:txBody>
              </p:sp>
              <p:sp>
                <p:nvSpPr>
                  <p:cNvPr id="32790" name="Rectangle 18"/>
                  <p:cNvSpPr>
                    <a:spLocks noChangeArrowheads="1"/>
                  </p:cNvSpPr>
                  <p:nvPr/>
                </p:nvSpPr>
                <p:spPr bwMode="auto">
                  <a:xfrm>
                    <a:off x="1012" y="5181"/>
                    <a:ext cx="506" cy="1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s-CZ" sz="800">
                        <a:latin typeface="Verdana" pitchFamily="34" charset="0"/>
                      </a:rPr>
                      <a:t>  </a:t>
                    </a:r>
                    <a:r>
                      <a:rPr lang="cs-CZ" sz="10100">
                        <a:latin typeface="Verdana" pitchFamily="34" charset="0"/>
                      </a:rPr>
                      <a:t> </a:t>
                    </a:r>
                    <a:r>
                      <a:rPr lang="cs-CZ" sz="800">
                        <a:latin typeface="Verdana" pitchFamily="34" charset="0"/>
                      </a:rPr>
                      <a:t>                              </a:t>
                    </a:r>
                  </a:p>
                </p:txBody>
              </p:sp>
              <p:sp>
                <p:nvSpPr>
                  <p:cNvPr id="32791" name="Rectangle 19"/>
                  <p:cNvSpPr>
                    <a:spLocks noChangeArrowheads="1"/>
                  </p:cNvSpPr>
                  <p:nvPr/>
                </p:nvSpPr>
                <p:spPr bwMode="auto">
                  <a:xfrm>
                    <a:off x="0" y="6286"/>
                    <a:ext cx="50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s-CZ" sz="1200" b="1">
                        <a:latin typeface="Verdana" pitchFamily="34" charset="0"/>
                      </a:rPr>
                      <a:t>Roger W. Sperry</a:t>
                    </a:r>
                    <a:r>
                      <a:rPr lang="cs-CZ" sz="1200">
                        <a:latin typeface="Verdana" pitchFamily="34" charset="0"/>
                      </a:rPr>
                      <a:t> </a:t>
                    </a:r>
                    <a:endParaRPr lang="cs-CZ" sz="1200">
                      <a:latin typeface="Times New Roman" pitchFamily="18" charset="0"/>
                    </a:endParaRPr>
                  </a:p>
                </p:txBody>
              </p:sp>
              <p:sp>
                <p:nvSpPr>
                  <p:cNvPr id="32792" name="Rectangle 20"/>
                  <p:cNvSpPr>
                    <a:spLocks noChangeArrowheads="1"/>
                  </p:cNvSpPr>
                  <p:nvPr/>
                </p:nvSpPr>
                <p:spPr bwMode="auto">
                  <a:xfrm>
                    <a:off x="506" y="6286"/>
                    <a:ext cx="50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s-CZ" sz="1200" b="1">
                        <a:latin typeface="Verdana" pitchFamily="34" charset="0"/>
                      </a:rPr>
                      <a:t>David H. Hubel</a:t>
                    </a:r>
                    <a:r>
                      <a:rPr lang="cs-CZ" sz="1200">
                        <a:latin typeface="Verdana" pitchFamily="34" charset="0"/>
                      </a:rPr>
                      <a:t> </a:t>
                    </a:r>
                    <a:endParaRPr lang="cs-CZ" sz="1200">
                      <a:latin typeface="Times New Roman" pitchFamily="18" charset="0"/>
                    </a:endParaRPr>
                  </a:p>
                </p:txBody>
              </p:sp>
              <p:sp>
                <p:nvSpPr>
                  <p:cNvPr id="32793" name="Rectangle 21"/>
                  <p:cNvSpPr>
                    <a:spLocks noChangeArrowheads="1"/>
                  </p:cNvSpPr>
                  <p:nvPr/>
                </p:nvSpPr>
                <p:spPr bwMode="auto">
                  <a:xfrm>
                    <a:off x="1012" y="6286"/>
                    <a:ext cx="50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s-CZ" sz="1200" b="1">
                        <a:latin typeface="Verdana" pitchFamily="34" charset="0"/>
                      </a:rPr>
                      <a:t>Torsten N. Wiesel</a:t>
                    </a:r>
                    <a:r>
                      <a:rPr lang="cs-CZ" sz="1200">
                        <a:latin typeface="Verdana" pitchFamily="34" charset="0"/>
                      </a:rPr>
                      <a:t> </a:t>
                    </a:r>
                    <a:endParaRPr lang="cs-CZ" sz="1200">
                      <a:latin typeface="Times New Roman" pitchFamily="18" charset="0"/>
                    </a:endParaRPr>
                  </a:p>
                </p:txBody>
              </p:sp>
              <p:sp>
                <p:nvSpPr>
                  <p:cNvPr id="32794" name="Rectangle 22"/>
                  <p:cNvSpPr>
                    <a:spLocks noChangeArrowheads="1"/>
                  </p:cNvSpPr>
                  <p:nvPr/>
                </p:nvSpPr>
                <p:spPr bwMode="auto">
                  <a:xfrm>
                    <a:off x="0" y="6498"/>
                    <a:ext cx="50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s-CZ" sz="700">
                        <a:latin typeface="Verdana" pitchFamily="34" charset="0"/>
                      </a:rPr>
                      <a:t>      1/2 of the prize </a:t>
                    </a:r>
                  </a:p>
                </p:txBody>
              </p:sp>
              <p:sp>
                <p:nvSpPr>
                  <p:cNvPr id="32795" name="Rectangle 23"/>
                  <p:cNvSpPr>
                    <a:spLocks noChangeArrowheads="1"/>
                  </p:cNvSpPr>
                  <p:nvPr/>
                </p:nvSpPr>
                <p:spPr bwMode="auto">
                  <a:xfrm>
                    <a:off x="506" y="6498"/>
                    <a:ext cx="50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s-CZ" sz="700">
                        <a:latin typeface="Verdana" pitchFamily="34" charset="0"/>
                      </a:rPr>
                      <a:t>      1/4 of the prize </a:t>
                    </a:r>
                  </a:p>
                </p:txBody>
              </p:sp>
              <p:sp>
                <p:nvSpPr>
                  <p:cNvPr id="32796" name="Rectangle 24"/>
                  <p:cNvSpPr>
                    <a:spLocks noChangeArrowheads="1"/>
                  </p:cNvSpPr>
                  <p:nvPr/>
                </p:nvSpPr>
                <p:spPr bwMode="auto">
                  <a:xfrm>
                    <a:off x="1012" y="6498"/>
                    <a:ext cx="50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s-CZ" sz="700">
                        <a:latin typeface="Verdana" pitchFamily="34" charset="0"/>
                      </a:rPr>
                      <a:t>      1/4 of the prize </a:t>
                    </a:r>
                  </a:p>
                </p:txBody>
              </p:sp>
              <p:sp>
                <p:nvSpPr>
                  <p:cNvPr id="32797" name="Rectangle 25"/>
                  <p:cNvSpPr>
                    <a:spLocks noChangeArrowheads="1"/>
                  </p:cNvSpPr>
                  <p:nvPr/>
                </p:nvSpPr>
                <p:spPr bwMode="auto">
                  <a:xfrm>
                    <a:off x="0" y="6690"/>
                    <a:ext cx="506" cy="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s-CZ" sz="700">
                        <a:latin typeface="Verdana" pitchFamily="34" charset="0"/>
                      </a:rPr>
                      <a:t>USA </a:t>
                    </a:r>
                    <a:endParaRPr lang="cs-CZ" sz="2400">
                      <a:latin typeface="Times New Roman" pitchFamily="18" charset="0"/>
                    </a:endParaRPr>
                  </a:p>
                </p:txBody>
              </p:sp>
              <p:sp>
                <p:nvSpPr>
                  <p:cNvPr id="32798" name="Rectangle 26"/>
                  <p:cNvSpPr>
                    <a:spLocks noChangeArrowheads="1"/>
                  </p:cNvSpPr>
                  <p:nvPr/>
                </p:nvSpPr>
                <p:spPr bwMode="auto">
                  <a:xfrm>
                    <a:off x="506" y="6690"/>
                    <a:ext cx="506" cy="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s-CZ" sz="700">
                        <a:latin typeface="Verdana" pitchFamily="34" charset="0"/>
                      </a:rPr>
                      <a:t>USA </a:t>
                    </a:r>
                    <a:endParaRPr lang="cs-CZ" sz="2400">
                      <a:latin typeface="Times New Roman" pitchFamily="18" charset="0"/>
                    </a:endParaRPr>
                  </a:p>
                </p:txBody>
              </p:sp>
              <p:sp>
                <p:nvSpPr>
                  <p:cNvPr id="32799" name="Rectangle 27"/>
                  <p:cNvSpPr>
                    <a:spLocks noChangeArrowheads="1"/>
                  </p:cNvSpPr>
                  <p:nvPr/>
                </p:nvSpPr>
                <p:spPr bwMode="auto">
                  <a:xfrm>
                    <a:off x="1012" y="6690"/>
                    <a:ext cx="506" cy="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s-CZ" sz="700">
                        <a:latin typeface="Verdana" pitchFamily="34" charset="0"/>
                      </a:rPr>
                      <a:t>Sweden </a:t>
                    </a:r>
                    <a:endParaRPr lang="cs-CZ" sz="2400">
                      <a:latin typeface="Times New Roman" pitchFamily="18" charset="0"/>
                    </a:endParaRPr>
                  </a:p>
                </p:txBody>
              </p:sp>
              <p:sp>
                <p:nvSpPr>
                  <p:cNvPr id="32800" name="Rectangle 28"/>
                  <p:cNvSpPr>
                    <a:spLocks noChangeArrowheads="1"/>
                  </p:cNvSpPr>
                  <p:nvPr/>
                </p:nvSpPr>
                <p:spPr bwMode="auto">
                  <a:xfrm>
                    <a:off x="0" y="6815"/>
                    <a:ext cx="50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cs-CZ"/>
                  </a:p>
                </p:txBody>
              </p:sp>
              <p:sp>
                <p:nvSpPr>
                  <p:cNvPr id="32801" name="Rectangle 29"/>
                  <p:cNvSpPr>
                    <a:spLocks noChangeArrowheads="1"/>
                  </p:cNvSpPr>
                  <p:nvPr/>
                </p:nvSpPr>
                <p:spPr bwMode="auto">
                  <a:xfrm>
                    <a:off x="506" y="6815"/>
                    <a:ext cx="50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cs-CZ"/>
                  </a:p>
                </p:txBody>
              </p:sp>
              <p:sp>
                <p:nvSpPr>
                  <p:cNvPr id="32802" name="Rectangle 30"/>
                  <p:cNvSpPr>
                    <a:spLocks noChangeArrowheads="1"/>
                  </p:cNvSpPr>
                  <p:nvPr/>
                </p:nvSpPr>
                <p:spPr bwMode="auto">
                  <a:xfrm>
                    <a:off x="1012" y="6815"/>
                    <a:ext cx="50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cs-CZ"/>
                  </a:p>
                </p:txBody>
              </p:sp>
              <p:sp>
                <p:nvSpPr>
                  <p:cNvPr id="32803" name="Rectangle 31"/>
                  <p:cNvSpPr>
                    <a:spLocks noChangeArrowheads="1"/>
                  </p:cNvSpPr>
                  <p:nvPr/>
                </p:nvSpPr>
                <p:spPr bwMode="auto">
                  <a:xfrm>
                    <a:off x="0" y="6815"/>
                    <a:ext cx="506" cy="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s-CZ" sz="700">
                        <a:latin typeface="Verdana" pitchFamily="34" charset="0"/>
                      </a:rPr>
                      <a:t>California Institute of Technology </a:t>
                    </a:r>
                    <a:br>
                      <a:rPr lang="cs-CZ" sz="700">
                        <a:latin typeface="Verdana" pitchFamily="34" charset="0"/>
                      </a:rPr>
                    </a:br>
                    <a:r>
                      <a:rPr lang="cs-CZ" sz="700">
                        <a:latin typeface="Verdana" pitchFamily="34" charset="0"/>
                      </a:rPr>
                      <a:t>Pasadena, CA, USA </a:t>
                    </a:r>
                    <a:endParaRPr lang="cs-CZ" sz="2400">
                      <a:latin typeface="Times New Roman" pitchFamily="18" charset="0"/>
                    </a:endParaRPr>
                  </a:p>
                </p:txBody>
              </p:sp>
              <p:sp>
                <p:nvSpPr>
                  <p:cNvPr id="32804" name="Rectangle 32"/>
                  <p:cNvSpPr>
                    <a:spLocks noChangeArrowheads="1"/>
                  </p:cNvSpPr>
                  <p:nvPr/>
                </p:nvSpPr>
                <p:spPr bwMode="auto">
                  <a:xfrm>
                    <a:off x="506" y="6815"/>
                    <a:ext cx="506" cy="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s-CZ" sz="700">
                        <a:latin typeface="Verdana" pitchFamily="34" charset="0"/>
                      </a:rPr>
                      <a:t>Harvard Medical School </a:t>
                    </a:r>
                    <a:br>
                      <a:rPr lang="cs-CZ" sz="700">
                        <a:latin typeface="Verdana" pitchFamily="34" charset="0"/>
                      </a:rPr>
                    </a:br>
                    <a:r>
                      <a:rPr lang="cs-CZ" sz="700">
                        <a:latin typeface="Verdana" pitchFamily="34" charset="0"/>
                      </a:rPr>
                      <a:t>Boston, MA, USA </a:t>
                    </a:r>
                    <a:endParaRPr lang="cs-CZ" sz="2400">
                      <a:latin typeface="Times New Roman" pitchFamily="18" charset="0"/>
                    </a:endParaRPr>
                  </a:p>
                </p:txBody>
              </p:sp>
              <p:sp>
                <p:nvSpPr>
                  <p:cNvPr id="32805" name="Rectangle 33"/>
                  <p:cNvSpPr>
                    <a:spLocks noChangeArrowheads="1"/>
                  </p:cNvSpPr>
                  <p:nvPr/>
                </p:nvSpPr>
                <p:spPr bwMode="auto">
                  <a:xfrm>
                    <a:off x="1012" y="6815"/>
                    <a:ext cx="506" cy="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s-CZ" sz="700">
                        <a:latin typeface="Verdana" pitchFamily="34" charset="0"/>
                      </a:rPr>
                      <a:t>Harvard Medical School </a:t>
                    </a:r>
                    <a:br>
                      <a:rPr lang="cs-CZ" sz="700">
                        <a:latin typeface="Verdana" pitchFamily="34" charset="0"/>
                      </a:rPr>
                    </a:br>
                    <a:r>
                      <a:rPr lang="cs-CZ" sz="700">
                        <a:latin typeface="Verdana" pitchFamily="34" charset="0"/>
                      </a:rPr>
                      <a:t>Boston, MA, USA </a:t>
                    </a:r>
                    <a:endParaRPr lang="cs-CZ" sz="2400">
                      <a:latin typeface="Times New Roman" pitchFamily="18" charset="0"/>
                    </a:endParaRPr>
                  </a:p>
                </p:txBody>
              </p:sp>
              <p:sp>
                <p:nvSpPr>
                  <p:cNvPr id="32806" name="Rectangle 34"/>
                  <p:cNvSpPr>
                    <a:spLocks noChangeArrowheads="1"/>
                  </p:cNvSpPr>
                  <p:nvPr/>
                </p:nvSpPr>
                <p:spPr bwMode="auto">
                  <a:xfrm>
                    <a:off x="0" y="7208"/>
                    <a:ext cx="506" cy="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s-CZ" sz="700">
                        <a:latin typeface="Verdana" pitchFamily="34" charset="0"/>
                      </a:rPr>
                      <a:t>b. 1913</a:t>
                    </a:r>
                    <a:br>
                      <a:rPr lang="cs-CZ" sz="700">
                        <a:latin typeface="Verdana" pitchFamily="34" charset="0"/>
                      </a:rPr>
                    </a:br>
                    <a:r>
                      <a:rPr lang="cs-CZ" sz="700">
                        <a:latin typeface="Verdana" pitchFamily="34" charset="0"/>
                      </a:rPr>
                      <a:t>d. 1994</a:t>
                    </a:r>
                    <a:endParaRPr lang="cs-CZ" sz="2400">
                      <a:latin typeface="Times New Roman" pitchFamily="18" charset="0"/>
                    </a:endParaRPr>
                  </a:p>
                </p:txBody>
              </p:sp>
              <p:sp>
                <p:nvSpPr>
                  <p:cNvPr id="32807" name="Rectangle 35"/>
                  <p:cNvSpPr>
                    <a:spLocks noChangeArrowheads="1"/>
                  </p:cNvSpPr>
                  <p:nvPr/>
                </p:nvSpPr>
                <p:spPr bwMode="auto">
                  <a:xfrm>
                    <a:off x="506" y="7208"/>
                    <a:ext cx="506" cy="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s-CZ" sz="700">
                        <a:latin typeface="Verdana" pitchFamily="34" charset="0"/>
                      </a:rPr>
                      <a:t>b. 1926</a:t>
                    </a:r>
                    <a:br>
                      <a:rPr lang="cs-CZ" sz="700">
                        <a:latin typeface="Verdana" pitchFamily="34" charset="0"/>
                      </a:rPr>
                    </a:br>
                    <a:r>
                      <a:rPr lang="cs-CZ" sz="700">
                        <a:latin typeface="Verdana" pitchFamily="34" charset="0"/>
                      </a:rPr>
                      <a:t>(in Windsor, ON, Canada)</a:t>
                    </a:r>
                    <a:endParaRPr lang="cs-CZ" sz="2400">
                      <a:latin typeface="Times New Roman" pitchFamily="18" charset="0"/>
                    </a:endParaRPr>
                  </a:p>
                </p:txBody>
              </p:sp>
              <p:sp>
                <p:nvSpPr>
                  <p:cNvPr id="32808" name="Rectangle 36"/>
                  <p:cNvSpPr>
                    <a:spLocks noChangeArrowheads="1"/>
                  </p:cNvSpPr>
                  <p:nvPr/>
                </p:nvSpPr>
                <p:spPr bwMode="auto">
                  <a:xfrm>
                    <a:off x="1012" y="7208"/>
                    <a:ext cx="506" cy="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s-CZ" sz="700">
                        <a:latin typeface="Verdana" pitchFamily="34" charset="0"/>
                      </a:rPr>
                      <a:t>b. 1924</a:t>
                    </a:r>
                    <a:endParaRPr lang="cs-CZ" sz="2400">
                      <a:latin typeface="Times New Roman" pitchFamily="18" charset="0"/>
                    </a:endParaRPr>
                  </a:p>
                </p:txBody>
              </p:sp>
              <p:sp>
                <p:nvSpPr>
                  <p:cNvPr id="32809" name="Rectangle 37"/>
                  <p:cNvSpPr>
                    <a:spLocks noChangeArrowheads="1"/>
                  </p:cNvSpPr>
                  <p:nvPr/>
                </p:nvSpPr>
                <p:spPr bwMode="auto">
                  <a:xfrm>
                    <a:off x="0" y="7467"/>
                    <a:ext cx="50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cs-CZ"/>
                  </a:p>
                </p:txBody>
              </p:sp>
              <p:sp>
                <p:nvSpPr>
                  <p:cNvPr id="32810" name="Rectangle 38"/>
                  <p:cNvSpPr>
                    <a:spLocks noChangeArrowheads="1"/>
                  </p:cNvSpPr>
                  <p:nvPr/>
                </p:nvSpPr>
                <p:spPr bwMode="auto">
                  <a:xfrm>
                    <a:off x="506" y="7467"/>
                    <a:ext cx="50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cs-CZ"/>
                  </a:p>
                </p:txBody>
              </p:sp>
            </p:grpSp>
          </p:grpSp>
        </p:grpSp>
      </p:grpSp>
      <p:pic>
        <p:nvPicPr>
          <p:cNvPr id="32771" name="Picture 39" descr="Med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5363" y="920750"/>
            <a:ext cx="577850"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40" descr="Roger W. Sper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6725" y="3533775"/>
            <a:ext cx="81915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41" descr="David H. Hub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5238" y="3587750"/>
            <a:ext cx="8382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42" descr="Torsten N. Wies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5963" y="3640138"/>
            <a:ext cx="887412" cy="111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43" descr="hal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74863" y="4937125"/>
            <a:ext cx="120650"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44" descr="quart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5188" y="4937125"/>
            <a:ext cx="120650"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45" descr="quart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46750" y="4937125"/>
            <a:ext cx="120650"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8" name="Text Box 46">
            <a:hlinkClick r:id="rId8"/>
          </p:cNvPr>
          <p:cNvSpPr txBox="1">
            <a:spLocks noChangeArrowheads="1"/>
          </p:cNvSpPr>
          <p:nvPr/>
        </p:nvSpPr>
        <p:spPr bwMode="auto">
          <a:xfrm>
            <a:off x="3924300" y="1268413"/>
            <a:ext cx="5102225" cy="73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t>David Hubel</a:t>
            </a:r>
            <a:r>
              <a:rPr lang="en-US"/>
              <a:t>’s web page</a:t>
            </a:r>
            <a:endParaRPr lang="cs-CZ"/>
          </a:p>
          <a:p>
            <a:pPr eaLnBrk="1" hangingPunct="1"/>
            <a:r>
              <a:rPr lang="cs-CZ" sz="2400">
                <a:latin typeface="Times New Roman" pitchFamily="18" charset="0"/>
                <a:hlinkClick r:id="rId8"/>
              </a:rPr>
              <a:t>http://hubel.med.harvard.edu/index.html</a:t>
            </a:r>
            <a:endParaRPr lang="en-US" sz="2400">
              <a:latin typeface="Times New Roman" pitchFamily="18"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16-1"/>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b="14763"/>
          <a:stretch>
            <a:fillRect/>
          </a:stretch>
        </p:blipFill>
        <p:spPr bwMode="auto">
          <a:xfrm>
            <a:off x="1979613" y="0"/>
            <a:ext cx="68024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5"/>
          <p:cNvSpPr txBox="1">
            <a:spLocks noChangeArrowheads="1"/>
          </p:cNvSpPr>
          <p:nvPr/>
        </p:nvSpPr>
        <p:spPr bwMode="auto">
          <a:xfrm>
            <a:off x="87313" y="2809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dirty="0"/>
              <a:t>Zraková dráha</a:t>
            </a:r>
          </a:p>
        </p:txBody>
      </p:sp>
      <p:sp>
        <p:nvSpPr>
          <p:cNvPr id="4" name="Text Box 7">
            <a:hlinkClick r:id="rId4"/>
          </p:cNvPr>
          <p:cNvSpPr txBox="1">
            <a:spLocks noChangeArrowheads="1"/>
          </p:cNvSpPr>
          <p:nvPr/>
        </p:nvSpPr>
        <p:spPr bwMode="auto">
          <a:xfrm>
            <a:off x="20216" y="3140968"/>
            <a:ext cx="856895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dirty="0">
                <a:hlinkClick r:id="rId5"/>
              </a:rPr>
              <a:t>https://oup-arc.com/access/content/sensation-and-perception-5e-student-resources/sensation-and-perception-5e-activity-2-1?previousFilter=tag_chapter-02</a:t>
            </a:r>
            <a:endParaRPr lang="cs-CZ"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6"/>
          <p:cNvSpPr txBox="1">
            <a:spLocks noChangeArrowheads="1"/>
          </p:cNvSpPr>
          <p:nvPr/>
        </p:nvSpPr>
        <p:spPr bwMode="auto">
          <a:xfrm>
            <a:off x="12700" y="6167438"/>
            <a:ext cx="9139238"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t>RGB čípky, ale jen RG ve fovei. Tyčinky jsou velmi štíhlé 2-5mm, čípky v periferii 5-8 mm, ve fovei ale pouze 1,5 mm. </a:t>
            </a:r>
          </a:p>
        </p:txBody>
      </p:sp>
      <p:grpSp>
        <p:nvGrpSpPr>
          <p:cNvPr id="11267" name="Group 6"/>
          <p:cNvGrpSpPr>
            <a:grpSpLocks noChangeAspect="1"/>
          </p:cNvGrpSpPr>
          <p:nvPr/>
        </p:nvGrpSpPr>
        <p:grpSpPr bwMode="auto">
          <a:xfrm>
            <a:off x="0" y="836712"/>
            <a:ext cx="9144000" cy="5159375"/>
            <a:chOff x="0" y="618"/>
            <a:chExt cx="5760" cy="3250"/>
          </a:xfrm>
        </p:grpSpPr>
        <p:sp>
          <p:nvSpPr>
            <p:cNvPr id="11268" name="AutoShape 5"/>
            <p:cNvSpPr>
              <a:spLocks noChangeAspect="1" noChangeArrowheads="1" noTextEdit="1"/>
            </p:cNvSpPr>
            <p:nvPr/>
          </p:nvSpPr>
          <p:spPr bwMode="auto">
            <a:xfrm>
              <a:off x="0" y="618"/>
              <a:ext cx="5760" cy="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pic>
          <p:nvPicPr>
            <p:cNvPr id="1126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8"/>
              <a:ext cx="5765" cy="3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 Box 5"/>
          <p:cNvSpPr txBox="1">
            <a:spLocks noChangeArrowheads="1"/>
          </p:cNvSpPr>
          <p:nvPr/>
        </p:nvSpPr>
        <p:spPr bwMode="auto">
          <a:xfrm>
            <a:off x="87313" y="280988"/>
            <a:ext cx="618630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dirty="0"/>
              <a:t>Zraková </a:t>
            </a:r>
            <a:r>
              <a:rPr lang="cs-CZ" dirty="0" smtClean="0"/>
              <a:t>dráha – konvergence na periferii větší než ve fovei</a:t>
            </a:r>
            <a:endParaRPr lang="cs-CZ" dirty="0"/>
          </a:p>
        </p:txBody>
      </p:sp>
    </p:spTree>
    <p:extLst>
      <p:ext uri="{BB962C8B-B14F-4D97-AF65-F5344CB8AC3E}">
        <p14:creationId xmlns:p14="http://schemas.microsoft.com/office/powerpoint/2010/main" val="18777051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120775" y="1981200"/>
            <a:ext cx="7772400" cy="4114800"/>
          </a:xfrm>
          <a:prstGeom prst="rect">
            <a:avLst/>
          </a:prstGeom>
        </p:spPr>
        <p:txBody>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fontAlgn="auto">
              <a:spcAft>
                <a:spcPts val="0"/>
              </a:spcAft>
            </a:pPr>
            <a:r>
              <a:rPr lang="cs-CZ" smtClean="0"/>
              <a:t>Optický systém oka</a:t>
            </a:r>
          </a:p>
          <a:p>
            <a:pPr fontAlgn="auto">
              <a:spcAft>
                <a:spcPts val="0"/>
              </a:spcAft>
            </a:pPr>
            <a:r>
              <a:rPr lang="cs-CZ" smtClean="0"/>
              <a:t>Fotoreceptory sítnice</a:t>
            </a:r>
          </a:p>
          <a:p>
            <a:pPr fontAlgn="auto">
              <a:spcAft>
                <a:spcPts val="0"/>
              </a:spcAft>
            </a:pPr>
            <a:r>
              <a:rPr lang="cs-CZ" smtClean="0"/>
              <a:t>Optická dráha</a:t>
            </a:r>
          </a:p>
          <a:p>
            <a:pPr fontAlgn="auto">
              <a:spcAft>
                <a:spcPts val="0"/>
              </a:spcAft>
            </a:pPr>
            <a:r>
              <a:rPr lang="cs-CZ" smtClean="0"/>
              <a:t>Korová zraková oblast</a:t>
            </a:r>
            <a:endParaRPr lang="cs-CZ" dirty="0" smtClean="0"/>
          </a:p>
        </p:txBody>
      </p:sp>
      <p:sp>
        <p:nvSpPr>
          <p:cNvPr id="3" name="Text Box 4">
            <a:hlinkClick r:id="rId2"/>
          </p:cNvPr>
          <p:cNvSpPr txBox="1">
            <a:spLocks noChangeArrowheads="1"/>
          </p:cNvSpPr>
          <p:nvPr/>
        </p:nvSpPr>
        <p:spPr bwMode="auto">
          <a:xfrm>
            <a:off x="2032000" y="5105400"/>
            <a:ext cx="5102225"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t>David Hubel</a:t>
            </a:r>
            <a:r>
              <a:rPr lang="en-US"/>
              <a:t>’s web page</a:t>
            </a:r>
            <a:endParaRPr lang="cs-CZ"/>
          </a:p>
          <a:p>
            <a:pPr eaLnBrk="1" hangingPunct="1"/>
            <a:r>
              <a:rPr lang="cs-CZ" sz="2400">
                <a:latin typeface="Times New Roman" pitchFamily="18" charset="0"/>
                <a:hlinkClick r:id="rId2"/>
              </a:rPr>
              <a:t>http://hubel.med.harvard.edu/index.html</a:t>
            </a:r>
            <a:endParaRPr lang="en-US" sz="2400">
              <a:latin typeface="Times New Roman" pitchFamily="18" charset="0"/>
            </a:endParaRPr>
          </a:p>
        </p:txBody>
      </p:sp>
    </p:spTree>
    <p:extLst>
      <p:ext uri="{BB962C8B-B14F-4D97-AF65-F5344CB8AC3E}">
        <p14:creationId xmlns:p14="http://schemas.microsoft.com/office/powerpoint/2010/main" val="200250374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1691680" y="130176"/>
            <a:ext cx="575029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dirty="0"/>
              <a:t>Rozlišení detailů a barevnost versus citlivost ke světlu </a:t>
            </a:r>
          </a:p>
          <a:p>
            <a:endParaRPr lang="cs-CZ" dirty="0" smtClean="0">
              <a:latin typeface="Arial" charset="0"/>
            </a:endParaRPr>
          </a:p>
          <a:p>
            <a:r>
              <a:rPr lang="cs-CZ" dirty="0" smtClean="0">
                <a:latin typeface="Arial" charset="0"/>
              </a:rPr>
              <a:t>Tyčinky – vidění  za šera</a:t>
            </a:r>
          </a:p>
          <a:p>
            <a:r>
              <a:rPr lang="cs-CZ" dirty="0" smtClean="0"/>
              <a:t>Čípky – vidění za denního světla</a:t>
            </a:r>
          </a:p>
        </p:txBody>
      </p:sp>
      <p:pic>
        <p:nvPicPr>
          <p:cNvPr id="145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50" t="24630" r="68594" b="28537"/>
          <a:stretch/>
        </p:blipFill>
        <p:spPr bwMode="auto">
          <a:xfrm>
            <a:off x="3918272" y="1484784"/>
            <a:ext cx="4902200" cy="4282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3"/>
          <p:cNvSpPr txBox="1">
            <a:spLocks noChangeArrowheads="1"/>
          </p:cNvSpPr>
          <p:nvPr/>
        </p:nvSpPr>
        <p:spPr bwMode="auto">
          <a:xfrm>
            <a:off x="107504" y="1772816"/>
            <a:ext cx="3168352"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cs-CZ" dirty="0" smtClean="0"/>
              <a:t>Tyčinky výrazně konvergují na M gangliové buňky (zelená). Umožňují vidění za šera, ale při ztrátě detailů.</a:t>
            </a:r>
          </a:p>
          <a:p>
            <a:pPr eaLnBrk="1" hangingPunct="1"/>
            <a:endParaRPr lang="cs-CZ" altLang="cs-CZ" dirty="0"/>
          </a:p>
          <a:p>
            <a:pPr eaLnBrk="1" hangingPunct="1"/>
            <a:r>
              <a:rPr lang="cs-CZ" altLang="cs-CZ" dirty="0" smtClean="0"/>
              <a:t>Čípky konvergují mnohem méně na P gangliové buňky (tyrkysová). </a:t>
            </a:r>
            <a:endParaRPr lang="cs-CZ" altLang="cs-CZ" dirty="0"/>
          </a:p>
        </p:txBody>
      </p:sp>
      <p:sp>
        <p:nvSpPr>
          <p:cNvPr id="6" name="TextovéPole 5"/>
          <p:cNvSpPr txBox="1"/>
          <p:nvPr/>
        </p:nvSpPr>
        <p:spPr>
          <a:xfrm>
            <a:off x="107504" y="4653136"/>
            <a:ext cx="4033143" cy="1754326"/>
          </a:xfrm>
          <a:prstGeom prst="rect">
            <a:avLst/>
          </a:prstGeom>
          <a:noFill/>
        </p:spPr>
        <p:txBody>
          <a:bodyPr wrap="square" rtlCol="0">
            <a:spAutoFit/>
          </a:bodyPr>
          <a:lstStyle/>
          <a:p>
            <a:r>
              <a:rPr lang="en-GB" dirty="0">
                <a:hlinkClick r:id="rId3"/>
              </a:rPr>
              <a:t>https://oup-arc.com/access/content/sensation-and-perception-5e-student-resources/sensation-and-perception-5e-activity-2-7?previousFilter=tag_chapter-02</a:t>
            </a:r>
            <a:endParaRPr lang="en-GB" dirty="0"/>
          </a:p>
        </p:txBody>
      </p:sp>
    </p:spTree>
    <p:extLst>
      <p:ext uri="{BB962C8B-B14F-4D97-AF65-F5344CB8AC3E}">
        <p14:creationId xmlns:p14="http://schemas.microsoft.com/office/powerpoint/2010/main" val="38142030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ovéPole 1"/>
          <p:cNvSpPr txBox="1">
            <a:spLocks noChangeArrowheads="1"/>
          </p:cNvSpPr>
          <p:nvPr/>
        </p:nvSpPr>
        <p:spPr bwMode="auto">
          <a:xfrm>
            <a:off x="323528" y="404664"/>
            <a:ext cx="838835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dirty="0"/>
              <a:t>Většina vláken zrakového nervu končí v </a:t>
            </a:r>
            <a:r>
              <a:rPr lang="cs-CZ" b="1" dirty="0"/>
              <a:t>corpus </a:t>
            </a:r>
            <a:r>
              <a:rPr lang="cs-CZ" b="1" dirty="0" err="1"/>
              <a:t>geniculatum</a:t>
            </a:r>
            <a:r>
              <a:rPr lang="cs-CZ" dirty="0"/>
              <a:t> </a:t>
            </a:r>
            <a:r>
              <a:rPr lang="cs-CZ" b="1" dirty="0" err="1"/>
              <a:t>laterale</a:t>
            </a:r>
            <a:r>
              <a:rPr lang="cs-CZ" dirty="0"/>
              <a:t>  (CGL) v talamu, ostatní ve středním </a:t>
            </a:r>
            <a:r>
              <a:rPr lang="cs-CZ" dirty="0" smtClean="0"/>
              <a:t>mozku (</a:t>
            </a:r>
            <a:r>
              <a:rPr lang="cs-CZ" dirty="0" err="1" smtClean="0"/>
              <a:t>tektum</a:t>
            </a:r>
            <a:r>
              <a:rPr lang="cs-CZ" dirty="0" smtClean="0"/>
              <a:t>, čtverohrbolí, </a:t>
            </a:r>
            <a:r>
              <a:rPr lang="cs-CZ" i="1" dirty="0" smtClean="0"/>
              <a:t>superior </a:t>
            </a:r>
            <a:r>
              <a:rPr lang="cs-CZ" i="1" dirty="0" err="1" smtClean="0"/>
              <a:t>colliculus</a:t>
            </a:r>
            <a:r>
              <a:rPr lang="cs-CZ" dirty="0" smtClean="0"/>
              <a:t>). </a:t>
            </a:r>
            <a:r>
              <a:rPr lang="cs-CZ" dirty="0"/>
              <a:t>CGL je po sítnici dalším místem, kde nastává zpracování vizuálních informací před jejich vstupem do primární zrakové kůry v týlním laloku. </a:t>
            </a:r>
            <a:r>
              <a:rPr lang="cs-CZ" dirty="0" smtClean="0"/>
              <a:t>U ptáků a ryb se </a:t>
            </a:r>
            <a:r>
              <a:rPr lang="cs-CZ" dirty="0" err="1" smtClean="0"/>
              <a:t>s.c</a:t>
            </a:r>
            <a:r>
              <a:rPr lang="cs-CZ" dirty="0" smtClean="0"/>
              <a:t>. nazývá optické </a:t>
            </a:r>
            <a:r>
              <a:rPr lang="cs-CZ" dirty="0" err="1" smtClean="0"/>
              <a:t>tektum</a:t>
            </a:r>
            <a:r>
              <a:rPr lang="cs-CZ" dirty="0" smtClean="0"/>
              <a:t> a hraje roli hlavní zrakové oblasti. U savců z</a:t>
            </a:r>
            <a:r>
              <a:rPr lang="cs-CZ" dirty="0"/>
              <a:t> CGL vstupují nervové signály do primární zrakové </a:t>
            </a:r>
            <a:r>
              <a:rPr lang="cs-CZ" dirty="0" smtClean="0"/>
              <a:t>kůry v týlním (okcipitálním laloku). </a:t>
            </a:r>
            <a:r>
              <a:rPr lang="cs-CZ" dirty="0"/>
              <a:t>K nejsložitější abstrakci vizuálních informací dochází v tzv. Vizuální asociační oblasti - sekundární a terciární zraková </a:t>
            </a:r>
            <a:r>
              <a:rPr lang="cs-CZ" dirty="0" smtClean="0"/>
              <a:t>kůře ve spánkovém (temporálním) a temenním (parietálním) laloku.</a:t>
            </a:r>
            <a:endParaRPr lang="cs-CZ" dirty="0"/>
          </a:p>
          <a:p>
            <a:pPr eaLnBrk="1" hangingPunct="1"/>
            <a:endParaRPr lang="cs-CZ" dirty="0"/>
          </a:p>
        </p:txBody>
      </p:sp>
      <p:pic>
        <p:nvPicPr>
          <p:cNvPr id="3" name="Picture 4" descr="16-1"/>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42618" b="14763"/>
          <a:stretch/>
        </p:blipFill>
        <p:spPr bwMode="auto">
          <a:xfrm>
            <a:off x="1261269" y="3284984"/>
            <a:ext cx="680243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5" descr="f15-22a_cerebellum_mids_c"/>
          <p:cNvPicPr>
            <a:picLocks noChangeAspect="1" noChangeArrowheads="1"/>
          </p:cNvPicPr>
          <p:nvPr/>
        </p:nvPicPr>
        <p:blipFill>
          <a:blip r:embed="rId2">
            <a:extLst>
              <a:ext uri="{28A0092B-C50C-407E-A947-70E740481C1C}">
                <a14:useLocalDpi xmlns:a14="http://schemas.microsoft.com/office/drawing/2010/main" val="0"/>
              </a:ext>
            </a:extLst>
          </a:blip>
          <a:srcRect l="453" t="5182" r="15149" b="41809"/>
          <a:stretch>
            <a:fillRect/>
          </a:stretch>
        </p:blipFill>
        <p:spPr bwMode="auto">
          <a:xfrm>
            <a:off x="3371850" y="449263"/>
            <a:ext cx="5757863" cy="4392612"/>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6627" name="Text Box 6"/>
          <p:cNvSpPr txBox="1">
            <a:spLocks noChangeArrowheads="1"/>
          </p:cNvSpPr>
          <p:nvPr/>
        </p:nvSpPr>
        <p:spPr bwMode="auto">
          <a:xfrm>
            <a:off x="323851" y="184150"/>
            <a:ext cx="3048000" cy="618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cs-CZ" dirty="0" err="1">
                <a:latin typeface="Tahoma" pitchFamily="34" charset="0"/>
              </a:rPr>
              <a:t>Mezencefalon</a:t>
            </a:r>
            <a:r>
              <a:rPr lang="cs-CZ" dirty="0">
                <a:latin typeface="Tahoma" pitchFamily="34" charset="0"/>
              </a:rPr>
              <a:t> -</a:t>
            </a:r>
          </a:p>
          <a:p>
            <a:pPr eaLnBrk="1" hangingPunct="1"/>
            <a:r>
              <a:rPr lang="cs-CZ" dirty="0">
                <a:latin typeface="Tahoma" pitchFamily="34" charset="0"/>
              </a:rPr>
              <a:t>Střední mozek:</a:t>
            </a:r>
          </a:p>
          <a:p>
            <a:pPr eaLnBrk="1" hangingPunct="1"/>
            <a:r>
              <a:rPr lang="cs-CZ" sz="1800" dirty="0">
                <a:latin typeface="Tahoma" pitchFamily="34" charset="0"/>
              </a:rPr>
              <a:t>Původně </a:t>
            </a:r>
            <a:r>
              <a:rPr lang="cs-CZ" sz="1800" dirty="0" err="1">
                <a:latin typeface="Tahoma" pitchFamily="34" charset="0"/>
              </a:rPr>
              <a:t>sensorické</a:t>
            </a:r>
            <a:r>
              <a:rPr lang="cs-CZ" sz="1800" dirty="0" smtClean="0">
                <a:latin typeface="Tahoma" pitchFamily="34" charset="0"/>
              </a:rPr>
              <a:t>, asociační</a:t>
            </a:r>
            <a:endParaRPr lang="cs-CZ" sz="1800" dirty="0">
              <a:latin typeface="Tahoma" pitchFamily="34" charset="0"/>
            </a:endParaRPr>
          </a:p>
          <a:p>
            <a:pPr eaLnBrk="1" hangingPunct="1"/>
            <a:r>
              <a:rPr lang="cs-CZ" sz="1800" dirty="0">
                <a:latin typeface="Tahoma" pitchFamily="34" charset="0"/>
              </a:rPr>
              <a:t>a motorické centrum</a:t>
            </a:r>
          </a:p>
          <a:p>
            <a:pPr eaLnBrk="1" hangingPunct="1"/>
            <a:endParaRPr lang="cs-CZ" sz="1800" dirty="0">
              <a:latin typeface="Tahoma" pitchFamily="34" charset="0"/>
            </a:endParaRPr>
          </a:p>
          <a:p>
            <a:pPr eaLnBrk="1" hangingPunct="1"/>
            <a:r>
              <a:rPr lang="cs-CZ" sz="1800" dirty="0">
                <a:latin typeface="Tahoma" pitchFamily="34" charset="0"/>
              </a:rPr>
              <a:t>Savci: </a:t>
            </a:r>
            <a:r>
              <a:rPr lang="cs-CZ" sz="1800" dirty="0" err="1">
                <a:latin typeface="Tahoma" pitchFamily="34" charset="0"/>
              </a:rPr>
              <a:t>Tegmentum</a:t>
            </a:r>
            <a:r>
              <a:rPr lang="cs-CZ" sz="1800" dirty="0">
                <a:latin typeface="Tahoma" pitchFamily="34" charset="0"/>
              </a:rPr>
              <a:t>, </a:t>
            </a:r>
            <a:r>
              <a:rPr lang="cs-CZ" sz="1800" dirty="0" err="1" smtClean="0">
                <a:latin typeface="Tahoma" pitchFamily="34" charset="0"/>
              </a:rPr>
              <a:t>Tectum</a:t>
            </a:r>
            <a:r>
              <a:rPr lang="cs-CZ" sz="1800" dirty="0" smtClean="0">
                <a:latin typeface="Tahoma" pitchFamily="34" charset="0"/>
              </a:rPr>
              <a:t> - střecha (</a:t>
            </a:r>
            <a:r>
              <a:rPr lang="cs-CZ" sz="1800" dirty="0">
                <a:latin typeface="Tahoma" pitchFamily="34" charset="0"/>
              </a:rPr>
              <a:t>čtverohrbolí)</a:t>
            </a:r>
          </a:p>
          <a:p>
            <a:pPr eaLnBrk="1" hangingPunct="1"/>
            <a:endParaRPr lang="cs-CZ" sz="1800" dirty="0">
              <a:latin typeface="Tahoma" pitchFamily="34" charset="0"/>
            </a:endParaRPr>
          </a:p>
          <a:p>
            <a:pPr eaLnBrk="1" hangingPunct="1"/>
            <a:endParaRPr lang="cs-CZ" sz="1800" dirty="0">
              <a:latin typeface="Tahoma" pitchFamily="34" charset="0"/>
            </a:endParaRPr>
          </a:p>
          <a:p>
            <a:pPr eaLnBrk="1" hangingPunct="1"/>
            <a:r>
              <a:rPr lang="cs-CZ" sz="1800" dirty="0" err="1">
                <a:latin typeface="Tahoma" pitchFamily="34" charset="0"/>
              </a:rPr>
              <a:t>Tectum</a:t>
            </a:r>
            <a:r>
              <a:rPr lang="cs-CZ" sz="1800" dirty="0">
                <a:latin typeface="Tahoma" pitchFamily="34" charset="0"/>
              </a:rPr>
              <a:t>:</a:t>
            </a:r>
          </a:p>
          <a:p>
            <a:pPr eaLnBrk="1" hangingPunct="1"/>
            <a:r>
              <a:rPr lang="cs-CZ" sz="1800" dirty="0">
                <a:latin typeface="Tahoma" pitchFamily="34" charset="0"/>
              </a:rPr>
              <a:t>Superior </a:t>
            </a:r>
            <a:r>
              <a:rPr lang="cs-CZ" sz="1800" dirty="0" err="1">
                <a:latin typeface="Tahoma" pitchFamily="34" charset="0"/>
              </a:rPr>
              <a:t>colliculus</a:t>
            </a:r>
            <a:r>
              <a:rPr lang="cs-CZ" sz="1800" dirty="0">
                <a:latin typeface="Tahoma" pitchFamily="34" charset="0"/>
              </a:rPr>
              <a:t> -</a:t>
            </a:r>
          </a:p>
          <a:p>
            <a:pPr eaLnBrk="1" hangingPunct="1"/>
            <a:r>
              <a:rPr lang="cs-CZ" sz="1800" dirty="0">
                <a:latin typeface="Tahoma" pitchFamily="34" charset="0"/>
              </a:rPr>
              <a:t>dříve zrakový nerv, pak</a:t>
            </a:r>
          </a:p>
          <a:p>
            <a:pPr eaLnBrk="1" hangingPunct="1"/>
            <a:r>
              <a:rPr lang="cs-CZ" sz="1800" dirty="0">
                <a:latin typeface="Tahoma" pitchFamily="34" charset="0"/>
              </a:rPr>
              <a:t>zrakové prostorové </a:t>
            </a:r>
            <a:r>
              <a:rPr lang="cs-CZ" sz="1800" dirty="0" smtClean="0">
                <a:latin typeface="Tahoma" pitchFamily="34" charset="0"/>
              </a:rPr>
              <a:t>reflexy</a:t>
            </a:r>
            <a:endParaRPr lang="cs-CZ" sz="1800" dirty="0">
              <a:latin typeface="Tahoma" pitchFamily="34" charset="0"/>
            </a:endParaRPr>
          </a:p>
          <a:p>
            <a:pPr eaLnBrk="1" hangingPunct="1"/>
            <a:endParaRPr lang="cs-CZ" sz="1800" dirty="0">
              <a:latin typeface="Tahoma" pitchFamily="34" charset="0"/>
            </a:endParaRPr>
          </a:p>
          <a:p>
            <a:pPr eaLnBrk="1" hangingPunct="1"/>
            <a:r>
              <a:rPr lang="cs-CZ" sz="1800" dirty="0" err="1">
                <a:latin typeface="Tahoma" pitchFamily="34" charset="0"/>
              </a:rPr>
              <a:t>Inferior</a:t>
            </a:r>
            <a:r>
              <a:rPr lang="cs-CZ" sz="1800" dirty="0">
                <a:latin typeface="Tahoma" pitchFamily="34" charset="0"/>
              </a:rPr>
              <a:t> </a:t>
            </a:r>
            <a:r>
              <a:rPr lang="cs-CZ" sz="1800" dirty="0" err="1">
                <a:latin typeface="Tahoma" pitchFamily="34" charset="0"/>
              </a:rPr>
              <a:t>colliculus</a:t>
            </a:r>
            <a:r>
              <a:rPr lang="cs-CZ" sz="1800" dirty="0">
                <a:latin typeface="Tahoma" pitchFamily="34" charset="0"/>
              </a:rPr>
              <a:t> –</a:t>
            </a:r>
          </a:p>
          <a:p>
            <a:pPr eaLnBrk="1" hangingPunct="1"/>
            <a:r>
              <a:rPr lang="cs-CZ" sz="1800" dirty="0">
                <a:latin typeface="Tahoma" pitchFamily="34" charset="0"/>
              </a:rPr>
              <a:t>sluchové reflexy</a:t>
            </a:r>
          </a:p>
          <a:p>
            <a:pPr eaLnBrk="1" hangingPunct="1"/>
            <a:endParaRPr lang="cs-CZ" sz="1800" dirty="0">
              <a:latin typeface="Tahoma" pitchFamily="34" charset="0"/>
            </a:endParaRPr>
          </a:p>
          <a:p>
            <a:pPr eaLnBrk="1" hangingPunct="1"/>
            <a:r>
              <a:rPr lang="cs-CZ" sz="1800" dirty="0" err="1">
                <a:latin typeface="Tahoma" pitchFamily="34" charset="0"/>
              </a:rPr>
              <a:t>n.okohybný</a:t>
            </a:r>
            <a:endParaRPr lang="cs-CZ" sz="1800" dirty="0">
              <a:latin typeface="Tahoma" pitchFamily="34" charset="0"/>
            </a:endParaRPr>
          </a:p>
          <a:p>
            <a:pPr eaLnBrk="1" hangingPunct="1"/>
            <a:r>
              <a:rPr lang="cs-CZ" sz="1800" dirty="0" err="1">
                <a:latin typeface="Tahoma" pitchFamily="34" charset="0"/>
              </a:rPr>
              <a:t>n.kladkový</a:t>
            </a:r>
            <a:endParaRPr lang="cs-CZ" sz="1800" dirty="0">
              <a:latin typeface="Tahoma" pitchFamily="34" charset="0"/>
            </a:endParaRPr>
          </a:p>
          <a:p>
            <a:pPr eaLnBrk="1" hangingPunct="1"/>
            <a:endParaRPr lang="cs-CZ" dirty="0">
              <a:latin typeface="Tahoma" pitchFamily="34" charset="0"/>
            </a:endParaRPr>
          </a:p>
        </p:txBody>
      </p:sp>
      <p:sp>
        <p:nvSpPr>
          <p:cNvPr id="26628" name="Rectangle 7"/>
          <p:cNvSpPr>
            <a:spLocks noChangeArrowheads="1"/>
          </p:cNvSpPr>
          <p:nvPr/>
        </p:nvSpPr>
        <p:spPr bwMode="auto">
          <a:xfrm rot="-1673869">
            <a:off x="5373688" y="1963738"/>
            <a:ext cx="2087562" cy="954087"/>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extLst>
      <p:ext uri="{BB962C8B-B14F-4D97-AF65-F5344CB8AC3E}">
        <p14:creationId xmlns:p14="http://schemas.microsoft.com/office/powerpoint/2010/main" val="193835933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1925" y="0"/>
            <a:ext cx="3902075" cy="605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3" name="Text Box 5"/>
          <p:cNvSpPr txBox="1">
            <a:spLocks noChangeArrowheads="1"/>
          </p:cNvSpPr>
          <p:nvPr/>
        </p:nvSpPr>
        <p:spPr bwMode="auto">
          <a:xfrm>
            <a:off x="468313" y="115888"/>
            <a:ext cx="382239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dirty="0"/>
              <a:t>Zraková dráha</a:t>
            </a:r>
          </a:p>
          <a:p>
            <a:pPr eaLnBrk="1" hangingPunct="1"/>
            <a:r>
              <a:rPr lang="cs-CZ" dirty="0"/>
              <a:t>LGN – </a:t>
            </a:r>
            <a:r>
              <a:rPr lang="cs-CZ" dirty="0" smtClean="0"/>
              <a:t>laterální </a:t>
            </a:r>
            <a:r>
              <a:rPr lang="cs-CZ" dirty="0" err="1" smtClean="0"/>
              <a:t>genikulátní</a:t>
            </a:r>
            <a:r>
              <a:rPr lang="cs-CZ" dirty="0" smtClean="0"/>
              <a:t> jádro </a:t>
            </a:r>
          </a:p>
          <a:p>
            <a:pPr eaLnBrk="1" hangingPunct="1"/>
            <a:r>
              <a:rPr lang="cs-CZ" dirty="0" smtClean="0"/>
              <a:t>6 </a:t>
            </a:r>
            <a:r>
              <a:rPr lang="cs-CZ" dirty="0"/>
              <a:t>vrstev, po sítnici další zpracování </a:t>
            </a:r>
          </a:p>
          <a:p>
            <a:pPr eaLnBrk="1" hangingPunct="1"/>
            <a:r>
              <a:rPr lang="cs-CZ" dirty="0"/>
              <a:t>zrakové radiace </a:t>
            </a:r>
          </a:p>
        </p:txBody>
      </p:sp>
      <p:pic>
        <p:nvPicPr>
          <p:cNvPr id="35844" name="Picture 6" descr="LGN"/>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395288" y="1548407"/>
            <a:ext cx="4295775" cy="476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4" descr="XY cesta"/>
          <p:cNvPicPr>
            <a:picLocks noChangeAspect="1" noChangeArrowheads="1"/>
          </p:cNvPicPr>
          <p:nvPr/>
        </p:nvPicPr>
        <p:blipFill>
          <a:blip r:embed="rId2">
            <a:extLst>
              <a:ext uri="{28A0092B-C50C-407E-A947-70E740481C1C}">
                <a14:useLocalDpi xmlns:a14="http://schemas.microsoft.com/office/drawing/2010/main" val="0"/>
              </a:ext>
            </a:extLst>
          </a:blip>
          <a:srcRect r="1932" b="1216"/>
          <a:stretch>
            <a:fillRect/>
          </a:stretch>
        </p:blipFill>
        <p:spPr bwMode="auto">
          <a:xfrm>
            <a:off x="0" y="0"/>
            <a:ext cx="5076825" cy="580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 Box 6"/>
          <p:cNvSpPr txBox="1">
            <a:spLocks noChangeArrowheads="1"/>
          </p:cNvSpPr>
          <p:nvPr/>
        </p:nvSpPr>
        <p:spPr bwMode="auto">
          <a:xfrm>
            <a:off x="5559425" y="568325"/>
            <a:ext cx="3584575"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dirty="0" smtClean="0"/>
              <a:t>LGN = Corpus gen. lat.</a:t>
            </a:r>
          </a:p>
          <a:p>
            <a:pPr eaLnBrk="1" hangingPunct="1"/>
            <a:endParaRPr lang="cs-CZ" dirty="0"/>
          </a:p>
          <a:p>
            <a:pPr eaLnBrk="1" hangingPunct="1"/>
            <a:r>
              <a:rPr lang="cs-CZ" dirty="0" smtClean="0"/>
              <a:t>Kromě oddělení </a:t>
            </a:r>
            <a:r>
              <a:rPr lang="cs-CZ" dirty="0" err="1" smtClean="0"/>
              <a:t>ipsi</a:t>
            </a:r>
            <a:r>
              <a:rPr lang="cs-CZ" dirty="0" smtClean="0"/>
              <a:t>- a kontralaterálního vstupu, také dvě </a:t>
            </a:r>
            <a:r>
              <a:rPr lang="cs-CZ" dirty="0"/>
              <a:t>samostatné sub-dráhy od</a:t>
            </a:r>
          </a:p>
          <a:p>
            <a:pPr eaLnBrk="1" hangingPunct="1"/>
            <a:r>
              <a:rPr lang="cs-CZ" dirty="0"/>
              <a:t>sítnice až po kůru.</a:t>
            </a:r>
          </a:p>
          <a:p>
            <a:pPr eaLnBrk="1" hangingPunct="1"/>
            <a:r>
              <a:rPr lang="cs-CZ" dirty="0" err="1"/>
              <a:t>Parvocelulární</a:t>
            </a:r>
            <a:r>
              <a:rPr lang="cs-CZ" dirty="0"/>
              <a:t> – jemné rozlišování tvaru a barev</a:t>
            </a:r>
          </a:p>
          <a:p>
            <a:pPr eaLnBrk="1" hangingPunct="1"/>
            <a:r>
              <a:rPr lang="cs-CZ" dirty="0" err="1" smtClean="0"/>
              <a:t>Magnocelulární</a:t>
            </a:r>
            <a:r>
              <a:rPr lang="cs-CZ" dirty="0" smtClean="0"/>
              <a:t> </a:t>
            </a:r>
            <a:r>
              <a:rPr lang="cs-CZ" dirty="0"/>
              <a:t>– pohyb a orientace</a:t>
            </a:r>
          </a:p>
          <a:p>
            <a:pPr eaLnBrk="1" hangingPunct="1"/>
            <a:r>
              <a:rPr lang="cs-CZ" dirty="0"/>
              <a:t>Identifikace x lokalizace</a:t>
            </a:r>
          </a:p>
          <a:p>
            <a:pPr eaLnBrk="1" hangingPunct="1"/>
            <a:r>
              <a:rPr lang="cs-CZ" dirty="0"/>
              <a:t>X - 80% gangliových </a:t>
            </a:r>
            <a:r>
              <a:rPr lang="cs-CZ" dirty="0" err="1"/>
              <a:t>bb</a:t>
            </a:r>
            <a:endParaRPr lang="cs-CZ" dirty="0"/>
          </a:p>
          <a:p>
            <a:pPr eaLnBrk="1" hangingPunct="1"/>
            <a:r>
              <a:rPr lang="cs-CZ" dirty="0"/>
              <a:t>Y – 10% </a:t>
            </a:r>
            <a:r>
              <a:rPr lang="cs-CZ" dirty="0" err="1"/>
              <a:t>g.b</a:t>
            </a:r>
            <a:r>
              <a:rPr lang="cs-CZ" dirty="0"/>
              <a:t>.</a:t>
            </a:r>
          </a:p>
          <a:p>
            <a:pPr eaLnBrk="1" hangingPunct="1"/>
            <a:r>
              <a:rPr lang="cs-CZ" dirty="0"/>
              <a:t>W - 10% </a:t>
            </a:r>
            <a:r>
              <a:rPr lang="cs-CZ" dirty="0" err="1"/>
              <a:t>g.b</a:t>
            </a:r>
            <a:r>
              <a:rPr lang="cs-CZ" dirty="0"/>
              <a:t>. – pohyby </a:t>
            </a:r>
            <a:r>
              <a:rPr lang="cs-CZ" dirty="0" smtClean="0"/>
              <a:t>očí</a:t>
            </a:r>
          </a:p>
          <a:p>
            <a:pPr eaLnBrk="1" hangingPunct="1"/>
            <a:r>
              <a:rPr lang="cs-CZ" dirty="0" smtClean="0"/>
              <a:t>Některé se kříží, jiné ne.</a:t>
            </a:r>
            <a:endParaRPr lang="cs-CZ"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553" r="13435"/>
          <a:stretch/>
        </p:blipFill>
        <p:spPr bwMode="auto">
          <a:xfrm>
            <a:off x="27756" y="13693"/>
            <a:ext cx="902368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27756" y="6460936"/>
            <a:ext cx="5827301" cy="369332"/>
          </a:xfrm>
          <a:prstGeom prst="rect">
            <a:avLst/>
          </a:prstGeom>
          <a:noFill/>
        </p:spPr>
        <p:txBody>
          <a:bodyPr wrap="none" rtlCol="0">
            <a:spAutoFit/>
          </a:bodyPr>
          <a:lstStyle/>
          <a:p>
            <a:r>
              <a:rPr lang="cs-CZ" dirty="0">
                <a:solidFill>
                  <a:schemeClr val="bg1"/>
                </a:solidFill>
              </a:rPr>
              <a:t>http://www.slideshare.net/starfish57/cnshubelandwiesel</a:t>
            </a:r>
          </a:p>
        </p:txBody>
      </p:sp>
    </p:spTree>
    <p:extLst>
      <p:ext uri="{BB962C8B-B14F-4D97-AF65-F5344CB8AC3E}">
        <p14:creationId xmlns:p14="http://schemas.microsoft.com/office/powerpoint/2010/main" val="35573858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thebrain.mcgill.ca/flash/a/a_02/a_02_cr/a_02_cr_vis/a_02_cr_vis_3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3961780"/>
            <a:ext cx="7784649" cy="28803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thebrain.mcgill.ca/flash/a/a_02/a_02_cr/a_02_cr_vis/a_02_cr_vis_3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7857" y="764704"/>
            <a:ext cx="3816424" cy="312946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x a y dráhy"/>
          <p:cNvPicPr>
            <a:picLocks noChangeAspect="1" noChangeArrowheads="1"/>
          </p:cNvPicPr>
          <p:nvPr/>
        </p:nvPicPr>
        <p:blipFill>
          <a:blip r:embed="rId4">
            <a:extLst>
              <a:ext uri="{28A0092B-C50C-407E-A947-70E740481C1C}">
                <a14:useLocalDpi xmlns:a14="http://schemas.microsoft.com/office/drawing/2010/main" val="0"/>
              </a:ext>
            </a:extLst>
          </a:blip>
          <a:srcRect r="2068"/>
          <a:stretch>
            <a:fillRect/>
          </a:stretch>
        </p:blipFill>
        <p:spPr bwMode="auto">
          <a:xfrm>
            <a:off x="107504" y="803850"/>
            <a:ext cx="4859337"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ovéPole 2"/>
          <p:cNvSpPr txBox="1"/>
          <p:nvPr/>
        </p:nvSpPr>
        <p:spPr>
          <a:xfrm>
            <a:off x="539552" y="260648"/>
            <a:ext cx="6789038" cy="369332"/>
          </a:xfrm>
          <a:prstGeom prst="rect">
            <a:avLst/>
          </a:prstGeom>
          <a:noFill/>
        </p:spPr>
        <p:txBody>
          <a:bodyPr wrap="none" rtlCol="0">
            <a:spAutoFit/>
          </a:bodyPr>
          <a:lstStyle/>
          <a:p>
            <a:r>
              <a:rPr lang="cs-CZ" dirty="0" smtClean="0"/>
              <a:t>Z primární zrakové kůry dvě cesty: </a:t>
            </a:r>
            <a:r>
              <a:rPr lang="cs-CZ" i="1" dirty="0" smtClean="0"/>
              <a:t>Kde </a:t>
            </a:r>
            <a:r>
              <a:rPr lang="cs-CZ" dirty="0" smtClean="0"/>
              <a:t>dráha (X) a </a:t>
            </a:r>
            <a:r>
              <a:rPr lang="cs-CZ" i="1" dirty="0" smtClean="0"/>
              <a:t>Co </a:t>
            </a:r>
            <a:r>
              <a:rPr lang="cs-CZ" dirty="0"/>
              <a:t>dráha </a:t>
            </a:r>
            <a:r>
              <a:rPr lang="cs-CZ" dirty="0" smtClean="0"/>
              <a:t>(Y)</a:t>
            </a:r>
            <a:endParaRPr lang="cs-CZ" i="1" dirty="0"/>
          </a:p>
        </p:txBody>
      </p:sp>
    </p:spTree>
    <p:extLst>
      <p:ext uri="{BB962C8B-B14F-4D97-AF65-F5344CB8AC3E}">
        <p14:creationId xmlns:p14="http://schemas.microsoft.com/office/powerpoint/2010/main" val="95510685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338" y="1196975"/>
            <a:ext cx="8810625" cy="466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ovéPole 1"/>
          <p:cNvSpPr txBox="1"/>
          <p:nvPr/>
        </p:nvSpPr>
        <p:spPr>
          <a:xfrm>
            <a:off x="923082" y="262444"/>
            <a:ext cx="7879080" cy="923330"/>
          </a:xfrm>
          <a:prstGeom prst="rect">
            <a:avLst/>
          </a:prstGeom>
          <a:noFill/>
        </p:spPr>
        <p:txBody>
          <a:bodyPr wrap="none" rtlCol="0">
            <a:spAutoFit/>
          </a:bodyPr>
          <a:lstStyle/>
          <a:p>
            <a:r>
              <a:rPr lang="cs-CZ" dirty="0" smtClean="0"/>
              <a:t>Koncept rysových analyzátorů – narůstající komplexnost obrazců od sítnice</a:t>
            </a:r>
          </a:p>
          <a:p>
            <a:r>
              <a:rPr lang="cs-CZ" dirty="0" smtClean="0"/>
              <a:t>po sek. kůru. Od bodů po tváře v X dráze. </a:t>
            </a:r>
          </a:p>
          <a:p>
            <a:r>
              <a:rPr lang="cs-CZ" dirty="0" smtClean="0"/>
              <a:t>Podobně i rysy pohybových vlastností v Y dráze.</a:t>
            </a:r>
            <a:endParaRPr lang="cs-CZ"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390" r="16719" b="13333"/>
          <a:stretch/>
        </p:blipFill>
        <p:spPr bwMode="auto">
          <a:xfrm>
            <a:off x="0" y="1"/>
            <a:ext cx="9144000" cy="6566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951542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797" t="2852" r="16172" b="6666"/>
          <a:stretch/>
        </p:blipFill>
        <p:spPr bwMode="auto">
          <a:xfrm>
            <a:off x="186432" y="0"/>
            <a:ext cx="8957568" cy="6801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53467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p:cNvPicPr>
            <a:picLocks noChangeAspect="1" noChangeArrowheads="1"/>
          </p:cNvPicPr>
          <p:nvPr/>
        </p:nvPicPr>
        <p:blipFill>
          <a:blip r:embed="rId2">
            <a:extLst>
              <a:ext uri="{28A0092B-C50C-407E-A947-70E740481C1C}">
                <a14:useLocalDpi xmlns:a14="http://schemas.microsoft.com/office/drawing/2010/main" val="0"/>
              </a:ext>
            </a:extLst>
          </a:blip>
          <a:srcRect r="8000"/>
          <a:stretch>
            <a:fillRect/>
          </a:stretch>
        </p:blipFill>
        <p:spPr bwMode="auto">
          <a:xfrm>
            <a:off x="3729038" y="1341438"/>
            <a:ext cx="5414962" cy="5516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1" name="Text Box 6"/>
          <p:cNvSpPr txBox="1">
            <a:spLocks noChangeArrowheads="1"/>
          </p:cNvSpPr>
          <p:nvPr/>
        </p:nvSpPr>
        <p:spPr bwMode="auto">
          <a:xfrm>
            <a:off x="519113" y="280988"/>
            <a:ext cx="4349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Od </a:t>
            </a:r>
            <a:r>
              <a:rPr lang="cs-CZ" dirty="0"/>
              <a:t>baktérií schopnost detekce.</a:t>
            </a:r>
          </a:p>
          <a:p>
            <a:pPr eaLnBrk="1" hangingPunct="1"/>
            <a:r>
              <a:rPr lang="cs-CZ" dirty="0"/>
              <a:t>Komorové oko – dokonalý optický nástroj</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016" t="3889" r="16016" b="5000"/>
          <a:stretch/>
        </p:blipFill>
        <p:spPr bwMode="auto">
          <a:xfrm>
            <a:off x="0" y="0"/>
            <a:ext cx="9036496" cy="6813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894103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15-13"/>
          <p:cNvPicPr>
            <a:picLocks noChangeAspect="1" noChangeArrowheads="1"/>
          </p:cNvPicPr>
          <p:nvPr/>
        </p:nvPicPr>
        <p:blipFill>
          <a:blip r:embed="rId2">
            <a:lum bright="-10000" contrast="20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b="11935"/>
          <a:stretch>
            <a:fillRect/>
          </a:stretch>
        </p:blipFill>
        <p:spPr bwMode="auto">
          <a:xfrm>
            <a:off x="3276600" y="0"/>
            <a:ext cx="5724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 Box 6"/>
          <p:cNvSpPr txBox="1">
            <a:spLocks noChangeArrowheads="1"/>
          </p:cNvSpPr>
          <p:nvPr/>
        </p:nvSpPr>
        <p:spPr bwMode="auto">
          <a:xfrm>
            <a:off x="34925" y="352425"/>
            <a:ext cx="31178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t>Receptivní pole ve zrakovém</a:t>
            </a:r>
          </a:p>
          <a:p>
            <a:pPr eaLnBrk="1" hangingPunct="1"/>
            <a:r>
              <a:rPr lang="cs-CZ"/>
              <a:t>systému – primární rysový</a:t>
            </a:r>
          </a:p>
          <a:p>
            <a:pPr eaLnBrk="1" hangingPunct="1"/>
            <a:r>
              <a:rPr lang="cs-CZ"/>
              <a:t>analyzátor</a:t>
            </a:r>
          </a:p>
        </p:txBody>
      </p:sp>
      <p:pic>
        <p:nvPicPr>
          <p:cNvPr id="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072" y="2492896"/>
            <a:ext cx="2703556" cy="3501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15-14"/>
          <p:cNvPicPr>
            <a:picLocks noChangeAspect="1" noChangeArrowheads="1"/>
          </p:cNvPicPr>
          <p:nvPr/>
        </p:nvPicPr>
        <p:blipFill>
          <a:blip r:embed="rId2">
            <a:lum bright="-10000" contrast="20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b="17850"/>
          <a:stretch>
            <a:fillRect/>
          </a:stretch>
        </p:blipFill>
        <p:spPr bwMode="auto">
          <a:xfrm>
            <a:off x="1115616" y="765175"/>
            <a:ext cx="7415212" cy="560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 Box 5"/>
          <p:cNvSpPr txBox="1">
            <a:spLocks noChangeArrowheads="1"/>
          </p:cNvSpPr>
          <p:nvPr/>
        </p:nvSpPr>
        <p:spPr bwMode="auto">
          <a:xfrm>
            <a:off x="519113" y="65088"/>
            <a:ext cx="3867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t>ON a OFF typy bipolárních neuronů.</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ext Box 9"/>
          <p:cNvSpPr txBox="1">
            <a:spLocks noChangeArrowheads="1"/>
          </p:cNvSpPr>
          <p:nvPr/>
        </p:nvSpPr>
        <p:spPr bwMode="auto">
          <a:xfrm>
            <a:off x="87313" y="273050"/>
            <a:ext cx="24526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sz="2400"/>
              <a:t>Laterální inhibice</a:t>
            </a:r>
          </a:p>
        </p:txBody>
      </p:sp>
      <p:grpSp>
        <p:nvGrpSpPr>
          <p:cNvPr id="2" name="Group 4"/>
          <p:cNvGrpSpPr>
            <a:grpSpLocks noChangeAspect="1"/>
          </p:cNvGrpSpPr>
          <p:nvPr/>
        </p:nvGrpSpPr>
        <p:grpSpPr bwMode="auto">
          <a:xfrm>
            <a:off x="0" y="1562100"/>
            <a:ext cx="9144000" cy="3978275"/>
            <a:chOff x="0" y="984"/>
            <a:chExt cx="5760" cy="2506"/>
          </a:xfrm>
        </p:grpSpPr>
        <p:sp>
          <p:nvSpPr>
            <p:cNvPr id="3" name="AutoShape 3"/>
            <p:cNvSpPr>
              <a:spLocks noChangeAspect="1" noChangeArrowheads="1" noTextEdit="1"/>
            </p:cNvSpPr>
            <p:nvPr/>
          </p:nvSpPr>
          <p:spPr bwMode="auto">
            <a:xfrm>
              <a:off x="0" y="984"/>
              <a:ext cx="5760" cy="2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cs-CZ"/>
            </a:p>
          </p:txBody>
        </p:sp>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4"/>
              <a:ext cx="5765" cy="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8582475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5" descr="1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981075"/>
            <a:ext cx="7083425" cy="53149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4035" name="Text Box 6"/>
          <p:cNvSpPr txBox="1">
            <a:spLocks noChangeArrowheads="1"/>
          </p:cNvSpPr>
          <p:nvPr/>
        </p:nvSpPr>
        <p:spPr bwMode="auto">
          <a:xfrm>
            <a:off x="87313" y="273050"/>
            <a:ext cx="24526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r>
              <a:rPr lang="cs-CZ" sz="2400"/>
              <a:t>Laterální inhibice</a:t>
            </a:r>
          </a:p>
        </p:txBody>
      </p:sp>
      <p:sp>
        <p:nvSpPr>
          <p:cNvPr id="44036" name="Oval 7"/>
          <p:cNvSpPr>
            <a:spLocks noChangeArrowheads="1"/>
          </p:cNvSpPr>
          <p:nvPr/>
        </p:nvSpPr>
        <p:spPr bwMode="auto">
          <a:xfrm>
            <a:off x="6156325" y="4652963"/>
            <a:ext cx="1800225" cy="15113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extLst>
      <p:ext uri="{BB962C8B-B14F-4D97-AF65-F5344CB8AC3E}">
        <p14:creationId xmlns:p14="http://schemas.microsoft.com/office/powerpoint/2010/main" val="321833666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6" name="Group 4"/>
          <p:cNvGrpSpPr>
            <a:grpSpLocks/>
          </p:cNvGrpSpPr>
          <p:nvPr/>
        </p:nvGrpSpPr>
        <p:grpSpPr bwMode="auto">
          <a:xfrm>
            <a:off x="2657475" y="0"/>
            <a:ext cx="6486525" cy="6858000"/>
            <a:chOff x="839" y="0"/>
            <a:chExt cx="4086" cy="4320"/>
          </a:xfrm>
        </p:grpSpPr>
        <p:pic>
          <p:nvPicPr>
            <p:cNvPr id="41988" name="Picture 2" descr="13-7"/>
            <p:cNvPicPr>
              <a:picLocks noChangeAspect="1" noChangeArrowheads="1"/>
            </p:cNvPicPr>
            <p:nvPr/>
          </p:nvPicPr>
          <p:blipFill>
            <a:blip r:embed="rId2">
              <a:lum bright="-10000" contrast="20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b="11475"/>
            <a:stretch>
              <a:fillRect/>
            </a:stretch>
          </p:blipFill>
          <p:spPr bwMode="auto">
            <a:xfrm>
              <a:off x="839" y="0"/>
              <a:ext cx="408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Text Box 3"/>
            <p:cNvSpPr txBox="1">
              <a:spLocks noChangeArrowheads="1"/>
            </p:cNvSpPr>
            <p:nvPr/>
          </p:nvSpPr>
          <p:spPr bwMode="auto">
            <a:xfrm>
              <a:off x="3110" y="1632"/>
              <a:ext cx="20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sz="1400">
                  <a:latin typeface="Arial Black" pitchFamily="34" charset="0"/>
                </a:rPr>
                <a:t>B</a:t>
              </a:r>
            </a:p>
          </p:txBody>
        </p:sp>
      </p:grpSp>
      <p:sp>
        <p:nvSpPr>
          <p:cNvPr id="41987" name="Text Box 5"/>
          <p:cNvSpPr txBox="1">
            <a:spLocks noChangeArrowheads="1"/>
          </p:cNvSpPr>
          <p:nvPr/>
        </p:nvSpPr>
        <p:spPr bwMode="auto">
          <a:xfrm>
            <a:off x="87313" y="280988"/>
            <a:ext cx="3054350"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dirty="0">
              <a:solidFill>
                <a:srgbClr val="FFCC00"/>
              </a:solidFill>
            </a:endParaRPr>
          </a:p>
          <a:p>
            <a:pPr eaLnBrk="1" hangingPunct="1"/>
            <a:r>
              <a:rPr lang="cs-CZ" dirty="0">
                <a:solidFill>
                  <a:srgbClr val="FFCC00"/>
                </a:solidFill>
              </a:rPr>
              <a:t>Laterální inhibice:</a:t>
            </a:r>
          </a:p>
          <a:p>
            <a:pPr eaLnBrk="1" hangingPunct="1"/>
            <a:r>
              <a:rPr lang="cs-CZ" dirty="0">
                <a:solidFill>
                  <a:srgbClr val="FFCC00"/>
                </a:solidFill>
              </a:rPr>
              <a:t>Na </a:t>
            </a:r>
            <a:r>
              <a:rPr lang="cs-CZ" dirty="0" smtClean="0">
                <a:solidFill>
                  <a:srgbClr val="FFCC00"/>
                </a:solidFill>
              </a:rPr>
              <a:t>sekundárních neuronech</a:t>
            </a:r>
            <a:endParaRPr lang="cs-CZ" dirty="0">
              <a:solidFill>
                <a:srgbClr val="FFCC00"/>
              </a:solidFill>
            </a:endParaRPr>
          </a:p>
          <a:p>
            <a:pPr eaLnBrk="1" hangingPunct="1"/>
            <a:r>
              <a:rPr lang="cs-CZ" dirty="0">
                <a:solidFill>
                  <a:srgbClr val="FFCC00"/>
                </a:solidFill>
              </a:rPr>
              <a:t>je zesílen kontrast. Silný</a:t>
            </a:r>
          </a:p>
          <a:p>
            <a:pPr eaLnBrk="1" hangingPunct="1"/>
            <a:r>
              <a:rPr lang="cs-CZ" dirty="0">
                <a:solidFill>
                  <a:srgbClr val="FFCC00"/>
                </a:solidFill>
              </a:rPr>
              <a:t>posílí, slabý oslabí </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15-2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b="13969"/>
          <a:stretch>
            <a:fillRect/>
          </a:stretch>
        </p:blipFill>
        <p:spPr bwMode="auto">
          <a:xfrm>
            <a:off x="0" y="0"/>
            <a:ext cx="9099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 Box 3"/>
          <p:cNvSpPr txBox="1">
            <a:spLocks noChangeArrowheads="1"/>
          </p:cNvSpPr>
          <p:nvPr/>
        </p:nvSpPr>
        <p:spPr bwMode="auto">
          <a:xfrm>
            <a:off x="0" y="188913"/>
            <a:ext cx="30543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dirty="0">
              <a:solidFill>
                <a:schemeClr val="bg1"/>
              </a:solidFill>
            </a:endParaRPr>
          </a:p>
          <a:p>
            <a:pPr eaLnBrk="1" hangingPunct="1"/>
            <a:r>
              <a:rPr lang="cs-CZ" dirty="0">
                <a:solidFill>
                  <a:schemeClr val="bg1"/>
                </a:solidFill>
              </a:rPr>
              <a:t>Laterální inhibice:</a:t>
            </a:r>
          </a:p>
          <a:p>
            <a:pPr eaLnBrk="1" hangingPunct="1"/>
            <a:r>
              <a:rPr lang="cs-CZ" dirty="0">
                <a:solidFill>
                  <a:schemeClr val="bg1"/>
                </a:solidFill>
              </a:rPr>
              <a:t>Na sekundárních neuronech</a:t>
            </a:r>
          </a:p>
          <a:p>
            <a:pPr eaLnBrk="1" hangingPunct="1"/>
            <a:r>
              <a:rPr lang="cs-CZ" dirty="0">
                <a:solidFill>
                  <a:schemeClr val="bg1"/>
                </a:solidFill>
              </a:rPr>
              <a:t>je zesílen kontrast. </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13-8"/>
          <p:cNvPicPr>
            <a:picLocks noChangeAspect="1" noChangeArrowheads="1"/>
          </p:cNvPicPr>
          <p:nvPr/>
        </p:nvPicPr>
        <p:blipFill>
          <a:blip r:embed="rId2">
            <a:lum bright="-10000" contrast="20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b="12050"/>
          <a:stretch>
            <a:fillRect/>
          </a:stretch>
        </p:blipFill>
        <p:spPr bwMode="auto">
          <a:xfrm>
            <a:off x="3132138" y="0"/>
            <a:ext cx="5616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 Box 4"/>
          <p:cNvSpPr txBox="1">
            <a:spLocks noChangeArrowheads="1"/>
          </p:cNvSpPr>
          <p:nvPr/>
        </p:nvSpPr>
        <p:spPr bwMode="auto">
          <a:xfrm>
            <a:off x="87313" y="280988"/>
            <a:ext cx="3044825"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dirty="0">
              <a:solidFill>
                <a:srgbClr val="FFCC00"/>
              </a:solidFill>
            </a:endParaRPr>
          </a:p>
          <a:p>
            <a:pPr eaLnBrk="1" hangingPunct="1"/>
            <a:r>
              <a:rPr lang="cs-CZ" dirty="0">
                <a:solidFill>
                  <a:srgbClr val="FFCC00"/>
                </a:solidFill>
              </a:rPr>
              <a:t>Laterální inhibice:</a:t>
            </a:r>
          </a:p>
          <a:p>
            <a:pPr eaLnBrk="1" hangingPunct="1"/>
            <a:r>
              <a:rPr lang="cs-CZ" dirty="0">
                <a:solidFill>
                  <a:srgbClr val="FFCC00"/>
                </a:solidFill>
              </a:rPr>
              <a:t>Na sekundárních neuronech</a:t>
            </a:r>
          </a:p>
          <a:p>
            <a:pPr eaLnBrk="1" hangingPunct="1"/>
            <a:r>
              <a:rPr lang="cs-CZ" dirty="0">
                <a:solidFill>
                  <a:srgbClr val="FFCC00"/>
                </a:solidFill>
              </a:rPr>
              <a:t>je zesílen kontrast.</a:t>
            </a:r>
          </a:p>
          <a:p>
            <a:pPr eaLnBrk="1" hangingPunct="1"/>
            <a:r>
              <a:rPr lang="cs-CZ" dirty="0">
                <a:solidFill>
                  <a:srgbClr val="FFCC00"/>
                </a:solidFill>
              </a:rPr>
              <a:t>Změna velikosti a struktury</a:t>
            </a:r>
          </a:p>
          <a:p>
            <a:pPr eaLnBrk="1" hangingPunct="1"/>
            <a:r>
              <a:rPr lang="cs-CZ" dirty="0">
                <a:solidFill>
                  <a:srgbClr val="FFCC00"/>
                </a:solidFill>
              </a:rPr>
              <a:t>receptivního pole. </a:t>
            </a:r>
            <a:r>
              <a:rPr lang="cs-CZ" dirty="0" smtClean="0">
                <a:solidFill>
                  <a:srgbClr val="FFCC00"/>
                </a:solidFill>
              </a:rPr>
              <a:t>Bipolární (gangliové) buňky </a:t>
            </a:r>
            <a:r>
              <a:rPr lang="cs-CZ" dirty="0">
                <a:solidFill>
                  <a:srgbClr val="FFCC00"/>
                </a:solidFill>
              </a:rPr>
              <a:t>jsou první rysové </a:t>
            </a:r>
            <a:r>
              <a:rPr lang="cs-CZ" dirty="0" smtClean="0">
                <a:solidFill>
                  <a:srgbClr val="FFCC00"/>
                </a:solidFill>
              </a:rPr>
              <a:t>analyzátory</a:t>
            </a:r>
            <a:endParaRPr lang="cs-CZ" dirty="0">
              <a:solidFill>
                <a:srgbClr val="FFCC00"/>
              </a:solidFill>
            </a:endParaRPr>
          </a:p>
          <a:p>
            <a:pPr eaLnBrk="1" hangingPunct="1"/>
            <a:endParaRPr lang="cs-CZ" dirty="0">
              <a:solidFill>
                <a:srgbClr val="FFCC00"/>
              </a:solidFill>
            </a:endParaRPr>
          </a:p>
        </p:txBody>
      </p:sp>
      <p:pic>
        <p:nvPicPr>
          <p:cNvPr id="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072" y="3140968"/>
            <a:ext cx="2703556" cy="3501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15-16"/>
          <p:cNvPicPr>
            <a:picLocks noChangeAspect="1" noChangeArrowheads="1"/>
          </p:cNvPicPr>
          <p:nvPr/>
        </p:nvPicPr>
        <p:blipFill>
          <a:blip r:embed="rId2">
            <a:lum bright="-10000" contrast="20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b="8817"/>
          <a:stretch>
            <a:fillRect/>
          </a:stretch>
        </p:blipFill>
        <p:spPr bwMode="auto">
          <a:xfrm>
            <a:off x="4356100" y="0"/>
            <a:ext cx="46815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 Box 7"/>
          <p:cNvSpPr txBox="1">
            <a:spLocks noChangeArrowheads="1"/>
          </p:cNvSpPr>
          <p:nvPr/>
        </p:nvSpPr>
        <p:spPr bwMode="auto">
          <a:xfrm>
            <a:off x="87313" y="280988"/>
            <a:ext cx="4196655"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dirty="0">
              <a:solidFill>
                <a:srgbClr val="FFCC00"/>
              </a:solidFill>
            </a:endParaRPr>
          </a:p>
          <a:p>
            <a:pPr eaLnBrk="1" hangingPunct="1"/>
            <a:r>
              <a:rPr lang="cs-CZ" dirty="0">
                <a:solidFill>
                  <a:srgbClr val="FFCC00"/>
                </a:solidFill>
              </a:rPr>
              <a:t>Laterální inhibice:</a:t>
            </a:r>
          </a:p>
          <a:p>
            <a:pPr eaLnBrk="1" hangingPunct="1"/>
            <a:r>
              <a:rPr lang="cs-CZ" dirty="0">
                <a:solidFill>
                  <a:srgbClr val="FFCC00"/>
                </a:solidFill>
              </a:rPr>
              <a:t>Na sekundárních neuronech</a:t>
            </a:r>
          </a:p>
          <a:p>
            <a:pPr eaLnBrk="1" hangingPunct="1"/>
            <a:r>
              <a:rPr lang="cs-CZ" dirty="0">
                <a:solidFill>
                  <a:srgbClr val="FFCC00"/>
                </a:solidFill>
              </a:rPr>
              <a:t>je zesílen kontrast.</a:t>
            </a:r>
          </a:p>
          <a:p>
            <a:pPr eaLnBrk="1" hangingPunct="1"/>
            <a:r>
              <a:rPr lang="cs-CZ" dirty="0">
                <a:solidFill>
                  <a:srgbClr val="FFCC00"/>
                </a:solidFill>
              </a:rPr>
              <a:t>Změna velikosti a struktury</a:t>
            </a:r>
          </a:p>
          <a:p>
            <a:pPr eaLnBrk="1" hangingPunct="1"/>
            <a:r>
              <a:rPr lang="cs-CZ" dirty="0">
                <a:solidFill>
                  <a:srgbClr val="FFCC00"/>
                </a:solidFill>
              </a:rPr>
              <a:t>receptivního pole.</a:t>
            </a:r>
          </a:p>
          <a:p>
            <a:pPr eaLnBrk="1" hangingPunct="1"/>
            <a:r>
              <a:rPr lang="cs-CZ" dirty="0" smtClean="0">
                <a:solidFill>
                  <a:srgbClr val="FFCC00"/>
                </a:solidFill>
              </a:rPr>
              <a:t>Bipolární (resp. gangliové) buňky </a:t>
            </a:r>
            <a:r>
              <a:rPr lang="cs-CZ" dirty="0">
                <a:solidFill>
                  <a:srgbClr val="FFCC00"/>
                </a:solidFill>
              </a:rPr>
              <a:t>jsou první rysové </a:t>
            </a:r>
            <a:r>
              <a:rPr lang="cs-CZ" dirty="0" smtClean="0">
                <a:solidFill>
                  <a:srgbClr val="FFCC00"/>
                </a:solidFill>
              </a:rPr>
              <a:t>analyzátory.</a:t>
            </a:r>
          </a:p>
          <a:p>
            <a:pPr eaLnBrk="1" hangingPunct="1"/>
            <a:r>
              <a:rPr lang="cs-CZ" dirty="0" smtClean="0">
                <a:solidFill>
                  <a:srgbClr val="FFCC00"/>
                </a:solidFill>
              </a:rPr>
              <a:t>Gangliové </a:t>
            </a:r>
            <a:r>
              <a:rPr lang="cs-CZ" dirty="0" err="1" smtClean="0">
                <a:solidFill>
                  <a:srgbClr val="FFCC00"/>
                </a:solidFill>
              </a:rPr>
              <a:t>bb</a:t>
            </a:r>
            <a:r>
              <a:rPr lang="cs-CZ" dirty="0" smtClean="0">
                <a:solidFill>
                  <a:srgbClr val="FFCC00"/>
                </a:solidFill>
              </a:rPr>
              <a:t> reagují na koncentricky osvětlenou plošku, a to buď s ON nebo OFF středem a kontrastní periferií.</a:t>
            </a:r>
            <a:endParaRPr lang="cs-CZ" dirty="0">
              <a:solidFill>
                <a:srgbClr val="FFCC00"/>
              </a:solidFill>
            </a:endParaRPr>
          </a:p>
        </p:txBody>
      </p:sp>
      <p:sp>
        <p:nvSpPr>
          <p:cNvPr id="45060" name="Text Box 8">
            <a:hlinkClick r:id="rId4"/>
          </p:cNvPr>
          <p:cNvSpPr txBox="1">
            <a:spLocks noChangeArrowheads="1"/>
          </p:cNvSpPr>
          <p:nvPr/>
        </p:nvSpPr>
        <p:spPr bwMode="auto">
          <a:xfrm>
            <a:off x="1" y="4724400"/>
            <a:ext cx="4283968"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dirty="0">
                <a:hlinkClick r:id="rId5"/>
              </a:rPr>
              <a:t>https://oup-arc.com/access/content/sensation-and-perception-5e-student-resources/sensation-and-perception-5e-activity-2-8?previousFilter=tag_chapter-02</a:t>
            </a:r>
            <a:endParaRPr lang="cs-CZ" dirty="0"/>
          </a:p>
        </p:txBody>
      </p:sp>
      <p:sp>
        <p:nvSpPr>
          <p:cNvPr id="5" name="Text Box 6"/>
          <p:cNvSpPr txBox="1">
            <a:spLocks noChangeArrowheads="1"/>
          </p:cNvSpPr>
          <p:nvPr/>
        </p:nvSpPr>
        <p:spPr bwMode="auto">
          <a:xfrm>
            <a:off x="539552" y="4149080"/>
            <a:ext cx="28209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cs-CZ" sz="2400" dirty="0">
                <a:latin typeface="Times New Roman" pitchFamily="18" charset="0"/>
                <a:hlinkClick r:id="rId6" action="ppaction://hlinkfile"/>
              </a:rPr>
              <a:t>Video receptivní pole</a:t>
            </a:r>
            <a:endParaRPr lang="cs-CZ" altLang="cs-CZ" sz="2400" dirty="0">
              <a:latin typeface="Times New Roman" pitchFamily="18"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OnOffCentra"/>
          <p:cNvPicPr>
            <a:picLocks noChangeAspect="1" noChangeArrowheads="1"/>
          </p:cNvPicPr>
          <p:nvPr/>
        </p:nvPicPr>
        <p:blipFill>
          <a:blip r:embed="rId2">
            <a:extLst>
              <a:ext uri="{28A0092B-C50C-407E-A947-70E740481C1C}">
                <a14:useLocalDpi xmlns:a14="http://schemas.microsoft.com/office/drawing/2010/main" val="0"/>
              </a:ext>
            </a:extLst>
          </a:blip>
          <a:srcRect l="1808" r="1669" b="36296"/>
          <a:stretch>
            <a:fillRect/>
          </a:stretch>
        </p:blipFill>
        <p:spPr bwMode="auto">
          <a:xfrm>
            <a:off x="611188" y="0"/>
            <a:ext cx="8223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oči fylogeneze"/>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1" y="1556792"/>
            <a:ext cx="9022300" cy="3096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6"/>
          <p:cNvSpPr txBox="1">
            <a:spLocks noChangeArrowheads="1"/>
          </p:cNvSpPr>
          <p:nvPr/>
        </p:nvSpPr>
        <p:spPr bwMode="auto">
          <a:xfrm>
            <a:off x="519113" y="280988"/>
            <a:ext cx="439094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Od </a:t>
            </a:r>
            <a:r>
              <a:rPr lang="cs-CZ" dirty="0"/>
              <a:t>baktérií schopnost detekce.</a:t>
            </a:r>
          </a:p>
          <a:p>
            <a:pPr eaLnBrk="1" hangingPunct="1"/>
            <a:r>
              <a:rPr lang="cs-CZ" dirty="0" smtClean="0"/>
              <a:t>Evoluce oka</a:t>
            </a:r>
          </a:p>
          <a:p>
            <a:pPr eaLnBrk="1" hangingPunct="1"/>
            <a:r>
              <a:rPr lang="cs-CZ" dirty="0" smtClean="0"/>
              <a:t>Komorové </a:t>
            </a:r>
            <a:r>
              <a:rPr lang="cs-CZ" dirty="0"/>
              <a:t>oko – dokonalý optický nástroj</a:t>
            </a:r>
          </a:p>
        </p:txBody>
      </p:sp>
    </p:spTree>
    <p:extLst>
      <p:ext uri="{BB962C8B-B14F-4D97-AF65-F5344CB8AC3E}">
        <p14:creationId xmlns:p14="http://schemas.microsoft.com/office/powerpoint/2010/main" val="356706012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esh"/>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635375" y="0"/>
            <a:ext cx="53387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p:cNvSpPr txBox="1">
            <a:spLocks noChangeArrowheads="1"/>
          </p:cNvSpPr>
          <p:nvPr/>
        </p:nvSpPr>
        <p:spPr bwMode="auto">
          <a:xfrm>
            <a:off x="592138" y="928688"/>
            <a:ext cx="2165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t>Proč ty šedé flíčky?</a:t>
            </a:r>
          </a:p>
        </p:txBody>
      </p:sp>
    </p:spTree>
    <p:extLst>
      <p:ext uri="{BB962C8B-B14F-4D97-AF65-F5344CB8AC3E}">
        <p14:creationId xmlns:p14="http://schemas.microsoft.com/office/powerpoint/2010/main" val="38966503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křížící se linie"/>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2447925" y="3044825"/>
            <a:ext cx="6696075" cy="381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3" descr="15-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54338" cy="392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Text Box 4"/>
          <p:cNvSpPr txBox="1">
            <a:spLocks noChangeArrowheads="1"/>
          </p:cNvSpPr>
          <p:nvPr/>
        </p:nvSpPr>
        <p:spPr bwMode="auto">
          <a:xfrm>
            <a:off x="3708400" y="620713"/>
            <a:ext cx="5200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t>Proč ty šedé flíčky?</a:t>
            </a:r>
          </a:p>
          <a:p>
            <a:pPr eaLnBrk="1" hangingPunct="1"/>
            <a:r>
              <a:rPr lang="cs-CZ"/>
              <a:t>Vysvětlení přes recepční pole gangliových buněk.</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descr="OnOffCentra"/>
          <p:cNvPicPr>
            <a:picLocks noChangeAspect="1" noChangeArrowheads="1"/>
          </p:cNvPicPr>
          <p:nvPr/>
        </p:nvPicPr>
        <p:blipFill>
          <a:blip r:embed="rId2">
            <a:extLst>
              <a:ext uri="{28A0092B-C50C-407E-A947-70E740481C1C}">
                <a14:useLocalDpi xmlns:a14="http://schemas.microsoft.com/office/drawing/2010/main" val="0"/>
              </a:ext>
            </a:extLst>
          </a:blip>
          <a:srcRect t="64815" r="17802" b="4684"/>
          <a:stretch>
            <a:fillRect/>
          </a:stretch>
        </p:blipFill>
        <p:spPr bwMode="auto">
          <a:xfrm>
            <a:off x="0" y="1052513"/>
            <a:ext cx="914400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 Box 5"/>
          <p:cNvSpPr txBox="1">
            <a:spLocks noChangeArrowheads="1"/>
          </p:cNvSpPr>
          <p:nvPr/>
        </p:nvSpPr>
        <p:spPr bwMode="auto">
          <a:xfrm>
            <a:off x="17099" y="207962"/>
            <a:ext cx="912690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dirty="0"/>
              <a:t>Skládání recepčních polí. Hvězdicové </a:t>
            </a:r>
            <a:r>
              <a:rPr lang="cs-CZ" dirty="0" smtClean="0"/>
              <a:t>neurony v CGL aktivují jednoduché </a:t>
            </a:r>
            <a:r>
              <a:rPr lang="cs-CZ" dirty="0"/>
              <a:t>buňky IV. korové </a:t>
            </a:r>
            <a:r>
              <a:rPr lang="cs-CZ" dirty="0" smtClean="0"/>
              <a:t>vrstvy </a:t>
            </a:r>
            <a:r>
              <a:rPr lang="cs-CZ" dirty="0"/>
              <a:t>primární zrakové </a:t>
            </a:r>
            <a:r>
              <a:rPr lang="cs-CZ" dirty="0" smtClean="0"/>
              <a:t>oblasti směrově specifickým způsobem. </a:t>
            </a:r>
            <a:endParaRPr lang="cs-CZ" dirty="0"/>
          </a:p>
        </p:txBody>
      </p:sp>
      <p:pic>
        <p:nvPicPr>
          <p:cNvPr id="4" name="Picture 4" descr="XY cesta"/>
          <p:cNvPicPr>
            <a:picLocks noChangeAspect="1" noChangeArrowheads="1"/>
          </p:cNvPicPr>
          <p:nvPr/>
        </p:nvPicPr>
        <p:blipFill rotWithShape="1">
          <a:blip r:embed="rId3">
            <a:extLst>
              <a:ext uri="{28A0092B-C50C-407E-A947-70E740481C1C}">
                <a14:useLocalDpi xmlns:a14="http://schemas.microsoft.com/office/drawing/2010/main" val="0"/>
              </a:ext>
            </a:extLst>
          </a:blip>
          <a:srcRect r="1932" b="1216"/>
          <a:stretch/>
        </p:blipFill>
        <p:spPr bwMode="auto">
          <a:xfrm>
            <a:off x="2474912" y="1052513"/>
            <a:ext cx="5076825" cy="580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descr="16-7"/>
          <p:cNvPicPr>
            <a:picLocks noChangeAspect="1" noChangeArrowheads="1"/>
          </p:cNvPicPr>
          <p:nvPr/>
        </p:nvPicPr>
        <p:blipFill>
          <a:blip r:embed="rId2">
            <a:lum bright="-10000" contrast="20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b="5608"/>
          <a:stretch>
            <a:fillRect/>
          </a:stretch>
        </p:blipFill>
        <p:spPr bwMode="auto">
          <a:xfrm>
            <a:off x="3779838" y="0"/>
            <a:ext cx="45386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 Box 5"/>
          <p:cNvSpPr txBox="1">
            <a:spLocks noChangeArrowheads="1"/>
          </p:cNvSpPr>
          <p:nvPr/>
        </p:nvSpPr>
        <p:spPr bwMode="auto">
          <a:xfrm>
            <a:off x="179388" y="981075"/>
            <a:ext cx="3359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t>Jednoduchá buňka „měří“</a:t>
            </a:r>
          </a:p>
          <a:p>
            <a:pPr eaLnBrk="1" hangingPunct="1"/>
            <a:r>
              <a:rPr lang="cs-CZ"/>
              <a:t>sklon svého kontrastního pruhu</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descr="komplexní b"/>
          <p:cNvPicPr>
            <a:picLocks noChangeAspect="1" noChangeArrowheads="1"/>
          </p:cNvPicPr>
          <p:nvPr/>
        </p:nvPicPr>
        <p:blipFill>
          <a:blip r:embed="rId2">
            <a:extLst>
              <a:ext uri="{28A0092B-C50C-407E-A947-70E740481C1C}">
                <a14:useLocalDpi xmlns:a14="http://schemas.microsoft.com/office/drawing/2010/main" val="0"/>
              </a:ext>
            </a:extLst>
          </a:blip>
          <a:srcRect l="5556" r="1666"/>
          <a:stretch>
            <a:fillRect/>
          </a:stretch>
        </p:blipFill>
        <p:spPr bwMode="auto">
          <a:xfrm>
            <a:off x="0" y="1989336"/>
            <a:ext cx="9144000" cy="4346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2227" name="Text Box 5"/>
          <p:cNvSpPr txBox="1">
            <a:spLocks noChangeArrowheads="1"/>
          </p:cNvSpPr>
          <p:nvPr/>
        </p:nvSpPr>
        <p:spPr bwMode="auto">
          <a:xfrm>
            <a:off x="0" y="116632"/>
            <a:ext cx="914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dirty="0" smtClean="0"/>
              <a:t>Jednoduché </a:t>
            </a:r>
            <a:r>
              <a:rPr lang="cs-CZ" dirty="0" err="1" smtClean="0"/>
              <a:t>bb</a:t>
            </a:r>
            <a:r>
              <a:rPr lang="cs-CZ" dirty="0" smtClean="0"/>
              <a:t> konvergují na komplexní b.</a:t>
            </a:r>
          </a:p>
          <a:p>
            <a:pPr eaLnBrk="1" hangingPunct="1"/>
            <a:r>
              <a:rPr lang="cs-CZ" dirty="0" smtClean="0"/>
              <a:t>Komplexní  </a:t>
            </a:r>
            <a:r>
              <a:rPr lang="cs-CZ" dirty="0"/>
              <a:t>buňka nemá jasně vyhraněnou excitační a inhibiční oblast - „měří“ </a:t>
            </a:r>
            <a:r>
              <a:rPr lang="cs-CZ" dirty="0" smtClean="0"/>
              <a:t>pouze sklon </a:t>
            </a:r>
            <a:r>
              <a:rPr lang="cs-CZ" dirty="0"/>
              <a:t>kontrastního pruhu bez ohledu na pozici na sítnici.</a:t>
            </a:r>
          </a:p>
          <a:p>
            <a:pPr eaLnBrk="1" hangingPunct="1"/>
            <a:endParaRPr lang="cs-CZ" dirty="0"/>
          </a:p>
        </p:txBody>
      </p:sp>
      <p:sp>
        <p:nvSpPr>
          <p:cNvPr id="4" name="Text Box 6">
            <a:hlinkClick r:id="rId3"/>
          </p:cNvPr>
          <p:cNvSpPr txBox="1">
            <a:spLocks noChangeArrowheads="1"/>
          </p:cNvSpPr>
          <p:nvPr/>
        </p:nvSpPr>
        <p:spPr bwMode="auto">
          <a:xfrm>
            <a:off x="899593" y="1066006"/>
            <a:ext cx="813690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dirty="0">
                <a:hlinkClick r:id="rId4"/>
              </a:rPr>
              <a:t>https://oup-arc.com/access/content/sensation-and-perception-5e-student-resources/sensation-and-perception-5e-activity-3-4?previousFilter=tag_chapter-03</a:t>
            </a:r>
            <a:endParaRPr lang="cs-CZ" dirty="0"/>
          </a:p>
        </p:txBody>
      </p:sp>
      <p:sp>
        <p:nvSpPr>
          <p:cNvPr id="2" name="TextovéPole 1"/>
          <p:cNvSpPr txBox="1"/>
          <p:nvPr/>
        </p:nvSpPr>
        <p:spPr>
          <a:xfrm>
            <a:off x="395536" y="6393338"/>
            <a:ext cx="5154040" cy="369332"/>
          </a:xfrm>
          <a:prstGeom prst="rect">
            <a:avLst/>
          </a:prstGeom>
          <a:noFill/>
        </p:spPr>
        <p:txBody>
          <a:bodyPr wrap="none" rtlCol="0">
            <a:spAutoFit/>
          </a:bodyPr>
          <a:lstStyle/>
          <a:p>
            <a:r>
              <a:rPr lang="cs-CZ" dirty="0">
                <a:hlinkClick r:id="rId5"/>
              </a:rPr>
              <a:t>https://www.youtube.com/watch?v=8VdFf3egwfg</a:t>
            </a:r>
            <a:endParaRPr lang="cs-CZ"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poloh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1075"/>
            <a:ext cx="9144000"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 Box 5"/>
          <p:cNvSpPr txBox="1">
            <a:spLocks noChangeArrowheads="1"/>
          </p:cNvSpPr>
          <p:nvPr/>
        </p:nvSpPr>
        <p:spPr bwMode="auto">
          <a:xfrm>
            <a:off x="684213" y="188913"/>
            <a:ext cx="686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t>Jednoduchá buňka „měří“ pozici a sklon svého kontrastního pruhu</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469" t="47374" r="14914" b="2211"/>
          <a:stretch/>
        </p:blipFill>
        <p:spPr bwMode="auto">
          <a:xfrm>
            <a:off x="180528" y="1772816"/>
            <a:ext cx="8748463" cy="3563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5"/>
          <p:cNvSpPr txBox="1">
            <a:spLocks noChangeArrowheads="1"/>
          </p:cNvSpPr>
          <p:nvPr/>
        </p:nvSpPr>
        <p:spPr bwMode="auto">
          <a:xfrm>
            <a:off x="0" y="116632"/>
            <a:ext cx="914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dirty="0" smtClean="0"/>
              <a:t>Jednoduché </a:t>
            </a:r>
            <a:r>
              <a:rPr lang="cs-CZ" dirty="0" err="1" smtClean="0"/>
              <a:t>bb</a:t>
            </a:r>
            <a:r>
              <a:rPr lang="cs-CZ" dirty="0" smtClean="0"/>
              <a:t> konvergují na komplexní b.</a:t>
            </a:r>
          </a:p>
          <a:p>
            <a:pPr eaLnBrk="1" hangingPunct="1"/>
            <a:r>
              <a:rPr lang="cs-CZ" dirty="0" smtClean="0"/>
              <a:t>Komplexní  </a:t>
            </a:r>
            <a:r>
              <a:rPr lang="cs-CZ" dirty="0"/>
              <a:t>buňka nemá jasně vyhraněnou excitační a inhibiční oblast - „měří“ </a:t>
            </a:r>
            <a:r>
              <a:rPr lang="cs-CZ" dirty="0" smtClean="0"/>
              <a:t>pouze sklon </a:t>
            </a:r>
            <a:r>
              <a:rPr lang="cs-CZ" dirty="0"/>
              <a:t>kontrastního pruhu bez ohledu na pozici na sítnici.</a:t>
            </a:r>
          </a:p>
          <a:p>
            <a:pPr eaLnBrk="1" hangingPunct="1"/>
            <a:endParaRPr lang="cs-CZ" dirty="0"/>
          </a:p>
        </p:txBody>
      </p:sp>
    </p:spTree>
    <p:extLst>
      <p:ext uri="{BB962C8B-B14F-4D97-AF65-F5344CB8AC3E}">
        <p14:creationId xmlns:p14="http://schemas.microsoft.com/office/powerpoint/2010/main" val="264978374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2916" t="2593" r="15313" b="6665"/>
          <a:stretch/>
        </p:blipFill>
        <p:spPr bwMode="auto">
          <a:xfrm>
            <a:off x="-9212" y="-28848"/>
            <a:ext cx="9114745" cy="6482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218056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descr="hyperkolum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5538"/>
            <a:ext cx="914400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 Box 5"/>
          <p:cNvSpPr txBox="1">
            <a:spLocks noChangeArrowheads="1"/>
          </p:cNvSpPr>
          <p:nvPr/>
        </p:nvSpPr>
        <p:spPr bwMode="auto">
          <a:xfrm>
            <a:off x="250825" y="188913"/>
            <a:ext cx="88931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t>Komplexní orientačně selektivní buňky primární kůry tvoří mozaiku nebo „klávesnici“ podobnou tonotopické. </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4"/>
          <p:cNvSpPr txBox="1">
            <a:spLocks noChangeArrowheads="1"/>
          </p:cNvSpPr>
          <p:nvPr/>
        </p:nvSpPr>
        <p:spPr bwMode="auto">
          <a:xfrm>
            <a:off x="14610" y="332656"/>
            <a:ext cx="8985250"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dirty="0"/>
              <a:t>Sloupce okulární dominance </a:t>
            </a:r>
            <a:r>
              <a:rPr lang="cs-CZ" dirty="0" smtClean="0"/>
              <a:t>jsou charakteristicky </a:t>
            </a:r>
            <a:r>
              <a:rPr lang="cs-CZ" dirty="0"/>
              <a:t>organizovány jako sloupečky kolmé k povrchu kůry. Sousedící proužky obsahují neurony, jejichž receptivní pole jsou lokalizována v identických místech sítnic.</a:t>
            </a:r>
          </a:p>
          <a:p>
            <a:pPr eaLnBrk="1" hangingPunct="1"/>
            <a:r>
              <a:rPr lang="cs-CZ" dirty="0"/>
              <a:t>Sloupce orientační specifity jsou seskupeny tak, že v každém sousedním sloupečku je funkční orientace </a:t>
            </a:r>
            <a:r>
              <a:rPr lang="cs-CZ" dirty="0" smtClean="0"/>
              <a:t>receptivního </a:t>
            </a:r>
            <a:r>
              <a:rPr lang="cs-CZ" dirty="0"/>
              <a:t>pole stočena o 10</a:t>
            </a:r>
            <a:r>
              <a:rPr lang="cs-CZ" dirty="0" smtClean="0"/>
              <a:t>°.</a:t>
            </a:r>
          </a:p>
          <a:p>
            <a:pPr eaLnBrk="1" hangingPunct="1"/>
            <a:r>
              <a:rPr lang="cs-CZ" dirty="0" smtClean="0"/>
              <a:t>Neurony v jednom kortikálním sloupečku odpovídají na pruh světla z jednoho místa retiny o určitém sklonu. Do hloubky sloupečku se mění reakce na tloušťku pruhu.    </a:t>
            </a:r>
            <a:endParaRPr lang="cs-CZ" dirty="0"/>
          </a:p>
          <a:p>
            <a:pPr eaLnBrk="1" hangingPunct="1"/>
            <a:r>
              <a:rPr lang="cs-CZ" dirty="0" err="1" smtClean="0"/>
              <a:t>Hypersloupec</a:t>
            </a:r>
            <a:r>
              <a:rPr lang="cs-CZ" dirty="0" smtClean="0"/>
              <a:t> </a:t>
            </a:r>
            <a:r>
              <a:rPr lang="cs-CZ" dirty="0"/>
              <a:t>je elementární funkční modul primární </a:t>
            </a:r>
            <a:r>
              <a:rPr lang="cs-CZ" dirty="0" err="1"/>
              <a:t>z.k</a:t>
            </a:r>
            <a:r>
              <a:rPr lang="cs-CZ" dirty="0"/>
              <a:t>.</a:t>
            </a:r>
          </a:p>
          <a:p>
            <a:pPr eaLnBrk="1" hangingPunct="1"/>
            <a:endParaRPr lang="cs-CZ" dirty="0"/>
          </a:p>
        </p:txBody>
      </p:sp>
      <p:pic>
        <p:nvPicPr>
          <p:cNvPr id="3" name="Picture 2" descr="http://thebrain.mcgill.ca/flash/a/a_02/a_02_cr/a_02_cr_vis/a_02_cr_vis_3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44" y="4634299"/>
            <a:ext cx="5694783" cy="210706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thebrain.mcgill.ca/flash/a/a_02/a_02_cr/a_02_cr_vis/a_02_cr_vis_3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7576" y="2917979"/>
            <a:ext cx="3816424" cy="31294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5"/>
          <p:cNvSpPr txBox="1">
            <a:spLocks noChangeArrowheads="1"/>
          </p:cNvSpPr>
          <p:nvPr/>
        </p:nvSpPr>
        <p:spPr bwMode="auto">
          <a:xfrm>
            <a:off x="519113" y="280988"/>
            <a:ext cx="624613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dirty="0"/>
              <a:t>Variace na jedno téma</a:t>
            </a:r>
            <a:r>
              <a:rPr lang="cs-CZ" dirty="0" smtClean="0"/>
              <a:t>. Nezávisle zřejmě vzniklo několikrát.</a:t>
            </a:r>
            <a:endParaRPr lang="cs-CZ" dirty="0"/>
          </a:p>
        </p:txBody>
      </p:sp>
      <p:grpSp>
        <p:nvGrpSpPr>
          <p:cNvPr id="8195" name="Group 6"/>
          <p:cNvGrpSpPr>
            <a:grpSpLocks noChangeAspect="1"/>
          </p:cNvGrpSpPr>
          <p:nvPr/>
        </p:nvGrpSpPr>
        <p:grpSpPr bwMode="auto">
          <a:xfrm>
            <a:off x="7938" y="764704"/>
            <a:ext cx="9144000" cy="4725987"/>
            <a:chOff x="0" y="669"/>
            <a:chExt cx="5760" cy="2977"/>
          </a:xfrm>
        </p:grpSpPr>
        <p:sp>
          <p:nvSpPr>
            <p:cNvPr id="8196" name="AutoShape 5"/>
            <p:cNvSpPr>
              <a:spLocks noChangeAspect="1" noChangeArrowheads="1" noTextEdit="1"/>
            </p:cNvSpPr>
            <p:nvPr/>
          </p:nvSpPr>
          <p:spPr bwMode="auto">
            <a:xfrm>
              <a:off x="0" y="669"/>
              <a:ext cx="5760" cy="2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pic>
          <p:nvPicPr>
            <p:cNvPr id="819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69"/>
              <a:ext cx="5765" cy="2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5298" name="Picture 4" descr="16-8"/>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b="1664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descr="maka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0338" y="1125538"/>
            <a:ext cx="5676900" cy="40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ext Box 6"/>
          <p:cNvSpPr txBox="1">
            <a:spLocks noChangeArrowheads="1"/>
          </p:cNvSpPr>
          <p:nvPr/>
        </p:nvSpPr>
        <p:spPr bwMode="auto">
          <a:xfrm>
            <a:off x="179388" y="620713"/>
            <a:ext cx="727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dirty="0"/>
              <a:t>Komplexní orientačně selektivní buňky primární zrakové kůry makaka.</a:t>
            </a:r>
          </a:p>
        </p:txBody>
      </p:sp>
      <p:sp>
        <p:nvSpPr>
          <p:cNvPr id="56324" name="Text Box 8">
            <a:hlinkClick r:id="rId3"/>
          </p:cNvPr>
          <p:cNvSpPr txBox="1">
            <a:spLocks noChangeArrowheads="1"/>
          </p:cNvSpPr>
          <p:nvPr/>
        </p:nvSpPr>
        <p:spPr bwMode="auto">
          <a:xfrm>
            <a:off x="323528" y="5517232"/>
            <a:ext cx="874846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dirty="0" smtClean="0"/>
              <a:t>Ve skutečnosti jsou orientovány jako řezy dortu kolem jednoho centra.</a:t>
            </a:r>
            <a:endParaRPr lang="cs-CZ"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8757" t="16122" r="-161" b="42374"/>
          <a:stretch/>
        </p:blipFill>
        <p:spPr bwMode="auto">
          <a:xfrm>
            <a:off x="3995936" y="720770"/>
            <a:ext cx="4847809" cy="5147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6"/>
          <p:cNvSpPr txBox="1">
            <a:spLocks noChangeArrowheads="1"/>
          </p:cNvSpPr>
          <p:nvPr/>
        </p:nvSpPr>
        <p:spPr bwMode="auto">
          <a:xfrm>
            <a:off x="1259632" y="548680"/>
            <a:ext cx="101822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dirty="0" smtClean="0"/>
              <a:t>Sloupec</a:t>
            </a:r>
            <a:endParaRPr lang="cs-CZ" dirty="0"/>
          </a:p>
        </p:txBody>
      </p:sp>
      <p:sp>
        <p:nvSpPr>
          <p:cNvPr id="4" name="Text Box 8"/>
          <p:cNvSpPr txBox="1">
            <a:spLocks noChangeArrowheads="1"/>
          </p:cNvSpPr>
          <p:nvPr/>
        </p:nvSpPr>
        <p:spPr bwMode="auto">
          <a:xfrm>
            <a:off x="179512" y="1268760"/>
            <a:ext cx="3672408"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dirty="0" smtClean="0"/>
              <a:t>V závislosti na hloubce, některé vlastnosti aktivačního podnětu zůstávají, jiné se mění – Sloupcová architektura. </a:t>
            </a:r>
          </a:p>
          <a:p>
            <a:pPr eaLnBrk="1" hangingPunct="1"/>
            <a:r>
              <a:rPr lang="cs-CZ" dirty="0"/>
              <a:t>Pro každé oko zvlášť. </a:t>
            </a:r>
            <a:r>
              <a:rPr lang="cs-CZ" dirty="0" smtClean="0"/>
              <a:t> </a:t>
            </a:r>
            <a:endParaRPr lang="cs-CZ" dirty="0">
              <a:solidFill>
                <a:srgbClr val="FFFF00"/>
              </a:solidFill>
            </a:endParaRPr>
          </a:p>
        </p:txBody>
      </p:sp>
      <p:sp>
        <p:nvSpPr>
          <p:cNvPr id="5" name="Text Box 8">
            <a:hlinkClick r:id="rId3"/>
          </p:cNvPr>
          <p:cNvSpPr txBox="1">
            <a:spLocks noChangeArrowheads="1"/>
          </p:cNvSpPr>
          <p:nvPr/>
        </p:nvSpPr>
        <p:spPr bwMode="auto">
          <a:xfrm>
            <a:off x="321499" y="6093296"/>
            <a:ext cx="874846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dirty="0"/>
              <a:t>Separátní analyzátory pro barvu, tloušťku a orientaci kontrastního pruhu z každého oka zvlášť</a:t>
            </a:r>
            <a:r>
              <a:rPr lang="cs-CZ" dirty="0" smtClean="0"/>
              <a:t>.</a:t>
            </a:r>
            <a:endParaRPr lang="cs-CZ" dirty="0"/>
          </a:p>
        </p:txBody>
      </p:sp>
      <p:sp>
        <p:nvSpPr>
          <p:cNvPr id="2" name="TextovéPole 1"/>
          <p:cNvSpPr txBox="1"/>
          <p:nvPr/>
        </p:nvSpPr>
        <p:spPr>
          <a:xfrm>
            <a:off x="188442" y="3294585"/>
            <a:ext cx="3888432" cy="1800200"/>
          </a:xfrm>
          <a:prstGeom prst="rect">
            <a:avLst/>
          </a:prstGeom>
          <a:noFill/>
        </p:spPr>
        <p:txBody>
          <a:bodyPr wrap="square" rtlCol="0">
            <a:spAutoFit/>
          </a:bodyPr>
          <a:lstStyle/>
          <a:p>
            <a:r>
              <a:rPr lang="en-GB" dirty="0">
                <a:hlinkClick r:id="rId4"/>
              </a:rPr>
              <a:t>https://oup-arc.com/access/content/sensation-and-perception-5e-student-resources/sensation-and-perception-5e-activity-3-5?previousFilter=tag_chapter-03</a:t>
            </a:r>
            <a:endParaRPr lang="cs-CZ" dirty="0"/>
          </a:p>
        </p:txBody>
      </p:sp>
    </p:spTree>
    <p:extLst>
      <p:ext uri="{BB962C8B-B14F-4D97-AF65-F5344CB8AC3E}">
        <p14:creationId xmlns:p14="http://schemas.microsoft.com/office/powerpoint/2010/main" val="349496686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8854" t="16262" b="41869"/>
          <a:stretch/>
        </p:blipFill>
        <p:spPr bwMode="auto">
          <a:xfrm>
            <a:off x="3851920" y="733346"/>
            <a:ext cx="4877627" cy="5289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6"/>
          <p:cNvSpPr txBox="1">
            <a:spLocks noChangeArrowheads="1"/>
          </p:cNvSpPr>
          <p:nvPr/>
        </p:nvSpPr>
        <p:spPr bwMode="auto">
          <a:xfrm>
            <a:off x="1259632" y="548680"/>
            <a:ext cx="159530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dirty="0" err="1" smtClean="0"/>
              <a:t>Hypersloupec</a:t>
            </a:r>
            <a:endParaRPr lang="cs-CZ" dirty="0"/>
          </a:p>
        </p:txBody>
      </p:sp>
      <p:sp>
        <p:nvSpPr>
          <p:cNvPr id="4" name="Text Box 8">
            <a:hlinkClick r:id="rId3"/>
          </p:cNvPr>
          <p:cNvSpPr txBox="1">
            <a:spLocks noChangeArrowheads="1"/>
          </p:cNvSpPr>
          <p:nvPr/>
        </p:nvSpPr>
        <p:spPr bwMode="auto">
          <a:xfrm>
            <a:off x="179512" y="1268760"/>
            <a:ext cx="3672408"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dirty="0" smtClean="0"/>
              <a:t>V1 kůra je složena z mnoha malých kortikálních modulů zvaných </a:t>
            </a:r>
            <a:r>
              <a:rPr lang="cs-CZ" dirty="0" err="1" smtClean="0"/>
              <a:t>hypersloupce</a:t>
            </a:r>
            <a:r>
              <a:rPr lang="cs-CZ" dirty="0" smtClean="0"/>
              <a:t>. Leží kolmo k povrchu kůry a procházejí všemi 6 vrstvami. Každý 1mm</a:t>
            </a:r>
            <a:r>
              <a:rPr lang="cs-CZ" baseline="30000" dirty="0" smtClean="0"/>
              <a:t>2</a:t>
            </a:r>
            <a:r>
              <a:rPr lang="cs-CZ" dirty="0" smtClean="0"/>
              <a:t> reprezentuje plný rozsah orientací pro obě oči. </a:t>
            </a:r>
          </a:p>
          <a:p>
            <a:pPr eaLnBrk="1" hangingPunct="1"/>
            <a:r>
              <a:rPr lang="cs-CZ" dirty="0" smtClean="0"/>
              <a:t>Analýza celé jedné části zorného pole</a:t>
            </a:r>
          </a:p>
        </p:txBody>
      </p:sp>
    </p:spTree>
    <p:extLst>
      <p:ext uri="{BB962C8B-B14F-4D97-AF65-F5344CB8AC3E}">
        <p14:creationId xmlns:p14="http://schemas.microsoft.com/office/powerpoint/2010/main" val="120847368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914400" y="404664"/>
            <a:ext cx="7772400" cy="4572000"/>
          </a:xfrm>
          <a:prstGeom prst="rect">
            <a:avLst/>
          </a:prstGeom>
        </p:spPr>
        <p:txBody>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fontAlgn="auto">
              <a:spcAft>
                <a:spcPts val="0"/>
              </a:spcAft>
            </a:pPr>
            <a:r>
              <a:rPr lang="cs-CZ" dirty="0" smtClean="0"/>
              <a:t>Některé buňky odpovídají nejlépe když pruh světla končí ještě uvnitř receptivního pole. End-</a:t>
            </a:r>
            <a:r>
              <a:rPr lang="cs-CZ" dirty="0" err="1" smtClean="0"/>
              <a:t>stopped</a:t>
            </a:r>
            <a:r>
              <a:rPr lang="cs-CZ" dirty="0" smtClean="0"/>
              <a:t> </a:t>
            </a:r>
            <a:r>
              <a:rPr lang="cs-CZ" dirty="0" err="1" smtClean="0"/>
              <a:t>cells</a:t>
            </a:r>
            <a:endParaRPr lang="cs-CZ" dirty="0" smtClean="0"/>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469" t="1" r="14914" b="60017"/>
          <a:stretch/>
        </p:blipFill>
        <p:spPr bwMode="auto">
          <a:xfrm>
            <a:off x="216025" y="3699099"/>
            <a:ext cx="8748463" cy="2826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Box 6">
            <a:hlinkClick r:id="rId3"/>
          </p:cNvPr>
          <p:cNvSpPr txBox="1">
            <a:spLocks noChangeArrowheads="1"/>
          </p:cNvSpPr>
          <p:nvPr/>
        </p:nvSpPr>
        <p:spPr bwMode="auto">
          <a:xfrm>
            <a:off x="683568" y="2228999"/>
            <a:ext cx="813690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dirty="0">
                <a:hlinkClick r:id="rId4"/>
              </a:rPr>
              <a:t>https://oup-arc.com/access/content/sensation-and-perception-5e-student-resources/sensation-and-perception-5e-activity-3-4?previousFilter=tag_chapter-03</a:t>
            </a:r>
            <a:endParaRPr lang="cs-CZ" dirty="0"/>
          </a:p>
        </p:txBody>
      </p:sp>
    </p:spTree>
    <p:extLst>
      <p:ext uri="{BB962C8B-B14F-4D97-AF65-F5344CB8AC3E}">
        <p14:creationId xmlns:p14="http://schemas.microsoft.com/office/powerpoint/2010/main" val="96772517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p:cNvPicPr>
            <a:picLocks noChangeAspect="1" noChangeArrowheads="1"/>
          </p:cNvPicPr>
          <p:nvPr/>
        </p:nvPicPr>
        <p:blipFill>
          <a:blip r:embed="rId2">
            <a:extLst>
              <a:ext uri="{28A0092B-C50C-407E-A947-70E740481C1C}">
                <a14:useLocalDpi xmlns:a14="http://schemas.microsoft.com/office/drawing/2010/main" val="0"/>
              </a:ext>
            </a:extLst>
          </a:blip>
          <a:srcRect l="39366" t="25494" r="14166" b="7300"/>
          <a:stretch>
            <a:fillRect/>
          </a:stretch>
        </p:blipFill>
        <p:spPr bwMode="auto">
          <a:xfrm>
            <a:off x="684213" y="0"/>
            <a:ext cx="8459787" cy="688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p:cNvPicPr>
            <a:picLocks noChangeAspect="1" noChangeArrowheads="1"/>
          </p:cNvPicPr>
          <p:nvPr/>
        </p:nvPicPr>
        <p:blipFill>
          <a:blip r:embed="rId2">
            <a:extLst>
              <a:ext uri="{28A0092B-C50C-407E-A947-70E740481C1C}">
                <a14:useLocalDpi xmlns:a14="http://schemas.microsoft.com/office/drawing/2010/main" val="0"/>
              </a:ext>
            </a:extLst>
          </a:blip>
          <a:srcRect l="38194" t="9105" r="13768" b="31404"/>
          <a:stretch>
            <a:fillRect/>
          </a:stretch>
        </p:blipFill>
        <p:spPr bwMode="auto">
          <a:xfrm>
            <a:off x="345827" y="738188"/>
            <a:ext cx="8785225" cy="6119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ovéPole 1"/>
          <p:cNvSpPr txBox="1"/>
          <p:nvPr/>
        </p:nvSpPr>
        <p:spPr>
          <a:xfrm>
            <a:off x="345827" y="44624"/>
            <a:ext cx="8640960" cy="923330"/>
          </a:xfrm>
          <a:prstGeom prst="rect">
            <a:avLst/>
          </a:prstGeom>
          <a:noFill/>
        </p:spPr>
        <p:txBody>
          <a:bodyPr wrap="square" rtlCol="0">
            <a:spAutoFit/>
          </a:bodyPr>
          <a:lstStyle/>
          <a:p>
            <a:r>
              <a:rPr lang="cs-CZ" dirty="0"/>
              <a:t>Některé buňky odpovídají nejlépe když pruh světla končí ještě uvnitř receptivního pole. End-</a:t>
            </a:r>
            <a:r>
              <a:rPr lang="cs-CZ" dirty="0" err="1"/>
              <a:t>stopped</a:t>
            </a:r>
            <a:r>
              <a:rPr lang="cs-CZ" dirty="0"/>
              <a:t> </a:t>
            </a:r>
            <a:r>
              <a:rPr lang="cs-CZ" dirty="0" err="1" smtClean="0"/>
              <a:t>cells</a:t>
            </a:r>
            <a:r>
              <a:rPr lang="cs-CZ" dirty="0" smtClean="0"/>
              <a:t>. Určitá délka je optimální stimul.</a:t>
            </a:r>
            <a:endParaRPr lang="cs-CZ" dirty="0"/>
          </a:p>
          <a:p>
            <a:endParaRPr lang="cs-CZ"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p:cNvPicPr>
            <a:picLocks noChangeAspect="1" noChangeArrowheads="1"/>
          </p:cNvPicPr>
          <p:nvPr/>
        </p:nvPicPr>
        <p:blipFill>
          <a:blip r:embed="rId2">
            <a:extLst>
              <a:ext uri="{28A0092B-C50C-407E-A947-70E740481C1C}">
                <a14:useLocalDpi xmlns:a14="http://schemas.microsoft.com/office/drawing/2010/main" val="0"/>
              </a:ext>
            </a:extLst>
          </a:blip>
          <a:srcRect l="6685" t="22006" r="69296" b="21297"/>
          <a:stretch>
            <a:fillRect/>
          </a:stretch>
        </p:blipFill>
        <p:spPr bwMode="auto">
          <a:xfrm>
            <a:off x="1" y="1"/>
            <a:ext cx="3938268" cy="52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5725" y="2981325"/>
            <a:ext cx="3978275" cy="387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ovéPole 1"/>
          <p:cNvSpPr txBox="1"/>
          <p:nvPr/>
        </p:nvSpPr>
        <p:spPr>
          <a:xfrm>
            <a:off x="4788025" y="692696"/>
            <a:ext cx="3960440" cy="923330"/>
          </a:xfrm>
          <a:prstGeom prst="rect">
            <a:avLst/>
          </a:prstGeom>
          <a:noFill/>
        </p:spPr>
        <p:txBody>
          <a:bodyPr wrap="square" rtlCol="0">
            <a:spAutoFit/>
          </a:bodyPr>
          <a:lstStyle/>
          <a:p>
            <a:r>
              <a:rPr lang="cs-CZ" dirty="0"/>
              <a:t>End-</a:t>
            </a:r>
            <a:r>
              <a:rPr lang="cs-CZ" dirty="0" err="1"/>
              <a:t>stopped</a:t>
            </a:r>
            <a:r>
              <a:rPr lang="cs-CZ" dirty="0"/>
              <a:t> </a:t>
            </a:r>
            <a:r>
              <a:rPr lang="cs-CZ" dirty="0" err="1" smtClean="0"/>
              <a:t>cells</a:t>
            </a:r>
            <a:r>
              <a:rPr lang="cs-CZ" dirty="0" smtClean="0"/>
              <a:t>:</a:t>
            </a:r>
            <a:endParaRPr lang="cs-CZ" dirty="0"/>
          </a:p>
          <a:p>
            <a:r>
              <a:rPr lang="cs-CZ" dirty="0" smtClean="0"/>
              <a:t>Pravděpodobně pro detekci zakřiveného okraje.</a:t>
            </a:r>
            <a:endParaRPr lang="cs-CZ"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000" t="6948" r="14914" b="7895"/>
          <a:stretch/>
        </p:blipFill>
        <p:spPr bwMode="auto">
          <a:xfrm>
            <a:off x="16536" y="0"/>
            <a:ext cx="9138705" cy="6525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288471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descr="čá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7788" y="0"/>
            <a:ext cx="6562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ext Box 5"/>
          <p:cNvSpPr txBox="1">
            <a:spLocks noChangeArrowheads="1"/>
          </p:cNvSpPr>
          <p:nvPr/>
        </p:nvSpPr>
        <p:spPr bwMode="auto">
          <a:xfrm>
            <a:off x="158751" y="496888"/>
            <a:ext cx="2325018"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dirty="0"/>
              <a:t>Selektivní adaptace a</a:t>
            </a:r>
          </a:p>
          <a:p>
            <a:pPr eaLnBrk="1" hangingPunct="1"/>
            <a:r>
              <a:rPr lang="cs-CZ" dirty="0"/>
              <a:t>orientačně</a:t>
            </a:r>
          </a:p>
          <a:p>
            <a:pPr eaLnBrk="1" hangingPunct="1"/>
            <a:r>
              <a:rPr lang="cs-CZ" dirty="0"/>
              <a:t>selektivní buňky.</a:t>
            </a:r>
          </a:p>
          <a:p>
            <a:pPr eaLnBrk="1" hangingPunct="1"/>
            <a:endParaRPr lang="cs-CZ" dirty="0"/>
          </a:p>
          <a:p>
            <a:pPr eaLnBrk="1" hangingPunct="1"/>
            <a:r>
              <a:rPr lang="cs-CZ" dirty="0"/>
              <a:t>Selektivní adaptace:</a:t>
            </a:r>
          </a:p>
          <a:p>
            <a:pPr eaLnBrk="1" hangingPunct="1"/>
            <a:r>
              <a:rPr lang="cs-CZ" dirty="0" smtClean="0"/>
              <a:t>Neinvazivní cesta </a:t>
            </a:r>
            <a:r>
              <a:rPr lang="cs-CZ" dirty="0"/>
              <a:t>do </a:t>
            </a:r>
            <a:r>
              <a:rPr lang="cs-CZ" dirty="0" smtClean="0"/>
              <a:t>lidského mozku</a:t>
            </a:r>
            <a:endParaRPr lang="cs-CZ"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6" descr="sítnice2"/>
          <p:cNvPicPr>
            <a:picLocks noChangeAspect="1" noChangeArrowheads="1"/>
          </p:cNvPicPr>
          <p:nvPr/>
        </p:nvPicPr>
        <p:blipFill>
          <a:blip r:embed="rId2">
            <a:extLst>
              <a:ext uri="{28A0092B-C50C-407E-A947-70E740481C1C}">
                <a14:useLocalDpi xmlns:a14="http://schemas.microsoft.com/office/drawing/2010/main" val="0"/>
              </a:ext>
            </a:extLst>
          </a:blip>
          <a:srcRect l="10092" t="19197" r="8009" b="9413"/>
          <a:stretch>
            <a:fillRect/>
          </a:stretch>
        </p:blipFill>
        <p:spPr bwMode="auto">
          <a:xfrm>
            <a:off x="900113" y="885825"/>
            <a:ext cx="8243887" cy="597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 Box 7"/>
          <p:cNvSpPr txBox="1">
            <a:spLocks noChangeArrowheads="1"/>
          </p:cNvSpPr>
          <p:nvPr/>
        </p:nvSpPr>
        <p:spPr bwMode="auto">
          <a:xfrm>
            <a:off x="592138" y="136525"/>
            <a:ext cx="709681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dirty="0"/>
              <a:t>Inverzní sítnice </a:t>
            </a:r>
            <a:r>
              <a:rPr lang="cs-CZ" dirty="0" smtClean="0"/>
              <a:t>obratlovců.</a:t>
            </a:r>
            <a:endParaRPr lang="cs-CZ" dirty="0"/>
          </a:p>
          <a:p>
            <a:pPr eaLnBrk="1" hangingPunct="1"/>
            <a:r>
              <a:rPr lang="cs-CZ" dirty="0" smtClean="0"/>
              <a:t>Lidé: 120 </a:t>
            </a:r>
            <a:r>
              <a:rPr lang="cs-CZ" dirty="0"/>
              <a:t>mil. tyčinek, 6 mil. čípků. – jen 1 mil axonů - konvergence </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descr="adaptace oka na pruh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475" y="0"/>
            <a:ext cx="5302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ext Box 5"/>
          <p:cNvSpPr txBox="1">
            <a:spLocks noChangeArrowheads="1"/>
          </p:cNvSpPr>
          <p:nvPr/>
        </p:nvSpPr>
        <p:spPr bwMode="auto">
          <a:xfrm>
            <a:off x="158750" y="1792288"/>
            <a:ext cx="3168650" cy="201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t>Vysvětlení:</a:t>
            </a:r>
          </a:p>
          <a:p>
            <a:pPr eaLnBrk="1" hangingPunct="1"/>
            <a:r>
              <a:rPr lang="cs-CZ"/>
              <a:t>20° buňky jsou po 1 min</a:t>
            </a:r>
          </a:p>
          <a:p>
            <a:pPr eaLnBrk="1" hangingPunct="1"/>
            <a:r>
              <a:rPr lang="cs-CZ"/>
              <a:t>adaptovány, unaveny</a:t>
            </a:r>
          </a:p>
          <a:p>
            <a:pPr eaLnBrk="1" hangingPunct="1"/>
            <a:r>
              <a:rPr lang="cs-CZ"/>
              <a:t>a přestávají přispívat do</a:t>
            </a:r>
          </a:p>
          <a:p>
            <a:pPr eaLnBrk="1" hangingPunct="1"/>
            <a:r>
              <a:rPr lang="cs-CZ"/>
              <a:t>vjemu vertikál.</a:t>
            </a:r>
          </a:p>
          <a:p>
            <a:pPr eaLnBrk="1" hangingPunct="1"/>
            <a:r>
              <a:rPr lang="cs-CZ"/>
              <a:t>Ve výsledku se vertikální linie</a:t>
            </a:r>
          </a:p>
          <a:p>
            <a:pPr eaLnBrk="1" hangingPunct="1"/>
            <a:r>
              <a:rPr lang="cs-CZ"/>
              <a:t>kácí.</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230" t="5579" r="16750" b="1684"/>
          <a:stretch/>
        </p:blipFill>
        <p:spPr bwMode="auto">
          <a:xfrm>
            <a:off x="251520" y="9491"/>
            <a:ext cx="8667521" cy="6848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258110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040" t="3368" r="14855" b="8316"/>
          <a:stretch/>
        </p:blipFill>
        <p:spPr bwMode="auto">
          <a:xfrm>
            <a:off x="1" y="0"/>
            <a:ext cx="9106972" cy="6453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485290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874" t="2991" r="14256" b="5180"/>
          <a:stretch/>
        </p:blipFill>
        <p:spPr bwMode="auto">
          <a:xfrm>
            <a:off x="467544" y="116632"/>
            <a:ext cx="8352928" cy="6264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611560" y="6453336"/>
            <a:ext cx="5827301" cy="369332"/>
          </a:xfrm>
          <a:prstGeom prst="rect">
            <a:avLst/>
          </a:prstGeom>
          <a:noFill/>
        </p:spPr>
        <p:txBody>
          <a:bodyPr wrap="none" rtlCol="0">
            <a:spAutoFit/>
          </a:bodyPr>
          <a:lstStyle/>
          <a:p>
            <a:r>
              <a:rPr lang="cs-CZ" dirty="0">
                <a:hlinkClick r:id="rId3"/>
              </a:rPr>
              <a:t>http://www.slideshare.net/starfish57/cnshubelandwiesel</a:t>
            </a:r>
            <a:endParaRPr lang="cs-CZ" dirty="0"/>
          </a:p>
        </p:txBody>
      </p:sp>
    </p:spTree>
    <p:extLst>
      <p:ext uri="{BB962C8B-B14F-4D97-AF65-F5344CB8AC3E}">
        <p14:creationId xmlns:p14="http://schemas.microsoft.com/office/powerpoint/2010/main" val="38315745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descr="adaptace ke kontrast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0"/>
            <a:ext cx="6781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 Box 5"/>
          <p:cNvSpPr txBox="1">
            <a:spLocks noChangeArrowheads="1"/>
          </p:cNvSpPr>
          <p:nvPr/>
        </p:nvSpPr>
        <p:spPr bwMode="auto">
          <a:xfrm>
            <a:off x="0" y="476250"/>
            <a:ext cx="23622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dirty="0" smtClean="0"/>
              <a:t>Skutečně máme buňky nastavené na určitou frekvenci kontrastů</a:t>
            </a:r>
          </a:p>
          <a:p>
            <a:pPr eaLnBrk="1" hangingPunct="1"/>
            <a:endParaRPr lang="cs-CZ" dirty="0"/>
          </a:p>
          <a:p>
            <a:pPr eaLnBrk="1" hangingPunct="1"/>
            <a:r>
              <a:rPr lang="cs-CZ" dirty="0" smtClean="0"/>
              <a:t>Selektivní </a:t>
            </a:r>
            <a:r>
              <a:rPr lang="cs-CZ" dirty="0"/>
              <a:t>adaptace a</a:t>
            </a:r>
          </a:p>
          <a:p>
            <a:pPr eaLnBrk="1" hangingPunct="1"/>
            <a:r>
              <a:rPr lang="cs-CZ" dirty="0"/>
              <a:t>kontrastně </a:t>
            </a:r>
          </a:p>
          <a:p>
            <a:pPr eaLnBrk="1" hangingPunct="1"/>
            <a:r>
              <a:rPr lang="cs-CZ" dirty="0"/>
              <a:t>selektivní buňky</a:t>
            </a:r>
          </a:p>
          <a:p>
            <a:pPr eaLnBrk="1" hangingPunct="1"/>
            <a:endParaRPr lang="cs-CZ" dirty="0"/>
          </a:p>
          <a:p>
            <a:pPr eaLnBrk="1" hangingPunct="1"/>
            <a:r>
              <a:rPr lang="cs-CZ" dirty="0"/>
              <a:t>Po adaptaci na </a:t>
            </a:r>
          </a:p>
          <a:p>
            <a:pPr eaLnBrk="1" hangingPunct="1"/>
            <a:r>
              <a:rPr lang="cs-CZ" dirty="0"/>
              <a:t>Konkrétní „frekvenci“,</a:t>
            </a:r>
          </a:p>
          <a:p>
            <a:pPr eaLnBrk="1" hangingPunct="1"/>
            <a:r>
              <a:rPr lang="cs-CZ" dirty="0"/>
              <a:t>je právě tato utlumena</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buňka na roh citlivá"/>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0713"/>
            <a:ext cx="9144000" cy="511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Text Box 5"/>
          <p:cNvSpPr txBox="1">
            <a:spLocks noChangeArrowheads="1"/>
          </p:cNvSpPr>
          <p:nvPr/>
        </p:nvSpPr>
        <p:spPr bwMode="auto">
          <a:xfrm>
            <a:off x="1692275" y="115888"/>
            <a:ext cx="5589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sz="2400">
                <a:latin typeface="Tahoma" pitchFamily="34" charset="0"/>
              </a:rPr>
              <a:t>Sekundární kůra, hyperkomplexní buňky</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210" t="1579" r="26638"/>
          <a:stretch/>
        </p:blipFill>
        <p:spPr bwMode="auto">
          <a:xfrm>
            <a:off x="755576" y="1"/>
            <a:ext cx="7344816" cy="6874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4404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914400" y="512064"/>
            <a:ext cx="7772400" cy="914400"/>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pPr fontAlgn="auto">
              <a:spcAft>
                <a:spcPts val="0"/>
              </a:spcAft>
              <a:defRPr/>
            </a:pPr>
            <a:r>
              <a:rPr lang="cs-CZ" smtClean="0"/>
              <a:t>Hierarchické skládání rysů a jejich paralelní zpracování</a:t>
            </a:r>
          </a:p>
        </p:txBody>
      </p:sp>
      <p:sp>
        <p:nvSpPr>
          <p:cNvPr id="3" name="Rectangle 3"/>
          <p:cNvSpPr txBox="1">
            <a:spLocks noChangeArrowheads="1"/>
          </p:cNvSpPr>
          <p:nvPr/>
        </p:nvSpPr>
        <p:spPr>
          <a:xfrm>
            <a:off x="914400" y="1783560"/>
            <a:ext cx="7772400" cy="4572000"/>
          </a:xfrm>
          <a:prstGeom prst="rect">
            <a:avLst/>
          </a:prstGeom>
        </p:spPr>
        <p:txBody>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fontAlgn="auto">
              <a:spcAft>
                <a:spcPts val="0"/>
              </a:spcAft>
            </a:pPr>
            <a:endParaRPr lang="cs-CZ" dirty="0" smtClean="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l="68906" t="14084" r="391" b="26959"/>
          <a:stretch>
            <a:fillRect/>
          </a:stretch>
        </p:blipFill>
        <p:spPr bwMode="auto">
          <a:xfrm>
            <a:off x="5400675" y="2365375"/>
            <a:ext cx="3743325" cy="449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bdélník 4"/>
          <p:cNvSpPr/>
          <p:nvPr/>
        </p:nvSpPr>
        <p:spPr>
          <a:xfrm>
            <a:off x="611560" y="3134359"/>
            <a:ext cx="4572000" cy="1477328"/>
          </a:xfrm>
          <a:prstGeom prst="rect">
            <a:avLst/>
          </a:prstGeom>
        </p:spPr>
        <p:txBody>
          <a:bodyPr>
            <a:spAutoFit/>
          </a:bodyPr>
          <a:lstStyle/>
          <a:p>
            <a:r>
              <a:rPr lang="en-GB" dirty="0">
                <a:hlinkClick r:id="rId3"/>
              </a:rPr>
              <a:t>https://oup-arc.com/access/content/sensation-and-perception-5e-student-resources/sensation-and-perception-5e-activity-4-5?previousFilter=tag_chapter-04</a:t>
            </a:r>
            <a:endParaRPr lang="en-GB" dirty="0"/>
          </a:p>
        </p:txBody>
      </p:sp>
    </p:spTree>
    <p:extLst>
      <p:ext uri="{BB962C8B-B14F-4D97-AF65-F5344CB8AC3E}">
        <p14:creationId xmlns:p14="http://schemas.microsoft.com/office/powerpoint/2010/main" val="153376005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descr="obraz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3688"/>
            <a:ext cx="9144000"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9" name="Picture 5" descr="obrazce text"/>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467544" y="4365625"/>
            <a:ext cx="2951162" cy="245903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4" descr="http://thebrain.mcgill.ca/flash/a/a_02/a_02_cr/a_02_cr_vis/a_02_cr_vis_3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7048" y="4155240"/>
            <a:ext cx="3255392" cy="26694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4" descr="grandmother cell"/>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1763713" y="0"/>
            <a:ext cx="39036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3" name="Picture 5" descr="grandmother cell 2"/>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5797550" y="3644900"/>
            <a:ext cx="3346450" cy="9271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66564" name="Text Box 6"/>
          <p:cNvSpPr txBox="1">
            <a:spLocks noChangeArrowheads="1"/>
          </p:cNvSpPr>
          <p:nvPr/>
        </p:nvSpPr>
        <p:spPr bwMode="auto">
          <a:xfrm>
            <a:off x="6135688" y="352425"/>
            <a:ext cx="2609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t>„Grandmother</a:t>
            </a:r>
            <a:r>
              <a:rPr lang="en-US"/>
              <a:t>’s cells</a:t>
            </a:r>
            <a:r>
              <a:rPr lang="cs-CZ"/>
              <a:t>“</a:t>
            </a:r>
          </a:p>
          <a:p>
            <a:pPr eaLnBrk="1" hangingPunct="1"/>
            <a:r>
              <a:rPr lang="cs-CZ"/>
              <a:t>Na tvář selektivní buňky</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0"/>
            <a:ext cx="52959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3" name="AutoShape 5"/>
          <p:cNvSpPr>
            <a:spLocks noChangeArrowheads="1"/>
          </p:cNvSpPr>
          <p:nvPr/>
        </p:nvSpPr>
        <p:spPr bwMode="auto">
          <a:xfrm>
            <a:off x="4427538" y="1844675"/>
            <a:ext cx="217487" cy="647700"/>
          </a:xfrm>
          <a:prstGeom prst="upArrow">
            <a:avLst>
              <a:gd name="adj1" fmla="val 50000"/>
              <a:gd name="adj2" fmla="val 7445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244" name="Text Box 6"/>
          <p:cNvSpPr txBox="1">
            <a:spLocks noChangeArrowheads="1"/>
          </p:cNvSpPr>
          <p:nvPr/>
        </p:nvSpPr>
        <p:spPr bwMode="auto">
          <a:xfrm>
            <a:off x="4211638" y="2781300"/>
            <a:ext cx="68103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sz="1200">
                <a:solidFill>
                  <a:schemeClr val="accent1"/>
                </a:solidFill>
              </a:rPr>
              <a:t>obnova</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750" t="7368" r="16691" b="14421"/>
          <a:stretch/>
        </p:blipFill>
        <p:spPr bwMode="auto">
          <a:xfrm>
            <a:off x="0" y="332656"/>
            <a:ext cx="9136106" cy="5949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223132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224" t="736" r="16099" b="1263"/>
          <a:stretch/>
        </p:blipFill>
        <p:spPr bwMode="auto">
          <a:xfrm>
            <a:off x="539552" y="0"/>
            <a:ext cx="8373986" cy="6820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426181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520" t="4105" r="12663" b="5263"/>
          <a:stretch/>
        </p:blipFill>
        <p:spPr bwMode="auto">
          <a:xfrm>
            <a:off x="0" y="0"/>
            <a:ext cx="9164265" cy="6597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856416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3730" name="Picture 2" descr="mozek s prefrontal corte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8275"/>
            <a:ext cx="9144000" cy="652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světelné spektrum"/>
          <p:cNvPicPr>
            <a:picLocks noChangeAspect="1" noChangeArrowheads="1"/>
          </p:cNvPicPr>
          <p:nvPr/>
        </p:nvPicPr>
        <p:blipFill>
          <a:blip r:embed="rId2">
            <a:extLst>
              <a:ext uri="{28A0092B-C50C-407E-A947-70E740481C1C}">
                <a14:useLocalDpi xmlns:a14="http://schemas.microsoft.com/office/drawing/2010/main" val="0"/>
              </a:ext>
            </a:extLst>
          </a:blip>
          <a:srcRect l="2499"/>
          <a:stretch>
            <a:fillRect/>
          </a:stretch>
        </p:blipFill>
        <p:spPr bwMode="auto">
          <a:xfrm>
            <a:off x="0" y="1319213"/>
            <a:ext cx="9144000" cy="419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Text Box 3"/>
          <p:cNvSpPr txBox="1">
            <a:spLocks noChangeArrowheads="1"/>
          </p:cNvSpPr>
          <p:nvPr/>
        </p:nvSpPr>
        <p:spPr bwMode="auto">
          <a:xfrm>
            <a:off x="3040063" y="171450"/>
            <a:ext cx="28257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sz="3200">
                <a:latin typeface="Tahoma" pitchFamily="34" charset="0"/>
              </a:rPr>
              <a:t>Barevné vidění</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a:extLst>
              <a:ext uri="{28A0092B-C50C-407E-A947-70E740481C1C}">
                <a14:useLocalDpi xmlns:a14="http://schemas.microsoft.com/office/drawing/2010/main" val="0"/>
              </a:ext>
            </a:extLst>
          </a:blip>
          <a:srcRect l="11406" r="20868"/>
          <a:stretch>
            <a:fillRect/>
          </a:stretch>
        </p:blipFill>
        <p:spPr bwMode="auto">
          <a:xfrm>
            <a:off x="2951163" y="0"/>
            <a:ext cx="619283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779" name="Text Box 3"/>
          <p:cNvSpPr txBox="1">
            <a:spLocks noChangeArrowheads="1"/>
          </p:cNvSpPr>
          <p:nvPr/>
        </p:nvSpPr>
        <p:spPr bwMode="auto">
          <a:xfrm>
            <a:off x="158750" y="280988"/>
            <a:ext cx="2940050"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t>Posunutá spektrální</a:t>
            </a:r>
          </a:p>
          <a:p>
            <a:pPr eaLnBrk="1" hangingPunct="1"/>
            <a:r>
              <a:rPr lang="cs-CZ"/>
              <a:t>citlivost = jiný pohled.</a:t>
            </a:r>
          </a:p>
          <a:p>
            <a:pPr eaLnBrk="1" hangingPunct="1"/>
            <a:endParaRPr lang="cs-CZ"/>
          </a:p>
          <a:p>
            <a:pPr eaLnBrk="1" hangingPunct="1"/>
            <a:r>
              <a:rPr lang="cs-CZ"/>
              <a:t>Neznamená nutně barevné</a:t>
            </a:r>
          </a:p>
          <a:p>
            <a:pPr eaLnBrk="1" hangingPunct="1"/>
            <a:r>
              <a:rPr lang="cs-CZ"/>
              <a:t> vidění</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4"/>
          <p:cNvSpPr txBox="1">
            <a:spLocks noChangeArrowheads="1"/>
          </p:cNvSpPr>
          <p:nvPr/>
        </p:nvSpPr>
        <p:spPr bwMode="auto">
          <a:xfrm>
            <a:off x="539750" y="765175"/>
            <a:ext cx="8018463"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sz="2400" u="sng"/>
              <a:t>Barevné vidění:</a:t>
            </a:r>
          </a:p>
          <a:p>
            <a:pPr eaLnBrk="1" hangingPunct="1"/>
            <a:r>
              <a:rPr lang="cs-CZ" sz="2400"/>
              <a:t>Další kvalita zraku</a:t>
            </a:r>
          </a:p>
          <a:p>
            <a:pPr eaLnBrk="1" hangingPunct="1"/>
            <a:r>
              <a:rPr lang="cs-CZ" sz="2400"/>
              <a:t>Jeden receptor barvu nerozezná, je potřeba nejméně dva </a:t>
            </a:r>
          </a:p>
          <a:p>
            <a:pPr eaLnBrk="1" hangingPunct="1"/>
            <a:r>
              <a:rPr lang="cs-CZ" sz="2400"/>
              <a:t>druhy barevně selektivních fotoreceptorů</a:t>
            </a:r>
          </a:p>
        </p:txBody>
      </p:sp>
      <p:pic>
        <p:nvPicPr>
          <p:cNvPr id="76803" name="Picture 5" descr="jahod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2852738"/>
            <a:ext cx="6686550" cy="238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Text Box 6"/>
          <p:cNvSpPr txBox="1">
            <a:spLocks noChangeArrowheads="1"/>
          </p:cNvSpPr>
          <p:nvPr/>
        </p:nvSpPr>
        <p:spPr bwMode="auto">
          <a:xfrm>
            <a:off x="592138" y="5392738"/>
            <a:ext cx="3016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t>Rozlišujeme: tón, sytost, jas</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906789"/>
            <a:ext cx="6804248" cy="5970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3">
            <a:hlinkClick r:id="rId3"/>
          </p:cNvPr>
          <p:cNvSpPr txBox="1">
            <a:spLocks noChangeArrowheads="1"/>
          </p:cNvSpPr>
          <p:nvPr/>
        </p:nvSpPr>
        <p:spPr bwMode="auto">
          <a:xfrm>
            <a:off x="251520" y="188640"/>
            <a:ext cx="85234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sz="2400" dirty="0" smtClean="0"/>
              <a:t>Barevné vidění založeno na různě absorbujících pigmentech.</a:t>
            </a:r>
            <a:endParaRPr lang="cs-CZ" sz="2400" dirty="0"/>
          </a:p>
        </p:txBody>
      </p:sp>
    </p:spTree>
    <p:extLst>
      <p:ext uri="{BB962C8B-B14F-4D97-AF65-F5344CB8AC3E}">
        <p14:creationId xmlns:p14="http://schemas.microsoft.com/office/powerpoint/2010/main" val="183382012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4"/>
          <p:cNvSpPr txBox="1">
            <a:spLocks noChangeArrowheads="1"/>
          </p:cNvSpPr>
          <p:nvPr/>
        </p:nvSpPr>
        <p:spPr bwMode="auto">
          <a:xfrm>
            <a:off x="971550" y="620713"/>
            <a:ext cx="7543800"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sz="2400">
                <a:latin typeface="Tahoma" pitchFamily="34" charset="0"/>
              </a:rPr>
              <a:t>Trichromatické teorie, Young-Helmhotz</a:t>
            </a:r>
          </a:p>
          <a:p>
            <a:pPr eaLnBrk="1" hangingPunct="1"/>
            <a:r>
              <a:rPr lang="cs-CZ" sz="2400">
                <a:latin typeface="Tahoma" pitchFamily="34" charset="0"/>
              </a:rPr>
              <a:t>Oponentní kódování, Hering</a:t>
            </a:r>
          </a:p>
          <a:p>
            <a:pPr eaLnBrk="1" hangingPunct="1"/>
            <a:endParaRPr lang="cs-CZ" sz="2400">
              <a:latin typeface="Tahoma" pitchFamily="34" charset="0"/>
            </a:endParaRPr>
          </a:p>
          <a:p>
            <a:pPr eaLnBrk="1" hangingPunct="1"/>
            <a:r>
              <a:rPr lang="cs-CZ"/>
              <a:t>Why trade one three-dimensional color space (red, green, blue) for another three-dimensional color space (R/G, B/Y, Bl/Wh)?</a:t>
            </a:r>
          </a:p>
        </p:txBody>
      </p:sp>
      <p:pic>
        <p:nvPicPr>
          <p:cNvPr id="7782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2492375"/>
            <a:ext cx="5329237" cy="365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barevne videni"/>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1973263" y="0"/>
            <a:ext cx="71707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Text Box 3"/>
          <p:cNvSpPr txBox="1">
            <a:spLocks noChangeArrowheads="1"/>
          </p:cNvSpPr>
          <p:nvPr/>
        </p:nvSpPr>
        <p:spPr bwMode="auto">
          <a:xfrm>
            <a:off x="87313" y="352425"/>
            <a:ext cx="1682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t>Trichromatické</a:t>
            </a:r>
          </a:p>
          <a:p>
            <a:pPr eaLnBrk="1" hangingPunct="1"/>
            <a:r>
              <a:rPr lang="cs-CZ"/>
              <a:t>skládání</a:t>
            </a: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tiv1 Martin">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7925</TotalTime>
  <Words>4871</Words>
  <Application>Microsoft Office PowerPoint</Application>
  <PresentationFormat>Předvádění na obrazovce (4:3)</PresentationFormat>
  <Paragraphs>530</Paragraphs>
  <Slides>171</Slides>
  <Notes>0</Notes>
  <HiddenSlides>12</HiddenSlides>
  <MMClips>0</MMClips>
  <ScaleCrop>false</ScaleCrop>
  <HeadingPairs>
    <vt:vector size="4" baseType="variant">
      <vt:variant>
        <vt:lpstr>Motiv</vt:lpstr>
      </vt:variant>
      <vt:variant>
        <vt:i4>1</vt:i4>
      </vt:variant>
      <vt:variant>
        <vt:lpstr>Nadpisy snímků</vt:lpstr>
      </vt:variant>
      <vt:variant>
        <vt:i4>171</vt:i4>
      </vt:variant>
    </vt:vector>
  </HeadingPairs>
  <TitlesOfParts>
    <vt:vector size="172" baseType="lpstr">
      <vt:lpstr>Motiv1 Martin</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Fyziologie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Martin Vácha</dc:creator>
  <cp:lastModifiedBy>vacha</cp:lastModifiedBy>
  <cp:revision>274</cp:revision>
  <dcterms:created xsi:type="dcterms:W3CDTF">2002-02-26T08:31:55Z</dcterms:created>
  <dcterms:modified xsi:type="dcterms:W3CDTF">2019-05-20T11:43:56Z</dcterms:modified>
</cp:coreProperties>
</file>