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89" r:id="rId3"/>
    <p:sldId id="287" r:id="rId4"/>
    <p:sldId id="288" r:id="rId5"/>
    <p:sldId id="257" r:id="rId6"/>
    <p:sldId id="293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080" y="-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BEA72E-8234-45DF-A1FF-FAE476BC4D2D}" type="datetimeFigureOut">
              <a:rPr lang="sk-SK"/>
              <a:pPr>
                <a:defRPr/>
              </a:pPr>
              <a:t>21. 4. 2017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2ABD4D-991A-4362-BB2B-5CF6517DA96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7989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F272-0F85-45F0-9F6F-B01F7DE554FC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628A-4866-416A-AFD5-6318590E2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0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5CAE0-4747-4732-A4AF-C7E9E1FED08F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341-918F-4838-AAE8-EE460B44F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8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0AFE-960B-46CE-86A8-15764100A63F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99465-59A6-4BF9-85F6-306036699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83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E4D6-39D2-4435-969D-BDDAF7C44C2F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C1F70-17A8-4693-921D-C70C7B4A3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FE4F-6DC2-4B54-879A-40552011EA6C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7986A-4F15-492C-A4E7-2C66CC1836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5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C09A-3C87-457F-872F-75C2114327E9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AE75-0F51-4254-87E9-A5DC51BE97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130F6-9813-4DCB-B21A-981B15770CF4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BBF11-9037-4B70-A2C9-6D6FE7A0C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04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35C9-463E-4E1A-82CA-D051E34408C6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29D5-2A56-4364-8594-B834626BD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7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89431-5A31-4AAC-B4AE-AA71C7E69C22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8A962-13EE-447A-8F42-F49EA18FA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9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D453-AEDC-4067-BA17-166761D10B3A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59D3B-7D79-480A-9B52-0F20F4166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8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F7E5-01CD-458C-B59B-F340D660A809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AF19-D688-4975-B5B0-CC9AD274B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1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sk-SK" altLang="cs-CZ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sk-SK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CBA8DF-CB8D-4F4F-A80E-6535F93EFB2C}" type="datetimeFigureOut">
              <a:rPr lang="cs-CZ"/>
              <a:pPr>
                <a:defRPr/>
              </a:pPr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6BA01D-F866-429D-AD13-3656C9BCEE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50" y="928688"/>
            <a:ext cx="11530013" cy="2165350"/>
          </a:xfrm>
        </p:spPr>
        <p:txBody>
          <a:bodyPr>
            <a:normAutofit/>
          </a:bodyPr>
          <a:lstStyle/>
          <a:p>
            <a:r>
              <a:rPr lang="cs-CZ" altLang="cs-CZ" sz="4400" b="1" smtClean="0"/>
              <a:t>(XI.) Matematický model funkce aorty</a:t>
            </a:r>
            <a:r>
              <a:rPr lang="cs-CZ" altLang="cs-CZ" sz="4400" smtClean="0"/>
              <a:t/>
            </a:r>
            <a:br>
              <a:rPr lang="cs-CZ" altLang="cs-CZ" sz="4400" smtClean="0"/>
            </a:br>
            <a:endParaRPr lang="cs-CZ" altLang="cs-CZ" sz="4400" smtClean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0" y="4259263"/>
            <a:ext cx="12192000" cy="998537"/>
          </a:xfrm>
        </p:spPr>
        <p:txBody>
          <a:bodyPr/>
          <a:lstStyle/>
          <a:p>
            <a:r>
              <a:rPr lang="cs-CZ" altLang="cs-CZ" smtClean="0"/>
              <a:t>Fyziologie I - cvičení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527925" y="6096000"/>
            <a:ext cx="4530725" cy="598488"/>
          </a:xfrm>
        </p:spPr>
        <p:txBody>
          <a:bodyPr/>
          <a:lstStyle/>
          <a:p>
            <a:pPr>
              <a:defRPr/>
            </a:pPr>
            <a:r>
              <a:rPr lang="cs-CZ" sz="1600" dirty="0" smtClean="0"/>
              <a:t>Fyziologický ústav LF MU, 2015 © Michal Pásek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46100" y="144463"/>
            <a:ext cx="10363200" cy="1127125"/>
          </a:xfrm>
        </p:spPr>
        <p:txBody>
          <a:bodyPr/>
          <a:lstStyle/>
          <a:p>
            <a:pPr algn="ctr"/>
            <a:r>
              <a:rPr lang="cs-CZ" altLang="cs-CZ" sz="3200" smtClean="0"/>
              <a:t>Definice klíčových slov a symbolů</a:t>
            </a:r>
          </a:p>
        </p:txBody>
      </p:sp>
      <p:sp>
        <p:nvSpPr>
          <p:cNvPr id="44037" name="Oval 7"/>
          <p:cNvSpPr>
            <a:spLocks noChangeArrowheads="1"/>
          </p:cNvSpPr>
          <p:nvPr/>
        </p:nvSpPr>
        <p:spPr bwMode="auto">
          <a:xfrm>
            <a:off x="2751138" y="4386263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38" name="Oval 8"/>
          <p:cNvSpPr>
            <a:spLocks noChangeArrowheads="1"/>
          </p:cNvSpPr>
          <p:nvPr/>
        </p:nvSpPr>
        <p:spPr bwMode="auto">
          <a:xfrm>
            <a:off x="2967038" y="4567238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5170488" y="4238625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5164138" y="5694363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5675313" y="5784850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>
                <a:solidFill>
                  <a:srgbClr val="FF0000"/>
                </a:solidFill>
                <a:latin typeface="Arial" pitchFamily="34" charset="0"/>
              </a:rPr>
              <a:t>R</a:t>
            </a:r>
            <a:endParaRPr lang="cs-CZ" altLang="cs-CZ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2286000" y="5016500"/>
            <a:ext cx="439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44" name="Freeform 14"/>
          <p:cNvSpPr>
            <a:spLocks/>
          </p:cNvSpPr>
          <p:nvPr/>
        </p:nvSpPr>
        <p:spPr bwMode="auto">
          <a:xfrm>
            <a:off x="6407150" y="4491038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5" name="Freeform 15"/>
          <p:cNvSpPr>
            <a:spLocks/>
          </p:cNvSpPr>
          <p:nvPr/>
        </p:nvSpPr>
        <p:spPr bwMode="auto">
          <a:xfrm>
            <a:off x="6294438" y="5910263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7" name="Line 18"/>
          <p:cNvSpPr>
            <a:spLocks noChangeShapeType="1"/>
          </p:cNvSpPr>
          <p:nvPr/>
        </p:nvSpPr>
        <p:spPr bwMode="auto">
          <a:xfrm>
            <a:off x="8758238" y="5237163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9"/>
          <p:cNvSpPr>
            <a:spLocks noChangeShapeType="1"/>
          </p:cNvSpPr>
          <p:nvPr/>
        </p:nvSpPr>
        <p:spPr bwMode="auto">
          <a:xfrm flipH="1">
            <a:off x="2640013" y="52197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20"/>
          <p:cNvSpPr>
            <a:spLocks noChangeShapeType="1"/>
          </p:cNvSpPr>
          <p:nvPr/>
        </p:nvSpPr>
        <p:spPr bwMode="auto">
          <a:xfrm flipV="1">
            <a:off x="6862763" y="4344988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2" name="Text Box 24"/>
          <p:cNvSpPr txBox="1">
            <a:spLocks noChangeArrowheads="1"/>
          </p:cNvSpPr>
          <p:nvPr/>
        </p:nvSpPr>
        <p:spPr bwMode="auto">
          <a:xfrm>
            <a:off x="6897688" y="50704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arteriální systém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4053" name="Text Box 25"/>
          <p:cNvSpPr txBox="1">
            <a:spLocks noChangeArrowheads="1"/>
          </p:cNvSpPr>
          <p:nvPr/>
        </p:nvSpPr>
        <p:spPr bwMode="auto">
          <a:xfrm>
            <a:off x="3073400" y="5038725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venózní systém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4056" name="Text Box 28"/>
          <p:cNvSpPr txBox="1">
            <a:spLocks noChangeArrowheads="1"/>
          </p:cNvSpPr>
          <p:nvPr/>
        </p:nvSpPr>
        <p:spPr bwMode="auto">
          <a:xfrm>
            <a:off x="5145088" y="4233863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b="1" u="sng">
                <a:solidFill>
                  <a:srgbClr val="FF0000"/>
                </a:solidFill>
                <a:latin typeface="Arial" pitchFamily="34" charset="0"/>
              </a:rPr>
              <a:t>SV</a:t>
            </a:r>
            <a:r>
              <a:rPr lang="cs-CZ" altLang="cs-CZ" b="1">
                <a:latin typeface="Arial" pitchFamily="34" charset="0"/>
              </a:rPr>
              <a:t>, </a:t>
            </a:r>
            <a:r>
              <a:rPr lang="cs-CZ" altLang="cs-CZ" b="1" u="sng">
                <a:solidFill>
                  <a:srgbClr val="FF0000"/>
                </a:solidFill>
                <a:latin typeface="Arial" pitchFamily="34" charset="0"/>
              </a:rPr>
              <a:t>TF</a:t>
            </a:r>
            <a:endParaRPr lang="cs-CZ" altLang="cs-CZ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4083" name="Text Box 13"/>
          <p:cNvSpPr txBox="1">
            <a:spLocks noChangeArrowheads="1"/>
          </p:cNvSpPr>
          <p:nvPr/>
        </p:nvSpPr>
        <p:spPr bwMode="auto">
          <a:xfrm>
            <a:off x="8940800" y="5041900"/>
            <a:ext cx="439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84" name="Text Box 13"/>
          <p:cNvSpPr txBox="1">
            <a:spLocks noChangeArrowheads="1"/>
          </p:cNvSpPr>
          <p:nvPr/>
        </p:nvSpPr>
        <p:spPr bwMode="auto">
          <a:xfrm>
            <a:off x="8420100" y="2997200"/>
            <a:ext cx="25225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 b="1">
              <a:latin typeface="Arial" pitchFamily="34" charset="0"/>
            </a:endParaRPr>
          </a:p>
        </p:txBody>
      </p:sp>
      <p:sp>
        <p:nvSpPr>
          <p:cNvPr id="44085" name="Text Box 13"/>
          <p:cNvSpPr txBox="1">
            <a:spLocks noChangeArrowheads="1"/>
          </p:cNvSpPr>
          <p:nvPr/>
        </p:nvSpPr>
        <p:spPr bwMode="auto">
          <a:xfrm>
            <a:off x="8267700" y="4267200"/>
            <a:ext cx="4778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86" name="Line 54"/>
          <p:cNvSpPr>
            <a:spLocks noChangeShapeType="1"/>
          </p:cNvSpPr>
          <p:nvPr/>
        </p:nvSpPr>
        <p:spPr bwMode="auto">
          <a:xfrm flipV="1">
            <a:off x="8115300" y="4533900"/>
            <a:ext cx="2032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4094" name="Group 62"/>
          <p:cNvGrpSpPr>
            <a:grpSpLocks/>
          </p:cNvGrpSpPr>
          <p:nvPr/>
        </p:nvGrpSpPr>
        <p:grpSpPr bwMode="auto">
          <a:xfrm>
            <a:off x="7475538" y="4673600"/>
            <a:ext cx="546100" cy="461963"/>
            <a:chOff x="6565" y="2200"/>
            <a:chExt cx="344" cy="291"/>
          </a:xfrm>
        </p:grpSpPr>
        <p:sp>
          <p:nvSpPr>
            <p:cNvPr id="44051" name="Text Box 23"/>
            <p:cNvSpPr txBox="1">
              <a:spLocks noChangeArrowheads="1"/>
            </p:cNvSpPr>
            <p:nvPr/>
          </p:nvSpPr>
          <p:spPr bwMode="auto">
            <a:xfrm>
              <a:off x="6565" y="2200"/>
              <a:ext cx="3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b="1">
                  <a:solidFill>
                    <a:srgbClr val="FF0000"/>
                  </a:solidFill>
                  <a:latin typeface="Arial" pitchFamily="34" charset="0"/>
                </a:rPr>
                <a:t>C</a:t>
              </a:r>
              <a:r>
                <a:rPr lang="cs-CZ" altLang="cs-CZ" b="1" baseline="-25000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endParaRPr lang="cs-CZ" altLang="cs-CZ" b="1">
                <a:latin typeface="Arial" pitchFamily="34" charset="0"/>
              </a:endParaRPr>
            </a:p>
          </p:txBody>
        </p:sp>
        <p:sp>
          <p:nvSpPr>
            <p:cNvPr id="44087" name="Line 55"/>
            <p:cNvSpPr>
              <a:spLocks noChangeShapeType="1"/>
            </p:cNvSpPr>
            <p:nvPr/>
          </p:nvSpPr>
          <p:spPr bwMode="auto">
            <a:xfrm>
              <a:off x="6600" y="2424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088" name="Text Box 35"/>
          <p:cNvSpPr txBox="1">
            <a:spLocks noChangeArrowheads="1"/>
          </p:cNvSpPr>
          <p:nvPr/>
        </p:nvSpPr>
        <p:spPr bwMode="auto">
          <a:xfrm>
            <a:off x="773113" y="1233488"/>
            <a:ext cx="10904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cs-CZ" altLang="cs-CZ" sz="2000" i="1">
                <a:latin typeface="Arial" pitchFamily="34" charset="0"/>
              </a:rPr>
              <a:t>Systolický objem  (SV)</a:t>
            </a:r>
            <a:r>
              <a:rPr lang="cs-CZ" altLang="cs-CZ" sz="2000">
                <a:latin typeface="Arial" pitchFamily="34" charset="0"/>
              </a:rPr>
              <a:t> – objem krve vypuzený z levé komory do aorty při jednom stahu.</a:t>
            </a:r>
          </a:p>
        </p:txBody>
      </p:sp>
      <p:sp>
        <p:nvSpPr>
          <p:cNvPr id="44089" name="Text Box 35"/>
          <p:cNvSpPr txBox="1">
            <a:spLocks noChangeArrowheads="1"/>
          </p:cNvSpPr>
          <p:nvPr/>
        </p:nvSpPr>
        <p:spPr bwMode="auto">
          <a:xfrm>
            <a:off x="760413" y="1728788"/>
            <a:ext cx="10904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cs-CZ" altLang="cs-CZ" sz="2000" i="1">
                <a:latin typeface="Arial" pitchFamily="34" charset="0"/>
              </a:rPr>
              <a:t>Tepová frekvence (TF)</a:t>
            </a:r>
            <a:r>
              <a:rPr lang="cs-CZ" altLang="cs-CZ" sz="2000">
                <a:latin typeface="Arial" pitchFamily="34" charset="0"/>
              </a:rPr>
              <a:t> – odpovídá počtu srdečních stahů za 1 min. </a:t>
            </a:r>
          </a:p>
        </p:txBody>
      </p:sp>
      <p:sp>
        <p:nvSpPr>
          <p:cNvPr id="44090" name="Text Box 35"/>
          <p:cNvSpPr txBox="1">
            <a:spLocks noChangeArrowheads="1"/>
          </p:cNvSpPr>
          <p:nvPr/>
        </p:nvSpPr>
        <p:spPr bwMode="auto">
          <a:xfrm>
            <a:off x="773113" y="2211388"/>
            <a:ext cx="10904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cs-CZ" altLang="cs-CZ" sz="2000" i="1">
                <a:latin typeface="Arial" pitchFamily="34" charset="0"/>
              </a:rPr>
              <a:t>Poddajnost aorty (C</a:t>
            </a:r>
            <a:r>
              <a:rPr lang="cs-CZ" altLang="cs-CZ" sz="2000" i="1" baseline="-25000">
                <a:latin typeface="Arial" pitchFamily="34" charset="0"/>
              </a:rPr>
              <a:t>a</a:t>
            </a:r>
            <a:r>
              <a:rPr lang="cs-CZ" altLang="cs-CZ" sz="2000" i="1">
                <a:latin typeface="Arial" pitchFamily="34" charset="0"/>
              </a:rPr>
              <a:t>)</a:t>
            </a:r>
            <a:r>
              <a:rPr lang="cs-CZ" altLang="cs-CZ" sz="2000">
                <a:latin typeface="Arial" pitchFamily="34" charset="0"/>
              </a:rPr>
              <a:t> – schopnost aorty měnit svůj objem při změnách tlaku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4091" name="Text Box 35"/>
          <p:cNvSpPr txBox="1">
            <a:spLocks noChangeArrowheads="1"/>
          </p:cNvSpPr>
          <p:nvPr/>
        </p:nvSpPr>
        <p:spPr bwMode="auto">
          <a:xfrm>
            <a:off x="773113" y="2668588"/>
            <a:ext cx="10904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cs-CZ" altLang="cs-CZ" sz="2000" i="1" dirty="0">
                <a:latin typeface="Arial" pitchFamily="34" charset="0"/>
              </a:rPr>
              <a:t>Periferní cévní odpor (R)</a:t>
            </a:r>
            <a:r>
              <a:rPr lang="cs-CZ" altLang="cs-CZ" sz="2000" dirty="0">
                <a:latin typeface="Arial" pitchFamily="34" charset="0"/>
              </a:rPr>
              <a:t> – odpor malých cév (</a:t>
            </a:r>
            <a:r>
              <a:rPr lang="cs-CZ" altLang="cs-CZ" sz="2000" dirty="0" smtClean="0">
                <a:latin typeface="Arial" pitchFamily="34" charset="0"/>
              </a:rPr>
              <a:t>arteriol), které kladou </a:t>
            </a:r>
            <a:r>
              <a:rPr lang="cs-CZ" altLang="cs-CZ" sz="2000" dirty="0">
                <a:latin typeface="Arial" pitchFamily="34" charset="0"/>
              </a:rPr>
              <a:t>proudění krve</a:t>
            </a:r>
          </a:p>
        </p:txBody>
      </p:sp>
      <p:sp>
        <p:nvSpPr>
          <p:cNvPr id="44095" name="Text Box 13"/>
          <p:cNvSpPr txBox="1">
            <a:spLocks noChangeArrowheads="1"/>
          </p:cNvSpPr>
          <p:nvPr/>
        </p:nvSpPr>
        <p:spPr bwMode="auto">
          <a:xfrm>
            <a:off x="6972300" y="4076700"/>
            <a:ext cx="5159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Q</a:t>
            </a:r>
          </a:p>
        </p:txBody>
      </p:sp>
      <p:sp>
        <p:nvSpPr>
          <p:cNvPr id="44096" name="AutoShape 64"/>
          <p:cNvSpPr>
            <a:spLocks noChangeArrowheads="1"/>
          </p:cNvSpPr>
          <p:nvPr/>
        </p:nvSpPr>
        <p:spPr bwMode="auto">
          <a:xfrm>
            <a:off x="4914900" y="3492500"/>
            <a:ext cx="1943100" cy="546100"/>
          </a:xfrm>
          <a:prstGeom prst="wedgeRoundRectCallout">
            <a:avLst>
              <a:gd name="adj1" fmla="val 58417"/>
              <a:gd name="adj2" fmla="val 802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altLang="cs-CZ" sz="1400" b="1"/>
              <a:t>střední průtok krve cévním systémem</a:t>
            </a:r>
          </a:p>
        </p:txBody>
      </p:sp>
      <p:sp>
        <p:nvSpPr>
          <p:cNvPr id="44097" name="AutoShape 65"/>
          <p:cNvSpPr>
            <a:spLocks noChangeArrowheads="1"/>
          </p:cNvSpPr>
          <p:nvPr/>
        </p:nvSpPr>
        <p:spPr bwMode="auto">
          <a:xfrm>
            <a:off x="7493000" y="3822700"/>
            <a:ext cx="1333500" cy="330200"/>
          </a:xfrm>
          <a:prstGeom prst="wedgeRoundRectCallout">
            <a:avLst>
              <a:gd name="adj1" fmla="val 21310"/>
              <a:gd name="adj2" fmla="val 10384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altLang="cs-CZ" sz="1400" b="1"/>
              <a:t>objem aorty</a:t>
            </a:r>
          </a:p>
        </p:txBody>
      </p:sp>
      <p:sp>
        <p:nvSpPr>
          <p:cNvPr id="44099" name="AutoShape 67"/>
          <p:cNvSpPr>
            <a:spLocks noChangeArrowheads="1"/>
          </p:cNvSpPr>
          <p:nvPr/>
        </p:nvSpPr>
        <p:spPr bwMode="auto">
          <a:xfrm>
            <a:off x="9309100" y="4508500"/>
            <a:ext cx="2044700" cy="546100"/>
          </a:xfrm>
          <a:prstGeom prst="wedgeRoundRectCallout">
            <a:avLst>
              <a:gd name="adj1" fmla="val -52560"/>
              <a:gd name="adj2" fmla="val 8256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altLang="cs-CZ" sz="1400" b="1"/>
              <a:t>krevní tlak v arteriálním systému</a:t>
            </a:r>
          </a:p>
        </p:txBody>
      </p:sp>
      <p:sp>
        <p:nvSpPr>
          <p:cNvPr id="44100" name="AutoShape 68"/>
          <p:cNvSpPr>
            <a:spLocks noChangeArrowheads="1"/>
          </p:cNvSpPr>
          <p:nvPr/>
        </p:nvSpPr>
        <p:spPr bwMode="auto">
          <a:xfrm>
            <a:off x="254000" y="4533900"/>
            <a:ext cx="2044700" cy="546100"/>
          </a:xfrm>
          <a:prstGeom prst="wedgeRoundRectCallout">
            <a:avLst>
              <a:gd name="adj1" fmla="val 46815"/>
              <a:gd name="adj2" fmla="val 7558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altLang="cs-CZ" sz="1400" b="1"/>
              <a:t>krevní tlak ve venózním systému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74"/>
          <p:cNvSpPr>
            <a:spLocks noChangeArrowheads="1"/>
          </p:cNvSpPr>
          <p:nvPr/>
        </p:nvSpPr>
        <p:spPr bwMode="auto">
          <a:xfrm>
            <a:off x="9471025" y="5126038"/>
            <a:ext cx="2574925" cy="9128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87" name="Oval 73"/>
          <p:cNvSpPr>
            <a:spLocks noChangeArrowheads="1"/>
          </p:cNvSpPr>
          <p:nvPr/>
        </p:nvSpPr>
        <p:spPr bwMode="auto">
          <a:xfrm>
            <a:off x="214313" y="5689600"/>
            <a:ext cx="4333875" cy="841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863600" y="144463"/>
            <a:ext cx="10363200" cy="1470025"/>
          </a:xfrm>
        </p:spPr>
        <p:txBody>
          <a:bodyPr/>
          <a:lstStyle/>
          <a:p>
            <a:pPr algn="ctr"/>
            <a:r>
              <a:rPr lang="cs-CZ" altLang="cs-CZ" sz="3200" smtClean="0"/>
              <a:t>Arteriální krevní tlak při změnách parametrů cévního systému a srdečního výdeje</a:t>
            </a:r>
          </a:p>
        </p:txBody>
      </p:sp>
      <p:sp>
        <p:nvSpPr>
          <p:cNvPr id="41989" name="Oval 7"/>
          <p:cNvSpPr>
            <a:spLocks noChangeArrowheads="1"/>
          </p:cNvSpPr>
          <p:nvPr/>
        </p:nvSpPr>
        <p:spPr bwMode="auto">
          <a:xfrm>
            <a:off x="2751138" y="2544763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0" name="Oval 8"/>
          <p:cNvSpPr>
            <a:spLocks noChangeArrowheads="1"/>
          </p:cNvSpPr>
          <p:nvPr/>
        </p:nvSpPr>
        <p:spPr bwMode="auto">
          <a:xfrm>
            <a:off x="2967038" y="2725738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5170488" y="2397125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2" name="Rectangle 10"/>
          <p:cNvSpPr>
            <a:spLocks noChangeArrowheads="1"/>
          </p:cNvSpPr>
          <p:nvPr/>
        </p:nvSpPr>
        <p:spPr bwMode="auto">
          <a:xfrm>
            <a:off x="5164138" y="3852863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3" name="Text Box 11"/>
          <p:cNvSpPr txBox="1">
            <a:spLocks noChangeArrowheads="1"/>
          </p:cNvSpPr>
          <p:nvPr/>
        </p:nvSpPr>
        <p:spPr bwMode="auto">
          <a:xfrm>
            <a:off x="5675313" y="3943350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>
                <a:latin typeface="Arial" pitchFamily="34" charset="0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8856663" y="3255963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2260600" y="3200400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6" name="Freeform 14"/>
          <p:cNvSpPr>
            <a:spLocks/>
          </p:cNvSpPr>
          <p:nvPr/>
        </p:nvSpPr>
        <p:spPr bwMode="auto">
          <a:xfrm>
            <a:off x="6407150" y="2649538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7" name="Freeform 15"/>
          <p:cNvSpPr>
            <a:spLocks/>
          </p:cNvSpPr>
          <p:nvPr/>
        </p:nvSpPr>
        <p:spPr bwMode="auto">
          <a:xfrm>
            <a:off x="6294438" y="4068763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7091363" y="2276475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b="1">
                <a:latin typeface="Arial" pitchFamily="34" charset="0"/>
              </a:rPr>
              <a:t>Q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1999" name="Line 18"/>
          <p:cNvSpPr>
            <a:spLocks noChangeShapeType="1"/>
          </p:cNvSpPr>
          <p:nvPr/>
        </p:nvSpPr>
        <p:spPr bwMode="auto">
          <a:xfrm>
            <a:off x="8758238" y="3395663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2640013" y="33782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1" name="Line 20"/>
          <p:cNvSpPr>
            <a:spLocks noChangeShapeType="1"/>
          </p:cNvSpPr>
          <p:nvPr/>
        </p:nvSpPr>
        <p:spPr bwMode="auto">
          <a:xfrm flipV="1">
            <a:off x="7002463" y="2528888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5" name="Text Box 25"/>
          <p:cNvSpPr txBox="1">
            <a:spLocks noChangeArrowheads="1"/>
          </p:cNvSpPr>
          <p:nvPr/>
        </p:nvSpPr>
        <p:spPr bwMode="auto">
          <a:xfrm>
            <a:off x="3073400" y="3197225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venózní systém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2006" name="Text Box 26"/>
          <p:cNvSpPr txBox="1">
            <a:spLocks noChangeArrowheads="1"/>
          </p:cNvSpPr>
          <p:nvPr/>
        </p:nvSpPr>
        <p:spPr bwMode="auto">
          <a:xfrm>
            <a:off x="8253413" y="2451100"/>
            <a:ext cx="6429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2007" name="Line 27"/>
          <p:cNvSpPr>
            <a:spLocks noChangeShapeType="1"/>
          </p:cNvSpPr>
          <p:nvPr/>
        </p:nvSpPr>
        <p:spPr bwMode="auto">
          <a:xfrm flipV="1">
            <a:off x="8120063" y="2751138"/>
            <a:ext cx="158750" cy="16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8" name="Text Box 28"/>
          <p:cNvSpPr txBox="1">
            <a:spLocks noChangeArrowheads="1"/>
          </p:cNvSpPr>
          <p:nvPr/>
        </p:nvSpPr>
        <p:spPr bwMode="auto">
          <a:xfrm>
            <a:off x="5145088" y="2392363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b="1" u="sng">
                <a:latin typeface="Arial" pitchFamily="34" charset="0"/>
              </a:rPr>
              <a:t>SV</a:t>
            </a:r>
            <a:r>
              <a:rPr lang="cs-CZ" altLang="cs-CZ" b="1">
                <a:latin typeface="Arial" pitchFamily="34" charset="0"/>
              </a:rPr>
              <a:t>, </a:t>
            </a:r>
            <a:r>
              <a:rPr lang="cs-CZ" altLang="cs-CZ" b="1" u="sng">
                <a:latin typeface="Arial" pitchFamily="34" charset="0"/>
              </a:rPr>
              <a:t>TF</a:t>
            </a:r>
            <a:endParaRPr lang="cs-CZ" altLang="cs-CZ">
              <a:latin typeface="Arial" pitchFamily="34" charset="0"/>
            </a:endParaRPr>
          </a:p>
        </p:txBody>
      </p:sp>
      <p:grpSp>
        <p:nvGrpSpPr>
          <p:cNvPr id="42038" name="Group 54"/>
          <p:cNvGrpSpPr>
            <a:grpSpLocks/>
          </p:cNvGrpSpPr>
          <p:nvPr/>
        </p:nvGrpSpPr>
        <p:grpSpPr bwMode="auto">
          <a:xfrm>
            <a:off x="7462838" y="2844800"/>
            <a:ext cx="800100" cy="373063"/>
            <a:chOff x="5085" y="1272"/>
            <a:chExt cx="504" cy="235"/>
          </a:xfrm>
        </p:grpSpPr>
        <p:sp>
          <p:nvSpPr>
            <p:cNvPr id="42003" name="Text Box 23"/>
            <p:cNvSpPr txBox="1">
              <a:spLocks noChangeArrowheads="1"/>
            </p:cNvSpPr>
            <p:nvPr/>
          </p:nvSpPr>
          <p:spPr bwMode="auto">
            <a:xfrm>
              <a:off x="5085" y="1272"/>
              <a:ext cx="50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b="1">
                  <a:latin typeface="Arial" pitchFamily="34" charset="0"/>
                </a:rPr>
                <a:t>C</a:t>
              </a:r>
              <a:r>
                <a:rPr lang="cs-CZ" altLang="cs-CZ" b="1" baseline="-25000">
                  <a:latin typeface="Arial" pitchFamily="34" charset="0"/>
                </a:rPr>
                <a:t>a</a:t>
              </a:r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2009" name="Line 29"/>
            <p:cNvSpPr>
              <a:spLocks noChangeShapeType="1"/>
            </p:cNvSpPr>
            <p:nvPr/>
          </p:nvSpPr>
          <p:spPr bwMode="auto">
            <a:xfrm>
              <a:off x="5123" y="1504"/>
              <a:ext cx="2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2010" name="Text Box 37"/>
          <p:cNvSpPr txBox="1">
            <a:spLocks noChangeArrowheads="1"/>
          </p:cNvSpPr>
          <p:nvPr/>
        </p:nvSpPr>
        <p:spPr bwMode="auto">
          <a:xfrm>
            <a:off x="1033463" y="4498975"/>
            <a:ext cx="348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400" b="1">
                <a:latin typeface="Times New Roman" pitchFamily="18" charset="0"/>
              </a:rPr>
              <a:t>P</a:t>
            </a:r>
            <a:r>
              <a:rPr lang="en-US" altLang="cs-CZ" sz="2400" b="1" baseline="-25000">
                <a:latin typeface="Times New Roman" pitchFamily="18" charset="0"/>
              </a:rPr>
              <a:t>a</a:t>
            </a:r>
            <a:r>
              <a:rPr lang="cs-CZ" altLang="cs-CZ" sz="2400" b="1" baseline="-25000">
                <a:latin typeface="Times New Roman" pitchFamily="18" charset="0"/>
              </a:rPr>
              <a:t>,</a:t>
            </a:r>
            <a:r>
              <a:rPr lang="en-US" altLang="cs-CZ" sz="2400" b="1" baseline="-25000">
                <a:latin typeface="Times New Roman" pitchFamily="18" charset="0"/>
              </a:rPr>
              <a:t>st</a:t>
            </a:r>
            <a:r>
              <a:rPr lang="cs-CZ" altLang="cs-CZ" sz="2400" b="1" baseline="-25000">
                <a:latin typeface="Times New Roman" pitchFamily="18" charset="0"/>
              </a:rPr>
              <a:t>ř </a:t>
            </a:r>
            <a:r>
              <a:rPr lang="en-US" altLang="cs-CZ" sz="2400" b="1">
                <a:latin typeface="Times New Roman" pitchFamily="18" charset="0"/>
              </a:rPr>
              <a:t>-</a:t>
            </a:r>
            <a:r>
              <a:rPr lang="cs-CZ" altLang="cs-CZ" sz="2400" b="1">
                <a:latin typeface="Times New Roman" pitchFamily="18" charset="0"/>
              </a:rPr>
              <a:t> </a:t>
            </a:r>
            <a:r>
              <a:rPr lang="en-US" altLang="cs-CZ" sz="2400" b="1">
                <a:latin typeface="Times New Roman" pitchFamily="18" charset="0"/>
              </a:rPr>
              <a:t>P</a:t>
            </a:r>
            <a:r>
              <a:rPr lang="en-US" altLang="cs-CZ" sz="2400" b="1" baseline="-25000">
                <a:latin typeface="Times New Roman" pitchFamily="18" charset="0"/>
              </a:rPr>
              <a:t>v</a:t>
            </a:r>
            <a:r>
              <a:rPr lang="cs-CZ" altLang="cs-CZ" sz="2400" b="1" baseline="-25000">
                <a:latin typeface="Times New Roman" pitchFamily="18" charset="0"/>
              </a:rPr>
              <a:t>,</a:t>
            </a:r>
            <a:r>
              <a:rPr lang="en-US" altLang="cs-CZ" sz="2400" b="1" baseline="-25000">
                <a:latin typeface="Times New Roman" pitchFamily="18" charset="0"/>
              </a:rPr>
              <a:t>st</a:t>
            </a:r>
            <a:r>
              <a:rPr lang="cs-CZ" altLang="cs-CZ" sz="2400" b="1" baseline="-25000">
                <a:latin typeface="Times New Roman" pitchFamily="18" charset="0"/>
              </a:rPr>
              <a:t>ř</a:t>
            </a:r>
            <a:r>
              <a:rPr lang="en-US" altLang="cs-CZ" sz="2400" b="1">
                <a:latin typeface="Times New Roman" pitchFamily="18" charset="0"/>
              </a:rPr>
              <a:t> </a:t>
            </a:r>
            <a:r>
              <a:rPr lang="cs-CZ" altLang="cs-CZ" sz="2400" b="1">
                <a:latin typeface="Times New Roman" pitchFamily="18" charset="0"/>
              </a:rPr>
              <a:t>= </a:t>
            </a:r>
            <a:r>
              <a:rPr lang="en-US" altLang="cs-CZ" sz="2400" b="1">
                <a:latin typeface="Times New Roman" pitchFamily="18" charset="0"/>
                <a:sym typeface="Symbol" pitchFamily="18" charset="2"/>
              </a:rPr>
              <a:t>Q</a:t>
            </a:r>
            <a:r>
              <a:rPr lang="cs-CZ" altLang="cs-CZ" sz="24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</a:p>
        </p:txBody>
      </p:sp>
      <p:sp>
        <p:nvSpPr>
          <p:cNvPr id="42011" name="Text Box 38"/>
          <p:cNvSpPr txBox="1">
            <a:spLocks noChangeArrowheads="1"/>
          </p:cNvSpPr>
          <p:nvPr/>
        </p:nvSpPr>
        <p:spPr bwMode="auto">
          <a:xfrm>
            <a:off x="666750" y="5181600"/>
            <a:ext cx="3686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400" b="1">
                <a:latin typeface="Times New Roman" pitchFamily="18" charset="0"/>
              </a:rPr>
              <a:t>P</a:t>
            </a:r>
            <a:r>
              <a:rPr lang="en-US" altLang="cs-CZ" sz="2400" b="1" baseline="-25000">
                <a:latin typeface="Times New Roman" pitchFamily="18" charset="0"/>
              </a:rPr>
              <a:t>a</a:t>
            </a:r>
            <a:r>
              <a:rPr lang="cs-CZ" altLang="cs-CZ" sz="2400" b="1" baseline="-25000">
                <a:latin typeface="Times New Roman" pitchFamily="18" charset="0"/>
              </a:rPr>
              <a:t>,</a:t>
            </a:r>
            <a:r>
              <a:rPr lang="en-US" altLang="cs-CZ" sz="2400" b="1" baseline="-25000">
                <a:latin typeface="Times New Roman" pitchFamily="18" charset="0"/>
              </a:rPr>
              <a:t>st</a:t>
            </a:r>
            <a:r>
              <a:rPr lang="cs-CZ" altLang="cs-CZ" sz="2400" b="1" baseline="-25000">
                <a:latin typeface="Times New Roman" pitchFamily="18" charset="0"/>
              </a:rPr>
              <a:t>ř </a:t>
            </a:r>
            <a:r>
              <a:rPr lang="cs-CZ" altLang="cs-CZ" sz="2400" b="1">
                <a:latin typeface="Times New Roman" pitchFamily="18" charset="0"/>
              </a:rPr>
              <a:t>= </a:t>
            </a:r>
            <a:r>
              <a:rPr lang="en-US" altLang="cs-CZ" sz="2400" b="1">
                <a:latin typeface="Times New Roman" pitchFamily="18" charset="0"/>
                <a:sym typeface="Symbol" pitchFamily="18" charset="2"/>
              </a:rPr>
              <a:t>SV</a:t>
            </a:r>
            <a:r>
              <a:rPr lang="cs-CZ" altLang="cs-CZ" sz="24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TF</a:t>
            </a:r>
            <a:r>
              <a:rPr lang="cs-CZ" altLang="cs-CZ" sz="2400" b="1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sym typeface="Symbol" pitchFamily="18" charset="2"/>
              </a:rPr>
              <a:t>·</a:t>
            </a:r>
            <a:r>
              <a:rPr lang="cs-CZ" altLang="cs-CZ" sz="24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  <a:sym typeface="Symbol" pitchFamily="18" charset="2"/>
              </a:rPr>
              <a:t>R</a:t>
            </a:r>
            <a:r>
              <a:rPr lang="cs-CZ" altLang="cs-CZ" sz="24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>
                <a:latin typeface="Times New Roman" pitchFamily="18" charset="0"/>
              </a:rPr>
              <a:t>+ P</a:t>
            </a:r>
            <a:r>
              <a:rPr lang="en-US" altLang="cs-CZ" sz="2400" b="1" baseline="-25000">
                <a:latin typeface="Times New Roman" pitchFamily="18" charset="0"/>
              </a:rPr>
              <a:t>v</a:t>
            </a:r>
            <a:r>
              <a:rPr lang="cs-CZ" altLang="cs-CZ" sz="2400" b="1" baseline="-25000">
                <a:latin typeface="Times New Roman" pitchFamily="18" charset="0"/>
              </a:rPr>
              <a:t>,</a:t>
            </a:r>
            <a:r>
              <a:rPr lang="en-US" altLang="cs-CZ" sz="2400" b="1" baseline="-25000">
                <a:latin typeface="Times New Roman" pitchFamily="18" charset="0"/>
              </a:rPr>
              <a:t>st</a:t>
            </a:r>
            <a:r>
              <a:rPr lang="cs-CZ" altLang="cs-CZ" sz="2400" b="1" baseline="-25000">
                <a:latin typeface="Times New Roman" pitchFamily="18" charset="0"/>
              </a:rPr>
              <a:t>ř</a:t>
            </a:r>
            <a:r>
              <a:rPr lang="en-US" altLang="cs-CZ" sz="2400">
                <a:latin typeface="Times New Roman" pitchFamily="18" charset="0"/>
              </a:rPr>
              <a:t> </a:t>
            </a:r>
          </a:p>
        </p:txBody>
      </p:sp>
      <p:sp>
        <p:nvSpPr>
          <p:cNvPr id="42012" name="Text Box 39"/>
          <p:cNvSpPr txBox="1">
            <a:spLocks noChangeArrowheads="1"/>
          </p:cNvSpPr>
          <p:nvPr/>
        </p:nvSpPr>
        <p:spPr bwMode="auto">
          <a:xfrm>
            <a:off x="876300" y="5834063"/>
            <a:ext cx="4351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800" b="1">
                <a:latin typeface="Times New Roman" pitchFamily="18" charset="0"/>
              </a:rPr>
              <a:t>P</a:t>
            </a:r>
            <a:r>
              <a:rPr lang="en-US" altLang="cs-CZ" sz="2800" b="1" baseline="-25000">
                <a:latin typeface="Times New Roman" pitchFamily="18" charset="0"/>
              </a:rPr>
              <a:t>a</a:t>
            </a:r>
            <a:r>
              <a:rPr lang="cs-CZ" altLang="cs-CZ" sz="2800" b="1" baseline="-25000">
                <a:latin typeface="Times New Roman" pitchFamily="18" charset="0"/>
              </a:rPr>
              <a:t>,stř</a:t>
            </a:r>
            <a:r>
              <a:rPr lang="en-US" altLang="cs-CZ" sz="2800" b="1">
                <a:latin typeface="Times New Roman" pitchFamily="18" charset="0"/>
              </a:rPr>
              <a:t> </a:t>
            </a:r>
            <a:r>
              <a:rPr lang="cs-CZ" altLang="cs-CZ" sz="2800" b="1">
                <a:latin typeface="Times New Roman" pitchFamily="18" charset="0"/>
                <a:sym typeface="Symbol" pitchFamily="18" charset="2"/>
              </a:rPr>
              <a:t> </a:t>
            </a:r>
            <a:r>
              <a:rPr lang="en-US" altLang="cs-CZ" sz="2800" b="1">
                <a:latin typeface="Times New Roman" pitchFamily="18" charset="0"/>
                <a:sym typeface="Symbol" pitchFamily="18" charset="2"/>
              </a:rPr>
              <a:t>SV</a:t>
            </a:r>
            <a:r>
              <a:rPr lang="cs-CZ" altLang="cs-CZ" sz="28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800" b="1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800" b="1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800" b="1">
                <a:latin typeface="Times New Roman" pitchFamily="18" charset="0"/>
                <a:cs typeface="Arial" pitchFamily="34" charset="0"/>
                <a:sym typeface="Symbol" pitchFamily="18" charset="2"/>
              </a:rPr>
              <a:t>TF</a:t>
            </a:r>
            <a:r>
              <a:rPr lang="cs-CZ" altLang="cs-CZ" sz="2800" b="1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800" b="1">
                <a:latin typeface="Times New Roman" pitchFamily="18" charset="0"/>
                <a:sym typeface="Symbol" pitchFamily="18" charset="2"/>
              </a:rPr>
              <a:t>·</a:t>
            </a:r>
            <a:r>
              <a:rPr lang="cs-CZ" altLang="cs-CZ" sz="28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800" b="1">
                <a:latin typeface="Times New Roman" pitchFamily="18" charset="0"/>
                <a:sym typeface="Symbol" pitchFamily="18" charset="2"/>
              </a:rPr>
              <a:t>R</a:t>
            </a:r>
            <a:endParaRPr lang="en-US" altLang="cs-CZ" sz="2800" b="1">
              <a:latin typeface="Times New Roman" pitchFamily="18" charset="0"/>
            </a:endParaRPr>
          </a:p>
        </p:txBody>
      </p:sp>
      <p:sp>
        <p:nvSpPr>
          <p:cNvPr id="42014" name="AutoShape 33"/>
          <p:cNvSpPr>
            <a:spLocks noChangeArrowheads="1"/>
          </p:cNvSpPr>
          <p:nvPr/>
        </p:nvSpPr>
        <p:spPr bwMode="auto">
          <a:xfrm>
            <a:off x="290513" y="1641475"/>
            <a:ext cx="2746375" cy="1495425"/>
          </a:xfrm>
          <a:prstGeom prst="irregularSeal1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908050" y="2192338"/>
            <a:ext cx="170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</a:rPr>
              <a:t>Q =</a:t>
            </a:r>
            <a:endParaRPr lang="cs-CZ" altLang="cs-CZ" b="1">
              <a:latin typeface="Arial" pitchFamily="34" charset="0"/>
              <a:sym typeface="Symbol" pitchFamily="18" charset="2"/>
            </a:endParaRPr>
          </a:p>
        </p:txBody>
      </p:sp>
      <p:sp>
        <p:nvSpPr>
          <p:cNvPr id="42016" name="Line 40"/>
          <p:cNvSpPr>
            <a:spLocks noChangeShapeType="1"/>
          </p:cNvSpPr>
          <p:nvPr/>
        </p:nvSpPr>
        <p:spPr bwMode="auto">
          <a:xfrm>
            <a:off x="1528763" y="2351088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8" name="Text Box 42"/>
          <p:cNvSpPr txBox="1">
            <a:spLocks noChangeArrowheads="1"/>
          </p:cNvSpPr>
          <p:nvPr/>
        </p:nvSpPr>
        <p:spPr bwMode="auto">
          <a:xfrm>
            <a:off x="1682750" y="2319338"/>
            <a:ext cx="75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2020" name="AutoShape 43"/>
          <p:cNvSpPr>
            <a:spLocks noChangeArrowheads="1"/>
          </p:cNvSpPr>
          <p:nvPr/>
        </p:nvSpPr>
        <p:spPr bwMode="auto">
          <a:xfrm>
            <a:off x="9093200" y="1685925"/>
            <a:ext cx="2747963" cy="1495425"/>
          </a:xfrm>
          <a:prstGeom prst="irregularSeal1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2021" name="Text Box 44"/>
          <p:cNvSpPr txBox="1">
            <a:spLocks noChangeArrowheads="1"/>
          </p:cNvSpPr>
          <p:nvPr/>
        </p:nvSpPr>
        <p:spPr bwMode="auto">
          <a:xfrm>
            <a:off x="9710738" y="2236788"/>
            <a:ext cx="1703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</a:rPr>
              <a:t>C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</a:rPr>
              <a:t>=</a:t>
            </a:r>
          </a:p>
        </p:txBody>
      </p:sp>
      <p:sp>
        <p:nvSpPr>
          <p:cNvPr id="42022" name="Line 45"/>
          <p:cNvSpPr>
            <a:spLocks noChangeShapeType="1"/>
          </p:cNvSpPr>
          <p:nvPr/>
        </p:nvSpPr>
        <p:spPr bwMode="auto">
          <a:xfrm>
            <a:off x="10331450" y="2395538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3" name="Text Box 46"/>
          <p:cNvSpPr txBox="1">
            <a:spLocks noChangeArrowheads="1"/>
          </p:cNvSpPr>
          <p:nvPr/>
        </p:nvSpPr>
        <p:spPr bwMode="auto">
          <a:xfrm>
            <a:off x="10409238" y="2012950"/>
            <a:ext cx="754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V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2024" name="Text Box 47"/>
          <p:cNvSpPr txBox="1">
            <a:spLocks noChangeArrowheads="1"/>
          </p:cNvSpPr>
          <p:nvPr/>
        </p:nvSpPr>
        <p:spPr bwMode="auto">
          <a:xfrm>
            <a:off x="1500188" y="1982788"/>
            <a:ext cx="881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- 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v</a:t>
            </a:r>
          </a:p>
        </p:txBody>
      </p:sp>
      <p:sp>
        <p:nvSpPr>
          <p:cNvPr id="42025" name="Text Box 59"/>
          <p:cNvSpPr txBox="1">
            <a:spLocks noChangeArrowheads="1"/>
          </p:cNvSpPr>
          <p:nvPr/>
        </p:nvSpPr>
        <p:spPr bwMode="auto">
          <a:xfrm>
            <a:off x="9942513" y="4497388"/>
            <a:ext cx="1493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latin typeface="Times New Roman" pitchFamily="18" charset="0"/>
                <a:sym typeface="Symbol" pitchFamily="18" charset="2"/>
              </a:rPr>
              <a:t>V</a:t>
            </a:r>
            <a:r>
              <a:rPr lang="cs-CZ" altLang="cs-CZ" sz="2400" b="1" baseline="-25000">
                <a:latin typeface="Times New Roman" pitchFamily="18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 </a:t>
            </a:r>
            <a:r>
              <a:rPr lang="en-US" altLang="cs-CZ">
                <a:latin typeface="Arial" pitchFamily="34" charset="0"/>
              </a:rPr>
              <a:t> </a:t>
            </a:r>
            <a:r>
              <a:rPr lang="cs-CZ" altLang="cs-CZ" sz="2400" b="1">
                <a:latin typeface="Times New Roman" pitchFamily="18" charset="0"/>
              </a:rPr>
              <a:t>SV</a:t>
            </a:r>
          </a:p>
        </p:txBody>
      </p:sp>
      <p:sp>
        <p:nvSpPr>
          <p:cNvPr id="42026" name="Text Box 60"/>
          <p:cNvSpPr txBox="1">
            <a:spLocks noChangeArrowheads="1"/>
          </p:cNvSpPr>
          <p:nvPr/>
        </p:nvSpPr>
        <p:spPr bwMode="auto">
          <a:xfrm>
            <a:off x="9847263" y="5224463"/>
            <a:ext cx="1276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  <a:sym typeface="Symbol" pitchFamily="18" charset="2"/>
              </a:rPr>
              <a:t>P</a:t>
            </a:r>
            <a:r>
              <a:rPr lang="cs-CZ" altLang="cs-CZ" sz="28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en-US" altLang="cs-CZ" sz="2800" b="1">
                <a:latin typeface="Times New Roman" pitchFamily="18" charset="0"/>
              </a:rPr>
              <a:t> </a:t>
            </a:r>
            <a:r>
              <a:rPr lang="cs-CZ" altLang="cs-CZ" sz="2800" b="1">
                <a:latin typeface="Times New Roman" pitchFamily="18" charset="0"/>
                <a:sym typeface="Symbol" pitchFamily="18" charset="2"/>
              </a:rPr>
              <a:t></a:t>
            </a:r>
            <a:endParaRPr lang="en-US" altLang="cs-CZ" sz="28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2027" name="Freeform 64"/>
          <p:cNvSpPr>
            <a:spLocks/>
          </p:cNvSpPr>
          <p:nvPr/>
        </p:nvSpPr>
        <p:spPr bwMode="auto">
          <a:xfrm>
            <a:off x="1316038" y="2684463"/>
            <a:ext cx="366712" cy="1689100"/>
          </a:xfrm>
          <a:custGeom>
            <a:avLst/>
            <a:gdLst>
              <a:gd name="T0" fmla="*/ 0 w 173"/>
              <a:gd name="T1" fmla="*/ 2147483647 h 1215"/>
              <a:gd name="T2" fmla="*/ 2147483647 w 173"/>
              <a:gd name="T3" fmla="*/ 2147483647 h 1215"/>
              <a:gd name="T4" fmla="*/ 2147483647 w 173"/>
              <a:gd name="T5" fmla="*/ 0 h 1215"/>
              <a:gd name="T6" fmla="*/ 0 60000 65536"/>
              <a:gd name="T7" fmla="*/ 0 60000 65536"/>
              <a:gd name="T8" fmla="*/ 0 60000 65536"/>
              <a:gd name="T9" fmla="*/ 0 w 173"/>
              <a:gd name="T10" fmla="*/ 0 h 1215"/>
              <a:gd name="T11" fmla="*/ 173 w 173"/>
              <a:gd name="T12" fmla="*/ 1215 h 1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" h="1215">
                <a:moveTo>
                  <a:pt x="0" y="46"/>
                </a:moveTo>
                <a:cubicBezTo>
                  <a:pt x="10" y="630"/>
                  <a:pt x="16" y="1215"/>
                  <a:pt x="45" y="1207"/>
                </a:cubicBezTo>
                <a:cubicBezTo>
                  <a:pt x="74" y="1199"/>
                  <a:pt x="146" y="251"/>
                  <a:pt x="173" y="0"/>
                </a:cubicBez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8" name="Freeform 69"/>
          <p:cNvSpPr>
            <a:spLocks/>
          </p:cNvSpPr>
          <p:nvPr/>
        </p:nvSpPr>
        <p:spPr bwMode="auto">
          <a:xfrm>
            <a:off x="10450513" y="2641600"/>
            <a:ext cx="425450" cy="1665288"/>
          </a:xfrm>
          <a:custGeom>
            <a:avLst/>
            <a:gdLst>
              <a:gd name="T0" fmla="*/ 0 w 201"/>
              <a:gd name="T1" fmla="*/ 2147483647 h 1225"/>
              <a:gd name="T2" fmla="*/ 2147483647 w 201"/>
              <a:gd name="T3" fmla="*/ 2147483647 h 1225"/>
              <a:gd name="T4" fmla="*/ 2147483647 w 201"/>
              <a:gd name="T5" fmla="*/ 0 h 1225"/>
              <a:gd name="T6" fmla="*/ 0 60000 65536"/>
              <a:gd name="T7" fmla="*/ 0 60000 65536"/>
              <a:gd name="T8" fmla="*/ 0 60000 65536"/>
              <a:gd name="T9" fmla="*/ 0 w 201"/>
              <a:gd name="T10" fmla="*/ 0 h 1225"/>
              <a:gd name="T11" fmla="*/ 201 w 201"/>
              <a:gd name="T12" fmla="*/ 1225 h 1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" h="1225">
                <a:moveTo>
                  <a:pt x="0" y="55"/>
                </a:moveTo>
                <a:lnTo>
                  <a:pt x="101" y="1225"/>
                </a:lnTo>
                <a:lnTo>
                  <a:pt x="201" y="0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9" name="Text Box 70"/>
          <p:cNvSpPr txBox="1">
            <a:spLocks noChangeArrowheads="1"/>
          </p:cNvSpPr>
          <p:nvPr/>
        </p:nvSpPr>
        <p:spPr bwMode="auto">
          <a:xfrm>
            <a:off x="10799763" y="5122863"/>
            <a:ext cx="966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</a:rPr>
              <a:t>SV</a:t>
            </a:r>
          </a:p>
        </p:txBody>
      </p:sp>
      <p:sp>
        <p:nvSpPr>
          <p:cNvPr id="42030" name="Line 71"/>
          <p:cNvSpPr>
            <a:spLocks noChangeShapeType="1"/>
          </p:cNvSpPr>
          <p:nvPr/>
        </p:nvSpPr>
        <p:spPr bwMode="auto">
          <a:xfrm>
            <a:off x="10888663" y="5572125"/>
            <a:ext cx="58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1" name="Text Box 72"/>
          <p:cNvSpPr txBox="1">
            <a:spLocks noChangeArrowheads="1"/>
          </p:cNvSpPr>
          <p:nvPr/>
        </p:nvSpPr>
        <p:spPr bwMode="auto">
          <a:xfrm>
            <a:off x="10915650" y="5487988"/>
            <a:ext cx="773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</a:rPr>
              <a:t>C</a:t>
            </a:r>
            <a:r>
              <a:rPr lang="cs-CZ" altLang="cs-CZ" sz="2800" b="1" baseline="-25000">
                <a:latin typeface="Arial" pitchFamily="34" charset="0"/>
              </a:rPr>
              <a:t>a</a:t>
            </a:r>
          </a:p>
        </p:txBody>
      </p:sp>
      <p:sp>
        <p:nvSpPr>
          <p:cNvPr id="42032" name="Freeform 75"/>
          <p:cNvSpPr>
            <a:spLocks/>
          </p:cNvSpPr>
          <p:nvPr/>
        </p:nvSpPr>
        <p:spPr bwMode="auto">
          <a:xfrm>
            <a:off x="5376863" y="5386388"/>
            <a:ext cx="3341687" cy="1089025"/>
          </a:xfrm>
          <a:custGeom>
            <a:avLst/>
            <a:gdLst>
              <a:gd name="T0" fmla="*/ 0 w 1681"/>
              <a:gd name="T1" fmla="*/ 2147483647 h 686"/>
              <a:gd name="T2" fmla="*/ 2147483647 w 1681"/>
              <a:gd name="T3" fmla="*/ 2147483647 h 686"/>
              <a:gd name="T4" fmla="*/ 2147483647 w 1681"/>
              <a:gd name="T5" fmla="*/ 2147483647 h 686"/>
              <a:gd name="T6" fmla="*/ 2147483647 w 1681"/>
              <a:gd name="T7" fmla="*/ 2147483647 h 686"/>
              <a:gd name="T8" fmla="*/ 2147483647 w 1681"/>
              <a:gd name="T9" fmla="*/ 2147483647 h 686"/>
              <a:gd name="T10" fmla="*/ 2147483647 w 1681"/>
              <a:gd name="T11" fmla="*/ 2147483647 h 6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1"/>
              <a:gd name="T19" fmla="*/ 0 h 686"/>
              <a:gd name="T20" fmla="*/ 1681 w 1681"/>
              <a:gd name="T21" fmla="*/ 686 h 6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1" h="686">
                <a:moveTo>
                  <a:pt x="0" y="686"/>
                </a:moveTo>
                <a:cubicBezTo>
                  <a:pt x="35" y="585"/>
                  <a:pt x="136" y="162"/>
                  <a:pt x="209" y="81"/>
                </a:cubicBezTo>
                <a:cubicBezTo>
                  <a:pt x="282" y="0"/>
                  <a:pt x="379" y="179"/>
                  <a:pt x="438" y="200"/>
                </a:cubicBezTo>
                <a:cubicBezTo>
                  <a:pt x="497" y="221"/>
                  <a:pt x="464" y="140"/>
                  <a:pt x="566" y="209"/>
                </a:cubicBezTo>
                <a:cubicBezTo>
                  <a:pt x="670" y="250"/>
                  <a:pt x="864" y="545"/>
                  <a:pt x="1050" y="612"/>
                </a:cubicBezTo>
                <a:cubicBezTo>
                  <a:pt x="1236" y="679"/>
                  <a:pt x="1550" y="612"/>
                  <a:pt x="1681" y="6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3" name="Line 76"/>
          <p:cNvSpPr>
            <a:spLocks noChangeShapeType="1"/>
          </p:cNvSpPr>
          <p:nvPr/>
        </p:nvSpPr>
        <p:spPr bwMode="auto">
          <a:xfrm>
            <a:off x="5218113" y="6199188"/>
            <a:ext cx="347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4" name="Line 77"/>
          <p:cNvSpPr>
            <a:spLocks noChangeShapeType="1"/>
          </p:cNvSpPr>
          <p:nvPr/>
        </p:nvSpPr>
        <p:spPr bwMode="auto">
          <a:xfrm>
            <a:off x="5205413" y="5473700"/>
            <a:ext cx="0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5" name="Text Box 78"/>
          <p:cNvSpPr txBox="1">
            <a:spLocks noChangeArrowheads="1"/>
          </p:cNvSpPr>
          <p:nvPr/>
        </p:nvSpPr>
        <p:spPr bwMode="auto">
          <a:xfrm>
            <a:off x="4805363" y="5602288"/>
            <a:ext cx="442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solidFill>
                  <a:srgbClr val="FF3300"/>
                </a:solidFill>
                <a:latin typeface="Arial" pitchFamily="34" charset="0"/>
                <a:sym typeface="Symbol" pitchFamily="18" charset="2"/>
              </a:rPr>
              <a:t>P</a:t>
            </a:r>
          </a:p>
        </p:txBody>
      </p:sp>
      <p:sp>
        <p:nvSpPr>
          <p:cNvPr id="42036" name="Text Box 79"/>
          <p:cNvSpPr txBox="1">
            <a:spLocks noChangeArrowheads="1"/>
          </p:cNvSpPr>
          <p:nvPr/>
        </p:nvSpPr>
        <p:spPr bwMode="auto">
          <a:xfrm>
            <a:off x="5892800" y="5865813"/>
            <a:ext cx="612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P</a:t>
            </a:r>
            <a:r>
              <a:rPr lang="cs-CZ" altLang="cs-CZ" sz="1600" b="1" baseline="-25000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a,stř</a:t>
            </a:r>
          </a:p>
        </p:txBody>
      </p:sp>
      <p:sp>
        <p:nvSpPr>
          <p:cNvPr id="42017" name="Text Box 41"/>
          <p:cNvSpPr txBox="1">
            <a:spLocks noChangeArrowheads="1"/>
          </p:cNvSpPr>
          <p:nvPr/>
        </p:nvSpPr>
        <p:spPr bwMode="auto">
          <a:xfrm>
            <a:off x="10420350" y="2349500"/>
            <a:ext cx="752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2037" name="Text Box 24"/>
          <p:cNvSpPr txBox="1">
            <a:spLocks noChangeArrowheads="1"/>
          </p:cNvSpPr>
          <p:nvPr/>
        </p:nvSpPr>
        <p:spPr bwMode="auto">
          <a:xfrm>
            <a:off x="6834188" y="32289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arteriální systém</a:t>
            </a:r>
            <a:endParaRPr lang="cs-CZ" altLang="cs-CZ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86"/>
          <p:cNvSpPr>
            <a:spLocks noChangeArrowheads="1"/>
          </p:cNvSpPr>
          <p:nvPr/>
        </p:nvSpPr>
        <p:spPr bwMode="auto">
          <a:xfrm>
            <a:off x="366713" y="4913313"/>
            <a:ext cx="2457450" cy="5953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1" name="Oval 82"/>
          <p:cNvSpPr>
            <a:spLocks noChangeArrowheads="1"/>
          </p:cNvSpPr>
          <p:nvPr/>
        </p:nvSpPr>
        <p:spPr bwMode="auto">
          <a:xfrm>
            <a:off x="3930650" y="1174750"/>
            <a:ext cx="3687763" cy="14081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2" name="Oval 81"/>
          <p:cNvSpPr>
            <a:spLocks noChangeArrowheads="1"/>
          </p:cNvSpPr>
          <p:nvPr/>
        </p:nvSpPr>
        <p:spPr bwMode="auto">
          <a:xfrm>
            <a:off x="8793163" y="4768850"/>
            <a:ext cx="301625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3" name="Oval 79"/>
          <p:cNvSpPr>
            <a:spLocks noChangeArrowheads="1"/>
          </p:cNvSpPr>
          <p:nvPr/>
        </p:nvSpPr>
        <p:spPr bwMode="auto">
          <a:xfrm>
            <a:off x="8796338" y="2070100"/>
            <a:ext cx="299720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4" name="Oval 78"/>
          <p:cNvSpPr>
            <a:spLocks noChangeArrowheads="1"/>
          </p:cNvSpPr>
          <p:nvPr/>
        </p:nvSpPr>
        <p:spPr bwMode="auto">
          <a:xfrm>
            <a:off x="4367213" y="5543550"/>
            <a:ext cx="3133725" cy="968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527050" y="180975"/>
            <a:ext cx="10363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3200">
                <a:latin typeface="Arial" pitchFamily="34" charset="0"/>
              </a:rPr>
              <a:t>Model aortálního pružníku</a:t>
            </a:r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2789238" y="307340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3005138" y="325437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8" name="Rectangle 7"/>
          <p:cNvSpPr>
            <a:spLocks noChangeArrowheads="1"/>
          </p:cNvSpPr>
          <p:nvPr/>
        </p:nvSpPr>
        <p:spPr bwMode="auto">
          <a:xfrm>
            <a:off x="5208588" y="2925763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9" name="Rectangle 8"/>
          <p:cNvSpPr>
            <a:spLocks noChangeArrowheads="1"/>
          </p:cNvSpPr>
          <p:nvPr/>
        </p:nvSpPr>
        <p:spPr bwMode="auto">
          <a:xfrm>
            <a:off x="5202238" y="438150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713413" y="447198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>
                <a:latin typeface="Arial" pitchFamily="34" charset="0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1" name="Text Box 10"/>
          <p:cNvSpPr txBox="1">
            <a:spLocks noChangeArrowheads="1"/>
          </p:cNvSpPr>
          <p:nvPr/>
        </p:nvSpPr>
        <p:spPr bwMode="auto">
          <a:xfrm>
            <a:off x="8894763" y="3784600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2298700" y="3729038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3" name="Freeform 12"/>
          <p:cNvSpPr>
            <a:spLocks/>
          </p:cNvSpPr>
          <p:nvPr/>
        </p:nvSpPr>
        <p:spPr bwMode="auto">
          <a:xfrm>
            <a:off x="6445250" y="317817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13"/>
          <p:cNvSpPr>
            <a:spLocks/>
          </p:cNvSpPr>
          <p:nvPr/>
        </p:nvSpPr>
        <p:spPr bwMode="auto">
          <a:xfrm>
            <a:off x="6332538" y="459740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Text Box 14"/>
          <p:cNvSpPr txBox="1">
            <a:spLocks noChangeArrowheads="1"/>
          </p:cNvSpPr>
          <p:nvPr/>
        </p:nvSpPr>
        <p:spPr bwMode="auto">
          <a:xfrm>
            <a:off x="7129463" y="2805113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F</a:t>
            </a:r>
            <a:r>
              <a:rPr lang="cs-CZ" altLang="cs-CZ" b="1" baseline="-25000">
                <a:latin typeface="Arial" pitchFamily="34" charset="0"/>
              </a:rPr>
              <a:t>i</a:t>
            </a:r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>
            <a:off x="8796338" y="39243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7" name="Line 16"/>
          <p:cNvSpPr>
            <a:spLocks noChangeShapeType="1"/>
          </p:cNvSpPr>
          <p:nvPr/>
        </p:nvSpPr>
        <p:spPr bwMode="auto">
          <a:xfrm flipH="1">
            <a:off x="2678113" y="3906838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8" name="Line 17"/>
          <p:cNvSpPr>
            <a:spLocks noChangeShapeType="1"/>
          </p:cNvSpPr>
          <p:nvPr/>
        </p:nvSpPr>
        <p:spPr bwMode="auto">
          <a:xfrm flipV="1">
            <a:off x="7040563" y="305752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9" name="Line 18"/>
          <p:cNvSpPr>
            <a:spLocks noChangeShapeType="1"/>
          </p:cNvSpPr>
          <p:nvPr/>
        </p:nvSpPr>
        <p:spPr bwMode="auto">
          <a:xfrm flipV="1">
            <a:off x="8723313" y="3516313"/>
            <a:ext cx="223837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0" name="Text Box 19"/>
          <p:cNvSpPr txBox="1">
            <a:spLocks noChangeArrowheads="1"/>
          </p:cNvSpPr>
          <p:nvPr/>
        </p:nvSpPr>
        <p:spPr bwMode="auto">
          <a:xfrm>
            <a:off x="8847138" y="3322638"/>
            <a:ext cx="800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C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2" name="Text Box 21"/>
          <p:cNvSpPr txBox="1">
            <a:spLocks noChangeArrowheads="1"/>
          </p:cNvSpPr>
          <p:nvPr/>
        </p:nvSpPr>
        <p:spPr bwMode="auto">
          <a:xfrm>
            <a:off x="3111500" y="3725863"/>
            <a:ext cx="27511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venózní systém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3" name="Text Box 22"/>
          <p:cNvSpPr txBox="1">
            <a:spLocks noChangeArrowheads="1"/>
          </p:cNvSpPr>
          <p:nvPr/>
        </p:nvSpPr>
        <p:spPr bwMode="auto">
          <a:xfrm>
            <a:off x="8863013" y="4173538"/>
            <a:ext cx="6429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4" name="Line 23"/>
          <p:cNvSpPr>
            <a:spLocks noChangeShapeType="1"/>
          </p:cNvSpPr>
          <p:nvPr/>
        </p:nvSpPr>
        <p:spPr bwMode="auto">
          <a:xfrm>
            <a:off x="8628063" y="4173538"/>
            <a:ext cx="285750" cy="16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5" name="Text Box 24"/>
          <p:cNvSpPr txBox="1">
            <a:spLocks noChangeArrowheads="1"/>
          </p:cNvSpPr>
          <p:nvPr/>
        </p:nvSpPr>
        <p:spPr bwMode="auto">
          <a:xfrm>
            <a:off x="5183188" y="292100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>
                <a:latin typeface="Arial" pitchFamily="34" charset="0"/>
              </a:rPr>
              <a:t>SRDCE</a:t>
            </a:r>
          </a:p>
          <a:p>
            <a:pPr algn="ctr"/>
            <a:r>
              <a:rPr lang="cs-CZ" altLang="cs-CZ" b="1" u="sng">
                <a:latin typeface="Arial" pitchFamily="34" charset="0"/>
              </a:rPr>
              <a:t>SV</a:t>
            </a:r>
            <a:r>
              <a:rPr lang="cs-CZ" altLang="cs-CZ" b="1">
                <a:latin typeface="Arial" pitchFamily="34" charset="0"/>
              </a:rPr>
              <a:t>, </a:t>
            </a:r>
            <a:r>
              <a:rPr lang="cs-CZ" altLang="cs-CZ" b="1" u="sng">
                <a:latin typeface="Arial" pitchFamily="34" charset="0"/>
              </a:rPr>
              <a:t>TF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6" name="Line 25"/>
          <p:cNvSpPr>
            <a:spLocks noChangeShapeType="1"/>
          </p:cNvSpPr>
          <p:nvPr/>
        </p:nvSpPr>
        <p:spPr bwMode="auto">
          <a:xfrm>
            <a:off x="8920163" y="3690938"/>
            <a:ext cx="31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7" name="Text Box 26"/>
          <p:cNvSpPr txBox="1">
            <a:spLocks noChangeArrowheads="1"/>
          </p:cNvSpPr>
          <p:nvPr/>
        </p:nvSpPr>
        <p:spPr bwMode="auto">
          <a:xfrm>
            <a:off x="7107238" y="4733925"/>
            <a:ext cx="6953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F</a:t>
            </a:r>
            <a:r>
              <a:rPr lang="cs-CZ" altLang="cs-CZ" b="1" baseline="-25000">
                <a:latin typeface="Arial" pitchFamily="34" charset="0"/>
              </a:rPr>
              <a:t>o</a:t>
            </a:r>
          </a:p>
        </p:txBody>
      </p:sp>
      <p:sp>
        <p:nvSpPr>
          <p:cNvPr id="43038" name="Line 27"/>
          <p:cNvSpPr>
            <a:spLocks noChangeShapeType="1"/>
          </p:cNvSpPr>
          <p:nvPr/>
        </p:nvSpPr>
        <p:spPr bwMode="auto">
          <a:xfrm flipH="1" flipV="1">
            <a:off x="6999288" y="4611688"/>
            <a:ext cx="193675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9" name="Line 28"/>
          <p:cNvSpPr>
            <a:spLocks noChangeShapeType="1"/>
          </p:cNvSpPr>
          <p:nvPr/>
        </p:nvSpPr>
        <p:spPr bwMode="auto">
          <a:xfrm>
            <a:off x="4725988" y="2060575"/>
            <a:ext cx="254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0" name="Line 29"/>
          <p:cNvSpPr>
            <a:spLocks noChangeShapeType="1"/>
          </p:cNvSpPr>
          <p:nvPr/>
        </p:nvSpPr>
        <p:spPr bwMode="auto">
          <a:xfrm flipV="1">
            <a:off x="4725988" y="1389063"/>
            <a:ext cx="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1" name="Text Box 30"/>
          <p:cNvSpPr txBox="1">
            <a:spLocks noChangeArrowheads="1"/>
          </p:cNvSpPr>
          <p:nvPr/>
        </p:nvSpPr>
        <p:spPr bwMode="auto">
          <a:xfrm>
            <a:off x="4097338" y="1479550"/>
            <a:ext cx="8048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F</a:t>
            </a:r>
            <a:r>
              <a:rPr lang="cs-CZ" altLang="cs-CZ" sz="1200" baseline="-25000">
                <a:latin typeface="Arial" pitchFamily="34" charset="0"/>
              </a:rPr>
              <a:t>i </a:t>
            </a:r>
            <a:r>
              <a:rPr lang="cs-CZ" altLang="cs-CZ" sz="1200">
                <a:latin typeface="Arial" pitchFamily="34" charset="0"/>
              </a:rPr>
              <a:t>[ml/s]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42" name="Text Box 31"/>
          <p:cNvSpPr txBox="1">
            <a:spLocks noChangeArrowheads="1"/>
          </p:cNvSpPr>
          <p:nvPr/>
        </p:nvSpPr>
        <p:spPr bwMode="auto">
          <a:xfrm>
            <a:off x="6724650" y="2060575"/>
            <a:ext cx="6604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t [s]</a:t>
            </a:r>
            <a:endParaRPr lang="cs-CZ" altLang="cs-CZ">
              <a:latin typeface="Arial" pitchFamily="34" charset="0"/>
            </a:endParaRPr>
          </a:p>
        </p:txBody>
      </p:sp>
      <p:grpSp>
        <p:nvGrpSpPr>
          <p:cNvPr id="43043" name="Group 32"/>
          <p:cNvGrpSpPr>
            <a:grpSpLocks/>
          </p:cNvGrpSpPr>
          <p:nvPr/>
        </p:nvGrpSpPr>
        <p:grpSpPr bwMode="auto">
          <a:xfrm>
            <a:off x="4881563" y="1550988"/>
            <a:ext cx="238125" cy="503237"/>
            <a:chOff x="5003" y="8083"/>
            <a:chExt cx="418" cy="913"/>
          </a:xfrm>
        </p:grpSpPr>
        <p:sp>
          <p:nvSpPr>
            <p:cNvPr id="43044" name="Line 33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45" name="Line 34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46" name="Group 35"/>
          <p:cNvGrpSpPr>
            <a:grpSpLocks/>
          </p:cNvGrpSpPr>
          <p:nvPr/>
        </p:nvGrpSpPr>
        <p:grpSpPr bwMode="auto">
          <a:xfrm>
            <a:off x="5448300" y="1550988"/>
            <a:ext cx="236538" cy="503237"/>
            <a:chOff x="5003" y="8083"/>
            <a:chExt cx="418" cy="913"/>
          </a:xfrm>
        </p:grpSpPr>
        <p:sp>
          <p:nvSpPr>
            <p:cNvPr id="43047" name="Line 36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48" name="Line 37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49" name="Group 38"/>
          <p:cNvGrpSpPr>
            <a:grpSpLocks/>
          </p:cNvGrpSpPr>
          <p:nvPr/>
        </p:nvGrpSpPr>
        <p:grpSpPr bwMode="auto">
          <a:xfrm>
            <a:off x="6011863" y="1550988"/>
            <a:ext cx="236537" cy="503237"/>
            <a:chOff x="5003" y="8083"/>
            <a:chExt cx="418" cy="913"/>
          </a:xfrm>
        </p:grpSpPr>
        <p:sp>
          <p:nvSpPr>
            <p:cNvPr id="43050" name="Line 39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1" name="Line 40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52" name="Group 41"/>
          <p:cNvGrpSpPr>
            <a:grpSpLocks/>
          </p:cNvGrpSpPr>
          <p:nvPr/>
        </p:nvGrpSpPr>
        <p:grpSpPr bwMode="auto">
          <a:xfrm>
            <a:off x="6592888" y="1550988"/>
            <a:ext cx="238125" cy="503237"/>
            <a:chOff x="5003" y="8083"/>
            <a:chExt cx="418" cy="913"/>
          </a:xfrm>
        </p:grpSpPr>
        <p:sp>
          <p:nvSpPr>
            <p:cNvPr id="43053" name="Line 42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4" name="Line 43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55" name="Line 44"/>
          <p:cNvSpPr>
            <a:spLocks noChangeShapeType="1"/>
          </p:cNvSpPr>
          <p:nvPr/>
        </p:nvSpPr>
        <p:spPr bwMode="auto">
          <a:xfrm flipH="1">
            <a:off x="4881563" y="206057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6" name="Line 45"/>
          <p:cNvSpPr>
            <a:spLocks noChangeShapeType="1"/>
          </p:cNvSpPr>
          <p:nvPr/>
        </p:nvSpPr>
        <p:spPr bwMode="auto">
          <a:xfrm flipH="1">
            <a:off x="4954588" y="2052638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7" name="Line 46"/>
          <p:cNvSpPr>
            <a:spLocks noChangeShapeType="1"/>
          </p:cNvSpPr>
          <p:nvPr/>
        </p:nvSpPr>
        <p:spPr bwMode="auto">
          <a:xfrm>
            <a:off x="4433888" y="2284413"/>
            <a:ext cx="874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8" name="Line 47"/>
          <p:cNvSpPr>
            <a:spLocks noChangeShapeType="1"/>
          </p:cNvSpPr>
          <p:nvPr/>
        </p:nvSpPr>
        <p:spPr bwMode="auto">
          <a:xfrm>
            <a:off x="4508500" y="2284413"/>
            <a:ext cx="392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9" name="Line 48"/>
          <p:cNvSpPr>
            <a:spLocks noChangeShapeType="1"/>
          </p:cNvSpPr>
          <p:nvPr/>
        </p:nvSpPr>
        <p:spPr bwMode="auto">
          <a:xfrm flipH="1">
            <a:off x="4954588" y="2284413"/>
            <a:ext cx="3540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0" name="Text Box 49"/>
          <p:cNvSpPr txBox="1">
            <a:spLocks noChangeArrowheads="1"/>
          </p:cNvSpPr>
          <p:nvPr/>
        </p:nvSpPr>
        <p:spPr bwMode="auto">
          <a:xfrm>
            <a:off x="4310063" y="2057400"/>
            <a:ext cx="8096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20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1200" noProof="1">
                <a:latin typeface="Arial" pitchFamily="34" charset="0"/>
              </a:rPr>
              <a:t>t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61" name="Line 54"/>
          <p:cNvSpPr>
            <a:spLocks noChangeShapeType="1"/>
          </p:cNvSpPr>
          <p:nvPr/>
        </p:nvSpPr>
        <p:spPr bwMode="auto">
          <a:xfrm>
            <a:off x="6062663" y="6029325"/>
            <a:ext cx="5397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2" name="Text Box 55"/>
          <p:cNvSpPr txBox="1">
            <a:spLocks noChangeArrowheads="1"/>
          </p:cNvSpPr>
          <p:nvPr/>
        </p:nvSpPr>
        <p:spPr bwMode="auto">
          <a:xfrm>
            <a:off x="5654675" y="5638800"/>
            <a:ext cx="1422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3587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   </a:t>
            </a:r>
            <a:r>
              <a:rPr lang="cs-CZ" altLang="cs-CZ" b="1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 noProof="1">
                <a:latin typeface="Arial" pitchFamily="34" charset="0"/>
              </a:rPr>
              <a:t>V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endParaRPr lang="cs-CZ" altLang="cs-CZ" b="1" noProof="1">
              <a:latin typeface="Arial" pitchFamily="34" charset="0"/>
            </a:endParaRPr>
          </a:p>
          <a:p>
            <a:pPr lvl="2"/>
            <a:r>
              <a:rPr lang="cs-CZ" altLang="cs-CZ" b="1" noProof="1">
                <a:latin typeface="Arial" pitchFamily="34" charset="0"/>
              </a:rPr>
              <a:t> C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endParaRPr lang="cs-CZ" altLang="cs-CZ" b="1" noProof="1">
              <a:latin typeface="Arial" pitchFamily="34" charset="0"/>
            </a:endParaRPr>
          </a:p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3" name="Oval 64"/>
          <p:cNvSpPr>
            <a:spLocks noChangeArrowheads="1"/>
          </p:cNvSpPr>
          <p:nvPr/>
        </p:nvSpPr>
        <p:spPr bwMode="auto">
          <a:xfrm>
            <a:off x="350838" y="2270125"/>
            <a:ext cx="2419350" cy="5953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4" name="Text Box 58"/>
          <p:cNvSpPr txBox="1">
            <a:spLocks noChangeArrowheads="1"/>
          </p:cNvSpPr>
          <p:nvPr/>
        </p:nvSpPr>
        <p:spPr bwMode="auto">
          <a:xfrm>
            <a:off x="9461500" y="2190750"/>
            <a:ext cx="257016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b="1" noProof="1">
                <a:latin typeface="Arial" pitchFamily="34" charset="0"/>
              </a:rPr>
              <a:t>(P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r>
              <a:rPr lang="cs-CZ" altLang="cs-CZ" b="1" noProof="1">
                <a:latin typeface="Arial" pitchFamily="34" charset="0"/>
              </a:rPr>
              <a:t> – P</a:t>
            </a:r>
            <a:r>
              <a:rPr lang="cs-CZ" altLang="cs-CZ" b="1" baseline="-25000" noProof="1">
                <a:latin typeface="Arial" pitchFamily="34" charset="0"/>
              </a:rPr>
              <a:t>v</a:t>
            </a:r>
            <a:r>
              <a:rPr lang="cs-CZ" altLang="cs-CZ" b="1" noProof="1">
                <a:latin typeface="Arial" pitchFamily="34" charset="0"/>
              </a:rPr>
              <a:t>)</a:t>
            </a:r>
            <a:endParaRPr lang="cs-CZ" altLang="cs-CZ" b="1">
              <a:latin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altLang="cs-CZ" b="1">
                <a:latin typeface="Arial" pitchFamily="34" charset="0"/>
              </a:rPr>
              <a:t>     </a:t>
            </a:r>
            <a:r>
              <a:rPr lang="cs-CZ" altLang="cs-CZ" b="1" baseline="30000" noProof="1">
                <a:latin typeface="Arial" pitchFamily="34" charset="0"/>
              </a:rPr>
              <a:t> </a:t>
            </a:r>
            <a:r>
              <a:rPr lang="cs-CZ" altLang="cs-CZ" b="1" noProof="1">
                <a:latin typeface="Arial" pitchFamily="34" charset="0"/>
              </a:rPr>
              <a:t>R</a:t>
            </a:r>
          </a:p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5" name="Line 59"/>
          <p:cNvSpPr>
            <a:spLocks noChangeShapeType="1"/>
          </p:cNvSpPr>
          <p:nvPr/>
        </p:nvSpPr>
        <p:spPr bwMode="auto">
          <a:xfrm>
            <a:off x="9942513" y="2560638"/>
            <a:ext cx="1068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6" name="Text Box 60"/>
          <p:cNvSpPr txBox="1">
            <a:spLocks noChangeArrowheads="1"/>
          </p:cNvSpPr>
          <p:nvPr/>
        </p:nvSpPr>
        <p:spPr bwMode="auto">
          <a:xfrm>
            <a:off x="9383713" y="235426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latin typeface="Arial" pitchFamily="34" charset="0"/>
              </a:rPr>
              <a:t>F</a:t>
            </a:r>
            <a:r>
              <a:rPr lang="cs-CZ" altLang="cs-CZ" sz="1600" b="1" baseline="-25000">
                <a:latin typeface="Arial" pitchFamily="34" charset="0"/>
              </a:rPr>
              <a:t>o </a:t>
            </a:r>
            <a:r>
              <a:rPr lang="cs-CZ" altLang="cs-CZ">
                <a:latin typeface="Arial" pitchFamily="34" charset="0"/>
              </a:rPr>
              <a:t>=</a:t>
            </a:r>
          </a:p>
        </p:txBody>
      </p:sp>
      <p:sp>
        <p:nvSpPr>
          <p:cNvPr id="43067" name="Text Box 62"/>
          <p:cNvSpPr txBox="1">
            <a:spLocks noChangeArrowheads="1"/>
          </p:cNvSpPr>
          <p:nvPr/>
        </p:nvSpPr>
        <p:spPr bwMode="auto">
          <a:xfrm>
            <a:off x="9402763" y="5016500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r>
              <a:rPr lang="cs-CZ" altLang="cs-CZ" b="1">
                <a:latin typeface="Arial" pitchFamily="34" charset="0"/>
              </a:rPr>
              <a:t> = (F</a:t>
            </a:r>
            <a:r>
              <a:rPr lang="cs-CZ" altLang="cs-CZ" b="1" baseline="-25000">
                <a:latin typeface="Arial" pitchFamily="34" charset="0"/>
              </a:rPr>
              <a:t>i</a:t>
            </a:r>
            <a:r>
              <a:rPr lang="cs-CZ" altLang="cs-CZ" b="1">
                <a:latin typeface="Arial" pitchFamily="34" charset="0"/>
              </a:rPr>
              <a:t> - F</a:t>
            </a:r>
            <a:r>
              <a:rPr lang="cs-CZ" altLang="cs-CZ" b="1" baseline="-25000">
                <a:latin typeface="Arial" pitchFamily="34" charset="0"/>
              </a:rPr>
              <a:t>o</a:t>
            </a:r>
            <a:r>
              <a:rPr lang="cs-CZ" altLang="cs-CZ" b="1">
                <a:latin typeface="Arial" pitchFamily="34" charset="0"/>
              </a:rPr>
              <a:t>)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</a:t>
            </a:r>
            <a:r>
              <a:rPr lang="cs-CZ" altLang="cs-CZ" b="1">
                <a:latin typeface="Arial" pitchFamily="34" charset="0"/>
              </a:rPr>
              <a:t>t</a:t>
            </a:r>
          </a:p>
        </p:txBody>
      </p:sp>
      <p:sp>
        <p:nvSpPr>
          <p:cNvPr id="43068" name="Text Box 63"/>
          <p:cNvSpPr txBox="1">
            <a:spLocks noChangeArrowheads="1"/>
          </p:cNvSpPr>
          <p:nvPr/>
        </p:nvSpPr>
        <p:spPr bwMode="auto">
          <a:xfrm>
            <a:off x="5227638" y="582453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600" b="1">
                <a:latin typeface="Arial" pitchFamily="34" charset="0"/>
              </a:rPr>
              <a:t>P</a:t>
            </a:r>
            <a:r>
              <a:rPr lang="cs-CZ" altLang="cs-CZ" sz="1600" b="1" baseline="-25000">
                <a:latin typeface="Arial" pitchFamily="34" charset="0"/>
              </a:rPr>
              <a:t>a  </a:t>
            </a:r>
            <a:r>
              <a:rPr lang="cs-CZ" altLang="cs-CZ">
                <a:latin typeface="Arial" pitchFamily="34" charset="0"/>
              </a:rPr>
              <a:t>=</a:t>
            </a:r>
          </a:p>
        </p:txBody>
      </p:sp>
      <p:sp>
        <p:nvSpPr>
          <p:cNvPr id="43069" name="Text Box 65"/>
          <p:cNvSpPr txBox="1">
            <a:spLocks noChangeArrowheads="1"/>
          </p:cNvSpPr>
          <p:nvPr/>
        </p:nvSpPr>
        <p:spPr bwMode="auto">
          <a:xfrm>
            <a:off x="1058863" y="2371725"/>
            <a:ext cx="1068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t</a:t>
            </a:r>
            <a:r>
              <a:rPr lang="cs-CZ" altLang="cs-CZ" b="1">
                <a:latin typeface="Arial" pitchFamily="34" charset="0"/>
              </a:rPr>
              <a:t> = t</a:t>
            </a:r>
            <a:r>
              <a:rPr lang="en-US" altLang="cs-CZ" b="1">
                <a:latin typeface="Arial" pitchFamily="34" charset="0"/>
              </a:rPr>
              <a:t>+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>
                <a:latin typeface="Arial" pitchFamily="34" charset="0"/>
              </a:rPr>
              <a:t>t</a:t>
            </a:r>
          </a:p>
        </p:txBody>
      </p:sp>
      <p:sp>
        <p:nvSpPr>
          <p:cNvPr id="43070" name="AutoShape 83"/>
          <p:cNvSpPr>
            <a:spLocks noChangeArrowheads="1"/>
          </p:cNvSpPr>
          <p:nvPr/>
        </p:nvSpPr>
        <p:spPr bwMode="auto">
          <a:xfrm>
            <a:off x="9132888" y="85725"/>
            <a:ext cx="2844800" cy="1016000"/>
          </a:xfrm>
          <a:prstGeom prst="irregularSeal1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71" name="Text Box 56"/>
          <p:cNvSpPr txBox="1">
            <a:spLocks noChangeArrowheads="1"/>
          </p:cNvSpPr>
          <p:nvPr/>
        </p:nvSpPr>
        <p:spPr bwMode="auto">
          <a:xfrm>
            <a:off x="9815513" y="373063"/>
            <a:ext cx="1601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Výpočet P</a:t>
            </a:r>
            <a:r>
              <a:rPr lang="cs-CZ" altLang="cs-CZ" b="1" baseline="-25000">
                <a:latin typeface="Arial" pitchFamily="34" charset="0"/>
              </a:rPr>
              <a:t>a</a:t>
            </a:r>
          </a:p>
        </p:txBody>
      </p:sp>
      <p:sp>
        <p:nvSpPr>
          <p:cNvPr id="43072" name="Text Box 85"/>
          <p:cNvSpPr txBox="1">
            <a:spLocks noChangeArrowheads="1"/>
          </p:cNvSpPr>
          <p:nvPr/>
        </p:nvSpPr>
        <p:spPr bwMode="auto">
          <a:xfrm>
            <a:off x="857250" y="5014913"/>
            <a:ext cx="2109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</a:rPr>
              <a:t> = </a:t>
            </a:r>
            <a:r>
              <a:rPr lang="en-US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>
                <a:latin typeface="Arial" pitchFamily="34" charset="0"/>
              </a:rPr>
              <a:t> </a:t>
            </a:r>
            <a:r>
              <a:rPr lang="en-US" altLang="cs-CZ" b="1">
                <a:latin typeface="Arial" pitchFamily="34" charset="0"/>
              </a:rPr>
              <a:t>+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en-US" altLang="cs-CZ" b="1">
                <a:latin typeface="Arial" pitchFamily="34" charset="0"/>
              </a:rPr>
              <a:t>P</a:t>
            </a:r>
            <a:r>
              <a:rPr lang="en-US" altLang="cs-CZ" b="1" baseline="-25000">
                <a:latin typeface="Arial" pitchFamily="34" charset="0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3073" name="Arc 89"/>
          <p:cNvSpPr>
            <a:spLocks/>
          </p:cNvSpPr>
          <p:nvPr/>
        </p:nvSpPr>
        <p:spPr bwMode="auto">
          <a:xfrm>
            <a:off x="7740650" y="1681163"/>
            <a:ext cx="2500313" cy="3635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733137516 h 21600"/>
              <a:gd name="T4" fmla="*/ 0 w 21600"/>
              <a:gd name="T5" fmla="*/ 17331375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4" name="Arc 90"/>
          <p:cNvSpPr>
            <a:spLocks/>
          </p:cNvSpPr>
          <p:nvPr/>
        </p:nvSpPr>
        <p:spPr bwMode="auto">
          <a:xfrm rot="10918856" flipH="1">
            <a:off x="7862888" y="5761038"/>
            <a:ext cx="2533650" cy="3730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2040705 h 21600"/>
              <a:gd name="T4" fmla="*/ 0 w 21600"/>
              <a:gd name="T5" fmla="*/ 19220407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5" name="Arc 91"/>
          <p:cNvSpPr>
            <a:spLocks/>
          </p:cNvSpPr>
          <p:nvPr/>
        </p:nvSpPr>
        <p:spPr bwMode="auto">
          <a:xfrm rot="10800000">
            <a:off x="1644650" y="5541963"/>
            <a:ext cx="2208213" cy="495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6" name="Arc 94"/>
          <p:cNvSpPr>
            <a:spLocks/>
          </p:cNvSpPr>
          <p:nvPr/>
        </p:nvSpPr>
        <p:spPr bwMode="auto">
          <a:xfrm rot="10918856" flipV="1">
            <a:off x="1524000" y="1711325"/>
            <a:ext cx="2265363" cy="4873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7" name="Line 95"/>
          <p:cNvSpPr>
            <a:spLocks noChangeShapeType="1"/>
          </p:cNvSpPr>
          <p:nvPr/>
        </p:nvSpPr>
        <p:spPr bwMode="auto">
          <a:xfrm flipV="1">
            <a:off x="1392238" y="3003550"/>
            <a:ext cx="0" cy="169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78" name="Line 96"/>
          <p:cNvSpPr>
            <a:spLocks noChangeShapeType="1"/>
          </p:cNvSpPr>
          <p:nvPr/>
        </p:nvSpPr>
        <p:spPr bwMode="auto">
          <a:xfrm>
            <a:off x="10528300" y="3135313"/>
            <a:ext cx="0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79" name="Text Box 24"/>
          <p:cNvSpPr txBox="1">
            <a:spLocks noChangeArrowheads="1"/>
          </p:cNvSpPr>
          <p:nvPr/>
        </p:nvSpPr>
        <p:spPr bwMode="auto">
          <a:xfrm>
            <a:off x="6821488" y="3762375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400" b="1">
                <a:latin typeface="Arial" pitchFamily="34" charset="0"/>
              </a:rPr>
              <a:t>arteriální systém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80" name="Text Box 72"/>
          <p:cNvSpPr txBox="1">
            <a:spLocks noChangeArrowheads="1"/>
          </p:cNvSpPr>
          <p:nvPr/>
        </p:nvSpPr>
        <p:spPr bwMode="auto">
          <a:xfrm>
            <a:off x="4733925" y="1231900"/>
            <a:ext cx="3062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100"/>
              <a:t>průtok krve přes aortální chlopeň</a:t>
            </a:r>
            <a:r>
              <a:rPr lang="en-US" altLang="cs-CZ"/>
              <a:t> 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673100" y="365125"/>
            <a:ext cx="10515600" cy="1325563"/>
          </a:xfrm>
        </p:spPr>
        <p:txBody>
          <a:bodyPr/>
          <a:lstStyle/>
          <a:p>
            <a:r>
              <a:rPr lang="cs-CZ" altLang="cs-CZ" smtClean="0"/>
              <a:t>Zdroj obrázků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3" y="1377950"/>
            <a:ext cx="11255375" cy="8509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cs-CZ" altLang="cs-CZ" smtClean="0"/>
              <a:t>Slide 2, 3, 4 – Praktická cvičení z fyziologie, Masarykova univerzita 2011</a:t>
            </a:r>
          </a:p>
          <a:p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0622" y="428979"/>
            <a:ext cx="11661422" cy="1783644"/>
          </a:xfrm>
        </p:spPr>
        <p:txBody>
          <a:bodyPr/>
          <a:lstStyle/>
          <a:p>
            <a:pPr algn="l"/>
            <a:r>
              <a:rPr lang="cs-CZ" sz="2800" dirty="0" smtClean="0"/>
              <a:t>Vycházíme z:</a:t>
            </a:r>
            <a:br>
              <a:rPr lang="cs-CZ" sz="2800" dirty="0" smtClean="0"/>
            </a:br>
            <a:r>
              <a:rPr lang="cs-CZ" sz="2800" dirty="0" smtClean="0"/>
              <a:t> Krevní tlak (TK) je funkcí srdečního výdeje (SV) a periferního odporu (PO)</a:t>
            </a:r>
            <a:br>
              <a:rPr lang="cs-CZ" sz="2800" dirty="0" smtClean="0"/>
            </a:br>
            <a:r>
              <a:rPr lang="cs-CZ" sz="2800" dirty="0" smtClean="0"/>
              <a:t>SV= SO (systolický objem)*TF(tepová frekvence)</a:t>
            </a:r>
            <a:br>
              <a:rPr lang="cs-CZ" sz="2800" dirty="0" smtClean="0"/>
            </a:br>
            <a:r>
              <a:rPr lang="cs-CZ" sz="2800" dirty="0" smtClean="0"/>
              <a:t>V modelu lze měnit tyto základní veličiny: SO, TF, R (=PO), C (poddajnost)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5778" y="2596444"/>
            <a:ext cx="11819466" cy="4165600"/>
          </a:xfrm>
        </p:spPr>
        <p:txBody>
          <a:bodyPr/>
          <a:lstStyle/>
          <a:p>
            <a:pPr algn="l"/>
            <a:r>
              <a:rPr lang="cs-CZ" dirty="0" smtClean="0"/>
              <a:t>Modelujeme následující praktické situace:</a:t>
            </a:r>
          </a:p>
          <a:p>
            <a:pPr algn="l"/>
            <a:r>
              <a:rPr lang="cs-CZ" dirty="0" smtClean="0"/>
              <a:t> SO – zvýšení: </a:t>
            </a:r>
            <a:r>
              <a:rPr lang="cs-CZ" dirty="0" err="1" smtClean="0"/>
              <a:t>hyperhydratace</a:t>
            </a:r>
            <a:r>
              <a:rPr lang="cs-CZ" dirty="0" smtClean="0"/>
              <a:t> – rychlejší vykapání infuze, příjem velkého množství vody v krátkém časovém úseku; snížení: dehydratace, ztráta krve</a:t>
            </a:r>
          </a:p>
          <a:p>
            <a:pPr algn="l"/>
            <a:r>
              <a:rPr lang="cs-CZ" dirty="0" smtClean="0"/>
              <a:t>TF – zvýšení: aktivace sympatiku – stres, zátěž; snížení – zvýšený vagový tonus, efekt adaptace srdce u sportovce</a:t>
            </a:r>
          </a:p>
          <a:p>
            <a:pPr algn="l"/>
            <a:r>
              <a:rPr lang="cs-CZ" dirty="0" smtClean="0"/>
              <a:t>R – zvýšení: převaha vazokonstrikce cév – např. v chladném prostředí; snížení – převaha vazodilatace – teplo – </a:t>
            </a:r>
            <a:r>
              <a:rPr lang="cs-CZ" dirty="0" err="1" smtClean="0"/>
              <a:t>saunování</a:t>
            </a:r>
            <a:endParaRPr lang="cs-CZ" dirty="0" smtClean="0"/>
          </a:p>
          <a:p>
            <a:pPr algn="l"/>
            <a:r>
              <a:rPr lang="cs-CZ" dirty="0" smtClean="0"/>
              <a:t>C- zvýšení: návrat k mladšímu věku; snížení – posun do staršího věku, ateroskleróza cév, snížený obsah elastických vláken – izolovaná systolická hypertenze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502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85750" y="928688"/>
            <a:ext cx="11530013" cy="2165350"/>
          </a:xfrm>
        </p:spPr>
        <p:txBody>
          <a:bodyPr anchor="b">
            <a:normAutofit/>
          </a:bodyPr>
          <a:lstStyle/>
          <a:p>
            <a:pPr algn="ctr"/>
            <a:r>
              <a:rPr lang="cs-CZ" altLang="cs-CZ" b="1" smtClean="0"/>
              <a:t>(XVI.) Proudění krve v žilách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259263"/>
            <a:ext cx="12192000" cy="998537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cs-CZ" altLang="cs-CZ" sz="2400" smtClean="0"/>
              <a:t>Fyziologie I - cvičení</a:t>
            </a:r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7527925" y="6096000"/>
            <a:ext cx="4530725" cy="59848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Fyziologický ústav LF MU, 2015 © Michal Pásek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15"/>
          <p:cNvSpPr>
            <a:spLocks noChangeArrowheads="1"/>
          </p:cNvSpPr>
          <p:nvPr/>
        </p:nvSpPr>
        <p:spPr bwMode="auto">
          <a:xfrm>
            <a:off x="2163763" y="1419225"/>
            <a:ext cx="37941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pic>
        <p:nvPicPr>
          <p:cNvPr id="46089" name="Picture 16" descr="Color Atlas Of Physiology 5th Ed (A Despopoulos Et Al, Thieme 2003)_Page_2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52266" r="8888" b="6158"/>
          <a:stretch>
            <a:fillRect/>
          </a:stretch>
        </p:blipFill>
        <p:spPr bwMode="auto">
          <a:xfrm>
            <a:off x="1939925" y="1049338"/>
            <a:ext cx="38989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Text Box 17" descr="Novinový papír"/>
          <p:cNvSpPr txBox="1">
            <a:spLocks noChangeArrowheads="1"/>
          </p:cNvSpPr>
          <p:nvPr/>
        </p:nvSpPr>
        <p:spPr bwMode="auto">
          <a:xfrm>
            <a:off x="6275388" y="1479550"/>
            <a:ext cx="3875087" cy="6413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AutoNum type="arabicPeriod"/>
            </a:pPr>
            <a:r>
              <a:rPr lang="cs-CZ" altLang="cs-CZ" sz="1700" b="1" dirty="0" smtClean="0">
                <a:latin typeface="Arial" pitchFamily="34" charset="0"/>
                <a:sym typeface="Symbol" pitchFamily="18" charset="2"/>
              </a:rPr>
              <a:t>Tlakový </a:t>
            </a:r>
            <a:r>
              <a:rPr lang="cs-CZ" altLang="cs-CZ" sz="1700" b="1" dirty="0">
                <a:latin typeface="Arial" pitchFamily="34" charset="0"/>
                <a:sym typeface="Symbol" pitchFamily="18" charset="2"/>
              </a:rPr>
              <a:t>gradient mezi venózním systémem a pravou </a:t>
            </a:r>
            <a:r>
              <a:rPr lang="cs-CZ" altLang="cs-CZ" sz="1700" b="1" dirty="0" smtClean="0">
                <a:latin typeface="Arial" pitchFamily="34" charset="0"/>
                <a:sym typeface="Symbol" pitchFamily="18" charset="2"/>
              </a:rPr>
              <a:t>síní</a:t>
            </a:r>
          </a:p>
          <a:p>
            <a:pPr marL="0" indent="0">
              <a:spcBef>
                <a:spcPct val="50000"/>
              </a:spcBef>
            </a:pPr>
            <a:r>
              <a:rPr lang="cs-CZ" altLang="cs-CZ" sz="1700" b="1" dirty="0" smtClean="0">
                <a:latin typeface="Arial" pitchFamily="34" charset="0"/>
                <a:sym typeface="Symbol" pitchFamily="18" charset="2"/>
              </a:rPr>
              <a:t>Síla „zezadu“ – vis a </a:t>
            </a:r>
            <a:r>
              <a:rPr lang="cs-CZ" altLang="cs-CZ" sz="1700" b="1" dirty="0" err="1" smtClean="0">
                <a:latin typeface="Arial" pitchFamily="34" charset="0"/>
                <a:sym typeface="Symbol" pitchFamily="18" charset="2"/>
              </a:rPr>
              <a:t>tergo</a:t>
            </a:r>
            <a:endParaRPr lang="cs-CZ" altLang="cs-CZ" sz="1700" b="1" dirty="0">
              <a:latin typeface="Arial" pitchFamily="34" charset="0"/>
            </a:endParaRPr>
          </a:p>
        </p:txBody>
      </p:sp>
      <p:sp>
        <p:nvSpPr>
          <p:cNvPr id="46091" name="Text Box 18" descr="Novinový papír"/>
          <p:cNvSpPr txBox="1">
            <a:spLocks noChangeArrowheads="1"/>
          </p:cNvSpPr>
          <p:nvPr/>
        </p:nvSpPr>
        <p:spPr bwMode="auto">
          <a:xfrm>
            <a:off x="6276975" y="2686050"/>
            <a:ext cx="3876675" cy="36671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latin typeface="Arial" pitchFamily="34" charset="0"/>
                <a:sym typeface="Symbol" pitchFamily="18" charset="2"/>
              </a:rPr>
              <a:t>2. Sací účinek systoly</a:t>
            </a:r>
            <a:endParaRPr lang="cs-CZ" altLang="cs-CZ" sz="1700" b="1">
              <a:latin typeface="Arial" pitchFamily="34" charset="0"/>
            </a:endParaRPr>
          </a:p>
        </p:txBody>
      </p:sp>
      <p:sp>
        <p:nvSpPr>
          <p:cNvPr id="46092" name="Text Box 19" descr="Novinový papír"/>
          <p:cNvSpPr txBox="1">
            <a:spLocks noChangeArrowheads="1"/>
          </p:cNvSpPr>
          <p:nvPr/>
        </p:nvSpPr>
        <p:spPr bwMode="auto">
          <a:xfrm>
            <a:off x="6278563" y="3668713"/>
            <a:ext cx="3876675" cy="366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 dirty="0">
                <a:latin typeface="Arial" pitchFamily="34" charset="0"/>
                <a:sym typeface="Symbol" pitchFamily="18" charset="2"/>
              </a:rPr>
              <a:t>3. Kontrakce kosterních svalů</a:t>
            </a:r>
            <a:endParaRPr lang="cs-CZ" altLang="cs-CZ" sz="1700" b="1" dirty="0">
              <a:latin typeface="Arial" pitchFamily="34" charset="0"/>
            </a:endParaRPr>
          </a:p>
        </p:txBody>
      </p:sp>
      <p:sp>
        <p:nvSpPr>
          <p:cNvPr id="46093" name="Text Box 20" descr="Novinový papír"/>
          <p:cNvSpPr txBox="1">
            <a:spLocks noChangeArrowheads="1"/>
          </p:cNvSpPr>
          <p:nvPr/>
        </p:nvSpPr>
        <p:spPr bwMode="auto">
          <a:xfrm>
            <a:off x="6280150" y="4613275"/>
            <a:ext cx="3875088" cy="64135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 dirty="0">
                <a:latin typeface="Arial" pitchFamily="34" charset="0"/>
                <a:sym typeface="Symbol" pitchFamily="18" charset="2"/>
              </a:rPr>
              <a:t>4. Přetlak v břišní dutině a podtlak v hrudní dutině během nádechu</a:t>
            </a:r>
            <a:endParaRPr lang="cs-CZ" altLang="cs-CZ" sz="1700" b="1" dirty="0">
              <a:latin typeface="Arial" pitchFamily="34" charset="0"/>
            </a:endParaRPr>
          </a:p>
        </p:txBody>
      </p:sp>
      <p:sp>
        <p:nvSpPr>
          <p:cNvPr id="46094" name="Text Box 21" descr="Novinový papír"/>
          <p:cNvSpPr txBox="1">
            <a:spLocks noChangeArrowheads="1"/>
          </p:cNvSpPr>
          <p:nvPr/>
        </p:nvSpPr>
        <p:spPr bwMode="auto">
          <a:xfrm>
            <a:off x="6294438" y="5827713"/>
            <a:ext cx="3876675" cy="366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700" b="1">
                <a:latin typeface="Arial" pitchFamily="34" charset="0"/>
                <a:sym typeface="Symbol" pitchFamily="18" charset="2"/>
              </a:rPr>
              <a:t>5. Žilní chlopně</a:t>
            </a:r>
            <a:endParaRPr lang="cs-CZ" altLang="cs-CZ" sz="1700" b="1">
              <a:latin typeface="Arial" pitchFamily="34" charset="0"/>
            </a:endParaRPr>
          </a:p>
        </p:txBody>
      </p:sp>
      <p:grpSp>
        <p:nvGrpSpPr>
          <p:cNvPr id="46095" name="Group 27"/>
          <p:cNvGrpSpPr>
            <a:grpSpLocks/>
          </p:cNvGrpSpPr>
          <p:nvPr/>
        </p:nvGrpSpPr>
        <p:grpSpPr bwMode="auto">
          <a:xfrm>
            <a:off x="1839913" y="5410200"/>
            <a:ext cx="419100" cy="485775"/>
            <a:chOff x="568" y="3022"/>
            <a:chExt cx="264" cy="306"/>
          </a:xfrm>
        </p:grpSpPr>
        <p:sp>
          <p:nvSpPr>
            <p:cNvPr id="46096" name="AutoShape 2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097" name="Text Box 2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46098" name="Group 28"/>
          <p:cNvGrpSpPr>
            <a:grpSpLocks/>
          </p:cNvGrpSpPr>
          <p:nvPr/>
        </p:nvGrpSpPr>
        <p:grpSpPr bwMode="auto">
          <a:xfrm>
            <a:off x="1827213" y="2074863"/>
            <a:ext cx="419100" cy="485775"/>
            <a:chOff x="568" y="3022"/>
            <a:chExt cx="264" cy="306"/>
          </a:xfrm>
        </p:grpSpPr>
        <p:sp>
          <p:nvSpPr>
            <p:cNvPr id="46099" name="AutoShape 29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0" name="Text Box 30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46101" name="Group 31"/>
          <p:cNvGrpSpPr>
            <a:grpSpLocks/>
          </p:cNvGrpSpPr>
          <p:nvPr/>
        </p:nvGrpSpPr>
        <p:grpSpPr bwMode="auto">
          <a:xfrm>
            <a:off x="4614863" y="3505200"/>
            <a:ext cx="419100" cy="485775"/>
            <a:chOff x="568" y="3022"/>
            <a:chExt cx="264" cy="306"/>
          </a:xfrm>
        </p:grpSpPr>
        <p:sp>
          <p:nvSpPr>
            <p:cNvPr id="46102" name="AutoShape 32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3" name="Text Box 33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4</a:t>
              </a:r>
            </a:p>
          </p:txBody>
        </p:sp>
      </p:grpSp>
      <p:grpSp>
        <p:nvGrpSpPr>
          <p:cNvPr id="46104" name="Group 34"/>
          <p:cNvGrpSpPr>
            <a:grpSpLocks/>
          </p:cNvGrpSpPr>
          <p:nvPr/>
        </p:nvGrpSpPr>
        <p:grpSpPr bwMode="auto">
          <a:xfrm>
            <a:off x="4648200" y="4914900"/>
            <a:ext cx="419100" cy="485775"/>
            <a:chOff x="568" y="3022"/>
            <a:chExt cx="264" cy="306"/>
          </a:xfrm>
        </p:grpSpPr>
        <p:sp>
          <p:nvSpPr>
            <p:cNvPr id="46105" name="AutoShape 3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6" name="Text Box 3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3</a:t>
              </a:r>
            </a:p>
          </p:txBody>
        </p:sp>
      </p:grpSp>
      <p:grpSp>
        <p:nvGrpSpPr>
          <p:cNvPr id="46107" name="Group 37"/>
          <p:cNvGrpSpPr>
            <a:grpSpLocks/>
          </p:cNvGrpSpPr>
          <p:nvPr/>
        </p:nvGrpSpPr>
        <p:grpSpPr bwMode="auto">
          <a:xfrm>
            <a:off x="1817688" y="3711575"/>
            <a:ext cx="419100" cy="485775"/>
            <a:chOff x="568" y="3022"/>
            <a:chExt cx="264" cy="306"/>
          </a:xfrm>
        </p:grpSpPr>
        <p:sp>
          <p:nvSpPr>
            <p:cNvPr id="46108" name="AutoShape 38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9" name="Text Box 39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5</a:t>
              </a:r>
            </a:p>
          </p:txBody>
        </p:sp>
      </p:grpSp>
      <p:sp>
        <p:nvSpPr>
          <p:cNvPr id="46110" name="Rectangle 5"/>
          <p:cNvSpPr>
            <a:spLocks noChangeArrowheads="1"/>
          </p:cNvSpPr>
          <p:nvPr/>
        </p:nvSpPr>
        <p:spPr bwMode="auto">
          <a:xfrm>
            <a:off x="788988" y="315913"/>
            <a:ext cx="10363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cs-CZ" altLang="cs-CZ" sz="3200"/>
              <a:t>Mechanizmy venózního návratu</a:t>
            </a:r>
            <a:br>
              <a:rPr lang="cs-CZ" altLang="cs-CZ" sz="3200"/>
            </a:br>
            <a:endParaRPr lang="cs-CZ" altLang="cs-CZ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 idx="4294967295"/>
          </p:nvPr>
        </p:nvSpPr>
        <p:spPr>
          <a:xfrm>
            <a:off x="487363" y="365125"/>
            <a:ext cx="10515600" cy="1325563"/>
          </a:xfrm>
        </p:spPr>
        <p:txBody>
          <a:bodyPr/>
          <a:lstStyle/>
          <a:p>
            <a:r>
              <a:rPr lang="cs-CZ" altLang="cs-CZ" smtClean="0"/>
              <a:t>Zdroj obrázků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438" y="1377950"/>
            <a:ext cx="11633200" cy="85090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None/>
            </a:pPr>
            <a:r>
              <a:rPr lang="en-US" altLang="cs-CZ" smtClean="0"/>
              <a:t>	</a:t>
            </a:r>
            <a:r>
              <a:rPr lang="cs-CZ" altLang="cs-CZ" smtClean="0"/>
              <a:t>Slide 7 – Atlas Of Physiology, Silbernagl </a:t>
            </a:r>
            <a:r>
              <a:rPr lang="en-US" altLang="cs-CZ" smtClean="0"/>
              <a:t>&amp; Despopoulos, Georg Thieme Verlag 2003</a:t>
            </a: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471</Words>
  <Application>Microsoft Office PowerPoint</Application>
  <PresentationFormat>Vlastní</PresentationFormat>
  <Paragraphs>100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(XI.) Matematický model funkce aorty </vt:lpstr>
      <vt:lpstr>Definice klíčových slov a symbolů</vt:lpstr>
      <vt:lpstr>Arteriální krevní tlak při změnách parametrů cévního systému a srdečního výdeje</vt:lpstr>
      <vt:lpstr>Prezentace aplikace PowerPoint</vt:lpstr>
      <vt:lpstr>Zdroj obrázků</vt:lpstr>
      <vt:lpstr>Vycházíme z:  Krevní tlak (TK) je funkcí srdečního výdeje (SV) a periferního odporu (PO) SV= SO (systolický objem)*TF(tepová frekvence) V modelu lze měnit tyto základní veličiny: SO, TF, R (=PO), C (poddajnost)</vt:lpstr>
      <vt:lpstr>(XVI.) Proudění krve v žilách </vt:lpstr>
      <vt:lpstr>Prezentace aplikace PowerPoint</vt:lpstr>
      <vt:lpstr>Zdroj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fyziologie</dc:title>
  <dc:creator>Michal Hendrych</dc:creator>
  <cp:lastModifiedBy>Johanka</cp:lastModifiedBy>
  <cp:revision>71</cp:revision>
  <dcterms:created xsi:type="dcterms:W3CDTF">2014-10-04T15:35:56Z</dcterms:created>
  <dcterms:modified xsi:type="dcterms:W3CDTF">2017-04-21T07:08:05Z</dcterms:modified>
</cp:coreProperties>
</file>