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74" r:id="rId3"/>
    <p:sldId id="285" r:id="rId4"/>
    <p:sldId id="283" r:id="rId5"/>
    <p:sldId id="263" r:id="rId6"/>
    <p:sldId id="267" r:id="rId7"/>
    <p:sldId id="268" r:id="rId8"/>
    <p:sldId id="269" r:id="rId9"/>
    <p:sldId id="264" r:id="rId10"/>
    <p:sldId id="282" r:id="rId11"/>
    <p:sldId id="278" r:id="rId12"/>
    <p:sldId id="279" r:id="rId13"/>
    <p:sldId id="271" r:id="rId14"/>
    <p:sldId id="281" r:id="rId15"/>
    <p:sldId id="266" r:id="rId16"/>
    <p:sldId id="272" r:id="rId1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26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List_aplikace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b="1" dirty="0"/>
              <a:t>Počet pacientů vybraných zoonóz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List1!$B$9:$C$9</c:f>
              <c:strCache>
                <c:ptCount val="2"/>
                <c:pt idx="0">
                  <c:v>A69.2</c:v>
                </c:pt>
                <c:pt idx="1">
                  <c:v>Lymeská borrelióza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List1!$D$8:$M$8</c:f>
              <c:numCache>
                <c:formatCode>General</c:formatCode>
                <c:ptCount val="10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</c:numCache>
            </c:numRef>
          </c:cat>
          <c:val>
            <c:numRef>
              <c:f>List1!$D$9:$M$9</c:f>
              <c:numCache>
                <c:formatCode>#,##0</c:formatCode>
                <c:ptCount val="10"/>
                <c:pt idx="0">
                  <c:v>4350</c:v>
                </c:pt>
                <c:pt idx="1">
                  <c:v>3863</c:v>
                </c:pt>
                <c:pt idx="2">
                  <c:v>3597</c:v>
                </c:pt>
                <c:pt idx="3">
                  <c:v>4834</c:v>
                </c:pt>
                <c:pt idx="4">
                  <c:v>3304</c:v>
                </c:pt>
                <c:pt idx="5">
                  <c:v>4646</c:v>
                </c:pt>
                <c:pt idx="6">
                  <c:v>3743</c:v>
                </c:pt>
                <c:pt idx="7">
                  <c:v>2913</c:v>
                </c:pt>
                <c:pt idx="8">
                  <c:v>4694</c:v>
                </c:pt>
                <c:pt idx="9">
                  <c:v>3939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List1!$B$10:$C$10</c:f>
              <c:strCache>
                <c:ptCount val="2"/>
                <c:pt idx="0">
                  <c:v>A84.1</c:v>
                </c:pt>
                <c:pt idx="1">
                  <c:v>Klíšťová encefalitida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List1!$D$8:$M$8</c:f>
              <c:numCache>
                <c:formatCode>General</c:formatCode>
                <c:ptCount val="10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</c:numCache>
            </c:numRef>
          </c:cat>
          <c:val>
            <c:numRef>
              <c:f>List1!$D$10:$M$10</c:f>
              <c:numCache>
                <c:formatCode>General</c:formatCode>
                <c:ptCount val="10"/>
                <c:pt idx="0">
                  <c:v>631</c:v>
                </c:pt>
                <c:pt idx="1">
                  <c:v>816</c:v>
                </c:pt>
                <c:pt idx="2">
                  <c:v>589</c:v>
                </c:pt>
                <c:pt idx="3">
                  <c:v>861</c:v>
                </c:pt>
                <c:pt idx="4">
                  <c:v>573</c:v>
                </c:pt>
                <c:pt idx="5">
                  <c:v>625</c:v>
                </c:pt>
                <c:pt idx="6">
                  <c:v>410</c:v>
                </c:pt>
                <c:pt idx="7">
                  <c:v>355</c:v>
                </c:pt>
                <c:pt idx="8">
                  <c:v>565</c:v>
                </c:pt>
                <c:pt idx="9">
                  <c:v>687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List1!$B$11:$C$11</c:f>
              <c:strCache>
                <c:ptCount val="2"/>
                <c:pt idx="0">
                  <c:v>A21</c:v>
                </c:pt>
                <c:pt idx="1">
                  <c:v>Tularémie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List1!$D$8:$M$8</c:f>
              <c:numCache>
                <c:formatCode>General</c:formatCode>
                <c:ptCount val="10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</c:numCache>
            </c:numRef>
          </c:cat>
          <c:val>
            <c:numRef>
              <c:f>List1!$D$11:$M$11</c:f>
              <c:numCache>
                <c:formatCode>General</c:formatCode>
                <c:ptCount val="10"/>
                <c:pt idx="0">
                  <c:v>113</c:v>
                </c:pt>
                <c:pt idx="1">
                  <c:v>65</c:v>
                </c:pt>
                <c:pt idx="2">
                  <c:v>53</c:v>
                </c:pt>
                <c:pt idx="3">
                  <c:v>58</c:v>
                </c:pt>
                <c:pt idx="4">
                  <c:v>44</c:v>
                </c:pt>
                <c:pt idx="5">
                  <c:v>36</c:v>
                </c:pt>
                <c:pt idx="6">
                  <c:v>49</c:v>
                </c:pt>
                <c:pt idx="7">
                  <c:v>59</c:v>
                </c:pt>
                <c:pt idx="8">
                  <c:v>59</c:v>
                </c:pt>
                <c:pt idx="9">
                  <c:v>51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List1!$B$12:$C$12</c:f>
              <c:strCache>
                <c:ptCount val="2"/>
                <c:pt idx="0">
                  <c:v>A27</c:v>
                </c:pt>
                <c:pt idx="1">
                  <c:v>Leptospiróza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List1!$D$8:$M$8</c:f>
              <c:numCache>
                <c:formatCode>General</c:formatCode>
                <c:ptCount val="10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</c:numCache>
            </c:numRef>
          </c:cat>
          <c:val>
            <c:numRef>
              <c:f>List1!$D$12:$M$12</c:f>
              <c:numCache>
                <c:formatCode>General</c:formatCode>
                <c:ptCount val="10"/>
                <c:pt idx="0">
                  <c:v>17</c:v>
                </c:pt>
                <c:pt idx="1">
                  <c:v>32</c:v>
                </c:pt>
                <c:pt idx="2">
                  <c:v>41</c:v>
                </c:pt>
                <c:pt idx="3">
                  <c:v>31</c:v>
                </c:pt>
                <c:pt idx="4">
                  <c:v>22</c:v>
                </c:pt>
                <c:pt idx="5">
                  <c:v>7</c:v>
                </c:pt>
                <c:pt idx="6">
                  <c:v>37</c:v>
                </c:pt>
                <c:pt idx="7">
                  <c:v>17</c:v>
                </c:pt>
                <c:pt idx="8">
                  <c:v>18</c:v>
                </c:pt>
                <c:pt idx="9">
                  <c:v>21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10050208"/>
        <c:axId val="610066280"/>
      </c:lineChart>
      <c:catAx>
        <c:axId val="610050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10066280"/>
        <c:crosses val="autoZero"/>
        <c:auto val="1"/>
        <c:lblAlgn val="ctr"/>
        <c:lblOffset val="100"/>
        <c:noMultiLvlLbl val="0"/>
      </c:catAx>
      <c:valAx>
        <c:axId val="610066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10050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B582A-BFC1-4525-9D19-72149E8A3B8B}" type="datetimeFigureOut">
              <a:rPr lang="cs-CZ" smtClean="0"/>
              <a:pPr/>
              <a:t>29.03.2018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3F9C9-9A3F-4422-9D23-E8E7E565AED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B582A-BFC1-4525-9D19-72149E8A3B8B}" type="datetimeFigureOut">
              <a:rPr lang="cs-CZ" smtClean="0"/>
              <a:pPr/>
              <a:t>29.03.2018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3F9C9-9A3F-4422-9D23-E8E7E565AED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B582A-BFC1-4525-9D19-72149E8A3B8B}" type="datetimeFigureOut">
              <a:rPr lang="cs-CZ" smtClean="0"/>
              <a:pPr/>
              <a:t>29.03.2018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3F9C9-9A3F-4422-9D23-E8E7E565AED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9075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075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43350"/>
            <a:ext cx="4038600" cy="219075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3943350"/>
            <a:ext cx="4038600" cy="219075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5BA23E-C044-4756-84E3-54FC2A22377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8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075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43350"/>
            <a:ext cx="4038600" cy="219075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6A56D2-432B-4EFF-A459-F22E7453DA9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Nadpis, klipart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klipart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D4365C-0BB5-46B2-84F8-750EBA20E4F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7391400" cy="10668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19200" y="1676400"/>
            <a:ext cx="3619500" cy="47244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991100" y="1676400"/>
            <a:ext cx="3619500" cy="47244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1CB94-32D2-47CE-8A6E-F8E8742159A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B582A-BFC1-4525-9D19-72149E8A3B8B}" type="datetimeFigureOut">
              <a:rPr lang="cs-CZ" smtClean="0"/>
              <a:pPr/>
              <a:t>29.03.2018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3F9C9-9A3F-4422-9D23-E8E7E565AED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B582A-BFC1-4525-9D19-72149E8A3B8B}" type="datetimeFigureOut">
              <a:rPr lang="cs-CZ" smtClean="0"/>
              <a:pPr/>
              <a:t>29.03.2018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3F9C9-9A3F-4422-9D23-E8E7E565AED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B582A-BFC1-4525-9D19-72149E8A3B8B}" type="datetimeFigureOut">
              <a:rPr lang="cs-CZ" smtClean="0"/>
              <a:pPr/>
              <a:t>29.03.2018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3F9C9-9A3F-4422-9D23-E8E7E565AED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B582A-BFC1-4525-9D19-72149E8A3B8B}" type="datetimeFigureOut">
              <a:rPr lang="cs-CZ" smtClean="0"/>
              <a:pPr/>
              <a:t>29.03.2018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3F9C9-9A3F-4422-9D23-E8E7E565AED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B582A-BFC1-4525-9D19-72149E8A3B8B}" type="datetimeFigureOut">
              <a:rPr lang="cs-CZ" smtClean="0"/>
              <a:pPr/>
              <a:t>29.03.2018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3F9C9-9A3F-4422-9D23-E8E7E565AED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B582A-BFC1-4525-9D19-72149E8A3B8B}" type="datetimeFigureOut">
              <a:rPr lang="cs-CZ" smtClean="0"/>
              <a:pPr/>
              <a:t>29.03.2018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3F9C9-9A3F-4422-9D23-E8E7E565AED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B582A-BFC1-4525-9D19-72149E8A3B8B}" type="datetimeFigureOut">
              <a:rPr lang="cs-CZ" smtClean="0"/>
              <a:pPr/>
              <a:t>29.03.2018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3F9C9-9A3F-4422-9D23-E8E7E565AED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B582A-BFC1-4525-9D19-72149E8A3B8B}" type="datetimeFigureOut">
              <a:rPr lang="cs-CZ" smtClean="0"/>
              <a:pPr/>
              <a:t>29.03.2018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3F9C9-9A3F-4422-9D23-E8E7E565AED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75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B582A-BFC1-4525-9D19-72149E8A3B8B}" type="datetimeFigureOut">
              <a:rPr lang="cs-CZ" smtClean="0"/>
              <a:pPr/>
              <a:t>29.03.2018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63F9C9-9A3F-4422-9D23-E8E7E565AED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images.google.com/imgres?imgurl=www.salamandra.org.pl/magazyn/b05/b5a08.jpg&amp;imgrefurl=http://www.salamandra.org.pl/magazyn/b05a08.html&amp;h=181&amp;w=272&amp;prev=/images?q=Apodemus+agrarius&amp;svnum=10&amp;hl=cs&amp;lr=&amp;ie=UTF-8&amp;inlang=pl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1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12.xml"/><Relationship Id="rId16" Type="http://schemas.openxmlformats.org/officeDocument/2006/relationships/oleObject" Target="../embeddings/oleObject7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11" Type="http://schemas.openxmlformats.org/officeDocument/2006/relationships/image" Target="../media/image10.png"/><Relationship Id="rId5" Type="http://schemas.openxmlformats.org/officeDocument/2006/relationships/oleObject" Target="../embeddings/oleObject2.bin"/><Relationship Id="rId15" Type="http://schemas.openxmlformats.org/officeDocument/2006/relationships/image" Target="../media/image12.png"/><Relationship Id="rId10" Type="http://schemas.openxmlformats.org/officeDocument/2006/relationships/oleObject" Target="../embeddings/oleObject4.bin"/><Relationship Id="rId4" Type="http://schemas.openxmlformats.org/officeDocument/2006/relationships/image" Target="../media/image7.png"/><Relationship Id="rId9" Type="http://schemas.openxmlformats.org/officeDocument/2006/relationships/image" Target="../media/image14.jpeg"/><Relationship Id="rId14" Type="http://schemas.openxmlformats.org/officeDocument/2006/relationships/oleObject" Target="../embeddings/oleObject6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cbi.nlm.nih.gov/Taxonomy/Browser/wwwtax.cgi?mode=Info&amp;id=373543&amp;lvl=3&amp;lin=f&amp;keep=1&amp;srchmode=1&amp;unlock" TargetMode="External"/><Relationship Id="rId13" Type="http://schemas.openxmlformats.org/officeDocument/2006/relationships/hyperlink" Target="http://www.ncbi.nlm.nih.gov/Taxonomy/Browser/wwwtax.cgi?mode=Info&amp;id=373540&amp;lvl=3&amp;lin=f&amp;keep=1&amp;srchmode=1&amp;unlock" TargetMode="External"/><Relationship Id="rId18" Type="http://schemas.openxmlformats.org/officeDocument/2006/relationships/hyperlink" Target="http://www.ncbi.nlm.nih.gov/Taxonomy/Browser/wwwtax.cgi?mode=Info&amp;id=56146&amp;lvl=3&amp;lin=f&amp;keep=1&amp;srchmode=1&amp;unlock" TargetMode="External"/><Relationship Id="rId3" Type="http://schemas.openxmlformats.org/officeDocument/2006/relationships/hyperlink" Target="http://www.ncbi.nlm.nih.gov/Taxonomy/Browser/wwwtax.cgi?mode=Info&amp;id=478807&amp;lvl=3&amp;lin=f&amp;keep=1&amp;srchmode=1&amp;unlock" TargetMode="External"/><Relationship Id="rId21" Type="http://schemas.openxmlformats.org/officeDocument/2006/relationships/hyperlink" Target="http://www.ncbi.nlm.nih.gov/Taxonomy/Browser/wwwtax.cgi?mode=Info&amp;id=149615&amp;lvl=3&amp;lin=f&amp;keep=1&amp;srchmode=1&amp;unlock" TargetMode="External"/><Relationship Id="rId7" Type="http://schemas.openxmlformats.org/officeDocument/2006/relationships/hyperlink" Target="http://www.ncbi.nlm.nih.gov/Taxonomy/Browser/wwwtax.cgi?mode=Tree&amp;id=139&amp;lvl=3&amp;lin=f&amp;keep=1&amp;srchmode=1&amp;unlock" TargetMode="External"/><Relationship Id="rId12" Type="http://schemas.openxmlformats.org/officeDocument/2006/relationships/hyperlink" Target="http://www.ncbi.nlm.nih.gov/Taxonomy/Browser/wwwtax.cgi?mode=Info&amp;id=373539&amp;lvl=3&amp;lin=f&amp;keep=1&amp;srchmode=1&amp;unlock" TargetMode="External"/><Relationship Id="rId17" Type="http://schemas.openxmlformats.org/officeDocument/2006/relationships/hyperlink" Target="http://www.ncbi.nlm.nih.gov/Taxonomy/Browser/wwwtax.cgi?mode=Tree&amp;id=88916&amp;lvl=3&amp;lin=f&amp;keep=1&amp;srchmode=1&amp;unlock" TargetMode="External"/><Relationship Id="rId2" Type="http://schemas.openxmlformats.org/officeDocument/2006/relationships/hyperlink" Target="http://www.ncbi.nlm.nih.gov/Taxonomy/Browser/wwwtax.cgi?mode=Tree&amp;id=29518&amp;lvl=3&amp;lin=f&amp;keep=1&amp;srchmode=1&amp;unlock" TargetMode="External"/><Relationship Id="rId16" Type="http://schemas.openxmlformats.org/officeDocument/2006/relationships/hyperlink" Target="http://www.ncbi.nlm.nih.gov/Taxonomy/Browser/wwwtax.cgi?mode=Info&amp;id=87162&amp;lvl=3&amp;lin=f&amp;keep=1&amp;srchmode=1&amp;unlock" TargetMode="External"/><Relationship Id="rId20" Type="http://schemas.openxmlformats.org/officeDocument/2006/relationships/hyperlink" Target="http://www.ncbi.nlm.nih.gov/Taxonomy/Browser/wwwtax.cgi?mode=Tree&amp;id=62088&amp;lvl=3&amp;lin=f&amp;keep=1&amp;srchmode=1&amp;unlock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ncbi.nlm.nih.gov/Taxonomy/Browser/wwwtax.cgi?mode=Tree&amp;id=64897&amp;lvl=3&amp;lin=f&amp;keep=1&amp;srchmode=1&amp;unlock" TargetMode="External"/><Relationship Id="rId11" Type="http://schemas.openxmlformats.org/officeDocument/2006/relationships/image" Target="../media/image15.jpeg"/><Relationship Id="rId5" Type="http://schemas.openxmlformats.org/officeDocument/2006/relationships/hyperlink" Target="http://www.ncbi.nlm.nih.gov/Taxonomy/Browser/wwwtax.cgi?mode=Tree&amp;id=664662&amp;lvl=3&amp;lin=f&amp;keep=1&amp;srchmode=1&amp;unlock" TargetMode="External"/><Relationship Id="rId15" Type="http://schemas.openxmlformats.org/officeDocument/2006/relationships/hyperlink" Target="http://www.ncbi.nlm.nih.gov/Taxonomy/Browser/wwwtax.cgi?mode=Info&amp;id=100177&amp;lvl=3&amp;lin=f&amp;keep=1&amp;srchmode=1&amp;unlock" TargetMode="External"/><Relationship Id="rId10" Type="http://schemas.openxmlformats.org/officeDocument/2006/relationships/hyperlink" Target="http://www.ncbi.nlm.nih.gov/Taxonomy/Browser/wwwtax.cgi?mode=Tree&amp;id=29519&amp;lvl=3&amp;lin=f&amp;keep=1&amp;srchmode=1&amp;unlock" TargetMode="External"/><Relationship Id="rId19" Type="http://schemas.openxmlformats.org/officeDocument/2006/relationships/hyperlink" Target="http://www.ncbi.nlm.nih.gov/Taxonomy/Browser/wwwtax.cgi?mode=Info&amp;id=57863&amp;lvl=3&amp;lin=f&amp;keep=1&amp;srchmode=1&amp;unlock" TargetMode="External"/><Relationship Id="rId4" Type="http://schemas.openxmlformats.org/officeDocument/2006/relationships/hyperlink" Target="http://www.ncbi.nlm.nih.gov/Taxonomy/Browser/wwwtax.cgi?mode=Info&amp;id=42109&amp;lvl=3&amp;lin=f&amp;keep=1&amp;srchmode=1&amp;unlock" TargetMode="External"/><Relationship Id="rId9" Type="http://schemas.openxmlformats.org/officeDocument/2006/relationships/hyperlink" Target="http://www.ncbi.nlm.nih.gov/Taxonomy/Browser/wwwtax.cgi?mode=Info&amp;id=478174&amp;lvl=3&amp;lin=f&amp;keep=1&amp;srchmode=1&amp;unlock" TargetMode="External"/><Relationship Id="rId14" Type="http://schemas.openxmlformats.org/officeDocument/2006/relationships/hyperlink" Target="http://www.ncbi.nlm.nih.gov/Taxonomy/Browser/wwwtax.cgi?mode=Info&amp;id=34095&amp;lvl=3&amp;lin=f&amp;keep=1&amp;srchmode=1&amp;unlock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1557338"/>
            <a:ext cx="7772400" cy="3816350"/>
          </a:xfrm>
        </p:spPr>
        <p:txBody>
          <a:bodyPr>
            <a:normAutofit/>
          </a:bodyPr>
          <a:lstStyle/>
          <a:p>
            <a:pPr eaLnBrk="1" hangingPunct="1"/>
            <a:r>
              <a:rPr lang="cs-CZ" sz="4000" b="1" dirty="0" smtClean="0"/>
              <a:t>Některé aspekty onemocnění </a:t>
            </a:r>
            <a:r>
              <a:rPr lang="cs-CZ" sz="4000" b="1" dirty="0" err="1" smtClean="0"/>
              <a:t>lymeská</a:t>
            </a:r>
            <a:r>
              <a:rPr lang="cs-CZ" sz="4000" b="1" dirty="0" smtClean="0"/>
              <a:t> </a:t>
            </a:r>
            <a:r>
              <a:rPr lang="cs-CZ" sz="4000" b="1" dirty="0" err="1" smtClean="0"/>
              <a:t>borrelióza</a:t>
            </a:r>
            <a:endParaRPr lang="cs-CZ" sz="4000" b="1" dirty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55650" y="5516563"/>
            <a:ext cx="7775575" cy="576733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chemeClr val="accent6">
                    <a:lumMod val="75000"/>
                  </a:schemeClr>
                </a:solidFill>
              </a:rPr>
              <a:t>Žákovská A. a kol. </a:t>
            </a:r>
          </a:p>
        </p:txBody>
      </p:sp>
      <p:pic>
        <p:nvPicPr>
          <p:cNvPr id="6148" name="Picture 4" descr="D:\Docasny\moje prezentační činnost\2002-07-22 Banff\logo_mu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35088" cy="13350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6149" name="Picture 5" descr="D:\Docasny\moje prezentační činnost\2002-07-22 Banff\logo_sci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67650" y="0"/>
            <a:ext cx="1276350" cy="1274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1331913" y="188913"/>
            <a:ext cx="6335712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b="1" i="1"/>
              <a:t>Oddělení fyziologie a imunologie živočichů,</a:t>
            </a:r>
          </a:p>
          <a:p>
            <a:pPr algn="ctr"/>
            <a:r>
              <a:rPr lang="cs-CZ" b="1" i="1"/>
              <a:t>Ústav experimentální biologie,</a:t>
            </a:r>
            <a:endParaRPr lang="cs-CZ" b="1"/>
          </a:p>
          <a:p>
            <a:pPr algn="ctr"/>
            <a:r>
              <a:rPr lang="cs-CZ" b="1" i="1"/>
              <a:t>Přírodovědecká fakulta, Masarykova univerzita, Brno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cs-CZ" dirty="0" smtClean="0"/>
              <a:t>Cíle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124744"/>
            <a:ext cx="8229600" cy="5589240"/>
          </a:xfrm>
        </p:spPr>
        <p:txBody>
          <a:bodyPr>
            <a:noAutofit/>
          </a:bodyPr>
          <a:lstStyle/>
          <a:p>
            <a:pPr lvl="0"/>
            <a:r>
              <a:rPr lang="cs-CZ" sz="2400" b="1" dirty="0" smtClean="0">
                <a:solidFill>
                  <a:schemeClr val="accent6">
                    <a:lumMod val="75000"/>
                  </a:schemeClr>
                </a:solidFill>
              </a:rPr>
              <a:t>Patogenní agens: </a:t>
            </a:r>
            <a:r>
              <a:rPr lang="cs-CZ" sz="2400" b="1" dirty="0" smtClean="0"/>
              <a:t>studium životního cyklu Bbsl se zaměřením na </a:t>
            </a:r>
          </a:p>
          <a:p>
            <a:pPr lvl="0"/>
            <a:r>
              <a:rPr lang="cs-CZ" sz="2400" b="1" dirty="0" smtClean="0">
                <a:solidFill>
                  <a:schemeClr val="accent6">
                    <a:lumMod val="75000"/>
                  </a:schemeClr>
                </a:solidFill>
              </a:rPr>
              <a:t>Vektor: </a:t>
            </a:r>
            <a:r>
              <a:rPr lang="cs-CZ" sz="2400" b="1" dirty="0" smtClean="0"/>
              <a:t>klíště obecné</a:t>
            </a:r>
          </a:p>
          <a:p>
            <a:pPr lvl="0"/>
            <a:r>
              <a:rPr lang="cs-CZ" sz="2400" b="1" dirty="0" smtClean="0">
                <a:solidFill>
                  <a:schemeClr val="accent6">
                    <a:lumMod val="75000"/>
                  </a:schemeClr>
                </a:solidFill>
              </a:rPr>
              <a:t>Hostitel:</a:t>
            </a:r>
            <a:r>
              <a:rPr lang="cs-CZ" sz="2400" b="1" dirty="0" smtClean="0"/>
              <a:t> drobní hlodavci</a:t>
            </a:r>
          </a:p>
          <a:p>
            <a:pPr lvl="0"/>
            <a:r>
              <a:rPr lang="cs-CZ" sz="2400" b="1" dirty="0" smtClean="0"/>
              <a:t>V oblastech</a:t>
            </a:r>
          </a:p>
          <a:p>
            <a:pPr lvl="0"/>
            <a:r>
              <a:rPr lang="cs-CZ" sz="2400" b="1" dirty="0" smtClean="0">
                <a:solidFill>
                  <a:schemeClr val="accent6">
                    <a:lumMod val="75000"/>
                  </a:schemeClr>
                </a:solidFill>
              </a:rPr>
              <a:t>Epidemiologie, imunologie, mikrobiologie,</a:t>
            </a:r>
            <a:r>
              <a:rPr lang="cs-CZ" sz="2400" b="1" dirty="0" smtClean="0"/>
              <a:t> </a:t>
            </a:r>
            <a:r>
              <a:rPr lang="cs-CZ" sz="2400" b="1" dirty="0" smtClean="0">
                <a:solidFill>
                  <a:schemeClr val="accent6">
                    <a:lumMod val="75000"/>
                  </a:schemeClr>
                </a:solidFill>
              </a:rPr>
              <a:t>molekulární biologie- </a:t>
            </a:r>
            <a:r>
              <a:rPr lang="cs-CZ" sz="2400" b="1" dirty="0" smtClean="0"/>
              <a:t>studium </a:t>
            </a:r>
            <a:r>
              <a:rPr lang="cs-CZ" sz="2400" b="1" dirty="0" err="1" smtClean="0"/>
              <a:t>promořenosti</a:t>
            </a:r>
            <a:r>
              <a:rPr lang="cs-CZ" sz="2400" b="1" dirty="0" smtClean="0"/>
              <a:t> většiny organismů uplatňujících se přímo či nepřímo v životním cyklu Bbsl vč. člověka, určení ohnisek nákaz (klíšťata, komáři, hlodavci, ovce, kozy, kočky, koně)</a:t>
            </a:r>
            <a:endParaRPr lang="cs-CZ" sz="2400" dirty="0" smtClean="0"/>
          </a:p>
          <a:p>
            <a:r>
              <a:rPr lang="cs-CZ" sz="2400" b="1" dirty="0" smtClean="0"/>
              <a:t>kultivace Bbsl, příprava přirozeného </a:t>
            </a:r>
            <a:r>
              <a:rPr lang="cs-CZ" sz="2400" b="1" dirty="0" err="1" smtClean="0"/>
              <a:t>celobuněčného</a:t>
            </a:r>
            <a:r>
              <a:rPr lang="cs-CZ" sz="2400" b="1" dirty="0" smtClean="0"/>
              <a:t> antigenu, ověření expresního profilu </a:t>
            </a:r>
            <a:r>
              <a:rPr lang="cs-CZ" sz="2400" b="1" dirty="0" err="1" smtClean="0"/>
              <a:t>borrelie</a:t>
            </a:r>
            <a:endParaRPr lang="cs-CZ" sz="2400" dirty="0" smtClean="0"/>
          </a:p>
          <a:p>
            <a:pPr lvl="0"/>
            <a:r>
              <a:rPr lang="cs-CZ" sz="2400" b="1" dirty="0" smtClean="0"/>
              <a:t>studium antigenních vlastností (genová a proteinová analýza) </a:t>
            </a:r>
            <a:endParaRPr lang="cs-CZ" sz="2400" dirty="0" smtClean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Použité metody</a:t>
            </a:r>
          </a:p>
        </p:txBody>
      </p:sp>
      <p:sp>
        <p:nvSpPr>
          <p:cNvPr id="12291" name="Zástupný symbol pro obsah 2"/>
          <p:cNvSpPr>
            <a:spLocks noGrp="1"/>
          </p:cNvSpPr>
          <p:nvPr>
            <p:ph idx="1"/>
          </p:nvPr>
        </p:nvSpPr>
        <p:spPr>
          <a:xfrm>
            <a:off x="539750" y="1268413"/>
            <a:ext cx="8229600" cy="5113337"/>
          </a:xfrm>
        </p:spPr>
        <p:txBody>
          <a:bodyPr/>
          <a:lstStyle/>
          <a:p>
            <a:pPr eaLnBrk="1" hangingPunct="1"/>
            <a:r>
              <a:rPr lang="cs-CZ" sz="2800" b="1" dirty="0" smtClean="0">
                <a:solidFill>
                  <a:schemeClr val="accent6">
                    <a:lumMod val="75000"/>
                  </a:schemeClr>
                </a:solidFill>
              </a:rPr>
              <a:t>Přímé metody</a:t>
            </a:r>
          </a:p>
          <a:p>
            <a:pPr lvl="1" eaLnBrk="1" hangingPunct="1"/>
            <a:r>
              <a:rPr lang="cs-CZ" b="1" dirty="0" smtClean="0"/>
              <a:t>monitoring klíšťat, odchyt hlodavců, kultivace tkání a orgánů v BSK-H médiu, Izolace </a:t>
            </a:r>
            <a:r>
              <a:rPr lang="cs-CZ" b="1" dirty="0" err="1" smtClean="0"/>
              <a:t>borrelií</a:t>
            </a:r>
            <a:endParaRPr lang="cs-CZ" b="1" dirty="0" smtClean="0"/>
          </a:p>
          <a:p>
            <a:pPr lvl="1"/>
            <a:r>
              <a:rPr lang="cs-CZ" b="1" dirty="0" smtClean="0"/>
              <a:t>detekce živých </a:t>
            </a:r>
            <a:r>
              <a:rPr lang="cs-CZ" b="1" dirty="0" err="1" smtClean="0"/>
              <a:t>borrelií</a:t>
            </a:r>
            <a:r>
              <a:rPr lang="cs-CZ" b="1" dirty="0" smtClean="0"/>
              <a:t>- mikroskopie v temném poli (DFM)</a:t>
            </a:r>
          </a:p>
          <a:p>
            <a:pPr eaLnBrk="1" hangingPunct="1"/>
            <a:endParaRPr lang="cs-CZ" sz="2800" b="1" dirty="0" smtClean="0"/>
          </a:p>
          <a:p>
            <a:pPr eaLnBrk="1" hangingPunct="1"/>
            <a:r>
              <a:rPr lang="cs-CZ" sz="2800" b="1" dirty="0" smtClean="0">
                <a:solidFill>
                  <a:schemeClr val="accent6">
                    <a:lumMod val="75000"/>
                  </a:schemeClr>
                </a:solidFill>
              </a:rPr>
              <a:t>Nepřímé metody</a:t>
            </a:r>
          </a:p>
          <a:p>
            <a:pPr lvl="1" eaLnBrk="1" hangingPunct="1"/>
            <a:r>
              <a:rPr lang="cs-CZ" b="1" dirty="0" smtClean="0"/>
              <a:t>detekce </a:t>
            </a:r>
            <a:r>
              <a:rPr lang="cs-CZ" b="1" dirty="0" err="1" smtClean="0"/>
              <a:t>antiborreliových</a:t>
            </a:r>
            <a:r>
              <a:rPr lang="cs-CZ" b="1" dirty="0" smtClean="0"/>
              <a:t> protilátek pomocí ELISA </a:t>
            </a:r>
          </a:p>
          <a:p>
            <a:pPr lvl="1"/>
            <a:r>
              <a:rPr lang="cs-CZ" b="1" dirty="0" smtClean="0"/>
              <a:t>PCR, </a:t>
            </a:r>
            <a:r>
              <a:rPr lang="cs-CZ" b="1" dirty="0" err="1" smtClean="0"/>
              <a:t>PCR</a:t>
            </a:r>
            <a:r>
              <a:rPr lang="cs-CZ" b="1" dirty="0" smtClean="0"/>
              <a:t>- RFLP, </a:t>
            </a:r>
            <a:r>
              <a:rPr lang="cs-CZ" b="1" dirty="0" err="1" smtClean="0"/>
              <a:t>sequenace</a:t>
            </a:r>
            <a:endParaRPr lang="cs-CZ" b="1" dirty="0" smtClean="0"/>
          </a:p>
          <a:p>
            <a:pPr lvl="1" eaLnBrk="1" hangingPunct="1">
              <a:buNone/>
            </a:pPr>
            <a:endParaRPr lang="cs-CZ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cs-CZ" sz="4000" b="1" dirty="0" err="1" smtClean="0"/>
              <a:t>Spirochety</a:t>
            </a:r>
            <a:r>
              <a:rPr lang="cs-CZ" sz="4000" b="1" dirty="0" smtClean="0"/>
              <a:t>,</a:t>
            </a:r>
            <a:r>
              <a:rPr lang="cs-CZ" sz="4000" b="1" i="1" dirty="0" smtClean="0"/>
              <a:t> Borrelia burgdorferi </a:t>
            </a:r>
            <a:r>
              <a:rPr lang="cs-CZ" sz="4000" b="1" dirty="0" smtClean="0"/>
              <a:t>s. l. </a:t>
            </a:r>
            <a:r>
              <a:rPr lang="cs-CZ" sz="4000" b="1" smtClean="0"/>
              <a:t>metoda </a:t>
            </a:r>
            <a:r>
              <a:rPr lang="cs-CZ" sz="4000" b="1" dirty="0" smtClean="0"/>
              <a:t>DFM </a:t>
            </a:r>
            <a:r>
              <a:rPr lang="cs-CZ" sz="4000" b="1" smtClean="0"/>
              <a:t>z klíšťat, ovcí, komárů </a:t>
            </a:r>
            <a:endParaRPr lang="cs-CZ" sz="4000" b="1" dirty="0" smtClean="0"/>
          </a:p>
        </p:txBody>
      </p:sp>
      <p:sp>
        <p:nvSpPr>
          <p:cNvPr id="10243" name="Zástupný symbol pro obsah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676275"/>
          </a:xfrm>
        </p:spPr>
        <p:txBody>
          <a:bodyPr/>
          <a:lstStyle/>
          <a:p>
            <a:pPr>
              <a:buFontTx/>
              <a:buNone/>
            </a:pPr>
            <a:r>
              <a:rPr lang="cs-CZ" dirty="0" smtClean="0"/>
              <a:t>Mikroskopování v temném poli (DFM)</a:t>
            </a:r>
          </a:p>
        </p:txBody>
      </p:sp>
      <p:pic>
        <p:nvPicPr>
          <p:cNvPr id="10244" name="Obrázek 5" descr="E:\upraveno -borel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475" y="2852738"/>
            <a:ext cx="5243513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Obrázek 6" descr="E:\upraveno -boreli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2492375"/>
            <a:ext cx="511175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Dokumenty\bc práce\H Kucerova\fotky klistat spirochet, odchyty\hanka borreli\Klístata 2011\ovce\9 samice (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0"/>
            <a:ext cx="4144962" cy="312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TextovéPole 5"/>
          <p:cNvSpPr txBox="1">
            <a:spLocks noChangeArrowheads="1"/>
          </p:cNvSpPr>
          <p:nvPr/>
        </p:nvSpPr>
        <p:spPr bwMode="auto">
          <a:xfrm>
            <a:off x="2195513" y="3213100"/>
            <a:ext cx="7293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/>
              <a:t>Z ovcí</a:t>
            </a:r>
          </a:p>
        </p:txBody>
      </p:sp>
      <p:pic>
        <p:nvPicPr>
          <p:cNvPr id="49156" name="Picture 3" descr="C:\Dokumenty\bc práce\H Kucerova\fotky klistat spirochet, odchyty\hanka borreli\Klístata 2011\132 nymfa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0"/>
            <a:ext cx="4144962" cy="312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4" descr="C:\Dokumenty\bc práce\H Kucerova\fotky klistat spirochet, odchyty\hanka borreli\Klístata 2011\171 samec (5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141663"/>
            <a:ext cx="4144962" cy="312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8" name="TextovéPole 9"/>
          <p:cNvSpPr txBox="1">
            <a:spLocks noChangeArrowheads="1"/>
          </p:cNvSpPr>
          <p:nvPr/>
        </p:nvSpPr>
        <p:spPr bwMode="auto">
          <a:xfrm>
            <a:off x="6156325" y="6396038"/>
            <a:ext cx="15525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 dirty="0"/>
              <a:t>Z klíštěte</a:t>
            </a:r>
          </a:p>
        </p:txBody>
      </p:sp>
      <p:pic>
        <p:nvPicPr>
          <p:cNvPr id="49159" name="Picture 7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19199225"/>
            <a:ext cx="1493837" cy="6083300"/>
          </a:xfrm>
          <a:prstGeom prst="rect">
            <a:avLst/>
          </a:prstGeom>
          <a:noFill/>
          <a:ln w="127000">
            <a:solidFill>
              <a:srgbClr val="FD8C4D"/>
            </a:solidFill>
            <a:miter lim="800000"/>
            <a:headEnd/>
            <a:tailEnd/>
          </a:ln>
        </p:spPr>
      </p:pic>
      <p:pic>
        <p:nvPicPr>
          <p:cNvPr id="49160" name="Picture 7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468975" y="17830800"/>
            <a:ext cx="3024188" cy="12312650"/>
          </a:xfrm>
          <a:prstGeom prst="rect">
            <a:avLst/>
          </a:prstGeom>
          <a:noFill/>
          <a:ln w="127000">
            <a:solidFill>
              <a:srgbClr val="FD8C4D"/>
            </a:solidFill>
            <a:miter lim="800000"/>
            <a:headEnd/>
            <a:tailEnd/>
          </a:ln>
        </p:spPr>
      </p:pic>
      <p:pic>
        <p:nvPicPr>
          <p:cNvPr id="49161" name="Obrázek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3141663"/>
            <a:ext cx="804863" cy="3557587"/>
          </a:xfrm>
          <a:prstGeom prst="rect">
            <a:avLst/>
          </a:prstGeom>
          <a:noFill/>
          <a:ln w="127000">
            <a:solidFill>
              <a:srgbClr val="FD8C4D"/>
            </a:solidFill>
            <a:miter lim="800000"/>
            <a:headEnd/>
            <a:tailEnd/>
          </a:ln>
        </p:spPr>
      </p:pic>
      <p:sp>
        <p:nvSpPr>
          <p:cNvPr id="49162" name="TextovéPole 17"/>
          <p:cNvSpPr txBox="1">
            <a:spLocks noChangeArrowheads="1"/>
          </p:cNvSpPr>
          <p:nvPr/>
        </p:nvSpPr>
        <p:spPr bwMode="auto">
          <a:xfrm>
            <a:off x="1619250" y="5013325"/>
            <a:ext cx="10524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/>
              <a:t>Z roztoče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Obrázek 11" descr="getAttachment?session=Q%DD%29%FDC%EC8RD%FE%A5%98%DB%D7a%AA%C2%DFK%A3A%FE%28eC%FB%C2%AA%F0%02%CE%AC%09%7D"/>
          <p:cNvPicPr>
            <a:picLocks noChangeAspect="1" noChangeArrowheads="1"/>
          </p:cNvPicPr>
          <p:nvPr/>
        </p:nvPicPr>
        <p:blipFill>
          <a:blip r:embed="rId2" cstate="print"/>
          <a:srcRect t="23068" r="17369"/>
          <a:stretch>
            <a:fillRect/>
          </a:stretch>
        </p:blipFill>
        <p:spPr bwMode="auto">
          <a:xfrm>
            <a:off x="0" y="0"/>
            <a:ext cx="4500563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Obrázek 12" descr="getAttachment?session=Q%DD%29%FDC%EC8RD%FE%A5%98%DB%D7a%AA%C2%DFK%A3A%FE%28e%24%F7%8E%CD%13%0Dh%89%09%7D"/>
          <p:cNvPicPr>
            <a:picLocks noChangeAspect="1" noChangeArrowheads="1"/>
          </p:cNvPicPr>
          <p:nvPr/>
        </p:nvPicPr>
        <p:blipFill>
          <a:blip r:embed="rId3" cstate="print"/>
          <a:srcRect l="17369" t="23068"/>
          <a:stretch>
            <a:fillRect/>
          </a:stretch>
        </p:blipFill>
        <p:spPr bwMode="auto">
          <a:xfrm>
            <a:off x="4143375" y="2786063"/>
            <a:ext cx="5000625" cy="407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1259632" y="4509120"/>
            <a:ext cx="1607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Z larev komárů</a:t>
            </a:r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981075"/>
            <a:ext cx="9144000" cy="5876925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cs-CZ" b="1" dirty="0" smtClean="0"/>
          </a:p>
          <a:p>
            <a:pPr algn="ctr" eaLnBrk="1" hangingPunct="1">
              <a:buFontTx/>
              <a:buNone/>
            </a:pPr>
            <a:r>
              <a:rPr lang="cs-CZ" b="1" dirty="0" smtClean="0"/>
              <a:t>Výstupy se dají aplikovat na praktické cíle.</a:t>
            </a:r>
          </a:p>
          <a:p>
            <a:pPr eaLnBrk="1" hangingPunct="1">
              <a:buClr>
                <a:schemeClr val="hlink"/>
              </a:buClr>
            </a:pPr>
            <a:r>
              <a:rPr lang="cs-CZ" sz="2800" dirty="0" smtClean="0">
                <a:solidFill>
                  <a:schemeClr val="accent6">
                    <a:lumMod val="75000"/>
                  </a:schemeClr>
                </a:solidFill>
              </a:rPr>
              <a:t>Přispění k informovanosti obyvatelstva (sdělovací </a:t>
            </a:r>
            <a:r>
              <a:rPr lang="cs-CZ" sz="2800" dirty="0" err="1" smtClean="0">
                <a:solidFill>
                  <a:schemeClr val="accent6">
                    <a:lumMod val="75000"/>
                  </a:schemeClr>
                </a:solidFill>
              </a:rPr>
              <a:t>postředky</a:t>
            </a:r>
            <a:r>
              <a:rPr lang="cs-CZ" sz="2800" dirty="0" smtClean="0">
                <a:solidFill>
                  <a:schemeClr val="accent6">
                    <a:lumMod val="75000"/>
                  </a:schemeClr>
                </a:solidFill>
              </a:rPr>
              <a:t>, (TV, </a:t>
            </a:r>
            <a:r>
              <a:rPr lang="cs-CZ" sz="2800" dirty="0" err="1" smtClean="0">
                <a:solidFill>
                  <a:schemeClr val="accent6">
                    <a:lumMod val="75000"/>
                  </a:schemeClr>
                </a:solidFill>
              </a:rPr>
              <a:t>Mfdnes</a:t>
            </a:r>
            <a:r>
              <a:rPr lang="cs-CZ" sz="2800" dirty="0" smtClean="0">
                <a:solidFill>
                  <a:schemeClr val="accent6">
                    <a:lumMod val="75000"/>
                  </a:schemeClr>
                </a:solidFill>
              </a:rPr>
              <a:t>, blanenský deník, ČS televize Brno, ČS rozhlas Brno)</a:t>
            </a:r>
          </a:p>
          <a:p>
            <a:pPr>
              <a:buClr>
                <a:schemeClr val="hlink"/>
              </a:buClr>
            </a:pPr>
            <a:r>
              <a:rPr lang="cs-CZ" sz="2800" dirty="0" smtClean="0">
                <a:solidFill>
                  <a:schemeClr val="accent6">
                    <a:lumMod val="75000"/>
                  </a:schemeClr>
                </a:solidFill>
              </a:rPr>
              <a:t>Spolupráce: orgány hygienické služby </a:t>
            </a:r>
            <a:r>
              <a:rPr lang="cs-CZ" sz="2800" dirty="0" smtClean="0"/>
              <a:t>(</a:t>
            </a:r>
            <a:r>
              <a:rPr lang="cs-CZ" sz="2800" dirty="0" err="1" smtClean="0"/>
              <a:t>jmKHS</a:t>
            </a:r>
            <a:r>
              <a:rPr lang="cs-CZ" sz="2800" dirty="0" smtClean="0"/>
              <a:t>) </a:t>
            </a:r>
            <a:endParaRPr lang="cs-CZ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eaLnBrk="1" hangingPunct="1">
              <a:buClr>
                <a:schemeClr val="hlink"/>
              </a:buClr>
            </a:pPr>
            <a:r>
              <a:rPr lang="cs-CZ" sz="2800" dirty="0" smtClean="0">
                <a:solidFill>
                  <a:schemeClr val="accent6">
                    <a:lumMod val="75000"/>
                  </a:schemeClr>
                </a:solidFill>
              </a:rPr>
              <a:t>Instituce humánní (firma </a:t>
            </a:r>
            <a:r>
              <a:rPr lang="cs-CZ" sz="2800" dirty="0" err="1" smtClean="0">
                <a:solidFill>
                  <a:schemeClr val="accent6">
                    <a:lumMod val="75000"/>
                  </a:schemeClr>
                </a:solidFill>
              </a:rPr>
              <a:t>Bioplus</a:t>
            </a:r>
            <a:r>
              <a:rPr lang="cs-CZ" sz="2800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cs-CZ" sz="2800" dirty="0" err="1" smtClean="0">
                <a:solidFill>
                  <a:schemeClr val="accent6">
                    <a:lumMod val="75000"/>
                  </a:schemeClr>
                </a:solidFill>
              </a:rPr>
              <a:t>Biovendor</a:t>
            </a:r>
            <a:r>
              <a:rPr lang="cs-CZ" sz="2800" dirty="0" smtClean="0">
                <a:solidFill>
                  <a:schemeClr val="accent6">
                    <a:lumMod val="75000"/>
                  </a:schemeClr>
                </a:solidFill>
              </a:rPr>
              <a:t>, TEST-LINE) a veterinární medicíny </a:t>
            </a:r>
            <a:r>
              <a:rPr lang="cs-CZ" sz="2800" dirty="0" smtClean="0"/>
              <a:t>(VF Brno)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132138" y="260350"/>
            <a:ext cx="35274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4000" b="1" dirty="0"/>
              <a:t>Přínos výzkumu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sz="3100" b="1" dirty="0" smtClean="0"/>
              <a:t>Články v </a:t>
            </a:r>
            <a:r>
              <a:rPr lang="cs-CZ" sz="3100" b="1" dirty="0" err="1" smtClean="0"/>
              <a:t>MFDnes</a:t>
            </a:r>
            <a:r>
              <a:rPr lang="cs-CZ" sz="3100" b="1" dirty="0" smtClean="0"/>
              <a:t/>
            </a:r>
            <a:br>
              <a:rPr lang="cs-CZ" sz="3100" b="1" dirty="0" smtClean="0"/>
            </a:br>
            <a:endParaRPr lang="cs-CZ" sz="3100" b="1" dirty="0" smtClean="0"/>
          </a:p>
        </p:txBody>
      </p:sp>
      <p:pic>
        <p:nvPicPr>
          <p:cNvPr id="38915" name="Picture 2" descr="E:\Nová složka\MF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19250" y="1208088"/>
            <a:ext cx="3363913" cy="5649912"/>
          </a:xfrm>
        </p:spPr>
      </p:pic>
      <p:pic>
        <p:nvPicPr>
          <p:cNvPr id="38916" name="Picture 2" descr="C:\Users\Hana\Desktop\orezan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5538"/>
            <a:ext cx="1655763" cy="137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2" descr="E:\Nová složka\MF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316142">
            <a:off x="4252913" y="-101600"/>
            <a:ext cx="27257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0"/>
            <a:ext cx="7292975" cy="1125538"/>
          </a:xfrm>
        </p:spPr>
        <p:txBody>
          <a:bodyPr/>
          <a:lstStyle/>
          <a:p>
            <a:r>
              <a:rPr lang="cs-CZ" dirty="0" smtClean="0"/>
              <a:t>           </a:t>
            </a:r>
            <a:r>
              <a:rPr lang="cs-CZ" b="1" dirty="0" err="1" smtClean="0"/>
              <a:t>Lymeská</a:t>
            </a:r>
            <a:r>
              <a:rPr lang="cs-CZ" b="1" dirty="0" smtClean="0"/>
              <a:t> </a:t>
            </a:r>
            <a:r>
              <a:rPr lang="cs-CZ" b="1" dirty="0" err="1" smtClean="0"/>
              <a:t>boreli</a:t>
            </a:r>
            <a:r>
              <a:rPr lang="en-US" b="1" dirty="0" smtClean="0"/>
              <a:t>ó</a:t>
            </a:r>
            <a:r>
              <a:rPr lang="cs-CZ" b="1" dirty="0" smtClean="0"/>
              <a:t>za</a:t>
            </a:r>
          </a:p>
        </p:txBody>
      </p:sp>
      <p:pic>
        <p:nvPicPr>
          <p:cNvPr id="7171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59632" y="3140968"/>
            <a:ext cx="6218237" cy="3527425"/>
          </a:xfrm>
        </p:spPr>
      </p:pic>
      <p:sp>
        <p:nvSpPr>
          <p:cNvPr id="7172" name="Obdélník 4"/>
          <p:cNvSpPr>
            <a:spLocks noChangeArrowheads="1"/>
          </p:cNvSpPr>
          <p:nvPr/>
        </p:nvSpPr>
        <p:spPr bwMode="auto">
          <a:xfrm>
            <a:off x="395288" y="981075"/>
            <a:ext cx="8137525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folHlink"/>
              </a:buClr>
            </a:pPr>
            <a:r>
              <a:rPr lang="cs-CZ" dirty="0" smtClean="0">
                <a:latin typeface="Arial" charset="0"/>
              </a:rPr>
              <a:t>Závažné  onemocnění způsobené bakterií </a:t>
            </a:r>
            <a:r>
              <a:rPr lang="cs-CZ" i="1" dirty="0" smtClean="0">
                <a:latin typeface="Arial" charset="0"/>
              </a:rPr>
              <a:t>Borrelia burgdorferi s.l. </a:t>
            </a:r>
          </a:p>
          <a:p>
            <a:pPr>
              <a:buClr>
                <a:schemeClr val="folHlink"/>
              </a:buClr>
            </a:pPr>
            <a:r>
              <a:rPr lang="cs-CZ" dirty="0" smtClean="0">
                <a:latin typeface="Arial" charset="0"/>
              </a:rPr>
              <a:t>Nejčastější zoonóza</a:t>
            </a:r>
          </a:p>
          <a:p>
            <a:pPr>
              <a:buClr>
                <a:schemeClr val="folHlink"/>
              </a:buClr>
            </a:pPr>
            <a:r>
              <a:rPr lang="cs-CZ" dirty="0" smtClean="0">
                <a:latin typeface="Arial" charset="0"/>
              </a:rPr>
              <a:t>Vyvolává poruchy řady orgánů, problematicky se léčí</a:t>
            </a:r>
          </a:p>
          <a:p>
            <a:pPr>
              <a:buClr>
                <a:schemeClr val="folHlink"/>
              </a:buClr>
            </a:pPr>
            <a:r>
              <a:rPr lang="cs-CZ" dirty="0" smtClean="0">
                <a:latin typeface="Arial" charset="0"/>
              </a:rPr>
              <a:t>Výskyt v 50 státech celého světa</a:t>
            </a:r>
          </a:p>
          <a:p>
            <a:pPr>
              <a:buClr>
                <a:schemeClr val="folHlink"/>
              </a:buClr>
            </a:pPr>
            <a:r>
              <a:rPr lang="cs-CZ" dirty="0" smtClean="0">
                <a:latin typeface="Arial" charset="0"/>
              </a:rPr>
              <a:t>V USA se uvádí 180.000 případů každým rokem </a:t>
            </a:r>
          </a:p>
          <a:p>
            <a:pPr>
              <a:buClr>
                <a:schemeClr val="folHlink"/>
              </a:buClr>
            </a:pPr>
            <a:r>
              <a:rPr lang="cs-CZ" dirty="0" smtClean="0">
                <a:latin typeface="Arial" charset="0"/>
              </a:rPr>
              <a:t>V Evropě každoročně 50.000 případů</a:t>
            </a:r>
          </a:p>
          <a:p>
            <a:pPr>
              <a:buClr>
                <a:schemeClr val="folHlink"/>
              </a:buClr>
            </a:pPr>
            <a:r>
              <a:rPr lang="cs-CZ" dirty="0" smtClean="0">
                <a:latin typeface="Arial" charset="0"/>
              </a:rPr>
              <a:t>V ČR každoročně kolem 3500-4500 případů</a:t>
            </a:r>
          </a:p>
        </p:txBody>
      </p:sp>
      <p:sp>
        <p:nvSpPr>
          <p:cNvPr id="7173" name="TextovéPole 6"/>
          <p:cNvSpPr txBox="1">
            <a:spLocks noChangeArrowheads="1"/>
          </p:cNvSpPr>
          <p:nvPr/>
        </p:nvSpPr>
        <p:spPr bwMode="auto">
          <a:xfrm>
            <a:off x="4356100" y="6021388"/>
            <a:ext cx="27178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latin typeface="Calibri" pitchFamily="34" charset="0"/>
              </a:rPr>
              <a:t>Obr. 1 Bartůněk a kol. 2006</a:t>
            </a:r>
          </a:p>
          <a:p>
            <a:endParaRPr lang="cs-CZ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736066" y="1197923"/>
            <a:ext cx="4572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85800"/>
            <a:r>
              <a:rPr lang="cs-CZ" sz="3300" kern="0" dirty="0">
                <a:solidFill>
                  <a:srgbClr val="000000"/>
                </a:solidFill>
                <a:latin typeface="Comic Sans MS"/>
                <a:ea typeface="+mj-ea"/>
                <a:cs typeface="Arial"/>
              </a:rPr>
              <a:t>Počet pacientů některých zoonóz</a:t>
            </a:r>
            <a:endParaRPr lang="cs-CZ" sz="1350" kern="0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5" name="Graf 4"/>
          <p:cNvGraphicFramePr>
            <a:graphicFrameLocks/>
          </p:cNvGraphicFramePr>
          <p:nvPr/>
        </p:nvGraphicFramePr>
        <p:xfrm>
          <a:off x="2130724" y="3238141"/>
          <a:ext cx="3905610" cy="25943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989880" y="2282836"/>
          <a:ext cx="6204548" cy="8604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2312"/>
                <a:gridCol w="1084756"/>
                <a:gridCol w="475748"/>
                <a:gridCol w="475748"/>
                <a:gridCol w="475748"/>
                <a:gridCol w="475748"/>
                <a:gridCol w="475748"/>
                <a:gridCol w="475748"/>
                <a:gridCol w="475748"/>
                <a:gridCol w="475748"/>
                <a:gridCol w="475748"/>
                <a:gridCol w="475748"/>
              </a:tblGrid>
              <a:tr h="172097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 dirty="0">
                          <a:effectLst/>
                        </a:rPr>
                        <a:t>Kód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>
                          <a:effectLst/>
                        </a:rPr>
                        <a:t>Diagnóza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2008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2009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2010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2011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2012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2013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2014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2015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2016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2017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</a:tr>
              <a:tr h="172097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>
                          <a:effectLst/>
                        </a:rPr>
                        <a:t>A69.2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 dirty="0" err="1">
                          <a:solidFill>
                            <a:schemeClr val="accent1"/>
                          </a:solidFill>
                          <a:effectLst/>
                        </a:rPr>
                        <a:t>Lymeská</a:t>
                      </a:r>
                      <a:r>
                        <a:rPr lang="cs-CZ" sz="8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 </a:t>
                      </a:r>
                      <a:r>
                        <a:rPr lang="cs-CZ" sz="800" u="none" strike="noStrike" dirty="0" err="1">
                          <a:solidFill>
                            <a:schemeClr val="accent1"/>
                          </a:solidFill>
                          <a:effectLst/>
                        </a:rPr>
                        <a:t>borrelióza</a:t>
                      </a:r>
                      <a:endParaRPr lang="cs-CZ" sz="800" b="0" i="0" u="none" strike="noStrik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4 350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3 863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3 597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4 834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3 304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4 646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3 743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2 913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4 694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3 939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</a:tr>
              <a:tr h="172097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>
                          <a:effectLst/>
                        </a:rPr>
                        <a:t>A84.1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Klíšťová encefalitida</a:t>
                      </a:r>
                      <a:endParaRPr lang="cs-CZ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631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816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589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861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573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625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410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355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565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687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</a:tr>
              <a:tr h="172097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>
                          <a:effectLst/>
                        </a:rPr>
                        <a:t>A21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Tularémie</a:t>
                      </a:r>
                      <a:endParaRPr lang="cs-CZ" sz="8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113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65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53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58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44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36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49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59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59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51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</a:tr>
              <a:tr h="172097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>
                          <a:effectLst/>
                        </a:rPr>
                        <a:t>A27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Leptospiróza</a:t>
                      </a:r>
                      <a:endParaRPr lang="cs-CZ" sz="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17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32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41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31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22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7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37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17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18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 dirty="0">
                          <a:effectLst/>
                        </a:rPr>
                        <a:t>21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6590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395536" y="836613"/>
            <a:ext cx="8748464" cy="195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cs-CZ" sz="2800" b="1" dirty="0"/>
              <a:t>Významnou úlohu plní </a:t>
            </a:r>
            <a:r>
              <a:rPr lang="cs-CZ" sz="2800" b="1" dirty="0">
                <a:solidFill>
                  <a:schemeClr val="accent6">
                    <a:lumMod val="75000"/>
                  </a:schemeClr>
                </a:solidFill>
              </a:rPr>
              <a:t>hlodavci</a:t>
            </a:r>
            <a:r>
              <a:rPr lang="cs-CZ" sz="2800" dirty="0"/>
              <a:t>: </a:t>
            </a:r>
            <a:r>
              <a:rPr lang="cs-CZ" sz="2800" b="1" dirty="0"/>
              <a:t>myšice</a:t>
            </a:r>
            <a:r>
              <a:rPr lang="cs-CZ" sz="2800" dirty="0"/>
              <a:t>, </a:t>
            </a:r>
            <a:r>
              <a:rPr lang="cs-CZ" sz="2800" b="1" dirty="0"/>
              <a:t>norník</a:t>
            </a:r>
            <a:r>
              <a:rPr lang="cs-CZ" sz="2800" dirty="0"/>
              <a:t>, </a:t>
            </a:r>
            <a:r>
              <a:rPr lang="cs-CZ" sz="2800" b="1" dirty="0"/>
              <a:t>plch</a:t>
            </a:r>
            <a:r>
              <a:rPr lang="cs-CZ" sz="2800" dirty="0"/>
              <a:t>, </a:t>
            </a:r>
            <a:r>
              <a:rPr lang="cs-CZ" sz="2800" b="1" dirty="0"/>
              <a:t>hraboš</a:t>
            </a:r>
            <a:r>
              <a:rPr lang="cs-CZ" sz="2800" dirty="0"/>
              <a:t>,</a:t>
            </a:r>
            <a:r>
              <a:rPr lang="cs-CZ" sz="2800" b="1" dirty="0"/>
              <a:t> rejsek</a:t>
            </a:r>
            <a:r>
              <a:rPr lang="cs-CZ" sz="2800" dirty="0"/>
              <a:t>, </a:t>
            </a:r>
            <a:r>
              <a:rPr lang="cs-CZ" sz="2800" b="1" dirty="0"/>
              <a:t>krysa a potkan</a:t>
            </a:r>
            <a:r>
              <a:rPr lang="cs-CZ" sz="2800" dirty="0"/>
              <a:t>. </a:t>
            </a:r>
          </a:p>
          <a:p>
            <a:pPr eaLnBrk="0" hangingPunct="0">
              <a:lnSpc>
                <a:spcPct val="90000"/>
              </a:lnSpc>
            </a:pPr>
            <a:r>
              <a:rPr lang="cs-CZ" sz="2800" b="1" dirty="0">
                <a:solidFill>
                  <a:schemeClr val="accent6">
                    <a:lumMod val="75000"/>
                  </a:schemeClr>
                </a:solidFill>
              </a:rPr>
              <a:t>Další savci:</a:t>
            </a:r>
            <a:r>
              <a:rPr lang="cs-CZ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2800" b="1" dirty="0"/>
              <a:t>zajíci</a:t>
            </a:r>
            <a:r>
              <a:rPr lang="cs-CZ" sz="2800" dirty="0"/>
              <a:t>, </a:t>
            </a:r>
            <a:r>
              <a:rPr lang="cs-CZ" sz="2800" b="1" dirty="0"/>
              <a:t>ježci</a:t>
            </a:r>
            <a:r>
              <a:rPr lang="cs-CZ" sz="2800" dirty="0"/>
              <a:t>  a </a:t>
            </a:r>
            <a:r>
              <a:rPr lang="cs-CZ" sz="2800" b="1" dirty="0"/>
              <a:t>veverky</a:t>
            </a:r>
            <a:r>
              <a:rPr lang="cs-CZ" sz="2800" dirty="0"/>
              <a:t>, </a:t>
            </a:r>
            <a:r>
              <a:rPr lang="cs-CZ" sz="2800" b="1" dirty="0"/>
              <a:t>vysoká zvěř</a:t>
            </a:r>
            <a:r>
              <a:rPr lang="cs-CZ" sz="2800" dirty="0"/>
              <a:t> (srnec, jelen), </a:t>
            </a:r>
            <a:r>
              <a:rPr lang="cs-CZ" sz="2800" b="1" dirty="0"/>
              <a:t>domestikovaná zvířata</a:t>
            </a:r>
            <a:r>
              <a:rPr lang="cs-CZ" sz="2800" dirty="0"/>
              <a:t> (pes, kočka, skot) a </a:t>
            </a:r>
            <a:r>
              <a:rPr lang="cs-CZ" sz="2400" b="1" dirty="0"/>
              <a:t>plazi </a:t>
            </a:r>
            <a:r>
              <a:rPr lang="cs-CZ" sz="2400" dirty="0"/>
              <a:t>(ještěrka) </a:t>
            </a:r>
          </a:p>
        </p:txBody>
      </p:sp>
      <p:pic>
        <p:nvPicPr>
          <p:cNvPr id="324611" name="Picture 3" descr="b5a08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581128"/>
            <a:ext cx="2520950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4612" name="Picture 4" descr="Mau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4581128"/>
            <a:ext cx="2311400" cy="188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4613" name="Picture 5" descr="aposyl334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4581128"/>
            <a:ext cx="2339975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2051050" y="188913"/>
            <a:ext cx="4856971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cs-CZ" sz="3200" b="1" dirty="0"/>
              <a:t>Hostitelé: savci, ptáci, plazi </a:t>
            </a:r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611560" y="2924175"/>
            <a:ext cx="828092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 smtClean="0"/>
              <a:t>Jako </a:t>
            </a:r>
            <a:r>
              <a:rPr lang="cs-CZ" b="1" dirty="0" err="1"/>
              <a:t>reservoároví</a:t>
            </a:r>
            <a:r>
              <a:rPr lang="cs-CZ" b="1" dirty="0"/>
              <a:t> hostitelé byli určeni:</a:t>
            </a:r>
          </a:p>
          <a:p>
            <a:r>
              <a:rPr lang="cs-CZ" b="1" i="1" dirty="0" err="1"/>
              <a:t>Apodemus</a:t>
            </a:r>
            <a:r>
              <a:rPr lang="cs-CZ" b="1" i="1" dirty="0"/>
              <a:t> </a:t>
            </a:r>
            <a:r>
              <a:rPr lang="cs-CZ" b="1" i="1" dirty="0" err="1"/>
              <a:t>flavicolis</a:t>
            </a:r>
            <a:r>
              <a:rPr lang="cs-CZ" b="1" i="1" dirty="0"/>
              <a:t> (myšice lesní)</a:t>
            </a:r>
            <a:r>
              <a:rPr lang="cs-CZ" b="1" dirty="0"/>
              <a:t>, </a:t>
            </a:r>
            <a:r>
              <a:rPr lang="cs-CZ" b="1" i="1" dirty="0"/>
              <a:t>A. </a:t>
            </a:r>
            <a:r>
              <a:rPr lang="cs-CZ" b="1" i="1" dirty="0" err="1"/>
              <a:t>agrarius</a:t>
            </a:r>
            <a:r>
              <a:rPr lang="cs-CZ" b="1" i="1" dirty="0"/>
              <a:t> (m. </a:t>
            </a:r>
            <a:r>
              <a:rPr lang="cs-CZ" b="1" i="1" dirty="0" err="1"/>
              <a:t>temnopásá</a:t>
            </a:r>
            <a:r>
              <a:rPr lang="cs-CZ" b="1" i="1" dirty="0"/>
              <a:t>)</a:t>
            </a:r>
            <a:r>
              <a:rPr lang="cs-CZ" b="1" dirty="0"/>
              <a:t>, </a:t>
            </a:r>
            <a:r>
              <a:rPr lang="cs-CZ" b="1" i="1" dirty="0" err="1"/>
              <a:t>Clethryonomys</a:t>
            </a:r>
            <a:r>
              <a:rPr lang="cs-CZ" b="1" i="1" dirty="0"/>
              <a:t> </a:t>
            </a:r>
            <a:r>
              <a:rPr lang="cs-CZ" b="1" i="1" dirty="0" err="1"/>
              <a:t>glareolus</a:t>
            </a:r>
            <a:r>
              <a:rPr lang="cs-CZ" b="1" i="1" dirty="0"/>
              <a:t> (norník rudý)</a:t>
            </a:r>
            <a:r>
              <a:rPr lang="cs-CZ" b="1" dirty="0"/>
              <a:t>, </a:t>
            </a:r>
            <a:r>
              <a:rPr lang="cs-CZ" b="1" i="1" dirty="0" err="1"/>
              <a:t>Microtus</a:t>
            </a:r>
            <a:r>
              <a:rPr lang="cs-CZ" b="1" i="1" dirty="0"/>
              <a:t> </a:t>
            </a:r>
            <a:r>
              <a:rPr lang="cs-CZ" b="1" i="1" dirty="0" err="1"/>
              <a:t>agrestis</a:t>
            </a:r>
            <a:r>
              <a:rPr lang="cs-CZ" b="1" i="1" dirty="0"/>
              <a:t> (hraboš mokřadní)</a:t>
            </a:r>
            <a:r>
              <a:rPr lang="cs-CZ" b="1" dirty="0"/>
              <a:t>, </a:t>
            </a:r>
            <a:r>
              <a:rPr lang="cs-CZ" b="1" i="1" dirty="0"/>
              <a:t>M. </a:t>
            </a:r>
            <a:r>
              <a:rPr lang="cs-CZ" b="1" i="1" dirty="0" err="1"/>
              <a:t>arvalis</a:t>
            </a:r>
            <a:r>
              <a:rPr lang="cs-CZ" b="1" i="1" dirty="0"/>
              <a:t> (</a:t>
            </a:r>
            <a:r>
              <a:rPr lang="cs-CZ" b="1" i="1" dirty="0" err="1"/>
              <a:t>h</a:t>
            </a:r>
            <a:r>
              <a:rPr lang="cs-CZ" b="1" i="1" dirty="0"/>
              <a:t>. polní)</a:t>
            </a:r>
            <a:r>
              <a:rPr lang="cs-CZ" dirty="0"/>
              <a:t> </a:t>
            </a:r>
            <a:r>
              <a:rPr lang="cs-CZ" b="1" dirty="0"/>
              <a:t> </a:t>
            </a:r>
          </a:p>
          <a:p>
            <a:endParaRPr lang="en-GB" dirty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24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24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24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539750" y="0"/>
            <a:ext cx="8229600" cy="1219200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b="1" dirty="0" smtClean="0">
                <a:latin typeface="Times New Roman" pitchFamily="18" charset="0"/>
                <a:cs typeface="Times New Roman" pitchFamily="18" charset="0"/>
              </a:rPr>
              <a:t>Fotky našich </a:t>
            </a:r>
            <a:r>
              <a:rPr lang="cs-CZ" sz="3200" b="1" dirty="0" err="1" smtClean="0">
                <a:latin typeface="Times New Roman" pitchFamily="18" charset="0"/>
                <a:cs typeface="Times New Roman" pitchFamily="18" charset="0"/>
              </a:rPr>
              <a:t>izolátů</a:t>
            </a:r>
            <a:r>
              <a:rPr lang="cs-CZ" sz="3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3200" b="1" i="1" dirty="0" smtClean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cs-CZ" sz="3200" b="1" i="1" dirty="0" err="1" smtClean="0">
                <a:latin typeface="Times New Roman" pitchFamily="18" charset="0"/>
                <a:cs typeface="Times New Roman" pitchFamily="18" charset="0"/>
              </a:rPr>
              <a:t>afze</a:t>
            </a:r>
            <a:r>
              <a:rPr lang="cs-CZ" sz="3600" b="1" i="1" dirty="0" err="1" smtClean="0">
                <a:latin typeface="Times New Roman" pitchFamily="18" charset="0"/>
                <a:cs typeface="Times New Roman" pitchFamily="18" charset="0"/>
              </a:rPr>
              <a:t>lii</a:t>
            </a: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dirty="0" smtClean="0">
                <a:solidFill>
                  <a:schemeClr val="hlink"/>
                </a:solidFill>
              </a:rPr>
              <a:t/>
            </a:r>
            <a:br>
              <a:rPr lang="cs-CZ" dirty="0" smtClean="0">
                <a:solidFill>
                  <a:schemeClr val="hlink"/>
                </a:solidFill>
              </a:rPr>
            </a:br>
            <a:r>
              <a:rPr lang="cs-CZ" sz="2000" dirty="0" smtClean="0">
                <a:solidFill>
                  <a:schemeClr val="tx1"/>
                </a:solidFill>
              </a:rPr>
              <a:t>Ústav histologie a embryologie, LF, Brno, rastrovací el. mikroskop</a:t>
            </a:r>
          </a:p>
        </p:txBody>
      </p:sp>
      <p:graphicFrame>
        <p:nvGraphicFramePr>
          <p:cNvPr id="7170" name="Object 3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381000" y="1371600"/>
          <a:ext cx="1985963" cy="223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6" name="Rastrový obrázek" r:id="rId3" imgW="5533333" imgH="6106377" progId="PBrush">
                  <p:embed/>
                </p:oleObj>
              </mc:Choice>
              <mc:Fallback>
                <p:oleObj name="Rastrový obrázek" r:id="rId3" imgW="5533333" imgH="6106377" progId="PBrus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371600"/>
                        <a:ext cx="1985963" cy="22320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4724400" y="1371600"/>
          <a:ext cx="1944688" cy="223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7" name="Rastrový obrázek" r:id="rId5" imgW="5296639" imgH="6668431" progId="PBrush">
                  <p:embed/>
                </p:oleObj>
              </mc:Choice>
              <mc:Fallback>
                <p:oleObj name="Rastrový obrázek" r:id="rId5" imgW="5296639" imgH="6668431" progId="PBrush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1371600"/>
                        <a:ext cx="1944688" cy="22320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2" name="Object 5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2590800" y="3886200"/>
          <a:ext cx="1920875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8" name="Rastrový obrázek" r:id="rId7" imgW="5296639" imgH="8066667" progId="PBrush">
                  <p:embed/>
                </p:oleObj>
              </mc:Choice>
              <mc:Fallback>
                <p:oleObj name="Rastrový obrázek" r:id="rId7" imgW="5296639" imgH="8066667" progId="PBrus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3886200"/>
                        <a:ext cx="1920875" cy="28194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8" name="Picture 6" descr="B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9" cstate="print"/>
          <a:srcRect/>
          <a:stretch>
            <a:fillRect/>
          </a:stretch>
        </p:blipFill>
        <p:spPr>
          <a:xfrm>
            <a:off x="6858000" y="3886200"/>
            <a:ext cx="2033588" cy="2776538"/>
          </a:xfrm>
          <a:noFill/>
          <a:ln>
            <a:solidFill>
              <a:schemeClr val="tx1"/>
            </a:solidFill>
          </a:ln>
        </p:spPr>
      </p:pic>
      <p:graphicFrame>
        <p:nvGraphicFramePr>
          <p:cNvPr id="7173" name="Object 7"/>
          <p:cNvGraphicFramePr>
            <a:graphicFrameLocks noChangeAspect="1"/>
          </p:cNvGraphicFramePr>
          <p:nvPr/>
        </p:nvGraphicFramePr>
        <p:xfrm>
          <a:off x="4724400" y="3886200"/>
          <a:ext cx="1924050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9" name="Rastrový obrázek" r:id="rId10" imgW="4342857" imgH="6792273" progId="PBrush">
                  <p:embed/>
                </p:oleObj>
              </mc:Choice>
              <mc:Fallback>
                <p:oleObj name="Rastrový obrázek" r:id="rId10" imgW="4342857" imgH="6792273" progId="PBrush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3886200"/>
                        <a:ext cx="1924050" cy="27432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4" name="Object 8"/>
          <p:cNvGraphicFramePr>
            <a:graphicFrameLocks noChangeAspect="1"/>
          </p:cNvGraphicFramePr>
          <p:nvPr/>
        </p:nvGraphicFramePr>
        <p:xfrm>
          <a:off x="2590800" y="1371600"/>
          <a:ext cx="1943100" cy="223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0" name="Rastrový obrázek" r:id="rId12" imgW="4753639" imgH="8888066" progId="PBrush">
                  <p:embed/>
                </p:oleObj>
              </mc:Choice>
              <mc:Fallback>
                <p:oleObj name="Rastrový obrázek" r:id="rId12" imgW="4753639" imgH="8888066" progId="PBrush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1371600"/>
                        <a:ext cx="1943100" cy="22320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5" name="Object 9"/>
          <p:cNvGraphicFramePr>
            <a:graphicFrameLocks noChangeAspect="1"/>
          </p:cNvGraphicFramePr>
          <p:nvPr/>
        </p:nvGraphicFramePr>
        <p:xfrm>
          <a:off x="6858000" y="1371600"/>
          <a:ext cx="2051050" cy="2230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1" name="Rastrový obrázek" r:id="rId14" imgW="5038095" imgH="8523810" progId="PBrush">
                  <p:embed/>
                </p:oleObj>
              </mc:Choice>
              <mc:Fallback>
                <p:oleObj name="Rastrový obrázek" r:id="rId14" imgW="5038095" imgH="8523810" progId="PBrush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1371600"/>
                        <a:ext cx="2051050" cy="223043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6" name="Object 10"/>
          <p:cNvGraphicFramePr>
            <a:graphicFrameLocks noChangeAspect="1"/>
          </p:cNvGraphicFramePr>
          <p:nvPr/>
        </p:nvGraphicFramePr>
        <p:xfrm>
          <a:off x="260350" y="3886200"/>
          <a:ext cx="2114550" cy="278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2" name="Rastrový obrázek" r:id="rId16" imgW="3723810" imgH="6980952" progId="PBrush">
                  <p:embed/>
                </p:oleObj>
              </mc:Choice>
              <mc:Fallback>
                <p:oleObj name="Rastrový obrázek" r:id="rId16" imgW="3723810" imgH="6980952" progId="PBrush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350" y="3886200"/>
                        <a:ext cx="2114550" cy="278288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250825" y="285750"/>
            <a:ext cx="88931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200" b="1" i="1" dirty="0">
                <a:latin typeface="Calibri" pitchFamily="34" charset="0"/>
                <a:cs typeface="Times New Roman" pitchFamily="18" charset="0"/>
              </a:rPr>
              <a:t>Borrelia burgdorferi </a:t>
            </a:r>
            <a:r>
              <a:rPr lang="cs-CZ" sz="3200" b="1" dirty="0">
                <a:latin typeface="Calibri" pitchFamily="34" charset="0"/>
                <a:cs typeface="Times New Roman" pitchFamily="18" charset="0"/>
              </a:rPr>
              <a:t>s.l</a:t>
            </a:r>
            <a:r>
              <a:rPr lang="cs-CZ" sz="3200" b="1" i="1" dirty="0">
                <a:latin typeface="Calibri" pitchFamily="34" charset="0"/>
                <a:cs typeface="Times New Roman" pitchFamily="18" charset="0"/>
              </a:rPr>
              <a:t>.</a:t>
            </a:r>
            <a:r>
              <a:rPr lang="cs-CZ" sz="3200" b="1" dirty="0">
                <a:latin typeface="Calibri" pitchFamily="34" charset="0"/>
                <a:cs typeface="Times New Roman" pitchFamily="18" charset="0"/>
              </a:rPr>
              <a:t>- </a:t>
            </a:r>
            <a:r>
              <a:rPr lang="cs-CZ" sz="3200" b="1" dirty="0" smtClean="0">
                <a:latin typeface="Calibri" pitchFamily="34" charset="0"/>
                <a:cs typeface="Times New Roman" pitchFamily="18" charset="0"/>
              </a:rPr>
              <a:t>2011</a:t>
            </a:r>
            <a:endParaRPr lang="cs-CZ" sz="3200" b="1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93539" name="Text Box 3"/>
          <p:cNvSpPr txBox="1">
            <a:spLocks noChangeArrowheads="1"/>
          </p:cNvSpPr>
          <p:nvPr/>
        </p:nvSpPr>
        <p:spPr bwMode="auto">
          <a:xfrm>
            <a:off x="0" y="4724400"/>
            <a:ext cx="9144000" cy="15129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/>
          <a:lstStyle/>
          <a:p>
            <a:pPr lvl="1" algn="ctr">
              <a:buClr>
                <a:srgbClr val="800080"/>
              </a:buClr>
              <a:buFont typeface="Wingdings" pitchFamily="2" charset="2"/>
              <a:buNone/>
              <a:tabLst>
                <a:tab pos="609600" algn="l"/>
                <a:tab pos="622300" algn="l"/>
                <a:tab pos="1217613" algn="l"/>
                <a:tab pos="1827213" algn="l"/>
                <a:tab pos="2435225" algn="l"/>
                <a:tab pos="3044825" algn="l"/>
                <a:tab pos="3654425" algn="l"/>
                <a:tab pos="4262438" algn="l"/>
                <a:tab pos="4872038" algn="l"/>
                <a:tab pos="5480050" algn="l"/>
                <a:tab pos="6089650" algn="l"/>
              </a:tabLst>
            </a:pPr>
            <a:r>
              <a:rPr lang="cs-CZ" sz="2000" b="1" i="1" dirty="0">
                <a:solidFill>
                  <a:srgbClr val="FF6699"/>
                </a:solidFill>
                <a:latin typeface="Calibri" pitchFamily="34" charset="0"/>
              </a:rPr>
              <a:t> </a:t>
            </a:r>
            <a:r>
              <a:rPr lang="de-DE" sz="2000" b="1" i="1" dirty="0">
                <a:latin typeface="Calibri" pitchFamily="34" charset="0"/>
              </a:rPr>
              <a:t>B. </a:t>
            </a:r>
            <a:r>
              <a:rPr lang="de-DE" sz="2000" b="1" i="1" dirty="0" err="1">
                <a:latin typeface="Calibri" pitchFamily="34" charset="0"/>
              </a:rPr>
              <a:t>afzelii</a:t>
            </a:r>
            <a:r>
              <a:rPr lang="de-DE" sz="2000" b="1" i="1" dirty="0">
                <a:latin typeface="Calibri" pitchFamily="34" charset="0"/>
              </a:rPr>
              <a:t>  +  B. </a:t>
            </a:r>
            <a:r>
              <a:rPr lang="de-DE" sz="2000" b="1" i="1" dirty="0" err="1">
                <a:latin typeface="Calibri" pitchFamily="34" charset="0"/>
              </a:rPr>
              <a:t>garinii</a:t>
            </a:r>
            <a:r>
              <a:rPr lang="de-DE" sz="2000" b="1" i="1" dirty="0">
                <a:latin typeface="Calibri" pitchFamily="34" charset="0"/>
              </a:rPr>
              <a:t>  </a:t>
            </a:r>
            <a:r>
              <a:rPr lang="en-GB" sz="2000" b="1" i="1" dirty="0">
                <a:latin typeface="Calibri" pitchFamily="34" charset="0"/>
              </a:rPr>
              <a:t>+  B. burgdorferi </a:t>
            </a:r>
            <a:r>
              <a:rPr lang="en-GB" sz="2000" b="1" dirty="0">
                <a:latin typeface="Calibri" pitchFamily="34" charset="0"/>
              </a:rPr>
              <a:t>sensu </a:t>
            </a:r>
            <a:r>
              <a:rPr lang="en-GB" sz="2000" b="1" dirty="0" err="1">
                <a:latin typeface="Calibri" pitchFamily="34" charset="0"/>
              </a:rPr>
              <a:t>stricto</a:t>
            </a:r>
            <a:endParaRPr lang="en-GB" sz="2000" b="1" dirty="0">
              <a:latin typeface="Calibri" pitchFamily="34" charset="0"/>
            </a:endParaRPr>
          </a:p>
          <a:p>
            <a:pPr lvl="2" algn="ctr">
              <a:buClr>
                <a:srgbClr val="800080"/>
              </a:buClr>
              <a:tabLst>
                <a:tab pos="609600" algn="l"/>
                <a:tab pos="622300" algn="l"/>
                <a:tab pos="1217613" algn="l"/>
                <a:tab pos="1827213" algn="l"/>
                <a:tab pos="2435225" algn="l"/>
                <a:tab pos="3044825" algn="l"/>
                <a:tab pos="3654425" algn="l"/>
                <a:tab pos="4262438" algn="l"/>
                <a:tab pos="4872038" algn="l"/>
                <a:tab pos="5480050" algn="l"/>
                <a:tab pos="6089650" algn="l"/>
              </a:tabLst>
            </a:pPr>
            <a:r>
              <a:rPr lang="cs-CZ" sz="2000" dirty="0">
                <a:latin typeface="Calibri" pitchFamily="34" charset="0"/>
              </a:rPr>
              <a:t>Pouze tři </a:t>
            </a:r>
            <a:r>
              <a:rPr lang="cs-CZ" sz="2000" dirty="0" err="1">
                <a:latin typeface="Calibri" pitchFamily="34" charset="0"/>
              </a:rPr>
              <a:t>genomospecies</a:t>
            </a:r>
            <a:r>
              <a:rPr lang="cs-CZ" sz="2000" dirty="0">
                <a:latin typeface="Calibri" pitchFamily="34" charset="0"/>
              </a:rPr>
              <a:t> způsobují v Evropě onemocnění LB a dalších </a:t>
            </a:r>
            <a:r>
              <a:rPr lang="cs-CZ" sz="2000" dirty="0" smtClean="0">
                <a:latin typeface="Calibri" pitchFamily="34" charset="0"/>
              </a:rPr>
              <a:t>19 </a:t>
            </a:r>
            <a:r>
              <a:rPr lang="cs-CZ" sz="2000" dirty="0">
                <a:latin typeface="Calibri" pitchFamily="34" charset="0"/>
              </a:rPr>
              <a:t>je seskupeno ve společnou skupinu</a:t>
            </a:r>
          </a:p>
          <a:p>
            <a:pPr lvl="2" algn="ctr">
              <a:buClr>
                <a:srgbClr val="800080"/>
              </a:buClr>
              <a:tabLst>
                <a:tab pos="609600" algn="l"/>
                <a:tab pos="622300" algn="l"/>
                <a:tab pos="1217613" algn="l"/>
                <a:tab pos="1827213" algn="l"/>
                <a:tab pos="2435225" algn="l"/>
                <a:tab pos="3044825" algn="l"/>
                <a:tab pos="3654425" algn="l"/>
                <a:tab pos="4262438" algn="l"/>
                <a:tab pos="4872038" algn="l"/>
                <a:tab pos="5480050" algn="l"/>
                <a:tab pos="6089650" algn="l"/>
              </a:tabLst>
            </a:pPr>
            <a:r>
              <a:rPr lang="cs-CZ" sz="2000" b="1" i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sym typeface="Symbol" pitchFamily="18" charset="2"/>
              </a:rPr>
              <a:t>Borrelia burgdorferi</a:t>
            </a:r>
            <a:r>
              <a:rPr lang="en-US" sz="2000" b="1" i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sym typeface="Symbol" pitchFamily="18" charset="2"/>
              </a:rPr>
              <a:t> </a:t>
            </a:r>
            <a:r>
              <a:rPr lang="cs-CZ" sz="20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sym typeface="Symbol" pitchFamily="18" charset="2"/>
              </a:rPr>
              <a:t>sensu lato</a:t>
            </a:r>
          </a:p>
          <a:p>
            <a:pPr>
              <a:buClr>
                <a:srgbClr val="800080"/>
              </a:buClr>
              <a:buFont typeface="Wingdings" pitchFamily="2" charset="2"/>
              <a:buNone/>
              <a:tabLst>
                <a:tab pos="609600" algn="l"/>
                <a:tab pos="622300" algn="l"/>
                <a:tab pos="1217613" algn="l"/>
                <a:tab pos="1827213" algn="l"/>
                <a:tab pos="2435225" algn="l"/>
                <a:tab pos="3044825" algn="l"/>
                <a:tab pos="3654425" algn="l"/>
                <a:tab pos="4262438" algn="l"/>
                <a:tab pos="4872038" algn="l"/>
                <a:tab pos="5480050" algn="l"/>
                <a:tab pos="6089650" algn="l"/>
              </a:tabLst>
            </a:pPr>
            <a:r>
              <a:rPr lang="en-US" sz="2000" b="1" i="1" dirty="0">
                <a:latin typeface="Calibri" pitchFamily="34" charset="0"/>
                <a:sym typeface="Symbol" pitchFamily="18" charset="2"/>
              </a:rPr>
              <a:t>							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3131840" y="1124744"/>
            <a:ext cx="2736304" cy="318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000" b="1" i="1" dirty="0">
                <a:latin typeface="Calibri" pitchFamily="34" charset="0"/>
                <a:hlinkClick r:id="rId2" tooltip="species"/>
              </a:rPr>
              <a:t>Borrelia </a:t>
            </a:r>
            <a:r>
              <a:rPr lang="cs-CZ" sz="2000" b="1" i="1" dirty="0" err="1">
                <a:latin typeface="Calibri" pitchFamily="34" charset="0"/>
                <a:hlinkClick r:id="rId2" tooltip="species"/>
              </a:rPr>
              <a:t>afzelii</a:t>
            </a:r>
            <a:r>
              <a:rPr lang="cs-CZ" sz="2000" i="1" dirty="0">
                <a:latin typeface="Calibri" pitchFamily="34" charset="0"/>
              </a:rPr>
              <a:t> </a:t>
            </a:r>
          </a:p>
          <a:p>
            <a:r>
              <a:rPr lang="cs-CZ" sz="2000" b="1" i="1" dirty="0">
                <a:latin typeface="Calibri" pitchFamily="34" charset="0"/>
                <a:hlinkClick r:id="rId3" tooltip="species"/>
              </a:rPr>
              <a:t>Borrelia </a:t>
            </a:r>
            <a:r>
              <a:rPr lang="cs-CZ" sz="2000" b="1" i="1" dirty="0" err="1">
                <a:latin typeface="Calibri" pitchFamily="34" charset="0"/>
                <a:hlinkClick r:id="rId3" tooltip="species"/>
              </a:rPr>
              <a:t>americana</a:t>
            </a:r>
            <a:r>
              <a:rPr lang="cs-CZ" sz="2000" i="1" dirty="0">
                <a:latin typeface="Calibri" pitchFamily="34" charset="0"/>
              </a:rPr>
              <a:t> </a:t>
            </a:r>
          </a:p>
          <a:p>
            <a:r>
              <a:rPr lang="cs-CZ" sz="2000" b="1" i="1" dirty="0">
                <a:latin typeface="Calibri" pitchFamily="34" charset="0"/>
                <a:hlinkClick r:id="rId4" tooltip="species"/>
              </a:rPr>
              <a:t>Borrelia </a:t>
            </a:r>
            <a:r>
              <a:rPr lang="cs-CZ" sz="2000" b="1" i="1" dirty="0" err="1">
                <a:latin typeface="Calibri" pitchFamily="34" charset="0"/>
                <a:hlinkClick r:id="rId4" tooltip="species"/>
              </a:rPr>
              <a:t>andersonii</a:t>
            </a:r>
            <a:r>
              <a:rPr lang="cs-CZ" sz="2000" i="1" dirty="0">
                <a:latin typeface="Calibri" pitchFamily="34" charset="0"/>
              </a:rPr>
              <a:t> </a:t>
            </a:r>
          </a:p>
          <a:p>
            <a:r>
              <a:rPr lang="cs-CZ" sz="2000" b="1" i="1" dirty="0">
                <a:latin typeface="Calibri" pitchFamily="34" charset="0"/>
                <a:hlinkClick r:id="rId5" tooltip="species"/>
              </a:rPr>
              <a:t>Borrelia </a:t>
            </a:r>
            <a:r>
              <a:rPr lang="cs-CZ" sz="2000" b="1" i="1" dirty="0" err="1">
                <a:latin typeface="Calibri" pitchFamily="34" charset="0"/>
                <a:hlinkClick r:id="rId5" tooltip="species"/>
              </a:rPr>
              <a:t>bavariensis</a:t>
            </a:r>
            <a:r>
              <a:rPr lang="cs-CZ" sz="2000" i="1" dirty="0">
                <a:latin typeface="Calibri" pitchFamily="34" charset="0"/>
              </a:rPr>
              <a:t> </a:t>
            </a:r>
          </a:p>
          <a:p>
            <a:r>
              <a:rPr lang="cs-CZ" sz="2000" b="1" i="1" dirty="0">
                <a:latin typeface="Calibri" pitchFamily="34" charset="0"/>
                <a:hlinkClick r:id="rId6" tooltip="species"/>
              </a:rPr>
              <a:t>Borrelia </a:t>
            </a:r>
            <a:r>
              <a:rPr lang="cs-CZ" sz="2000" b="1" i="1" dirty="0" err="1">
                <a:latin typeface="Calibri" pitchFamily="34" charset="0"/>
                <a:hlinkClick r:id="rId6" tooltip="species"/>
              </a:rPr>
              <a:t>bissettii</a:t>
            </a:r>
            <a:r>
              <a:rPr lang="cs-CZ" sz="2000" i="1" dirty="0">
                <a:latin typeface="Calibri" pitchFamily="34" charset="0"/>
              </a:rPr>
              <a:t> </a:t>
            </a:r>
          </a:p>
          <a:p>
            <a:r>
              <a:rPr lang="cs-CZ" sz="2000" b="1" i="1" u="sng" dirty="0">
                <a:solidFill>
                  <a:srgbClr val="0000FF"/>
                </a:solidFill>
                <a:latin typeface="Calibri" pitchFamily="34" charset="0"/>
                <a:hlinkClick r:id="rId7" tooltip="species"/>
              </a:rPr>
              <a:t>Borrelia </a:t>
            </a:r>
            <a:r>
              <a:rPr lang="cs-CZ" sz="2000" b="1" i="1" u="sng" dirty="0" smtClean="0">
                <a:solidFill>
                  <a:srgbClr val="0000FF"/>
                </a:solidFill>
                <a:latin typeface="Calibri" pitchFamily="34" charset="0"/>
                <a:hlinkClick r:id="rId7" tooltip="species"/>
              </a:rPr>
              <a:t>burgdorferi</a:t>
            </a:r>
            <a:r>
              <a:rPr lang="cs-CZ" sz="2000" b="1" i="1" u="sng" dirty="0" smtClean="0">
                <a:solidFill>
                  <a:srgbClr val="0000FF"/>
                </a:solidFill>
                <a:latin typeface="Calibri" pitchFamily="34" charset="0"/>
              </a:rPr>
              <a:t> s.s.</a:t>
            </a:r>
            <a:r>
              <a:rPr lang="cs-CZ" sz="2000" i="1" u="sng" dirty="0" smtClean="0">
                <a:solidFill>
                  <a:srgbClr val="0000FF"/>
                </a:solidFill>
                <a:latin typeface="Calibri" pitchFamily="34" charset="0"/>
              </a:rPr>
              <a:t> </a:t>
            </a:r>
            <a:endParaRPr lang="cs-CZ" sz="2000" i="1" dirty="0">
              <a:latin typeface="Calibri" pitchFamily="34" charset="0"/>
            </a:endParaRPr>
          </a:p>
          <a:p>
            <a:r>
              <a:rPr lang="cs-CZ" sz="2000" b="1" i="1" dirty="0">
                <a:latin typeface="Calibri" pitchFamily="34" charset="0"/>
                <a:hlinkClick r:id="rId8" tooltip="species"/>
              </a:rPr>
              <a:t>Borrelia </a:t>
            </a:r>
            <a:r>
              <a:rPr lang="cs-CZ" sz="2000" b="1" i="1" dirty="0" err="1">
                <a:latin typeface="Calibri" pitchFamily="34" charset="0"/>
                <a:hlinkClick r:id="rId8" tooltip="species"/>
              </a:rPr>
              <a:t>californiensis</a:t>
            </a:r>
            <a:r>
              <a:rPr lang="cs-CZ" sz="2000" i="1" dirty="0">
                <a:latin typeface="Calibri" pitchFamily="34" charset="0"/>
              </a:rPr>
              <a:t> </a:t>
            </a:r>
          </a:p>
          <a:p>
            <a:r>
              <a:rPr lang="cs-CZ" sz="2000" b="1" i="1" dirty="0">
                <a:latin typeface="Calibri" pitchFamily="34" charset="0"/>
                <a:hlinkClick r:id="rId9" tooltip="species"/>
              </a:rPr>
              <a:t>Borrelia </a:t>
            </a:r>
            <a:r>
              <a:rPr lang="cs-CZ" sz="2000" b="1" i="1" dirty="0" err="1">
                <a:latin typeface="Calibri" pitchFamily="34" charset="0"/>
                <a:hlinkClick r:id="rId9" tooltip="species"/>
              </a:rPr>
              <a:t>carolinensis</a:t>
            </a:r>
            <a:r>
              <a:rPr lang="cs-CZ" sz="2000" i="1" dirty="0">
                <a:latin typeface="Calibri" pitchFamily="34" charset="0"/>
              </a:rPr>
              <a:t> </a:t>
            </a:r>
          </a:p>
          <a:p>
            <a:r>
              <a:rPr lang="cs-CZ" sz="2000" b="1" i="1" dirty="0">
                <a:latin typeface="Calibri" pitchFamily="34" charset="0"/>
                <a:hlinkClick r:id="rId10" tooltip="species"/>
              </a:rPr>
              <a:t>Borrelia </a:t>
            </a:r>
            <a:r>
              <a:rPr lang="cs-CZ" sz="2000" b="1" i="1" dirty="0" err="1">
                <a:latin typeface="Calibri" pitchFamily="34" charset="0"/>
                <a:hlinkClick r:id="rId10" tooltip="species"/>
              </a:rPr>
              <a:t>garinii</a:t>
            </a:r>
            <a:r>
              <a:rPr lang="cs-CZ" sz="2000" i="1" dirty="0">
                <a:latin typeface="Calibri" pitchFamily="34" charset="0"/>
              </a:rPr>
              <a:t> </a:t>
            </a:r>
          </a:p>
          <a:p>
            <a:pPr>
              <a:spcBef>
                <a:spcPct val="50000"/>
              </a:spcBef>
            </a:pPr>
            <a:endParaRPr lang="cs-CZ" sz="1400" b="1" dirty="0">
              <a:latin typeface="Calibri" pitchFamily="34" charset="0"/>
              <a:cs typeface="Times New Roman" pitchFamily="18" charset="0"/>
            </a:endParaRPr>
          </a:p>
        </p:txBody>
      </p:sp>
      <p:pic>
        <p:nvPicPr>
          <p:cNvPr id="22533" name="Picture 12" descr="Mehlhorn0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0825" y="1052513"/>
            <a:ext cx="1973263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Obdélník 7"/>
          <p:cNvSpPr>
            <a:spLocks noChangeArrowheads="1"/>
          </p:cNvSpPr>
          <p:nvPr/>
        </p:nvSpPr>
        <p:spPr bwMode="auto">
          <a:xfrm>
            <a:off x="5940152" y="980728"/>
            <a:ext cx="2736304" cy="320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i="1" dirty="0" smtClean="0">
                <a:latin typeface="Calibri" pitchFamily="34" charset="0"/>
                <a:hlinkClick r:id="rId12" tooltip="species"/>
              </a:rPr>
              <a:t>Borrelia </a:t>
            </a:r>
            <a:r>
              <a:rPr lang="cs-CZ" b="1" i="1" dirty="0" err="1" smtClean="0">
                <a:latin typeface="Calibri" pitchFamily="34" charset="0"/>
                <a:hlinkClick r:id="rId12" tooltip="species"/>
              </a:rPr>
              <a:t>genomosp</a:t>
            </a:r>
            <a:r>
              <a:rPr lang="cs-CZ" b="1" i="1" dirty="0" smtClean="0">
                <a:latin typeface="Calibri" pitchFamily="34" charset="0"/>
                <a:hlinkClick r:id="rId12" tooltip="species"/>
              </a:rPr>
              <a:t>. 1</a:t>
            </a:r>
            <a:r>
              <a:rPr lang="cs-CZ" i="1" dirty="0" smtClean="0">
                <a:latin typeface="Calibri" pitchFamily="34" charset="0"/>
              </a:rPr>
              <a:t> </a:t>
            </a:r>
          </a:p>
          <a:p>
            <a:r>
              <a:rPr lang="cs-CZ" b="1" i="1" dirty="0" smtClean="0">
                <a:latin typeface="Calibri" pitchFamily="34" charset="0"/>
                <a:hlinkClick r:id="rId13" tooltip="species"/>
              </a:rPr>
              <a:t>Borrelia </a:t>
            </a:r>
            <a:r>
              <a:rPr lang="cs-CZ" b="1" i="1" dirty="0" err="1" smtClean="0">
                <a:latin typeface="Calibri" pitchFamily="34" charset="0"/>
                <a:hlinkClick r:id="rId13" tooltip="species"/>
              </a:rPr>
              <a:t>genomosp</a:t>
            </a:r>
            <a:r>
              <a:rPr lang="cs-CZ" b="1" i="1" dirty="0" smtClean="0">
                <a:latin typeface="Calibri" pitchFamily="34" charset="0"/>
                <a:hlinkClick r:id="rId13" tooltip="species"/>
              </a:rPr>
              <a:t>. 2</a:t>
            </a:r>
            <a:r>
              <a:rPr lang="cs-CZ" i="1" dirty="0" smtClean="0">
                <a:latin typeface="Calibri" pitchFamily="34" charset="0"/>
              </a:rPr>
              <a:t> </a:t>
            </a:r>
          </a:p>
          <a:p>
            <a:r>
              <a:rPr lang="cs-CZ" b="1" i="1" dirty="0" smtClean="0">
                <a:latin typeface="Calibri" pitchFamily="34" charset="0"/>
                <a:hlinkClick r:id="rId14" tooltip="species"/>
              </a:rPr>
              <a:t>Borrelia </a:t>
            </a:r>
            <a:r>
              <a:rPr lang="cs-CZ" b="1" i="1" dirty="0" err="1">
                <a:latin typeface="Calibri" pitchFamily="34" charset="0"/>
                <a:hlinkClick r:id="rId14" tooltip="species"/>
              </a:rPr>
              <a:t>japonica</a:t>
            </a:r>
            <a:r>
              <a:rPr lang="cs-CZ" i="1" dirty="0">
                <a:latin typeface="Calibri" pitchFamily="34" charset="0"/>
              </a:rPr>
              <a:t> </a:t>
            </a:r>
          </a:p>
          <a:p>
            <a:r>
              <a:rPr lang="cs-CZ" b="1" i="1" dirty="0">
                <a:latin typeface="Calibri" pitchFamily="34" charset="0"/>
                <a:hlinkClick r:id="rId15" tooltip="species"/>
              </a:rPr>
              <a:t>Borrelia </a:t>
            </a:r>
            <a:r>
              <a:rPr lang="cs-CZ" b="1" i="1" dirty="0" err="1">
                <a:latin typeface="Calibri" pitchFamily="34" charset="0"/>
                <a:hlinkClick r:id="rId15" tooltip="species"/>
              </a:rPr>
              <a:t>lusitaniae</a:t>
            </a:r>
            <a:r>
              <a:rPr lang="cs-CZ" i="1" dirty="0">
                <a:latin typeface="Calibri" pitchFamily="34" charset="0"/>
              </a:rPr>
              <a:t> </a:t>
            </a:r>
          </a:p>
          <a:p>
            <a:r>
              <a:rPr lang="cs-CZ" b="1" i="1" dirty="0">
                <a:latin typeface="Calibri" pitchFamily="34" charset="0"/>
                <a:hlinkClick r:id="rId16" tooltip="species"/>
              </a:rPr>
              <a:t>Borrelia </a:t>
            </a:r>
            <a:r>
              <a:rPr lang="cs-CZ" b="1" i="1" dirty="0" err="1">
                <a:latin typeface="Calibri" pitchFamily="34" charset="0"/>
                <a:hlinkClick r:id="rId16" tooltip="species"/>
              </a:rPr>
              <a:t>sinica</a:t>
            </a:r>
            <a:r>
              <a:rPr lang="cs-CZ" i="1" dirty="0">
                <a:latin typeface="Calibri" pitchFamily="34" charset="0"/>
              </a:rPr>
              <a:t> </a:t>
            </a:r>
          </a:p>
          <a:p>
            <a:r>
              <a:rPr lang="cs-CZ" b="1" i="1" dirty="0">
                <a:latin typeface="Calibri" pitchFamily="34" charset="0"/>
                <a:hlinkClick r:id="rId17" tooltip="species"/>
              </a:rPr>
              <a:t>Borrelia </a:t>
            </a:r>
            <a:r>
              <a:rPr lang="cs-CZ" b="1" i="1" dirty="0" err="1">
                <a:latin typeface="Calibri" pitchFamily="34" charset="0"/>
                <a:hlinkClick r:id="rId17" tooltip="species"/>
              </a:rPr>
              <a:t>spielmanii</a:t>
            </a:r>
            <a:r>
              <a:rPr lang="cs-CZ" i="1" dirty="0">
                <a:latin typeface="Calibri" pitchFamily="34" charset="0"/>
              </a:rPr>
              <a:t> </a:t>
            </a:r>
          </a:p>
          <a:p>
            <a:r>
              <a:rPr lang="cs-CZ" b="1" i="1" dirty="0">
                <a:latin typeface="Calibri" pitchFamily="34" charset="0"/>
                <a:hlinkClick r:id="rId18" tooltip="species"/>
              </a:rPr>
              <a:t>Borrelia </a:t>
            </a:r>
            <a:r>
              <a:rPr lang="cs-CZ" b="1" i="1" dirty="0" err="1">
                <a:latin typeface="Calibri" pitchFamily="34" charset="0"/>
                <a:hlinkClick r:id="rId18" tooltip="species"/>
              </a:rPr>
              <a:t>tanukii</a:t>
            </a:r>
            <a:r>
              <a:rPr lang="cs-CZ" i="1" dirty="0">
                <a:latin typeface="Calibri" pitchFamily="34" charset="0"/>
              </a:rPr>
              <a:t> </a:t>
            </a:r>
          </a:p>
          <a:p>
            <a:r>
              <a:rPr lang="cs-CZ" b="1" i="1" dirty="0">
                <a:latin typeface="Calibri" pitchFamily="34" charset="0"/>
                <a:hlinkClick r:id="rId19" tooltip="species"/>
              </a:rPr>
              <a:t>Borrelia </a:t>
            </a:r>
            <a:r>
              <a:rPr lang="cs-CZ" b="1" i="1" dirty="0" err="1">
                <a:latin typeface="Calibri" pitchFamily="34" charset="0"/>
                <a:hlinkClick r:id="rId19" tooltip="species"/>
              </a:rPr>
              <a:t>turdi</a:t>
            </a:r>
            <a:r>
              <a:rPr lang="cs-CZ" i="1" dirty="0">
                <a:latin typeface="Calibri" pitchFamily="34" charset="0"/>
              </a:rPr>
              <a:t> </a:t>
            </a:r>
          </a:p>
          <a:p>
            <a:r>
              <a:rPr lang="cs-CZ" b="1" i="1" dirty="0">
                <a:latin typeface="Calibri" pitchFamily="34" charset="0"/>
                <a:hlinkClick r:id="rId20" tooltip="species"/>
              </a:rPr>
              <a:t>Borrelia </a:t>
            </a:r>
            <a:r>
              <a:rPr lang="cs-CZ" b="1" i="1" dirty="0" err="1">
                <a:latin typeface="Calibri" pitchFamily="34" charset="0"/>
                <a:hlinkClick r:id="rId20" tooltip="species"/>
              </a:rPr>
              <a:t>valaisiana</a:t>
            </a:r>
            <a:r>
              <a:rPr lang="cs-CZ" i="1" dirty="0">
                <a:latin typeface="Calibri" pitchFamily="34" charset="0"/>
              </a:rPr>
              <a:t> </a:t>
            </a:r>
          </a:p>
          <a:p>
            <a:r>
              <a:rPr lang="cs-CZ" b="1" i="1" dirty="0" err="1">
                <a:latin typeface="Calibri" pitchFamily="34" charset="0"/>
                <a:hlinkClick r:id="rId21" tooltip="species"/>
              </a:rPr>
              <a:t>Candidatus</a:t>
            </a:r>
            <a:r>
              <a:rPr lang="cs-CZ" b="1" i="1" dirty="0">
                <a:latin typeface="Calibri" pitchFamily="34" charset="0"/>
                <a:hlinkClick r:id="rId21" tooltip="species"/>
              </a:rPr>
              <a:t> Borrelia </a:t>
            </a:r>
            <a:r>
              <a:rPr lang="cs-CZ" b="1" i="1" dirty="0" err="1">
                <a:latin typeface="Calibri" pitchFamily="34" charset="0"/>
                <a:hlinkClick r:id="rId21" tooltip="species"/>
              </a:rPr>
              <a:t>texasensis</a:t>
            </a:r>
            <a:endParaRPr lang="cs-CZ" i="1" dirty="0">
              <a:latin typeface="Calibri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179512" y="2780928"/>
            <a:ext cx="2880320" cy="1337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cs-CZ" sz="2000" b="1" dirty="0" smtClean="0">
                <a:latin typeface="Times New Roman" pitchFamily="18" charset="0"/>
              </a:rPr>
              <a:t>kmen XII</a:t>
            </a:r>
            <a:r>
              <a:rPr lang="cs-CZ" sz="2000" dirty="0" smtClean="0">
                <a:latin typeface="Times New Roman" pitchFamily="18" charset="0"/>
              </a:rPr>
              <a:t>: </a:t>
            </a:r>
            <a:r>
              <a:rPr lang="cs-CZ" sz="2000" dirty="0" err="1" smtClean="0">
                <a:latin typeface="Times New Roman" pitchFamily="18" charset="0"/>
              </a:rPr>
              <a:t>Spirochety</a:t>
            </a:r>
            <a:endParaRPr lang="cs-CZ" sz="2000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cs-CZ" sz="2000" b="1" dirty="0" smtClean="0">
                <a:latin typeface="Times New Roman" pitchFamily="18" charset="0"/>
              </a:rPr>
              <a:t>třída</a:t>
            </a:r>
            <a:r>
              <a:rPr lang="cs-CZ" sz="2000" dirty="0" smtClean="0">
                <a:latin typeface="Times New Roman" pitchFamily="18" charset="0"/>
              </a:rPr>
              <a:t>: </a:t>
            </a:r>
            <a:r>
              <a:rPr lang="cs-CZ" sz="2000" dirty="0" err="1" smtClean="0">
                <a:latin typeface="Times New Roman" pitchFamily="18" charset="0"/>
              </a:rPr>
              <a:t>Spirochaetes</a:t>
            </a:r>
            <a:endParaRPr lang="cs-CZ" sz="2000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cs-CZ" sz="2000" b="1" dirty="0" smtClean="0">
                <a:latin typeface="Times New Roman" pitchFamily="18" charset="0"/>
              </a:rPr>
              <a:t>řád</a:t>
            </a:r>
            <a:r>
              <a:rPr lang="cs-CZ" sz="2000" dirty="0" smtClean="0">
                <a:latin typeface="Times New Roman" pitchFamily="18" charset="0"/>
              </a:rPr>
              <a:t>: </a:t>
            </a:r>
            <a:r>
              <a:rPr lang="cs-CZ" sz="2000" dirty="0" err="1" smtClean="0">
                <a:latin typeface="Times New Roman" pitchFamily="18" charset="0"/>
              </a:rPr>
              <a:t>Spirochaetales</a:t>
            </a:r>
            <a:endParaRPr lang="cs-CZ" sz="2000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cs-CZ" sz="2000" b="1" dirty="0" smtClean="0">
                <a:latin typeface="Times New Roman" pitchFamily="18" charset="0"/>
              </a:rPr>
              <a:t>čeleď : </a:t>
            </a:r>
            <a:r>
              <a:rPr lang="cs-CZ" sz="2000" dirty="0" err="1" smtClean="0">
                <a:latin typeface="Times New Roman" pitchFamily="18" charset="0"/>
              </a:rPr>
              <a:t>Spirochaetaceae</a:t>
            </a:r>
            <a:endParaRPr lang="cs-CZ" sz="2000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cs-CZ" b="1" dirty="0" smtClean="0">
                <a:latin typeface="Times New Roman" pitchFamily="18" charset="0"/>
              </a:rPr>
              <a:t>rod</a:t>
            </a:r>
            <a:r>
              <a:rPr lang="cs-CZ" dirty="0" smtClean="0">
                <a:latin typeface="Times New Roman" pitchFamily="18" charset="0"/>
              </a:rPr>
              <a:t>: </a:t>
            </a:r>
            <a:r>
              <a:rPr lang="cs-CZ" b="1" dirty="0" smtClean="0">
                <a:latin typeface="Times New Roman" pitchFamily="18" charset="0"/>
              </a:rPr>
              <a:t>Borrelia 30 </a:t>
            </a:r>
            <a:r>
              <a:rPr lang="cs-CZ" b="1" dirty="0" err="1" smtClean="0">
                <a:latin typeface="Times New Roman" pitchFamily="18" charset="0"/>
              </a:rPr>
              <a:t>spp</a:t>
            </a:r>
            <a:r>
              <a:rPr lang="cs-CZ" b="1" dirty="0" smtClean="0">
                <a:latin typeface="Times New Roman" pitchFamily="18" charset="0"/>
              </a:rPr>
              <a:t>.</a:t>
            </a:r>
            <a:r>
              <a:rPr lang="cs-CZ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39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115888"/>
            <a:ext cx="7391400" cy="1066800"/>
          </a:xfrm>
        </p:spPr>
        <p:txBody>
          <a:bodyPr/>
          <a:lstStyle/>
          <a:p>
            <a:pPr>
              <a:defRPr/>
            </a:pPr>
            <a:r>
              <a:rPr lang="cs-CZ" sz="4000" b="1" dirty="0">
                <a:solidFill>
                  <a:schemeClr val="tx1"/>
                </a:solidFill>
              </a:rPr>
              <a:t>Patogenita </a:t>
            </a:r>
            <a:r>
              <a:rPr lang="cs-CZ" sz="4000" b="1" dirty="0" err="1">
                <a:solidFill>
                  <a:schemeClr val="tx1"/>
                </a:solidFill>
              </a:rPr>
              <a:t>spirochet</a:t>
            </a:r>
            <a:endParaRPr lang="cs-CZ" sz="4000" b="1" dirty="0">
              <a:solidFill>
                <a:schemeClr val="tx1"/>
              </a:solidFill>
            </a:endParaRPr>
          </a:p>
        </p:txBody>
      </p:sp>
      <p:sp>
        <p:nvSpPr>
          <p:cNvPr id="300038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844675"/>
            <a:ext cx="4370387" cy="4556125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57D3FF"/>
              </a:buClr>
              <a:buFont typeface="Wingdings" pitchFamily="2" charset="2"/>
              <a:buChar char="Ø"/>
              <a:defRPr/>
            </a:pPr>
            <a:r>
              <a:rPr lang="cs-CZ" sz="2400" b="1" dirty="0"/>
              <a:t>Závažná onemocnění </a:t>
            </a:r>
          </a:p>
          <a:p>
            <a:pPr>
              <a:buClr>
                <a:srgbClr val="57D3FF"/>
              </a:buClr>
              <a:buFontTx/>
              <a:buNone/>
              <a:defRPr/>
            </a:pPr>
            <a:endParaRPr lang="cs-CZ" sz="2400" b="1" dirty="0"/>
          </a:p>
          <a:p>
            <a:pPr>
              <a:buClr>
                <a:srgbClr val="57D3FF"/>
              </a:buClr>
              <a:buFontTx/>
              <a:buChar char="•"/>
              <a:defRPr/>
            </a:pPr>
            <a:r>
              <a:rPr lang="cs-CZ" sz="2400" b="1" dirty="0"/>
              <a:t>Schopnost aktivního pohybu (</a:t>
            </a:r>
            <a:r>
              <a:rPr lang="cs-CZ" sz="2400" b="1" dirty="0" err="1"/>
              <a:t>flagella</a:t>
            </a:r>
            <a:r>
              <a:rPr lang="cs-CZ" sz="2400" b="1" dirty="0"/>
              <a:t>)</a:t>
            </a:r>
          </a:p>
          <a:p>
            <a:pPr>
              <a:buClr>
                <a:srgbClr val="57D3FF"/>
              </a:buClr>
              <a:buFontTx/>
              <a:buNone/>
              <a:defRPr/>
            </a:pPr>
            <a:endParaRPr lang="cs-CZ" sz="2400" b="1" dirty="0"/>
          </a:p>
          <a:p>
            <a:pPr>
              <a:buClr>
                <a:srgbClr val="57D3FF"/>
              </a:buClr>
              <a:buFontTx/>
              <a:buChar char="•"/>
              <a:defRPr/>
            </a:pPr>
            <a:r>
              <a:rPr lang="cs-CZ" sz="2400" b="1" dirty="0" smtClean="0"/>
              <a:t>Změny vnějších membránových proteinů (</a:t>
            </a:r>
            <a:r>
              <a:rPr lang="cs-CZ" sz="2400" b="1" dirty="0" err="1" smtClean="0"/>
              <a:t>OMPs</a:t>
            </a:r>
            <a:r>
              <a:rPr lang="cs-CZ" sz="2400" b="1" dirty="0" smtClean="0"/>
              <a:t>)</a:t>
            </a:r>
          </a:p>
          <a:p>
            <a:pPr>
              <a:buClr>
                <a:srgbClr val="57D3FF"/>
              </a:buClr>
              <a:buFontTx/>
              <a:buChar char="•"/>
              <a:defRPr/>
            </a:pPr>
            <a:endParaRPr lang="cs-CZ" sz="2400" b="1" dirty="0"/>
          </a:p>
          <a:p>
            <a:pPr>
              <a:buClr>
                <a:srgbClr val="57D3FF"/>
              </a:buClr>
              <a:buFontTx/>
              <a:buChar char="•"/>
              <a:defRPr/>
            </a:pPr>
            <a:r>
              <a:rPr lang="cs-CZ" sz="2400" b="1" dirty="0"/>
              <a:t>Charakteristická membránová struktura</a:t>
            </a:r>
          </a:p>
          <a:p>
            <a:pPr>
              <a:buClr>
                <a:srgbClr val="57D3FF"/>
              </a:buClr>
              <a:buFontTx/>
              <a:buNone/>
              <a:defRPr/>
            </a:pPr>
            <a:endParaRPr lang="cs-CZ" sz="2400" b="1" dirty="0"/>
          </a:p>
          <a:p>
            <a:pPr>
              <a:buClr>
                <a:srgbClr val="57D3FF"/>
              </a:buClr>
              <a:buFontTx/>
              <a:buChar char="•"/>
              <a:defRPr/>
            </a:pPr>
            <a:r>
              <a:rPr lang="cs-CZ" sz="2400" b="1" dirty="0" smtClean="0"/>
              <a:t>Tvorba </a:t>
            </a:r>
            <a:r>
              <a:rPr lang="cs-CZ" sz="2400" b="1" dirty="0" err="1" smtClean="0"/>
              <a:t>gemmae</a:t>
            </a:r>
            <a:r>
              <a:rPr lang="cs-CZ" sz="2400" b="1" dirty="0" smtClean="0"/>
              <a:t>, </a:t>
            </a:r>
            <a:r>
              <a:rPr lang="cs-CZ" sz="2400" b="1" dirty="0" err="1" smtClean="0"/>
              <a:t>blebs</a:t>
            </a:r>
            <a:r>
              <a:rPr lang="cs-CZ" sz="2400" b="1" dirty="0" smtClean="0"/>
              <a:t>, L-forem</a:t>
            </a:r>
            <a:r>
              <a:rPr lang="en-US" sz="2400" b="1" dirty="0" smtClean="0"/>
              <a:t> a </a:t>
            </a:r>
            <a:r>
              <a:rPr lang="cs-CZ" sz="2400" b="1" dirty="0" smtClean="0"/>
              <a:t>cystických forem</a:t>
            </a:r>
          </a:p>
          <a:p>
            <a:pPr>
              <a:buClr>
                <a:srgbClr val="57D3FF"/>
              </a:buClr>
              <a:buFontTx/>
              <a:buChar char="•"/>
              <a:defRPr/>
            </a:pPr>
            <a:endParaRPr lang="cs-CZ" sz="2000" dirty="0">
              <a:solidFill>
                <a:srgbClr val="002060"/>
              </a:solidFill>
            </a:endParaRPr>
          </a:p>
        </p:txBody>
      </p:sp>
      <p:pic>
        <p:nvPicPr>
          <p:cNvPr id="23556" name="Picture 1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03800" y="4149725"/>
            <a:ext cx="3619500" cy="2116138"/>
          </a:xfrm>
          <a:ln w="38100">
            <a:solidFill>
              <a:srgbClr val="CC99FF"/>
            </a:solidFill>
          </a:ln>
        </p:spPr>
      </p:pic>
      <p:pic>
        <p:nvPicPr>
          <p:cNvPr id="23557" name="Picture 1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32363" y="1773238"/>
            <a:ext cx="3619500" cy="1882775"/>
          </a:xfrm>
          <a:ln w="38100">
            <a:solidFill>
              <a:srgbClr val="CC99FF"/>
            </a:solidFill>
          </a:ln>
        </p:spPr>
      </p:pic>
      <p:sp>
        <p:nvSpPr>
          <p:cNvPr id="23558" name="Text Box 16"/>
          <p:cNvSpPr txBox="1">
            <a:spLocks noChangeArrowheads="1"/>
          </p:cNvSpPr>
          <p:nvPr/>
        </p:nvSpPr>
        <p:spPr bwMode="auto">
          <a:xfrm>
            <a:off x="8101013" y="6453188"/>
            <a:ext cx="574675" cy="21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800">
                <a:latin typeface="Tahoma" pitchFamily="34" charset="0"/>
              </a:rPr>
              <a:t>Obr.2</a:t>
            </a:r>
          </a:p>
        </p:txBody>
      </p:sp>
      <p:sp>
        <p:nvSpPr>
          <p:cNvPr id="23559" name="Text Box 17"/>
          <p:cNvSpPr txBox="1">
            <a:spLocks noChangeArrowheads="1"/>
          </p:cNvSpPr>
          <p:nvPr/>
        </p:nvSpPr>
        <p:spPr bwMode="auto">
          <a:xfrm>
            <a:off x="8027988" y="3789363"/>
            <a:ext cx="503237" cy="2143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800">
                <a:latin typeface="Tahoma" pitchFamily="34" charset="0"/>
              </a:rPr>
              <a:t>Obr.3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4000" b="1" dirty="0" smtClean="0"/>
              <a:t>Charakterizace</a:t>
            </a:r>
          </a:p>
        </p:txBody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7450" y="1125538"/>
            <a:ext cx="7391400" cy="3959225"/>
          </a:xfrm>
        </p:spPr>
        <p:txBody>
          <a:bodyPr/>
          <a:lstStyle/>
          <a:p>
            <a:pPr>
              <a:buClr>
                <a:srgbClr val="7DD7FF"/>
              </a:buClr>
              <a:defRPr/>
            </a:pPr>
            <a:r>
              <a:rPr lang="cs-CZ" dirty="0" smtClean="0"/>
              <a:t>Přežití v nepříznivých podmínkách</a:t>
            </a:r>
          </a:p>
          <a:p>
            <a:pPr>
              <a:buClr>
                <a:srgbClr val="7DD7FF"/>
              </a:buClr>
              <a:buFont typeface="Wingdings" pitchFamily="2" charset="2"/>
              <a:buNone/>
              <a:defRPr/>
            </a:pPr>
            <a:r>
              <a:rPr lang="cs-CZ" sz="2400" dirty="0" smtClean="0">
                <a:solidFill>
                  <a:srgbClr val="7DD7FF"/>
                </a:solidFill>
              </a:rPr>
              <a:t>    </a:t>
            </a:r>
            <a:r>
              <a:rPr lang="cs-CZ" sz="2400" dirty="0" smtClean="0">
                <a:solidFill>
                  <a:schemeClr val="accent6">
                    <a:lumMod val="75000"/>
                  </a:schemeClr>
                </a:solidFill>
              </a:rPr>
              <a:t>Cysty, </a:t>
            </a:r>
            <a:r>
              <a:rPr lang="cs-CZ" sz="2400" dirty="0" err="1" smtClean="0">
                <a:solidFill>
                  <a:schemeClr val="accent6">
                    <a:lumMod val="75000"/>
                  </a:schemeClr>
                </a:solidFill>
              </a:rPr>
              <a:t>Blebs</a:t>
            </a:r>
            <a:r>
              <a:rPr lang="cs-CZ" sz="2400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cs-CZ" sz="2400" dirty="0" err="1" smtClean="0">
                <a:solidFill>
                  <a:schemeClr val="accent6">
                    <a:lumMod val="75000"/>
                  </a:schemeClr>
                </a:solidFill>
              </a:rPr>
              <a:t>Gemmae</a:t>
            </a:r>
            <a:r>
              <a:rPr lang="cs-CZ" sz="2400" dirty="0" smtClean="0">
                <a:solidFill>
                  <a:schemeClr val="accent6">
                    <a:lumMod val="75000"/>
                  </a:schemeClr>
                </a:solidFill>
              </a:rPr>
              <a:t>, L-formy</a:t>
            </a:r>
          </a:p>
          <a:p>
            <a:pPr>
              <a:buClr>
                <a:srgbClr val="7DD7FF"/>
              </a:buClr>
              <a:buFont typeface="Wingdings" pitchFamily="2" charset="2"/>
              <a:buNone/>
              <a:defRPr/>
            </a:pPr>
            <a:endParaRPr lang="cs-CZ" sz="2400" dirty="0" smtClean="0">
              <a:solidFill>
                <a:srgbClr val="57D3FF"/>
              </a:solidFill>
            </a:endParaRPr>
          </a:p>
          <a:p>
            <a:pPr>
              <a:buClr>
                <a:srgbClr val="7DD7FF"/>
              </a:buClr>
              <a:buFont typeface="Wingdings" pitchFamily="2" charset="2"/>
              <a:buNone/>
              <a:defRPr/>
            </a:pPr>
            <a:endParaRPr lang="cs-CZ" sz="2400" dirty="0" smtClean="0">
              <a:solidFill>
                <a:srgbClr val="57D3FF"/>
              </a:solidFill>
            </a:endParaRPr>
          </a:p>
          <a:p>
            <a:pPr>
              <a:buClr>
                <a:srgbClr val="7DD7FF"/>
              </a:buClr>
              <a:buFont typeface="Wingdings" pitchFamily="2" charset="2"/>
              <a:buNone/>
              <a:defRPr/>
            </a:pPr>
            <a:endParaRPr lang="cs-CZ" sz="2400" dirty="0" smtClean="0">
              <a:solidFill>
                <a:srgbClr val="57D3FF"/>
              </a:solidFill>
            </a:endParaRPr>
          </a:p>
          <a:p>
            <a:pPr>
              <a:buClr>
                <a:srgbClr val="7DD7FF"/>
              </a:buClr>
              <a:buFont typeface="Wingdings" pitchFamily="2" charset="2"/>
              <a:buNone/>
              <a:defRPr/>
            </a:pPr>
            <a:endParaRPr lang="cs-CZ" sz="2400" dirty="0" smtClean="0">
              <a:solidFill>
                <a:srgbClr val="57D3FF"/>
              </a:solidFill>
            </a:endParaRPr>
          </a:p>
          <a:p>
            <a:pPr>
              <a:buClr>
                <a:srgbClr val="7DD7FF"/>
              </a:buClr>
              <a:buFont typeface="Wingdings" pitchFamily="2" charset="2"/>
              <a:buNone/>
              <a:defRPr/>
            </a:pPr>
            <a:endParaRPr lang="cs-CZ" sz="2000" dirty="0" smtClean="0">
              <a:solidFill>
                <a:srgbClr val="660066"/>
              </a:solidFill>
            </a:endParaRPr>
          </a:p>
          <a:p>
            <a:pPr>
              <a:buClr>
                <a:srgbClr val="7DD7FF"/>
              </a:buClr>
              <a:buFont typeface="Wingdings" pitchFamily="2" charset="2"/>
              <a:buNone/>
              <a:defRPr/>
            </a:pPr>
            <a:r>
              <a:rPr lang="cs-CZ" sz="2000" dirty="0" smtClean="0">
                <a:solidFill>
                  <a:srgbClr val="660066"/>
                </a:solidFill>
              </a:rPr>
              <a:t>- </a:t>
            </a:r>
            <a:r>
              <a:rPr lang="cs-CZ" sz="2000" dirty="0" smtClean="0"/>
              <a:t>schopnost přeměnit     - nachází se v nich   - </a:t>
            </a:r>
            <a:r>
              <a:rPr lang="cs-CZ" sz="2000" dirty="0" err="1" smtClean="0"/>
              <a:t>diskoidní</a:t>
            </a:r>
            <a:r>
              <a:rPr lang="cs-CZ" sz="2000" dirty="0" smtClean="0"/>
              <a:t> tvar</a:t>
            </a:r>
          </a:p>
          <a:p>
            <a:pPr>
              <a:buClr>
                <a:srgbClr val="7DD7FF"/>
              </a:buClr>
              <a:buFontTx/>
              <a:buNone/>
              <a:defRPr/>
            </a:pPr>
            <a:r>
              <a:rPr lang="cs-CZ" sz="2000" dirty="0" smtClean="0"/>
              <a:t>  se v pohyblivou formu    geny z </a:t>
            </a:r>
            <a:r>
              <a:rPr lang="cs-CZ" sz="2000" dirty="0" err="1" smtClean="0"/>
              <a:t>plazmidů</a:t>
            </a:r>
            <a:r>
              <a:rPr lang="cs-CZ" sz="2000" dirty="0" smtClean="0"/>
              <a:t>      všechna DNA</a:t>
            </a:r>
          </a:p>
          <a:p>
            <a:pPr>
              <a:buClr>
                <a:srgbClr val="7DD7FF"/>
              </a:buClr>
              <a:buFont typeface="Wingdings" pitchFamily="2" charset="2"/>
              <a:buNone/>
              <a:defRPr/>
            </a:pPr>
            <a:endParaRPr lang="cs-CZ" sz="2000" dirty="0" smtClean="0">
              <a:solidFill>
                <a:srgbClr val="660066"/>
              </a:solidFill>
            </a:endParaRPr>
          </a:p>
        </p:txBody>
      </p:sp>
      <p:pic>
        <p:nvPicPr>
          <p:cNvPr id="24580" name="Picture 5" descr="P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2349500"/>
            <a:ext cx="2232025" cy="1685925"/>
          </a:xfrm>
          <a:prstGeom prst="rect">
            <a:avLst/>
          </a:prstGeom>
          <a:noFill/>
          <a:ln w="25400">
            <a:solidFill>
              <a:srgbClr val="CC99FF"/>
            </a:solidFill>
            <a:miter lim="800000"/>
            <a:headEnd/>
            <a:tailEnd/>
          </a:ln>
        </p:spPr>
      </p:pic>
      <p:pic>
        <p:nvPicPr>
          <p:cNvPr id="24581" name="Picture 2" descr="AbDu-bl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938" y="2349500"/>
            <a:ext cx="2016125" cy="1657350"/>
          </a:xfrm>
          <a:prstGeom prst="rect">
            <a:avLst/>
          </a:prstGeom>
          <a:noFill/>
          <a:ln w="25400">
            <a:solidFill>
              <a:srgbClr val="CC99FF"/>
            </a:solidFill>
            <a:miter lim="800000"/>
            <a:headEnd/>
            <a:tailEnd/>
          </a:ln>
        </p:spPr>
      </p:pic>
      <p:pic>
        <p:nvPicPr>
          <p:cNvPr id="24582" name="Picture 7"/>
          <p:cNvPicPr>
            <a:picLocks noChangeAspect="1" noChangeArrowheads="1"/>
          </p:cNvPicPr>
          <p:nvPr/>
        </p:nvPicPr>
        <p:blipFill>
          <a:blip r:embed="rId4" cstate="print"/>
          <a:srcRect l="27448" t="65900" r="27448" b="10544"/>
          <a:stretch>
            <a:fillRect/>
          </a:stretch>
        </p:blipFill>
        <p:spPr bwMode="auto">
          <a:xfrm>
            <a:off x="5724525" y="2349500"/>
            <a:ext cx="2232025" cy="1657350"/>
          </a:xfrm>
          <a:prstGeom prst="rect">
            <a:avLst/>
          </a:prstGeom>
          <a:noFill/>
          <a:ln w="25400" cap="sq">
            <a:solidFill>
              <a:srgbClr val="CC99FF"/>
            </a:solidFill>
            <a:miter lim="800000"/>
            <a:headEnd type="none" w="sm" len="sm"/>
            <a:tailEnd type="none" w="sm" len="sm"/>
          </a:ln>
        </p:spPr>
      </p:pic>
      <p:sp>
        <p:nvSpPr>
          <p:cNvPr id="11" name="Obdélník 10"/>
          <p:cNvSpPr/>
          <p:nvPr/>
        </p:nvSpPr>
        <p:spPr>
          <a:xfrm>
            <a:off x="3203575" y="5084763"/>
            <a:ext cx="328538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buClr>
                <a:srgbClr val="57D3FF"/>
              </a:buClr>
              <a:defRPr/>
            </a:pPr>
            <a:r>
              <a:rPr lang="cs-CZ" sz="2000" b="1" dirty="0"/>
              <a:t>Cystické formy</a:t>
            </a:r>
          </a:p>
          <a:p>
            <a:pPr algn="l">
              <a:buClr>
                <a:srgbClr val="57D3FF"/>
              </a:buClr>
              <a:defRPr/>
            </a:pPr>
            <a:r>
              <a:rPr lang="cs-CZ" sz="2000" b="1" dirty="0"/>
              <a:t>Změny antigenních vlastností</a:t>
            </a:r>
          </a:p>
          <a:p>
            <a:pPr algn="l">
              <a:buClr>
                <a:srgbClr val="57D3FF"/>
              </a:buClr>
              <a:defRPr/>
            </a:pPr>
            <a:r>
              <a:rPr lang="cs-CZ" sz="2000" b="1" dirty="0"/>
              <a:t>Rezistence k antibiotikům</a:t>
            </a:r>
          </a:p>
          <a:p>
            <a:pPr algn="l">
              <a:buClr>
                <a:srgbClr val="57D3FF"/>
              </a:buClr>
              <a:defRPr/>
            </a:pPr>
            <a:r>
              <a:rPr lang="cs-CZ" sz="2000" b="1" dirty="0"/>
              <a:t>Tropismus ke tkáním</a:t>
            </a:r>
          </a:p>
          <a:p>
            <a:pPr algn="l">
              <a:buClr>
                <a:srgbClr val="57D3FF"/>
              </a:buClr>
              <a:defRPr/>
            </a:pPr>
            <a:r>
              <a:rPr lang="cs-CZ" sz="2000" b="1" dirty="0"/>
              <a:t>Výměna </a:t>
            </a:r>
            <a:r>
              <a:rPr lang="cs-CZ" sz="2000" b="1" dirty="0" err="1"/>
              <a:t>plasmidů</a:t>
            </a:r>
            <a:endParaRPr lang="cs-CZ" sz="2000" b="1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723900" y="5157788"/>
            <a:ext cx="1649811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000" dirty="0"/>
              <a:t>Únik při léčbě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159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b="1" dirty="0" smtClean="0">
                <a:latin typeface="Times New Roman" pitchFamily="18" charset="0"/>
                <a:cs typeface="Times New Roman" pitchFamily="18" charset="0"/>
              </a:rPr>
              <a:t>Klinický obraz </a:t>
            </a:r>
            <a:r>
              <a:rPr lang="cs-CZ" b="1" dirty="0" err="1" smtClean="0">
                <a:latin typeface="Times New Roman" pitchFamily="18" charset="0"/>
              </a:rPr>
              <a:t>Lymeské</a:t>
            </a:r>
            <a:r>
              <a:rPr lang="cs-CZ" b="1" dirty="0" smtClean="0">
                <a:latin typeface="Times New Roman" pitchFamily="18" charset="0"/>
              </a:rPr>
              <a:t> </a:t>
            </a:r>
            <a:r>
              <a:rPr lang="cs-CZ" b="1" dirty="0" err="1" smtClean="0">
                <a:latin typeface="Times New Roman" pitchFamily="18" charset="0"/>
              </a:rPr>
              <a:t>Borreliózy</a:t>
            </a:r>
            <a:endParaRPr lang="cs-CZ" dirty="0" smtClean="0">
              <a:latin typeface="Times New Roman" pitchFamily="18" charset="0"/>
            </a:endParaRP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143000"/>
            <a:ext cx="7772400" cy="1600200"/>
          </a:xfrm>
        </p:spPr>
        <p:txBody>
          <a:bodyPr/>
          <a:lstStyle/>
          <a:p>
            <a:pPr algn="just" eaLnBrk="1" hangingPunct="1">
              <a:defRPr/>
            </a:pPr>
            <a:r>
              <a:rPr lang="cs-CZ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I. Časné lokalizované stadium</a:t>
            </a:r>
          </a:p>
          <a:p>
            <a:pPr algn="just" eaLnBrk="1" hangingPunct="1">
              <a:defRPr/>
            </a:pPr>
            <a:r>
              <a:rPr lang="cs-CZ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II. Časné </a:t>
            </a:r>
            <a:r>
              <a:rPr lang="cs-CZ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diseminované</a:t>
            </a:r>
            <a:r>
              <a:rPr lang="cs-CZ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stadium</a:t>
            </a:r>
          </a:p>
          <a:p>
            <a:pPr algn="just" eaLnBrk="1" hangingPunct="1">
              <a:defRPr/>
            </a:pPr>
            <a:r>
              <a:rPr lang="cs-CZ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III. Pozdní generalizované stadium</a:t>
            </a:r>
            <a:endParaRPr lang="cs-CZ" sz="2800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</a:endParaRPr>
          </a:p>
          <a:p>
            <a:pPr algn="just" eaLnBrk="1" hangingPunct="1">
              <a:buFont typeface="Wingdings" pitchFamily="2" charset="2"/>
              <a:buNone/>
              <a:defRPr/>
            </a:pPr>
            <a:endParaRPr lang="cs-CZ" sz="28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11266" name="Object 4"/>
          <p:cNvGraphicFramePr>
            <a:graphicFrameLocks noGrp="1" noChangeAspect="1"/>
          </p:cNvGraphicFramePr>
          <p:nvPr>
            <p:ph type="clipArt" sz="half" idx="1"/>
          </p:nvPr>
        </p:nvGraphicFramePr>
        <p:xfrm>
          <a:off x="533400" y="2743200"/>
          <a:ext cx="8077200" cy="3654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Rastrový obrázek" r:id="rId3" imgW="4210638" imgH="1905266" progId="PBrush">
                  <p:embed/>
                </p:oleObj>
              </mc:Choice>
              <mc:Fallback>
                <p:oleObj name="Rastrový obrázek" r:id="rId3" imgW="4210638" imgH="1905266" progId="PBrush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2743200"/>
                        <a:ext cx="8077200" cy="3654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Obrázek 4" descr="http://www.stefajir.cz/files/Erythema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692696"/>
            <a:ext cx="1420136" cy="211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5400000"/>
            </a:camera>
            <a:lightRig rig="threePt" dir="t"/>
          </a:scene3d>
        </p:spPr>
      </p:pic>
      <p:sp>
        <p:nvSpPr>
          <p:cNvPr id="6" name="Obdélník 5"/>
          <p:cNvSpPr/>
          <p:nvPr/>
        </p:nvSpPr>
        <p:spPr>
          <a:xfrm>
            <a:off x="6660232" y="2492896"/>
            <a:ext cx="206498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 smtClean="0"/>
              <a:t>http://www.</a:t>
            </a:r>
            <a:r>
              <a:rPr lang="cs-CZ" sz="1000" dirty="0" err="1" smtClean="0"/>
              <a:t>stefajir.cz</a:t>
            </a:r>
            <a:r>
              <a:rPr lang="cs-CZ" sz="1000" dirty="0" smtClean="0"/>
              <a:t>/?q=</a:t>
            </a:r>
            <a:r>
              <a:rPr lang="cs-CZ" sz="1000" dirty="0" err="1" smtClean="0"/>
              <a:t>borelioza</a:t>
            </a:r>
            <a:endParaRPr lang="cs-CZ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697</Words>
  <Application>Microsoft Office PowerPoint</Application>
  <PresentationFormat>Předvádění na obrazovce (4:3)</PresentationFormat>
  <Paragraphs>173</Paragraphs>
  <Slides>16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5" baseType="lpstr">
      <vt:lpstr>Arial</vt:lpstr>
      <vt:lpstr>Calibri</vt:lpstr>
      <vt:lpstr>Comic Sans MS</vt:lpstr>
      <vt:lpstr>Symbol</vt:lpstr>
      <vt:lpstr>Tahoma</vt:lpstr>
      <vt:lpstr>Times New Roman</vt:lpstr>
      <vt:lpstr>Wingdings</vt:lpstr>
      <vt:lpstr>Motiv sady Office</vt:lpstr>
      <vt:lpstr>Rastrový obrázek</vt:lpstr>
      <vt:lpstr>Některé aspekty onemocnění lymeská borrelióza</vt:lpstr>
      <vt:lpstr>           Lymeská borelióza</vt:lpstr>
      <vt:lpstr>Prezentace aplikace PowerPoint</vt:lpstr>
      <vt:lpstr>Prezentace aplikace PowerPoint</vt:lpstr>
      <vt:lpstr>Fotky našich izolátů, B. afzelii  Ústav histologie a embryologie, LF, Brno, rastrovací el. mikroskop</vt:lpstr>
      <vt:lpstr>Prezentace aplikace PowerPoint</vt:lpstr>
      <vt:lpstr>Patogenita spirochet</vt:lpstr>
      <vt:lpstr>Charakterizace</vt:lpstr>
      <vt:lpstr>Klinický obraz Lymeské Borreliózy</vt:lpstr>
      <vt:lpstr>Cíle </vt:lpstr>
      <vt:lpstr>Použité metody</vt:lpstr>
      <vt:lpstr>Spirochety, Borrelia burgdorferi s. l. metoda DFM z klíšťat, ovcí, komárů </vt:lpstr>
      <vt:lpstr>Prezentace aplikace PowerPoint</vt:lpstr>
      <vt:lpstr>Prezentace aplikace PowerPoint</vt:lpstr>
      <vt:lpstr>Prezentace aplikace PowerPoint</vt:lpstr>
      <vt:lpstr>Články v MFDnes </vt:lpstr>
    </vt:vector>
  </TitlesOfParts>
  <Company>MU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Alena</dc:creator>
  <cp:lastModifiedBy>Uživatel systému Windows</cp:lastModifiedBy>
  <cp:revision>26</cp:revision>
  <dcterms:created xsi:type="dcterms:W3CDTF">2013-04-22T11:59:17Z</dcterms:created>
  <dcterms:modified xsi:type="dcterms:W3CDTF">2018-03-29T13:51:20Z</dcterms:modified>
</cp:coreProperties>
</file>