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cs-C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AD4FFCD9-D976-43DA-995D-A6963D30C85C}" type="datetimeFigureOut">
              <a:rPr lang="cs-CZ" smtClean="0"/>
              <a:t>06.05.2019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D341EFF-03BA-44CD-8ECE-17D8A47F7B88}" type="slidenum">
              <a:rPr lang="cs-CZ" smtClean="0"/>
              <a:t>‹#›</a:t>
            </a:fld>
            <a:endParaRPr lang="cs-CZ"/>
          </a:p>
        </p:txBody>
      </p:sp>
    </p:spTree>
    <p:extLst>
      <p:ext uri="{BB962C8B-B14F-4D97-AF65-F5344CB8AC3E}">
        <p14:creationId xmlns:p14="http://schemas.microsoft.com/office/powerpoint/2010/main" val="3543621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AD4FFCD9-D976-43DA-995D-A6963D30C85C}" type="datetimeFigureOut">
              <a:rPr lang="cs-CZ" smtClean="0"/>
              <a:t>06.05.2019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D341EFF-03BA-44CD-8ECE-17D8A47F7B88}" type="slidenum">
              <a:rPr lang="cs-CZ" smtClean="0"/>
              <a:t>‹#›</a:t>
            </a:fld>
            <a:endParaRPr lang="cs-CZ"/>
          </a:p>
        </p:txBody>
      </p:sp>
    </p:spTree>
    <p:extLst>
      <p:ext uri="{BB962C8B-B14F-4D97-AF65-F5344CB8AC3E}">
        <p14:creationId xmlns:p14="http://schemas.microsoft.com/office/powerpoint/2010/main" val="766223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AD4FFCD9-D976-43DA-995D-A6963D30C85C}" type="datetimeFigureOut">
              <a:rPr lang="cs-CZ" smtClean="0"/>
              <a:t>06.05.2019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D341EFF-03BA-44CD-8ECE-17D8A47F7B88}" type="slidenum">
              <a:rPr lang="cs-CZ" smtClean="0"/>
              <a:t>‹#›</a:t>
            </a:fld>
            <a:endParaRPr lang="cs-CZ"/>
          </a:p>
        </p:txBody>
      </p:sp>
    </p:spTree>
    <p:extLst>
      <p:ext uri="{BB962C8B-B14F-4D97-AF65-F5344CB8AC3E}">
        <p14:creationId xmlns:p14="http://schemas.microsoft.com/office/powerpoint/2010/main" val="2446432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AD4FFCD9-D976-43DA-995D-A6963D30C85C}" type="datetimeFigureOut">
              <a:rPr lang="cs-CZ" smtClean="0"/>
              <a:t>06.05.2019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D341EFF-03BA-44CD-8ECE-17D8A47F7B88}" type="slidenum">
              <a:rPr lang="cs-CZ" smtClean="0"/>
              <a:t>‹#›</a:t>
            </a:fld>
            <a:endParaRPr lang="cs-CZ"/>
          </a:p>
        </p:txBody>
      </p:sp>
    </p:spTree>
    <p:extLst>
      <p:ext uri="{BB962C8B-B14F-4D97-AF65-F5344CB8AC3E}">
        <p14:creationId xmlns:p14="http://schemas.microsoft.com/office/powerpoint/2010/main" val="669944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cs-C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4FFCD9-D976-43DA-995D-A6963D30C85C}" type="datetimeFigureOut">
              <a:rPr lang="cs-CZ" smtClean="0"/>
              <a:t>06.05.2019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D341EFF-03BA-44CD-8ECE-17D8A47F7B88}" type="slidenum">
              <a:rPr lang="cs-CZ" smtClean="0"/>
              <a:t>‹#›</a:t>
            </a:fld>
            <a:endParaRPr lang="cs-CZ"/>
          </a:p>
        </p:txBody>
      </p:sp>
    </p:spTree>
    <p:extLst>
      <p:ext uri="{BB962C8B-B14F-4D97-AF65-F5344CB8AC3E}">
        <p14:creationId xmlns:p14="http://schemas.microsoft.com/office/powerpoint/2010/main" val="1770198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AD4FFCD9-D976-43DA-995D-A6963D30C85C}" type="datetimeFigureOut">
              <a:rPr lang="cs-CZ" smtClean="0"/>
              <a:t>06.05.2019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D341EFF-03BA-44CD-8ECE-17D8A47F7B88}" type="slidenum">
              <a:rPr lang="cs-CZ" smtClean="0"/>
              <a:t>‹#›</a:t>
            </a:fld>
            <a:endParaRPr lang="cs-CZ"/>
          </a:p>
        </p:txBody>
      </p:sp>
    </p:spTree>
    <p:extLst>
      <p:ext uri="{BB962C8B-B14F-4D97-AF65-F5344CB8AC3E}">
        <p14:creationId xmlns:p14="http://schemas.microsoft.com/office/powerpoint/2010/main" val="1395622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cs-C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AD4FFCD9-D976-43DA-995D-A6963D30C85C}" type="datetimeFigureOut">
              <a:rPr lang="cs-CZ" smtClean="0"/>
              <a:t>06.05.2019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D341EFF-03BA-44CD-8ECE-17D8A47F7B88}" type="slidenum">
              <a:rPr lang="cs-CZ" smtClean="0"/>
              <a:t>‹#›</a:t>
            </a:fld>
            <a:endParaRPr lang="cs-CZ"/>
          </a:p>
        </p:txBody>
      </p:sp>
    </p:spTree>
    <p:extLst>
      <p:ext uri="{BB962C8B-B14F-4D97-AF65-F5344CB8AC3E}">
        <p14:creationId xmlns:p14="http://schemas.microsoft.com/office/powerpoint/2010/main" val="377642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AD4FFCD9-D976-43DA-995D-A6963D30C85C}" type="datetimeFigureOut">
              <a:rPr lang="cs-CZ" smtClean="0"/>
              <a:t>06.05.2019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D341EFF-03BA-44CD-8ECE-17D8A47F7B88}" type="slidenum">
              <a:rPr lang="cs-CZ" smtClean="0"/>
              <a:t>‹#›</a:t>
            </a:fld>
            <a:endParaRPr lang="cs-CZ"/>
          </a:p>
        </p:txBody>
      </p:sp>
    </p:spTree>
    <p:extLst>
      <p:ext uri="{BB962C8B-B14F-4D97-AF65-F5344CB8AC3E}">
        <p14:creationId xmlns:p14="http://schemas.microsoft.com/office/powerpoint/2010/main" val="2474911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4FFCD9-D976-43DA-995D-A6963D30C85C}" type="datetimeFigureOut">
              <a:rPr lang="cs-CZ" smtClean="0"/>
              <a:t>06.05.2019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D341EFF-03BA-44CD-8ECE-17D8A47F7B88}" type="slidenum">
              <a:rPr lang="cs-CZ" smtClean="0"/>
              <a:t>‹#›</a:t>
            </a:fld>
            <a:endParaRPr lang="cs-CZ"/>
          </a:p>
        </p:txBody>
      </p:sp>
    </p:spTree>
    <p:extLst>
      <p:ext uri="{BB962C8B-B14F-4D97-AF65-F5344CB8AC3E}">
        <p14:creationId xmlns:p14="http://schemas.microsoft.com/office/powerpoint/2010/main" val="3758804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cs-C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4FFCD9-D976-43DA-995D-A6963D30C85C}" type="datetimeFigureOut">
              <a:rPr lang="cs-CZ" smtClean="0"/>
              <a:t>06.05.2019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D341EFF-03BA-44CD-8ECE-17D8A47F7B88}" type="slidenum">
              <a:rPr lang="cs-CZ" smtClean="0"/>
              <a:t>‹#›</a:t>
            </a:fld>
            <a:endParaRPr lang="cs-CZ"/>
          </a:p>
        </p:txBody>
      </p:sp>
    </p:spTree>
    <p:extLst>
      <p:ext uri="{BB962C8B-B14F-4D97-AF65-F5344CB8AC3E}">
        <p14:creationId xmlns:p14="http://schemas.microsoft.com/office/powerpoint/2010/main" val="1554546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cs-C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4FFCD9-D976-43DA-995D-A6963D30C85C}" type="datetimeFigureOut">
              <a:rPr lang="cs-CZ" smtClean="0"/>
              <a:t>06.05.2019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D341EFF-03BA-44CD-8ECE-17D8A47F7B88}" type="slidenum">
              <a:rPr lang="cs-CZ" smtClean="0"/>
              <a:t>‹#›</a:t>
            </a:fld>
            <a:endParaRPr lang="cs-CZ"/>
          </a:p>
        </p:txBody>
      </p:sp>
    </p:spTree>
    <p:extLst>
      <p:ext uri="{BB962C8B-B14F-4D97-AF65-F5344CB8AC3E}">
        <p14:creationId xmlns:p14="http://schemas.microsoft.com/office/powerpoint/2010/main" val="3132182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FFCD9-D976-43DA-995D-A6963D30C85C}" type="datetimeFigureOut">
              <a:rPr lang="cs-CZ" smtClean="0"/>
              <a:t>06.05.2019</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341EFF-03BA-44CD-8ECE-17D8A47F7B88}" type="slidenum">
              <a:rPr lang="cs-CZ" smtClean="0"/>
              <a:t>‹#›</a:t>
            </a:fld>
            <a:endParaRPr lang="cs-CZ"/>
          </a:p>
        </p:txBody>
      </p:sp>
    </p:spTree>
    <p:extLst>
      <p:ext uri="{BB962C8B-B14F-4D97-AF65-F5344CB8AC3E}">
        <p14:creationId xmlns:p14="http://schemas.microsoft.com/office/powerpoint/2010/main" val="3486675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Task A</a:t>
            </a:r>
            <a:endParaRPr lang="cs-CZ" dirty="0"/>
          </a:p>
        </p:txBody>
      </p:sp>
      <p:sp>
        <p:nvSpPr>
          <p:cNvPr id="3" name="Subtitle 2"/>
          <p:cNvSpPr>
            <a:spLocks noGrp="1"/>
          </p:cNvSpPr>
          <p:nvPr>
            <p:ph type="subTitle" idx="1"/>
          </p:nvPr>
        </p:nvSpPr>
        <p:spPr/>
        <p:txBody>
          <a:bodyPr/>
          <a:lstStyle/>
          <a:p>
            <a:r>
              <a:rPr lang="en-IN" dirty="0" smtClean="0"/>
              <a:t>Sharma  Sonali</a:t>
            </a:r>
          </a:p>
          <a:p>
            <a:r>
              <a:rPr lang="en-IN" dirty="0" err="1" smtClean="0"/>
              <a:t>Malahat</a:t>
            </a:r>
            <a:r>
              <a:rPr lang="en-IN" dirty="0" smtClean="0"/>
              <a:t> </a:t>
            </a:r>
            <a:r>
              <a:rPr lang="en-IN" dirty="0" err="1" smtClean="0"/>
              <a:t>Dianat</a:t>
            </a:r>
            <a:endParaRPr lang="cs-CZ" dirty="0"/>
          </a:p>
        </p:txBody>
      </p:sp>
    </p:spTree>
    <p:extLst>
      <p:ext uri="{BB962C8B-B14F-4D97-AF65-F5344CB8AC3E}">
        <p14:creationId xmlns:p14="http://schemas.microsoft.com/office/powerpoint/2010/main" val="2853239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9985" y="382386"/>
            <a:ext cx="11781906" cy="923330"/>
          </a:xfrm>
          <a:prstGeom prst="rect">
            <a:avLst/>
          </a:prstGeom>
        </p:spPr>
        <p:txBody>
          <a:bodyPr wrap="square">
            <a:spAutoFit/>
          </a:bodyPr>
          <a:lstStyle/>
          <a:p>
            <a:r>
              <a:rPr lang="en-US" dirty="0" smtClean="0"/>
              <a:t>A. Dependence of THC concentration in blood on the amount of cannabis smoked was analyzed in one person who smoked different amounts of dried cannabis of the same source. The intervals between measurements were long enough to decrease of THC concentration to 0 before each trial.</a:t>
            </a:r>
            <a:endParaRPr lang="cs-CZ" dirty="0"/>
          </a:p>
        </p:txBody>
      </p:sp>
      <p:pic>
        <p:nvPicPr>
          <p:cNvPr id="4" name="Picture 3"/>
          <p:cNvPicPr>
            <a:picLocks noChangeAspect="1"/>
          </p:cNvPicPr>
          <p:nvPr/>
        </p:nvPicPr>
        <p:blipFill rotWithShape="1">
          <a:blip r:embed="rId2"/>
          <a:srcRect l="13478"/>
          <a:stretch/>
        </p:blipFill>
        <p:spPr>
          <a:xfrm>
            <a:off x="3371627" y="2571642"/>
            <a:ext cx="4151391" cy="2938787"/>
          </a:xfrm>
          <a:prstGeom prst="rect">
            <a:avLst/>
          </a:prstGeom>
        </p:spPr>
      </p:pic>
      <p:sp>
        <p:nvSpPr>
          <p:cNvPr id="5" name="Rectangle 4"/>
          <p:cNvSpPr/>
          <p:nvPr/>
        </p:nvSpPr>
        <p:spPr>
          <a:xfrm>
            <a:off x="257693" y="1246601"/>
            <a:ext cx="9271462" cy="646331"/>
          </a:xfrm>
          <a:prstGeom prst="rect">
            <a:avLst/>
          </a:prstGeom>
        </p:spPr>
        <p:txBody>
          <a:bodyPr wrap="square">
            <a:spAutoFit/>
          </a:bodyPr>
          <a:lstStyle/>
          <a:p>
            <a:r>
              <a:rPr lang="en-US" dirty="0" smtClean="0"/>
              <a:t>Does THC concentration depend on the amount of cannabis smoked? Perform a statistical analysis and illustrate it with a figure. </a:t>
            </a:r>
            <a:endParaRPr lang="cs-CZ" dirty="0"/>
          </a:p>
        </p:txBody>
      </p:sp>
    </p:spTree>
    <p:extLst>
      <p:ext uri="{BB962C8B-B14F-4D97-AF65-F5344CB8AC3E}">
        <p14:creationId xmlns:p14="http://schemas.microsoft.com/office/powerpoint/2010/main" val="2435126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1847" y="241069"/>
            <a:ext cx="8437418" cy="2585323"/>
          </a:xfrm>
          <a:prstGeom prst="rect">
            <a:avLst/>
          </a:prstGeom>
        </p:spPr>
        <p:txBody>
          <a:bodyPr wrap="square">
            <a:spAutoFit/>
          </a:bodyPr>
          <a:lstStyle/>
          <a:p>
            <a:r>
              <a:rPr lang="en-IN" dirty="0" smtClean="0"/>
              <a:t>Code</a:t>
            </a:r>
          </a:p>
          <a:p>
            <a:endParaRPr lang="en-IN" dirty="0"/>
          </a:p>
          <a:p>
            <a:r>
              <a:rPr lang="cs-CZ" dirty="0" err="1" smtClean="0"/>
              <a:t>smoke</a:t>
            </a:r>
            <a:r>
              <a:rPr lang="cs-CZ" dirty="0" smtClean="0"/>
              <a:t>&lt;-</a:t>
            </a:r>
            <a:r>
              <a:rPr lang="cs-CZ" dirty="0" err="1" smtClean="0"/>
              <a:t>data.frame</a:t>
            </a:r>
            <a:r>
              <a:rPr lang="cs-CZ" dirty="0" smtClean="0"/>
              <a:t>(THC=c(10.1,3,8.7,12.3,20.8,5.9,10.1,12.3,5.9,10.1), </a:t>
            </a:r>
          </a:p>
          <a:p>
            <a:r>
              <a:rPr lang="cs-CZ" dirty="0" smtClean="0"/>
              <a:t>                  </a:t>
            </a:r>
            <a:r>
              <a:rPr lang="cs-CZ" dirty="0" err="1" smtClean="0"/>
              <a:t>cannabis</a:t>
            </a:r>
            <a:r>
              <a:rPr lang="cs-CZ" dirty="0" smtClean="0"/>
              <a:t>=c(5.3,1.2,3.8,8.5,9.1,3.1,4.5,8.5,6.5,7.8))</a:t>
            </a:r>
          </a:p>
          <a:p>
            <a:r>
              <a:rPr lang="cs-CZ" dirty="0" err="1" smtClean="0"/>
              <a:t>summary</a:t>
            </a:r>
            <a:r>
              <a:rPr lang="cs-CZ" dirty="0" smtClean="0"/>
              <a:t>(</a:t>
            </a:r>
            <a:r>
              <a:rPr lang="cs-CZ" dirty="0" err="1" smtClean="0"/>
              <a:t>smoke</a:t>
            </a:r>
            <a:r>
              <a:rPr lang="cs-CZ" dirty="0" smtClean="0"/>
              <a:t>)</a:t>
            </a:r>
          </a:p>
          <a:p>
            <a:r>
              <a:rPr lang="cs-CZ" dirty="0" smtClean="0"/>
              <a:t>lm.1&lt;-</a:t>
            </a:r>
            <a:r>
              <a:rPr lang="cs-CZ" dirty="0" err="1" smtClean="0"/>
              <a:t>lm</a:t>
            </a:r>
            <a:r>
              <a:rPr lang="cs-CZ" dirty="0" smtClean="0"/>
              <a:t>(</a:t>
            </a:r>
            <a:r>
              <a:rPr lang="cs-CZ" dirty="0" err="1" smtClean="0"/>
              <a:t>THC~cannabis</a:t>
            </a:r>
            <a:r>
              <a:rPr lang="cs-CZ" dirty="0" smtClean="0"/>
              <a:t>, data=</a:t>
            </a:r>
            <a:r>
              <a:rPr lang="cs-CZ" dirty="0" err="1" smtClean="0"/>
              <a:t>smoke</a:t>
            </a:r>
            <a:r>
              <a:rPr lang="cs-CZ" dirty="0" smtClean="0"/>
              <a:t>)</a:t>
            </a:r>
          </a:p>
          <a:p>
            <a:r>
              <a:rPr lang="cs-CZ" dirty="0" err="1" smtClean="0"/>
              <a:t>summary</a:t>
            </a:r>
            <a:r>
              <a:rPr lang="cs-CZ" dirty="0" smtClean="0"/>
              <a:t>(lm.1)</a:t>
            </a:r>
            <a:endParaRPr lang="en-IN" dirty="0" smtClean="0"/>
          </a:p>
          <a:p>
            <a:endParaRPr lang="cs-CZ" dirty="0" smtClean="0"/>
          </a:p>
          <a:p>
            <a:r>
              <a:rPr lang="cs-CZ" dirty="0" smtClean="0"/>
              <a:t>plot(lm.1)</a:t>
            </a:r>
            <a:endParaRPr lang="cs-CZ"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0507" y="1562793"/>
            <a:ext cx="5819071" cy="3712864"/>
          </a:xfrm>
          <a:prstGeom prst="rect">
            <a:avLst/>
          </a:prstGeom>
        </p:spPr>
      </p:pic>
      <p:sp>
        <p:nvSpPr>
          <p:cNvPr id="10" name="Rectangle 4"/>
          <p:cNvSpPr>
            <a:spLocks noChangeArrowheads="1"/>
          </p:cNvSpPr>
          <p:nvPr/>
        </p:nvSpPr>
        <p:spPr bwMode="auto">
          <a:xfrm>
            <a:off x="355230" y="3946395"/>
            <a:ext cx="5365895" cy="107721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lm</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formula</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 THC ~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cannabis</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data =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smoke</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Residuals</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Min 1Q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Median</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3Q Max -4.9687 -1.4006 -0.2593 1.4734 6.2498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Coefficients</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Estimate</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Std</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Error</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t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value</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Pr</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(&gt;|t|)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Intercept</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1.6650 2.5453 0.654 0.53138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cannabis</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1.4160 0.4003 3.537 0.00765 ** ---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Signif</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codes</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0 ‘***’ 0.001 ‘**’ 0.01 ‘*’ 0.05 ‘.’ 0.1 ‘ ’ 1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Residual</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standard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error</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3.211 on 8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degrees</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of</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freedom</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Multiple</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R-</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squared</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0.6099, </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Adjusted</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R-</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squared</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0.5612 F-</a:t>
            </a:r>
            <a:r>
              <a:rPr kumimoji="0" lang="cs-CZ" altLang="cs-CZ" sz="1000" b="0" i="0" u="none" strike="noStrike" cap="none" normalizeH="0" baseline="0" dirty="0" err="1" smtClean="0">
                <a:ln>
                  <a:noFill/>
                </a:ln>
                <a:solidFill>
                  <a:srgbClr val="000000"/>
                </a:solidFill>
                <a:effectLst/>
                <a:latin typeface="Lucida Console" panose="020B0609040504020204" pitchFamily="49" charset="0"/>
              </a:rPr>
              <a:t>statistic</a:t>
            </a:r>
            <a:r>
              <a:rPr kumimoji="0" lang="cs-CZ" altLang="cs-CZ" sz="1000" b="0" i="0" u="none" strike="noStrike" cap="none" normalizeH="0" baseline="0" dirty="0" smtClean="0">
                <a:ln>
                  <a:noFill/>
                </a:ln>
                <a:solidFill>
                  <a:srgbClr val="000000"/>
                </a:solidFill>
                <a:effectLst/>
                <a:latin typeface="Lucida Console" panose="020B0609040504020204" pitchFamily="49" charset="0"/>
              </a:rPr>
              <a:t>: 12.51 on 1 and 8 DF, </a:t>
            </a:r>
            <a:r>
              <a:rPr kumimoji="0" lang="cs-CZ" altLang="cs-CZ" sz="1000" b="0" i="0" u="none" strike="noStrike" cap="none" normalizeH="0" baseline="0" dirty="0" smtClean="0">
                <a:ln>
                  <a:noFill/>
                </a:ln>
                <a:solidFill>
                  <a:srgbClr val="FF0000"/>
                </a:solidFill>
                <a:effectLst/>
                <a:latin typeface="Lucida Console" panose="020B0609040504020204" pitchFamily="49" charset="0"/>
              </a:rPr>
              <a:t>p-</a:t>
            </a:r>
            <a:r>
              <a:rPr kumimoji="0" lang="cs-CZ" altLang="cs-CZ" sz="1000" b="0" i="0" u="none" strike="noStrike" cap="none" normalizeH="0" baseline="0" dirty="0" err="1" smtClean="0">
                <a:ln>
                  <a:noFill/>
                </a:ln>
                <a:solidFill>
                  <a:srgbClr val="FF0000"/>
                </a:solidFill>
                <a:effectLst/>
                <a:latin typeface="Lucida Console" panose="020B0609040504020204" pitchFamily="49" charset="0"/>
              </a:rPr>
              <a:t>value</a:t>
            </a:r>
            <a:r>
              <a:rPr kumimoji="0" lang="cs-CZ" altLang="cs-CZ" sz="1000" b="0" i="0" u="none" strike="noStrike" cap="none" normalizeH="0" baseline="0" dirty="0" smtClean="0">
                <a:ln>
                  <a:noFill/>
                </a:ln>
                <a:solidFill>
                  <a:srgbClr val="FF0000"/>
                </a:solidFill>
                <a:effectLst/>
                <a:latin typeface="Lucida Console" panose="020B0609040504020204" pitchFamily="49" charset="0"/>
              </a:rPr>
              <a:t>: 0.007655</a:t>
            </a:r>
            <a:endParaRPr kumimoji="0" lang="cs-CZ" altLang="cs-CZ" sz="1800" b="0" i="0" u="none" strike="noStrike" cap="none" normalizeH="0" baseline="0" dirty="0" smtClean="0">
              <a:ln>
                <a:noFill/>
              </a:ln>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2914019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732" y="440574"/>
            <a:ext cx="6561512" cy="2862322"/>
          </a:xfrm>
          <a:prstGeom prst="rect">
            <a:avLst/>
          </a:prstGeom>
        </p:spPr>
        <p:txBody>
          <a:bodyPr wrap="square">
            <a:spAutoFit/>
          </a:bodyPr>
          <a:lstStyle/>
          <a:p>
            <a:r>
              <a:rPr lang="cs-CZ" dirty="0" smtClean="0"/>
              <a:t>plot(</a:t>
            </a:r>
            <a:r>
              <a:rPr lang="cs-CZ" dirty="0" err="1" smtClean="0"/>
              <a:t>THC~cannabis</a:t>
            </a:r>
            <a:r>
              <a:rPr lang="cs-CZ" dirty="0" smtClean="0"/>
              <a:t>, data=</a:t>
            </a:r>
            <a:r>
              <a:rPr lang="cs-CZ" dirty="0" err="1" smtClean="0"/>
              <a:t>smoke</a:t>
            </a:r>
            <a:r>
              <a:rPr lang="cs-CZ" dirty="0" smtClean="0"/>
              <a:t>)</a:t>
            </a:r>
          </a:p>
          <a:p>
            <a:r>
              <a:rPr lang="cs-CZ" dirty="0" err="1" smtClean="0"/>
              <a:t>abline</a:t>
            </a:r>
            <a:r>
              <a:rPr lang="cs-CZ" dirty="0" smtClean="0"/>
              <a:t>(</a:t>
            </a:r>
            <a:r>
              <a:rPr lang="cs-CZ" dirty="0" err="1" smtClean="0"/>
              <a:t>coef</a:t>
            </a:r>
            <a:r>
              <a:rPr lang="cs-CZ" dirty="0" smtClean="0"/>
              <a:t>(lm.1))</a:t>
            </a:r>
          </a:p>
          <a:p>
            <a:endParaRPr lang="cs-CZ" dirty="0" smtClean="0"/>
          </a:p>
          <a:p>
            <a:r>
              <a:rPr lang="cs-CZ" dirty="0" err="1" smtClean="0"/>
              <a:t>pred</a:t>
            </a:r>
            <a:r>
              <a:rPr lang="cs-CZ" dirty="0" smtClean="0"/>
              <a:t>&lt;-</a:t>
            </a:r>
            <a:r>
              <a:rPr lang="cs-CZ" dirty="0" err="1" smtClean="0"/>
              <a:t>predict</a:t>
            </a:r>
            <a:r>
              <a:rPr lang="cs-CZ" dirty="0" smtClean="0"/>
              <a:t>(lm.1,newdata=</a:t>
            </a:r>
            <a:r>
              <a:rPr lang="cs-CZ" dirty="0" err="1" smtClean="0"/>
              <a:t>data.frame</a:t>
            </a:r>
            <a:r>
              <a:rPr lang="cs-CZ" dirty="0" smtClean="0"/>
              <a:t>(</a:t>
            </a:r>
            <a:r>
              <a:rPr lang="cs-CZ" dirty="0" err="1" smtClean="0"/>
              <a:t>cannabis</a:t>
            </a:r>
            <a:r>
              <a:rPr lang="cs-CZ" dirty="0" smtClean="0"/>
              <a:t>=</a:t>
            </a:r>
            <a:r>
              <a:rPr lang="cs-CZ" dirty="0" err="1" smtClean="0"/>
              <a:t>seq</a:t>
            </a:r>
            <a:r>
              <a:rPr lang="cs-CZ" dirty="0" smtClean="0"/>
              <a:t>(0,10,by=1)),se=T)</a:t>
            </a:r>
          </a:p>
          <a:p>
            <a:r>
              <a:rPr lang="cs-CZ" dirty="0" err="1" smtClean="0"/>
              <a:t>pred$df</a:t>
            </a:r>
            <a:endParaRPr lang="cs-CZ" dirty="0" smtClean="0"/>
          </a:p>
          <a:p>
            <a:r>
              <a:rPr lang="cs-CZ" dirty="0" err="1" smtClean="0"/>
              <a:t>summary</a:t>
            </a:r>
            <a:r>
              <a:rPr lang="cs-CZ" dirty="0" smtClean="0"/>
              <a:t>(</a:t>
            </a:r>
            <a:r>
              <a:rPr lang="cs-CZ" dirty="0" err="1" smtClean="0"/>
              <a:t>pred</a:t>
            </a:r>
            <a:r>
              <a:rPr lang="cs-CZ" dirty="0" smtClean="0"/>
              <a:t>)</a:t>
            </a:r>
          </a:p>
          <a:p>
            <a:r>
              <a:rPr lang="cs-CZ" dirty="0" smtClean="0"/>
              <a:t>lines(</a:t>
            </a:r>
            <a:r>
              <a:rPr lang="cs-CZ" dirty="0" err="1" smtClean="0"/>
              <a:t>seq</a:t>
            </a:r>
            <a:r>
              <a:rPr lang="cs-CZ" dirty="0" smtClean="0"/>
              <a:t>(0,10,by=1),</a:t>
            </a:r>
            <a:r>
              <a:rPr lang="cs-CZ" dirty="0" err="1" smtClean="0"/>
              <a:t>pred$fit</a:t>
            </a:r>
            <a:r>
              <a:rPr lang="cs-CZ" dirty="0" smtClean="0"/>
              <a:t>)</a:t>
            </a:r>
          </a:p>
          <a:p>
            <a:r>
              <a:rPr lang="cs-CZ" dirty="0" smtClean="0"/>
              <a:t>lines(</a:t>
            </a:r>
            <a:r>
              <a:rPr lang="cs-CZ" dirty="0" err="1" smtClean="0"/>
              <a:t>seq</a:t>
            </a:r>
            <a:r>
              <a:rPr lang="cs-CZ" dirty="0" smtClean="0"/>
              <a:t>(0,10,by=1),</a:t>
            </a:r>
            <a:r>
              <a:rPr lang="cs-CZ" dirty="0" err="1" smtClean="0"/>
              <a:t>pred$fit+pred$se.fit</a:t>
            </a:r>
            <a:r>
              <a:rPr lang="cs-CZ" dirty="0" smtClean="0"/>
              <a:t>*</a:t>
            </a:r>
            <a:r>
              <a:rPr lang="cs-CZ" dirty="0" err="1" smtClean="0"/>
              <a:t>qt</a:t>
            </a:r>
            <a:r>
              <a:rPr lang="cs-CZ" dirty="0" smtClean="0"/>
              <a:t>(0.975,pred$df),</a:t>
            </a:r>
            <a:r>
              <a:rPr lang="cs-CZ" dirty="0" err="1" smtClean="0"/>
              <a:t>lty</a:t>
            </a:r>
            <a:r>
              <a:rPr lang="cs-CZ" dirty="0" smtClean="0"/>
              <a:t>=2)</a:t>
            </a:r>
          </a:p>
          <a:p>
            <a:r>
              <a:rPr lang="cs-CZ" dirty="0" smtClean="0"/>
              <a:t>lines(</a:t>
            </a:r>
            <a:r>
              <a:rPr lang="cs-CZ" dirty="0" err="1" smtClean="0"/>
              <a:t>seq</a:t>
            </a:r>
            <a:r>
              <a:rPr lang="cs-CZ" dirty="0" smtClean="0"/>
              <a:t>(0,10,by=1),</a:t>
            </a:r>
            <a:r>
              <a:rPr lang="cs-CZ" dirty="0" err="1" smtClean="0"/>
              <a:t>pred$fit+pred$se.fit</a:t>
            </a:r>
            <a:r>
              <a:rPr lang="cs-CZ" dirty="0" smtClean="0"/>
              <a:t>*</a:t>
            </a:r>
            <a:r>
              <a:rPr lang="cs-CZ" dirty="0" err="1" smtClean="0"/>
              <a:t>qt</a:t>
            </a:r>
            <a:r>
              <a:rPr lang="cs-CZ" dirty="0" smtClean="0"/>
              <a:t>(0.025,pred$df),</a:t>
            </a:r>
            <a:r>
              <a:rPr lang="cs-CZ" dirty="0" err="1" smtClean="0"/>
              <a:t>lty</a:t>
            </a:r>
            <a:r>
              <a:rPr lang="cs-CZ" dirty="0" smtClean="0"/>
              <a:t>=2)</a:t>
            </a:r>
            <a:endParaRPr lang="cs-CZ"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8927" y="108067"/>
            <a:ext cx="6092665" cy="3887431"/>
          </a:xfrm>
          <a:prstGeom prst="rect">
            <a:avLst/>
          </a:prstGeom>
        </p:spPr>
      </p:pic>
    </p:spTree>
    <p:extLst>
      <p:ext uri="{BB962C8B-B14F-4D97-AF65-F5344CB8AC3E}">
        <p14:creationId xmlns:p14="http://schemas.microsoft.com/office/powerpoint/2010/main" val="1350386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226</Words>
  <Application>Microsoft Office PowerPoint</Application>
  <PresentationFormat>Widescreen</PresentationFormat>
  <Paragraphs>24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Lucida Console</vt:lpstr>
      <vt:lpstr>Office Theme</vt:lpstr>
      <vt:lpstr>Task A</vt:lpstr>
      <vt:lpstr>PowerPoint Presentation</vt:lpstr>
      <vt:lpstr>PowerPoint Presentation</vt:lpstr>
      <vt:lpstr>PowerPoint Presentation</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Swarnima Joshi</dc:creator>
  <cp:lastModifiedBy>Swarnima Joshi</cp:lastModifiedBy>
  <cp:revision>3</cp:revision>
  <dcterms:created xsi:type="dcterms:W3CDTF">2019-05-06T08:39:07Z</dcterms:created>
  <dcterms:modified xsi:type="dcterms:W3CDTF">2019-05-06T08:41:48Z</dcterms:modified>
</cp:coreProperties>
</file>