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8"/>
  </p:notesMasterIdLst>
  <p:sldIdLst>
    <p:sldId id="288" r:id="rId2"/>
    <p:sldId id="293" r:id="rId3"/>
    <p:sldId id="294" r:id="rId4"/>
    <p:sldId id="256" r:id="rId5"/>
    <p:sldId id="258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83" r:id="rId28"/>
    <p:sldId id="284" r:id="rId29"/>
    <p:sldId id="285" r:id="rId30"/>
    <p:sldId id="286" r:id="rId31"/>
    <p:sldId id="287" r:id="rId32"/>
    <p:sldId id="301" r:id="rId33"/>
    <p:sldId id="279" r:id="rId34"/>
    <p:sldId id="300" r:id="rId35"/>
    <p:sldId id="280" r:id="rId36"/>
    <p:sldId id="299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5" autoAdjust="0"/>
    <p:restoredTop sz="93688" autoAdjust="0"/>
  </p:normalViewPr>
  <p:slideViewPr>
    <p:cSldViewPr>
      <p:cViewPr>
        <p:scale>
          <a:sx n="70" d="100"/>
          <a:sy n="70" d="100"/>
        </p:scale>
        <p:origin x="-133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21E46-6C68-4FC6-ADDD-952846C95740}" type="datetimeFigureOut">
              <a:rPr lang="cs-CZ" smtClean="0"/>
              <a:t>7.5.2019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623CDD-9D35-4029-BD3B-18E89341F6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752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23CDD-9D35-4029-BD3B-18E89341F6F6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0458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B0DB-CD4A-4896-9CEC-42616D032E98}" type="datetimeFigureOut">
              <a:rPr lang="en-GB" smtClean="0"/>
              <a:t>07/05/2019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9F3D-3F7A-40C6-B367-51AE424153CC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B0DB-CD4A-4896-9CEC-42616D032E98}" type="datetimeFigureOut">
              <a:rPr lang="en-GB" smtClean="0"/>
              <a:t>07/05/2019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9F3D-3F7A-40C6-B367-51AE424153C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B0DB-CD4A-4896-9CEC-42616D032E98}" type="datetimeFigureOut">
              <a:rPr lang="en-GB" smtClean="0"/>
              <a:t>07/05/2019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9F3D-3F7A-40C6-B367-51AE424153C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B0DB-CD4A-4896-9CEC-42616D032E98}" type="datetimeFigureOut">
              <a:rPr lang="en-GB" smtClean="0"/>
              <a:t>07/05/2019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9F3D-3F7A-40C6-B367-51AE424153C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B0DB-CD4A-4896-9CEC-42616D032E98}" type="datetimeFigureOut">
              <a:rPr lang="en-GB" smtClean="0"/>
              <a:t>07/05/2019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9F3D-3F7A-40C6-B367-51AE424153C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B0DB-CD4A-4896-9CEC-42616D032E98}" type="datetimeFigureOut">
              <a:rPr lang="en-GB" smtClean="0"/>
              <a:t>07/05/2019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9F3D-3F7A-40C6-B367-51AE424153C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B0DB-CD4A-4896-9CEC-42616D032E98}" type="datetimeFigureOut">
              <a:rPr lang="en-GB" smtClean="0"/>
              <a:t>07/05/2019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9F3D-3F7A-40C6-B367-51AE424153C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B0DB-CD4A-4896-9CEC-42616D032E98}" type="datetimeFigureOut">
              <a:rPr lang="en-GB" smtClean="0"/>
              <a:t>07/05/2019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9F3D-3F7A-40C6-B367-51AE424153C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B0DB-CD4A-4896-9CEC-42616D032E98}" type="datetimeFigureOut">
              <a:rPr lang="en-GB" smtClean="0"/>
              <a:t>07/05/2019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9F3D-3F7A-40C6-B367-51AE424153C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B0DB-CD4A-4896-9CEC-42616D032E98}" type="datetimeFigureOut">
              <a:rPr lang="en-GB" smtClean="0"/>
              <a:t>07/05/2019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9F3D-3F7A-40C6-B367-51AE424153C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B0DB-CD4A-4896-9CEC-42616D032E98}" type="datetimeFigureOut">
              <a:rPr lang="en-GB" smtClean="0"/>
              <a:t>07/05/2019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9F3D-3F7A-40C6-B367-51AE424153CC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453B0DB-CD4A-4896-9CEC-42616D032E98}" type="datetimeFigureOut">
              <a:rPr lang="en-GB" smtClean="0"/>
              <a:t>07/05/2019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58D9F3D-3F7A-40C6-B367-51AE424153CC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7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z/url?sa=i&amp;rct=j&amp;q=&amp;esrc=s&amp;source=images&amp;cd=&amp;cad=rja&amp;uact=8&amp;docid=KiqAy9lz1RanhM&amp;tbnid=n2lPFtDJOzo6jM:&amp;ved=0CAUQjRw&amp;url=https://www.flickr.com/photos/janhamrsky/7112846819/&amp;ei=RlFeU7ShFoXCtAa8woCoBA&amp;psig=AFQjCNFd-S5YRUhHQcf67--VjAiPfgp5xA&amp;ust=1398776469642992" TargetMode="Externa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&amp;esrc=s&amp;source=images&amp;cd=&amp;cad=rja&amp;uact=8&amp;docid=vH-1Isnd18wWTM&amp;tbnid=YEsnONc-iskbhM:&amp;ved=0CAUQjRw&amp;url=http://bugguide.net/node/view/622180/bgpage&amp;ei=k1teU6KqLMOntAbi84GwBA&amp;psig=AFQjCNFfJEFbwGYtTPt4SsTqlOjhTq54Ng&amp;ust=1398779118593964" TargetMode="External"/><Relationship Id="rId3" Type="http://schemas.openxmlformats.org/officeDocument/2006/relationships/image" Target="../media/image65.jpeg"/><Relationship Id="rId7" Type="http://schemas.openxmlformats.org/officeDocument/2006/relationships/image" Target="../media/image68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YxAmZYlZW9CW_M&amp;tbnid=ATOaAyqIoLYQDM:&amp;ved=0CAUQjRw&amp;url=http://commons.wikimedia.org/wiki/File:Nesting_Earwig_Chester_UK_2.jpg&amp;ei=QlxeU7qxIoS1tAbz8YCwBA&amp;psig=AFQjCNFfJEFbwGYtTPt4SsTqlOjhTq54Ng&amp;ust=1398779118593964" TargetMode="External"/><Relationship Id="rId5" Type="http://schemas.openxmlformats.org/officeDocument/2006/relationships/image" Target="../media/image67.png"/><Relationship Id="rId4" Type="http://schemas.openxmlformats.org/officeDocument/2006/relationships/image" Target="../media/image66.jpeg"/><Relationship Id="rId9" Type="http://schemas.openxmlformats.org/officeDocument/2006/relationships/image" Target="../media/image6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10" Type="http://schemas.openxmlformats.org/officeDocument/2006/relationships/image" Target="../media/image87.jpeg"/><Relationship Id="rId4" Type="http://schemas.openxmlformats.org/officeDocument/2006/relationships/image" Target="../media/image82.jpeg"/><Relationship Id="rId9" Type="http://schemas.openxmlformats.org/officeDocument/2006/relationships/hyperlink" Target="http://www.google.cz/url?sa=i&amp;rct=j&amp;q=&amp;esrc=s&amp;source=images&amp;cd=&amp;cad=rja&amp;uact=8&amp;docid=yhiB0hjMpSL3JM&amp;tbnid=nHR53ZcA4buSEM:&amp;ved=0CAUQjRw&amp;url=http://bugguide.net/node/view/365151/bgimage&amp;ei=kWFeU_bhBorZtAa7toDwAw&amp;psig=AFQjCNF07IPTLYBIWHjYRtpmc29ZaOZitg&amp;ust=1398780540579134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hyperlink" Target="http://www.google.cz/url?sa=i&amp;rct=j&amp;q=&amp;esrc=s&amp;source=images&amp;cd=&amp;cad=rja&amp;uact=8&amp;docid=2-Ht9wxiNCQPUM&amp;tbnid=CMJ9PGigz5zTwM:&amp;ved=0CAUQjRw&amp;url=http://www.biolib.cz/en/image/id103190/&amp;ei=emReU8rdIcnTtQarjoCQBA&amp;psig=AFQjCNFFU5nmDF9R3PAptRprBtHkVvSrzQ&amp;ust=1398781347853029" TargetMode="External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6.jpeg"/><Relationship Id="rId7" Type="http://schemas.openxmlformats.org/officeDocument/2006/relationships/hyperlink" Target="http://www.google.cz/url?sa=i&amp;rct=j&amp;q=&amp;esrc=s&amp;source=images&amp;cd=&amp;cad=rja&amp;uact=8&amp;docid=Bjw4VECaBPd7BM&amp;tbnid=8Znds8fWzZcnaM:&amp;ved=0CAUQjRw&amp;url=http://www.appalachianfeet.com/2010/03/12/how-to-tell-a-carolina-mantis-eggcase-from-a-chinese-mantis-eggcase-whats-an-ootheca/&amp;ei=3FdeU8WENcWitAb47YCQBA&amp;bvm=bv.65397613,d.bGQ&amp;psig=AFQjCNEOSVsU00IqqBDfyAYUw74p650LYw&amp;ust=1398778029103961" TargetMode="External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hyperlink" Target="http://www.google.cz/url?sa=i&amp;rct=j&amp;q=&amp;esrc=s&amp;source=images&amp;cd=&amp;cad=rja&amp;uact=8&amp;docid=kHbnaMWx5f5WUM&amp;tbnid=riePRUhhAYJpgM:&amp;ved=0CAUQjRw&amp;url=http://www.flickriver.com/photos/littoraria/tags/eggs/&amp;ei=jFheU6uJFMjUtAbc2IHgBA&amp;bvm=bv.65397613,d.bGQ&amp;psig=AFQjCNEOSVsU00IqqBDfyAYUw74p650LYw&amp;ust=1398778029103961" TargetMode="External"/><Relationship Id="rId4" Type="http://schemas.openxmlformats.org/officeDocument/2006/relationships/image" Target="../media/image107.jpeg"/><Relationship Id="rId9" Type="http://schemas.openxmlformats.org/officeDocument/2006/relationships/image" Target="../media/image11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2.jpeg"/><Relationship Id="rId7" Type="http://schemas.openxmlformats.org/officeDocument/2006/relationships/hyperlink" Target="http://www.google.cz/url?sa=i&amp;rct=j&amp;q=&amp;esrc=s&amp;source=images&amp;cd=&amp;cad=rja&amp;uact=8&amp;docid=o419sktjnPcIqM&amp;tbnid=TDKfXU3oeNznWM:&amp;ved=0CAUQjRw&amp;url=http://www.howtogetridofcockroacheshq.com/cockroach-lifecycle.html&amp;ei=GVleU9i4HIXRtAau04CYBA&amp;psig=AFQjCNEOSVsU00IqqBDfyAYUw74p650LYw&amp;ust=1398778029103961" TargetMode="External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hyperlink" Target="http://www.google.cz/url?sa=i&amp;rct=j&amp;q=&amp;esrc=s&amp;source=images&amp;cd=&amp;cad=rja&amp;uact=8&amp;docid=5virjgYTypaA8M&amp;tbnid=uh0ZZ8RaHbJ7kM:&amp;ved=0CAUQjRw&amp;url=http://www.pbase.com/dougsmit/image/114606265&amp;ei=U1deU8jeGoagtAaB74H4BA&amp;bvm=bv.65397613,d.bGQ&amp;psig=AFQjCNEOSVsU00IqqBDfyAYUw74p650LYw&amp;ust=1398778029103961" TargetMode="External"/><Relationship Id="rId4" Type="http://schemas.openxmlformats.org/officeDocument/2006/relationships/image" Target="../media/image11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png"/><Relationship Id="rId7" Type="http://schemas.openxmlformats.org/officeDocument/2006/relationships/image" Target="../media/image130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7" Type="http://schemas.openxmlformats.org/officeDocument/2006/relationships/image" Target="../media/image136.jpeg"/><Relationship Id="rId2" Type="http://schemas.openxmlformats.org/officeDocument/2006/relationships/image" Target="../media/image132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MfgF2bxhjAYFRM&amp;tbnid=EpEl2qEzkJsH4M:&amp;ved=0CAUQjRw&amp;url=http://www.phytoma.com/gallery.php?autor%3D15%26tipo%3Dlistado&amp;ei=F2peU8b3EMjGtQaehYGYBQ&amp;psig=AFQjCNHfJxmYnTgDG-nr-6NI74wX7LAHcQ&amp;ust=1398782824793819" TargetMode="Externa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&amp;esrc=s&amp;source=images&amp;cd=&amp;cad=rja&amp;uact=8&amp;docid=is0W9WRkXSykcM&amp;tbnid=_Z3F6BL8egZRjM:&amp;ved=0CAUQjRw&amp;url=http://www.flickr.com/photos/washom/12000423145/&amp;ei=TUleU8nJBYXCtQbIu4DIBA&amp;psig=AFQjCNErnyJgLlVcCjkY9OG5rAlvIXuUMA&amp;ust=1398774473585276" TargetMode="External"/><Relationship Id="rId13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12" Type="http://schemas.openxmlformats.org/officeDocument/2006/relationships/hyperlink" Target="http://www.google.cz/url?sa=i&amp;rct=j&amp;q=&amp;esrc=s&amp;source=images&amp;cd=&amp;cad=rja&amp;uact=8&amp;docid=UQ83NEDlOQQe2M&amp;tbnid=ohnfwtpQ6wFNiM:&amp;ved=0CAUQjRw&amp;url=http://pixabay.com/en/honey-bee-larvae-apis-mellifera-grub-322532/&amp;ei=r0peU43MBYzEsga344CQBA&amp;bvm=bv.65397613,d.bGQ&amp;psig=AFQjCNFs59Ne3YUfLo4KIcZSssBd_XoALQ&amp;ust=1398774812436257" TargetMode="External"/><Relationship Id="rId2" Type="http://schemas.openxmlformats.org/officeDocument/2006/relationships/hyperlink" Target="http://www.google.cz/url?sa=i&amp;rct=j&amp;q=&amp;esrc=s&amp;source=images&amp;cd=&amp;cad=rja&amp;uact=8&amp;docid=agUh4H-IbSFYTM&amp;tbnid=YlXaHxY_-FBXJM:&amp;ved=0CAUQjRw&amp;url=http://www.agromanual.cz/cz/clanky/ochrana-rostlin-a-pestovani/skudci/kvetilka-zelna-nebezpecny-skudce-ozime-repky.html&amp;ei=pkZeU6GqLMyUswbD_YDYAw&amp;bvm=bv.65397613,d.bGQ&amp;psig=AFQjCNGMLLYr5BzEp9ARQtiC7llzRFWOQg&amp;ust=139877379427911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EHrxOidF0LYXsM&amp;tbnid=XFR0GwbmC60kBM:&amp;ved=0CAUQjRw&amp;url=http://aquaticinsectsofcentralvirginia.blogspot.com/2011/03/megaloptera-hellgrammites-and.html&amp;ei=nkdeU-24FIHJtQbF3IGgBA&amp;bvm=bv.65397613,d.bGQ&amp;psig=AFQjCNEP5TUs3lkOxhxkNb5EPHBggMHVuQ&amp;ust=1398774001616417" TargetMode="External"/><Relationship Id="rId11" Type="http://schemas.openxmlformats.org/officeDocument/2006/relationships/image" Target="../media/image11.jpeg"/><Relationship Id="rId5" Type="http://schemas.openxmlformats.org/officeDocument/2006/relationships/image" Target="../media/image8.jpeg"/><Relationship Id="rId10" Type="http://schemas.openxmlformats.org/officeDocument/2006/relationships/hyperlink" Target="http://www.google.cz/url?sa=i&amp;rct=j&amp;q=&amp;esrc=s&amp;source=images&amp;cd=&amp;cad=rja&amp;uact=8&amp;docid=NtyJ6bWZoVmq9M&amp;tbnid=HpN1DouvjM1t_M:&amp;ved=0CAUQjRw&amp;url=http://bugguide.net/node/view/534813/bgimage&amp;ei=X0peU_agAsqGswb2hYGIDg&amp;bvm=bv.65397613,d.bGQ&amp;psig=AFQjCNHnrssZczHMiJtNzKNtelZ3ToPJ2g&amp;ust=1398774681228825" TargetMode="External"/><Relationship Id="rId4" Type="http://schemas.openxmlformats.org/officeDocument/2006/relationships/hyperlink" Target="http://www.google.cz/url?sa=i&amp;rct=j&amp;q=&amp;esrc=s&amp;source=images&amp;cd=&amp;cad=rja&amp;uact=8&amp;docid=apE7GX_jd0lYIM&amp;tbnid=Ax0bUXkaEZdxwM:&amp;ved=0CAUQjRw&amp;url=http://ema70.blog.cz/1107/neco-k-obedu&amp;ei=EkdeU63xEoOItAblr4CICg&amp;bvm=bv.65397613,d.bGQ&amp;psig=AFQjCNFWNGLGrWJOjpb_LEz7wFYnq4OEyQ&amp;ust=1398773898687259" TargetMode="External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7" Type="http://schemas.openxmlformats.org/officeDocument/2006/relationships/image" Target="../media/image142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V5kD8lLOJB0juM&amp;tbnid=HRVeCZt9I0f6JM:&amp;ved=0CAUQjRw&amp;url=http://www7.inra.fr/hyppz/RAVAGEUR/6aleflo.htm&amp;ei=6mteU-m2GYKptAay4oDgBg&amp;psig=AFQjCNG4JwvtwzUKnf4ra143hD2fSICLUQ&amp;ust=1398783259057356" TargetMode="External"/><Relationship Id="rId5" Type="http://schemas.openxmlformats.org/officeDocument/2006/relationships/image" Target="../media/image141.jpeg"/><Relationship Id="rId4" Type="http://schemas.openxmlformats.org/officeDocument/2006/relationships/hyperlink" Target="http://www.google.cz/url?sa=i&amp;rct=j&amp;q=&amp;esrc=s&amp;source=images&amp;cd=&amp;cad=rja&amp;uact=8&amp;docid=MYtTUwX3eDceGM&amp;tbnid=mZeku7PDW-TUCM:&amp;ved=0CAUQjRw&amp;url=http://www.flickriver.com/photos/tags/psyllid/interesting/&amp;ei=82heU5rVHcfOtQbVgYGwBA&amp;psig=AFQjCNFxsIqUjqUmC3f2avI-De8O4jyWUw&amp;ust=1398782303751098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hyperlink" Target="http://www.google.cz/url?sa=i&amp;rct=j&amp;q=&amp;esrc=s&amp;source=images&amp;cd=&amp;cad=rja&amp;uact=8&amp;docid=N6j7vRJKeOqntM&amp;tbnid=ACnGMTXbJXTXtM:&amp;ved=0CAUQjRw&amp;url=http://kbalmer.blogspot.com/2013_03_01_archive.html&amp;ei=FEpaU8GQBMnJsgat44GoBA&amp;bvm=bv.65397613,d.bGQ&amp;psig=AFQjCNH2DPf04AfiMVoVHfwFwTrqxewlgw&amp;ust=1398512461620320" TargetMode="External"/><Relationship Id="rId18" Type="http://schemas.openxmlformats.org/officeDocument/2006/relationships/image" Target="../media/image21.jpeg"/><Relationship Id="rId3" Type="http://schemas.openxmlformats.org/officeDocument/2006/relationships/hyperlink" Target="https://www.google.cz/url?sa=i&amp;rct=j&amp;q=&amp;esrc=s&amp;source=images&amp;cd=&amp;cad=rja&amp;uact=8&amp;docid=ri_-4S1Fxhi6kM&amp;tbnid=Bv7fselm52_WRM:&amp;ved=0CAUQjRw&amp;url=https://sites.google.com/site/pudniclenovci/atlas-puadnich-clenovcua/chvostoskoci&amp;ei=A0RaU-e4NMnNsga3moGABA&amp;bvm=bv.65397613,d.bGQ&amp;psig=AFQjCNF1wd7XCuR72f3IadWcOvU1EDtTDA&amp;ust=1398510947259677" TargetMode="External"/><Relationship Id="rId7" Type="http://schemas.openxmlformats.org/officeDocument/2006/relationships/hyperlink" Target="http://www.google.cz/url?sa=i&amp;rct=j&amp;q=&amp;esrc=s&amp;source=images&amp;cd=&amp;cad=rja&amp;uact=8&amp;docid=Yr3yWxErgBUA2M&amp;tbnid=bUnC7CLkvtsymM:&amp;ved=0CAUQjRw&amp;url=http://www.collembola.org/taxa/podurida.htm&amp;ei=qUVaU9zCPITNtAbZiYGYBQ&amp;bvm=bv.65397613,d.bGQ&amp;psig=AFQjCNGFbtdX7vp9MLM2nsm7e2xJmUKnmQ&amp;ust=1398511283263814" TargetMode="External"/><Relationship Id="rId12" Type="http://schemas.openxmlformats.org/officeDocument/2006/relationships/image" Target="../media/image18.jpeg"/><Relationship Id="rId17" Type="http://schemas.openxmlformats.org/officeDocument/2006/relationships/hyperlink" Target="http://www.google.cz/url?sa=i&amp;rct=j&amp;q=&amp;esrc=s&amp;source=images&amp;cd=&amp;cad=rja&amp;uact=8&amp;docid=WjQk0KHu29sF0M&amp;tbnid=z--_u7DJIdfgSM:&amp;ved=0CAUQjRw&amp;url=http://www.petsnails.co.uk/documents/hypoaspis-miles.html&amp;ei=PkZeU5KbAojZtQb7yYGYBA&amp;bvm=bv.65397613,d.bGQ&amp;psig=AFQjCNFJTEbvAD1dDyN0zHCBbNEdWZAT4A&amp;ust=1398760865316888" TargetMode="External"/><Relationship Id="rId2" Type="http://schemas.openxmlformats.org/officeDocument/2006/relationships/image" Target="../media/image13.png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hyperlink" Target="http://www.google.cz/url?sa=i&amp;rct=j&amp;q=&amp;esrc=s&amp;source=images&amp;cd=&amp;cad=rja&amp;uact=8&amp;docid=WGcq53VOxePDLM&amp;tbnid=pVZttRStxeIYrM:&amp;ved=0CAUQjRw&amp;url=http://bugguide.net/node/view/239135&amp;ei=cEdaU4-IDIqTtAbayYCwBA&amp;bvm=bv.65397613,d.bGQ&amp;psig=AFQjCNF897HyuuhTPYyVOpxEx44qcUrLWg&amp;ust=1398511831169387" TargetMode="External"/><Relationship Id="rId5" Type="http://schemas.openxmlformats.org/officeDocument/2006/relationships/hyperlink" Target="http://www.google.cz/url?sa=i&amp;rct=j&amp;q=&amp;esrc=s&amp;source=images&amp;cd=&amp;cad=rja&amp;uact=8&amp;docid=KC27Oha0CJSMNM&amp;tbnid=e5w7gShE2N6xhM:&amp;ved=0CAUQjRw&amp;url=http://www.collembola.org/taxa/tetrinae.htm&amp;ei=WkRaU8evNMSOtAaFlYHoAw&amp;bvm=bv.65397613,d.bGQ&amp;psig=AFQjCNF1wd7XCuR72f3IadWcOvU1EDtTDA&amp;ust=1398510947259677" TargetMode="External"/><Relationship Id="rId15" Type="http://schemas.openxmlformats.org/officeDocument/2006/relationships/hyperlink" Target="http://www.google.cz/url?sa=i&amp;rct=j&amp;q=&amp;esrc=s&amp;source=images&amp;cd=&amp;cad=rja&amp;uact=8&amp;docid=RkKwe52k4DyKoM&amp;tbnid=2GT7uCZ8lrGSEM:&amp;ved=0CAUQjRw&amp;url=http://bugguide.net/node/view/97951/bgimage&amp;ei=ikhaU6KuEsiItQbUwYCYBA&amp;bvm=bv.65397613,d.bGQ&amp;psig=AFQjCNErE2XXJB06xQA5pinat1vJsdChjQ&amp;ust=1398512123948339" TargetMode="External"/><Relationship Id="rId10" Type="http://schemas.openxmlformats.org/officeDocument/2006/relationships/image" Target="../media/image17.jpeg"/><Relationship Id="rId4" Type="http://schemas.openxmlformats.org/officeDocument/2006/relationships/image" Target="../media/image14.jpeg"/><Relationship Id="rId9" Type="http://schemas.openxmlformats.org/officeDocument/2006/relationships/hyperlink" Target="http://www.google.cz/url?sa=i&amp;rct=j&amp;q=&amp;esrc=s&amp;source=images&amp;cd=&amp;cad=rja&amp;uact=8&amp;docid=Yr3yWxErgBUA2M&amp;tbnid=7v-JV-KeHWuZXM:&amp;ved=0CAUQjRw&amp;url=http://www.collembola.org/taxa/podurida.htm&amp;ei=bUVaU5jdONHXsgbMooCYDw&amp;bvm=bv.65397613,d.bGQ&amp;psig=AFQjCNGFbtdX7vp9MLM2nsm7e2xJmUKnmQ&amp;ust=1398511283263814" TargetMode="External"/><Relationship Id="rId1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&amp;esrc=s&amp;source=images&amp;cd=&amp;cad=rja&amp;uact=8&amp;docid=OJP9rW88VW3-bM&amp;tbnid=nDX1s62w-Ws8XM:&amp;ved=0CAUQjRw&amp;url=http://www.bionet-skola.com/w/Protura&amp;ei=FlFaU7PGOcXOsgad0IG4BA&amp;bvm=bv.65397613,d.bGQ&amp;psig=AFQjCNHdCfcMXrpnfcJJUKhOu_lDHWo5BQ&amp;ust=1398514159853216" TargetMode="External"/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hyperlink" Target="http://www.google.cz/url?sa=i&amp;rct=j&amp;q=&amp;esrc=s&amp;source=images&amp;cd=&amp;cad=rja&amp;uact=8&amp;docid=m2ZaIav6BpBtLM&amp;tbnid=GRWqjHF9n9NcNM:&amp;ved=0CAUQjRw&amp;url=http://www.cals.ncsu.edu/course/ent525/soil/soilpix/pages/protura_jpg.htm&amp;ei=gVBaU9_WKsiItQbUwYCYBA&amp;bvm=bv.65397613,d.bGQ&amp;psig=AFQjCNHdCfcMXrpnfcJJUKhOu_lDHWo5BQ&amp;ust=139851415985321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OB5w9T5M7fKaVM&amp;tbnid=uRCTos6MYy2GEM:&amp;ved=0CAUQjRw&amp;url=http://bugguide.net/node/view/117696/bgpage&amp;ei=BVFaU576HIbMtQa2zoGgBA&amp;bvm=bv.65397613,d.bGQ&amp;psig=AFQjCNHdCfcMXrpnfcJJUKhOu_lDHWo5BQ&amp;ust=1398514159853216" TargetMode="External"/><Relationship Id="rId5" Type="http://schemas.openxmlformats.org/officeDocument/2006/relationships/image" Target="../media/image23.jpeg"/><Relationship Id="rId10" Type="http://schemas.openxmlformats.org/officeDocument/2006/relationships/image" Target="../media/image26.png"/><Relationship Id="rId4" Type="http://schemas.openxmlformats.org/officeDocument/2006/relationships/hyperlink" Target="http://www.google.cz/url?sa=i&amp;rct=j&amp;q=&amp;esrc=s&amp;source=images&amp;cd=&amp;cad=rja&amp;uact=8&amp;docid=Q03MaYODBWsIzM&amp;tbnid=Lw6PPk3rZ02LlM:&amp;ved=0CAUQjRw&amp;url=http://tolweb.org/Protura&amp;ei=y1BaU8_sDYfFtAbK04CoBA&amp;bvm=bv.65397613,d.bGQ&amp;psig=AFQjCNHdCfcMXrpnfcJJUKhOu_lDHWo5BQ&amp;ust=1398514159853216" TargetMode="External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google.cz/url?sa=i&amp;rct=j&amp;q=&amp;esrc=s&amp;source=images&amp;cd=&amp;cad=rja&amp;uact=8&amp;docid=rOWVvJJQK5SBnM&amp;tbnid=9BG_0ym6ciURXM:&amp;ved=0CAUQjRw&amp;url=https://www.flickr.com/photos/jel1969/8361319777/&amp;ei=GVhaU-WyEYvTsgauwYHIBA&amp;psig=AFQjCNFZlM3O6U46kM9gQ7qMHVVdwKPybg&amp;ust=139851610252495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hyperlink" Target="http://www.google.cz/url?sa=i&amp;rct=j&amp;q=&amp;esrc=s&amp;source=images&amp;cd=&amp;cad=rja&amp;uact=8&amp;docid=E92DgHdNDS_rPM&amp;tbnid=iPVD8Ave0-sSMM:&amp;ved=0CAUQjRw&amp;url=http://www.naturabohemica.cz/catajapyx-confusus/&amp;ei=eFhaU9-2BYTYtQaFjID4BA&amp;psig=AFQjCNEIfDTAB7I6JU2wd2XXhOsFniKXcQ&amp;ust=1398516153758825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jpeg"/><Relationship Id="rId7" Type="http://schemas.openxmlformats.org/officeDocument/2006/relationships/image" Target="../media/image31.jpeg"/><Relationship Id="rId2" Type="http://schemas.openxmlformats.org/officeDocument/2006/relationships/hyperlink" Target="https://www.google.cz/url?sa=i&amp;rct=j&amp;q=&amp;esrc=s&amp;source=images&amp;cd=&amp;cad=rja&amp;uact=8&amp;docid=smHcEnY0qqWz4M&amp;tbnid=DEJr1tIiy-p_XM:&amp;ved=0CAUQjRw&amp;url=https://www.flickr.com/photos/eurythyrea/6429657845/&amp;ei=YV1aU_jMDcXTtAapuYCgBA&amp;psig=AFQjCNH_vL8C1caAk_sd5vrk1f8GADOlfA&amp;ust=139851741947129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Oyey65MGZt59FM&amp;tbnid=lqjhK_UZ3nld4M:&amp;ved=0CAUQjRw&amp;url=http://www.delattinia.de/News_31032008.htm&amp;ei=7l1aU5nyGtHSsgb0zIDQAw&amp;psig=AFQjCNH_vL8C1caAk_sd5vrk1f8GADOlfA&amp;ust=1398517419471298" TargetMode="External"/><Relationship Id="rId5" Type="http://schemas.openxmlformats.org/officeDocument/2006/relationships/image" Target="../media/image30.jpeg"/><Relationship Id="rId4" Type="http://schemas.openxmlformats.org/officeDocument/2006/relationships/hyperlink" Target="http://www.google.cz/url?sa=i&amp;rct=j&amp;q=&amp;esrc=s&amp;source=images&amp;cd=&amp;cad=rja&amp;uact=8&amp;docid=ettf57KO3bJLAM&amp;tbnid=ygApeNTuKlwcyM:&amp;ved=0CAUQjRw&amp;url=http://www.bourgogne-nature.fr/frame/portfolio.php?id_gallerie%3D916&amp;ei=111aU_yKCcnZsgaBhoGQBA&amp;psig=AFQjCNH_vL8C1caAk_sd5vrk1f8GADOlfA&amp;ust=1398517419471298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&amp;esrc=s&amp;source=images&amp;cd=&amp;cad=rja&amp;uact=8&amp;docid=-huYDFBfWwxoRM&amp;tbnid=6wtHRf1VYd0xxM:&amp;ved=0CAUQjRw&amp;url=http://bugguide.net/node/view/753867/bgpage&amp;ei=XGJaU_XoKYKitAbVooCgBA&amp;psig=AFQjCNHSejKlVYg7Pnza_UFBR0c0_rDuYQ&amp;ust=1398518702292180" TargetMode="External"/><Relationship Id="rId3" Type="http://schemas.openxmlformats.org/officeDocument/2006/relationships/image" Target="../media/image33.jpeg"/><Relationship Id="rId7" Type="http://schemas.openxmlformats.org/officeDocument/2006/relationships/image" Target="../media/image35.jpeg"/><Relationship Id="rId2" Type="http://schemas.openxmlformats.org/officeDocument/2006/relationships/hyperlink" Target="http://www.google.cz/url?sa=i&amp;rct=j&amp;q=&amp;esrc=s&amp;source=images&amp;cd=&amp;cad=rja&amp;uact=8&amp;docid=WAlUBolK4N1kmM&amp;tbnid=BpV9fQbCPllCcM:&amp;ved=0CAUQjRw&amp;url=http://www1.montpellier.inra.fr/CBGP/insectes-du-patrimoine/?q%3Den/page/clef-v-ordres-p2&amp;ei=kWFaU-aYI4Xrswb66oGgBA&amp;psig=AFQjCNHVjFMw5RX2Cvt20bGBeH70W4MU7w&amp;ust=139851851662811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qrRE0tX5AHk65M&amp;tbnid=9tx3rUhmyNAAxM:&amp;ved=0CAUQjRw&amp;url=http://www.turbosquid.com/3d-models/3ds-lepisma-saccharina/568112&amp;ei=GGJaU435FoWItQbWroGYBA&amp;psig=AFQjCNEe1l_8t-sbRyJfYA7nqjzClNfr8Q&amp;ust=1398518635052160" TargetMode="External"/><Relationship Id="rId11" Type="http://schemas.openxmlformats.org/officeDocument/2006/relationships/image" Target="../media/image37.jpeg"/><Relationship Id="rId5" Type="http://schemas.openxmlformats.org/officeDocument/2006/relationships/image" Target="../media/image34.jpeg"/><Relationship Id="rId10" Type="http://schemas.openxmlformats.org/officeDocument/2006/relationships/hyperlink" Target="http://www.google.cz/url?sa=i&amp;rct=j&amp;q=&amp;esrc=s&amp;source=images&amp;cd=&amp;cad=rja&amp;uact=8&amp;docid=kRhNynTRNDCdMM&amp;tbnid=H975ahxomEJjnM:&amp;ved=0CAUQjRw&amp;url=http://www.sanguefreddo.net/archive/index.php/t-33165.html&amp;ei=MWNaU6K-Do3XsgaQtYD4Aw&amp;psig=AFQjCNFQ-qqgPl3yXWNYg7M1SOGWPplDvA&amp;ust=1398518890040326" TargetMode="External"/><Relationship Id="rId4" Type="http://schemas.openxmlformats.org/officeDocument/2006/relationships/hyperlink" Target="http://www.google.cz/url?sa=i&amp;rct=j&amp;q=&amp;esrc=s&amp;source=images&amp;cd=&amp;cad=rja&amp;uact=8&amp;docid=nHwAI9cfddE_kM&amp;tbnid=DKwhAPaVXFKGaM:&amp;ved=0CAUQjRw&amp;url=http://www.actaplantarum.org/floraitaliae/viewtopic.php?f%3D155%26t%3D56033&amp;ei=sWFaU5i_MIGXtQacyIHABA&amp;psig=AFQjCNHVjFMw5RX2Cvt20bGBeH70W4MU7w&amp;ust=1398518516628119" TargetMode="External"/><Relationship Id="rId9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2QlL3nGFL_jNqM&amp;tbnid=0FMvDu-A53H2rM:&amp;ved=0CAUQjRw&amp;url=http://mwigle.zenfolio.com/p1069425719/h287a9b1f&amp;ei=-FFeU7SQIsjYtAaDnoG4BA&amp;psig=AFQjCNF67-TimvxHxsBPmd_Hr4sHkVgcpw&amp;ust=1398776626271894" TargetMode="Externa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11560" y="188640"/>
            <a:ext cx="799288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Vývoj </a:t>
            </a:r>
            <a:r>
              <a:rPr lang="cs-CZ" sz="2400" dirty="0" smtClean="0"/>
              <a:t>hmyzu - Ontogeneze</a:t>
            </a:r>
            <a:endParaRPr lang="cs-CZ" sz="2400" dirty="0" smtClean="0"/>
          </a:p>
          <a:p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/>
              <a:t>v</a:t>
            </a:r>
            <a:r>
              <a:rPr lang="cs-CZ" dirty="0" smtClean="0"/>
              <a:t>ětšina - </a:t>
            </a:r>
            <a:r>
              <a:rPr lang="cs-CZ" dirty="0" err="1" smtClean="0"/>
              <a:t>gonochoristé</a:t>
            </a:r>
            <a:r>
              <a:rPr lang="cs-CZ" dirty="0" smtClean="0"/>
              <a:t>, vnitřní oplození </a:t>
            </a:r>
          </a:p>
          <a:p>
            <a:endParaRPr lang="cs-CZ" sz="1400" dirty="0" smtClean="0"/>
          </a:p>
          <a:p>
            <a:r>
              <a:rPr lang="cs-CZ" dirty="0" smtClean="0"/>
              <a:t>-  p</a:t>
            </a:r>
            <a:r>
              <a:rPr lang="cs-CZ" u="sng" dirty="0" smtClean="0"/>
              <a:t>artenogeneze</a:t>
            </a:r>
            <a:r>
              <a:rPr lang="cs-CZ" dirty="0" smtClean="0"/>
              <a:t>:  </a:t>
            </a:r>
          </a:p>
          <a:p>
            <a:r>
              <a:rPr lang="cs-CZ" dirty="0" smtClean="0"/>
              <a:t>	</a:t>
            </a:r>
            <a:r>
              <a:rPr lang="cs-CZ" b="1" dirty="0" err="1"/>
              <a:t>t</a:t>
            </a:r>
            <a:r>
              <a:rPr lang="cs-CZ" b="1" dirty="0" err="1" smtClean="0"/>
              <a:t>helytokie</a:t>
            </a:r>
            <a:r>
              <a:rPr lang="cs-CZ" dirty="0" smtClean="0"/>
              <a:t> – z neoplozených vajíček samičky  (</a:t>
            </a:r>
            <a:r>
              <a:rPr lang="cs-CZ" dirty="0" err="1" smtClean="0"/>
              <a:t>Thysanoptera</a:t>
            </a:r>
            <a:r>
              <a:rPr lang="cs-CZ" dirty="0" smtClean="0"/>
              <a:t>, 		                   </a:t>
            </a:r>
            <a:r>
              <a:rPr lang="cs-CZ" dirty="0" err="1" smtClean="0"/>
              <a:t>Hemiptera</a:t>
            </a:r>
            <a:r>
              <a:rPr lang="cs-CZ" dirty="0" smtClean="0"/>
              <a:t>, </a:t>
            </a:r>
            <a:r>
              <a:rPr lang="cs-CZ" dirty="0" err="1" smtClean="0"/>
              <a:t>Psocoptera</a:t>
            </a:r>
            <a:r>
              <a:rPr lang="cs-CZ" dirty="0" smtClean="0"/>
              <a:t>, </a:t>
            </a:r>
            <a:r>
              <a:rPr lang="cs-CZ" dirty="0" err="1" smtClean="0"/>
              <a:t>Phasmatodea</a:t>
            </a:r>
            <a:r>
              <a:rPr lang="cs-CZ" dirty="0" smtClean="0"/>
              <a:t>)</a:t>
            </a:r>
          </a:p>
          <a:p>
            <a:r>
              <a:rPr lang="cs-CZ" dirty="0" smtClean="0"/>
              <a:t>	</a:t>
            </a:r>
          </a:p>
          <a:p>
            <a:r>
              <a:rPr lang="cs-CZ" dirty="0"/>
              <a:t>	</a:t>
            </a:r>
            <a:r>
              <a:rPr lang="cs-CZ" b="1" dirty="0" err="1"/>
              <a:t>a</a:t>
            </a:r>
            <a:r>
              <a:rPr lang="cs-CZ" b="1" dirty="0" err="1" smtClean="0"/>
              <a:t>rrhenotokie</a:t>
            </a:r>
            <a:r>
              <a:rPr lang="cs-CZ" dirty="0" smtClean="0"/>
              <a:t> – z neoplozených vajíček samci (</a:t>
            </a:r>
            <a:r>
              <a:rPr lang="cs-CZ" dirty="0" err="1" smtClean="0"/>
              <a:t>Hymenoptera</a:t>
            </a:r>
            <a:r>
              <a:rPr lang="cs-CZ" dirty="0" smtClean="0"/>
              <a:t>, </a:t>
            </a:r>
          </a:p>
          <a:p>
            <a:r>
              <a:rPr lang="cs-CZ" dirty="0" smtClean="0"/>
              <a:t>		         někteří </a:t>
            </a:r>
            <a:r>
              <a:rPr lang="cs-CZ" dirty="0" err="1" smtClean="0"/>
              <a:t>Thysanoptera</a:t>
            </a:r>
            <a:r>
              <a:rPr lang="cs-CZ" dirty="0" smtClean="0"/>
              <a:t>)</a:t>
            </a:r>
          </a:p>
          <a:p>
            <a:endParaRPr lang="cs-CZ" dirty="0"/>
          </a:p>
          <a:p>
            <a:pPr marL="285750" indent="-285750">
              <a:buFontTx/>
              <a:buChar char="-"/>
            </a:pPr>
            <a:endParaRPr lang="cs-CZ" sz="1400" dirty="0"/>
          </a:p>
          <a:p>
            <a:pPr marL="285750" indent="-285750">
              <a:buFontTx/>
              <a:buChar char="-"/>
            </a:pPr>
            <a:r>
              <a:rPr lang="cs-CZ" u="sng" dirty="0" err="1"/>
              <a:t>p</a:t>
            </a:r>
            <a:r>
              <a:rPr lang="cs-CZ" u="sng" dirty="0" err="1" smtClean="0"/>
              <a:t>aurometabolie</a:t>
            </a:r>
            <a:r>
              <a:rPr lang="cs-CZ" dirty="0" smtClean="0"/>
              <a:t> – postupná přeměna – larvy = nymfy – </a:t>
            </a:r>
            <a:r>
              <a:rPr lang="cs-CZ" dirty="0" err="1" smtClean="0"/>
              <a:t>Polyneoptera</a:t>
            </a:r>
            <a:r>
              <a:rPr lang="cs-CZ" dirty="0" smtClean="0"/>
              <a:t>, </a:t>
            </a:r>
            <a:r>
              <a:rPr lang="cs-CZ" dirty="0" err="1" smtClean="0"/>
              <a:t>Paraneoptera</a:t>
            </a:r>
            <a:endParaRPr lang="cs-CZ" dirty="0" smtClean="0"/>
          </a:p>
          <a:p>
            <a:pPr marL="285750" indent="-285750">
              <a:buFontTx/>
              <a:buChar char="-"/>
            </a:pPr>
            <a:endParaRPr lang="cs-CZ" sz="1400" dirty="0" smtClean="0"/>
          </a:p>
          <a:p>
            <a:pPr marL="285750" indent="-285750">
              <a:buFontTx/>
              <a:buChar char="-"/>
            </a:pPr>
            <a:r>
              <a:rPr lang="cs-CZ" u="sng" dirty="0" err="1"/>
              <a:t>n</a:t>
            </a:r>
            <a:r>
              <a:rPr lang="cs-CZ" u="sng" dirty="0" err="1" smtClean="0"/>
              <a:t>eometabolie</a:t>
            </a:r>
            <a:r>
              <a:rPr lang="cs-CZ" dirty="0" smtClean="0"/>
              <a:t> – přeměna až v posledním instaru – </a:t>
            </a:r>
            <a:r>
              <a:rPr lang="cs-CZ" dirty="0" err="1" smtClean="0"/>
              <a:t>Thysanoptera</a:t>
            </a:r>
            <a:r>
              <a:rPr lang="cs-CZ" dirty="0" smtClean="0"/>
              <a:t>, </a:t>
            </a:r>
            <a:r>
              <a:rPr lang="cs-CZ" dirty="0" err="1" smtClean="0"/>
              <a:t>Coccoidea</a:t>
            </a:r>
            <a:r>
              <a:rPr lang="cs-CZ" dirty="0" smtClean="0"/>
              <a:t>, </a:t>
            </a:r>
            <a:r>
              <a:rPr lang="cs-CZ" dirty="0" err="1" smtClean="0"/>
              <a:t>Aleyrodoidea</a:t>
            </a:r>
            <a:endParaRPr lang="cs-CZ" dirty="0" smtClean="0"/>
          </a:p>
          <a:p>
            <a:pPr marL="285750" indent="-285750">
              <a:buFontTx/>
              <a:buChar char="-"/>
            </a:pPr>
            <a:endParaRPr lang="cs-CZ" sz="1400" dirty="0"/>
          </a:p>
          <a:p>
            <a:pPr marL="285750" indent="-285750">
              <a:buFontTx/>
              <a:buChar char="-"/>
            </a:pPr>
            <a:r>
              <a:rPr lang="cs-CZ" u="sng" dirty="0" err="1"/>
              <a:t>H</a:t>
            </a:r>
            <a:r>
              <a:rPr lang="cs-CZ" u="sng" dirty="0" err="1" smtClean="0"/>
              <a:t>olometabola</a:t>
            </a:r>
            <a:r>
              <a:rPr lang="cs-CZ" dirty="0" smtClean="0"/>
              <a:t> </a:t>
            </a:r>
            <a:r>
              <a:rPr lang="cs-CZ" dirty="0" smtClean="0"/>
              <a:t>– 1 typ larvy + 1 klidové stadium</a:t>
            </a:r>
          </a:p>
          <a:p>
            <a:pPr marL="742950" lvl="1" indent="-285750">
              <a:buFontTx/>
              <a:buChar char="-"/>
            </a:pPr>
            <a:r>
              <a:rPr lang="cs-CZ" dirty="0" err="1"/>
              <a:t>h</a:t>
            </a:r>
            <a:r>
              <a:rPr lang="cs-CZ" dirty="0" err="1" smtClean="0"/>
              <a:t>ypermetabolie</a:t>
            </a:r>
            <a:r>
              <a:rPr lang="cs-CZ" dirty="0" smtClean="0"/>
              <a:t> – parazitické stadium – </a:t>
            </a:r>
            <a:r>
              <a:rPr lang="cs-CZ" dirty="0" err="1" smtClean="0"/>
              <a:t>Meloidae</a:t>
            </a:r>
            <a:r>
              <a:rPr lang="cs-CZ" dirty="0" smtClean="0"/>
              <a:t> – </a:t>
            </a:r>
            <a:r>
              <a:rPr lang="cs-CZ" dirty="0" err="1" smtClean="0"/>
              <a:t>triungulini</a:t>
            </a:r>
            <a:r>
              <a:rPr lang="cs-CZ" dirty="0" smtClean="0"/>
              <a:t>, </a:t>
            </a:r>
            <a:r>
              <a:rPr lang="cs-CZ" dirty="0" err="1" smtClean="0"/>
              <a:t>Strepsiptera</a:t>
            </a:r>
            <a:r>
              <a:rPr lang="cs-CZ" dirty="0" smtClean="0"/>
              <a:t>, </a:t>
            </a:r>
            <a:r>
              <a:rPr lang="cs-CZ" dirty="0" err="1" smtClean="0"/>
              <a:t>Chalcidoidea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0728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051720" y="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Hexapoda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Ectognatha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Pterygota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Palaeoptera</a:t>
            </a:r>
            <a:endParaRPr lang="en-GB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0" y="369332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3059832" y="369332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Odonata</a:t>
            </a:r>
            <a:r>
              <a:rPr lang="cs-CZ" sz="2400" dirty="0" smtClean="0"/>
              <a:t> - Vážky</a:t>
            </a:r>
            <a:endParaRPr lang="en-GB" sz="2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827584" y="2780928"/>
            <a:ext cx="77048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err="1" smtClean="0"/>
              <a:t>Zygoptera</a:t>
            </a:r>
            <a:r>
              <a:rPr lang="cs-CZ" sz="2200" dirty="0" smtClean="0"/>
              <a:t>                                                </a:t>
            </a:r>
            <a:r>
              <a:rPr lang="cs-CZ" sz="2200" dirty="0" err="1" smtClean="0"/>
              <a:t>Anisoptera</a:t>
            </a:r>
            <a:endParaRPr lang="en-GB" sz="22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287524" y="822851"/>
            <a:ext cx="55446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 smtClean="0"/>
              <a:t>dravé</a:t>
            </a:r>
          </a:p>
          <a:p>
            <a:pPr marL="285750" indent="-285750">
              <a:buFontTx/>
              <a:buChar char="-"/>
            </a:pPr>
            <a:r>
              <a:rPr lang="cs-CZ" dirty="0"/>
              <a:t>t</a:t>
            </a:r>
            <a:r>
              <a:rPr lang="cs-CZ" dirty="0" smtClean="0"/>
              <a:t>eritoriální chování</a:t>
            </a:r>
          </a:p>
          <a:p>
            <a:pPr marL="285750" indent="-285750">
              <a:buFontTx/>
              <a:buChar char="-"/>
            </a:pPr>
            <a:r>
              <a:rPr lang="cs-CZ" dirty="0" err="1"/>
              <a:t>s</a:t>
            </a:r>
            <a:r>
              <a:rPr lang="cs-CZ" dirty="0" err="1" smtClean="0"/>
              <a:t>ynthorax</a:t>
            </a:r>
            <a:r>
              <a:rPr lang="cs-CZ" dirty="0" smtClean="0"/>
              <a:t> – srůst </a:t>
            </a:r>
            <a:r>
              <a:rPr lang="cs-CZ" dirty="0" err="1" smtClean="0"/>
              <a:t>meso</a:t>
            </a:r>
            <a:r>
              <a:rPr lang="cs-CZ" dirty="0" smtClean="0"/>
              <a:t>- a </a:t>
            </a:r>
            <a:r>
              <a:rPr lang="cs-CZ" dirty="0" err="1" smtClean="0"/>
              <a:t>metathoraxu</a:t>
            </a: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/>
              <a:t>s</a:t>
            </a:r>
            <a:r>
              <a:rPr lang="cs-CZ" dirty="0" smtClean="0"/>
              <a:t>labé končetiny</a:t>
            </a:r>
          </a:p>
          <a:p>
            <a:pPr marL="285750" indent="-285750">
              <a:buFontTx/>
              <a:buChar char="-"/>
            </a:pPr>
            <a:r>
              <a:rPr lang="cs-CZ" dirty="0" err="1"/>
              <a:t>c</a:t>
            </a:r>
            <a:r>
              <a:rPr lang="cs-CZ" dirty="0" err="1" smtClean="0"/>
              <a:t>erci</a:t>
            </a:r>
            <a:r>
              <a:rPr lang="cs-CZ" dirty="0" smtClean="0"/>
              <a:t> na konci zadečku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larvy vodní – dravé – lapací maska z labia </a:t>
            </a:r>
            <a:endParaRPr lang="en-GB" dirty="0"/>
          </a:p>
        </p:txBody>
      </p:sp>
      <p:sp>
        <p:nvSpPr>
          <p:cNvPr id="9" name="Obdélník 8"/>
          <p:cNvSpPr/>
          <p:nvPr/>
        </p:nvSpPr>
        <p:spPr>
          <a:xfrm>
            <a:off x="287524" y="830997"/>
            <a:ext cx="4608512" cy="174618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ovéPole 9"/>
          <p:cNvSpPr txBox="1"/>
          <p:nvPr/>
        </p:nvSpPr>
        <p:spPr>
          <a:xfrm>
            <a:off x="287524" y="3211815"/>
            <a:ext cx="3420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 smtClean="0"/>
              <a:t>štíhlí</a:t>
            </a:r>
            <a:r>
              <a:rPr lang="cs-CZ" dirty="0"/>
              <a:t>,</a:t>
            </a:r>
            <a:r>
              <a:rPr lang="cs-CZ" dirty="0" smtClean="0"/>
              <a:t> křídla úzká na bázi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oči daleko od sebe</a:t>
            </a:r>
          </a:p>
          <a:p>
            <a:pPr marL="285750" indent="-285750">
              <a:buFontTx/>
              <a:buChar char="-"/>
            </a:pPr>
            <a:r>
              <a:rPr lang="cs-CZ" dirty="0"/>
              <a:t>l</a:t>
            </a:r>
            <a:r>
              <a:rPr lang="cs-CZ" dirty="0" smtClean="0"/>
              <a:t>arva 3 lupínkovité přívěsky na zadečku</a:t>
            </a:r>
            <a:endParaRPr lang="en-GB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558916" y="3211815"/>
            <a:ext cx="2988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 smtClean="0"/>
              <a:t>robustní, zadní křídla rozšířená - anální lalok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oči se dotýkají</a:t>
            </a:r>
          </a:p>
          <a:p>
            <a:pPr marL="285750" indent="-285750">
              <a:buFontTx/>
              <a:buChar char="-"/>
            </a:pPr>
            <a:r>
              <a:rPr lang="cs-CZ" dirty="0"/>
              <a:t>l</a:t>
            </a:r>
            <a:r>
              <a:rPr lang="cs-CZ" dirty="0" smtClean="0"/>
              <a:t>arvy – anální pyramida</a:t>
            </a:r>
            <a:endParaRPr lang="en-GB" dirty="0"/>
          </a:p>
        </p:txBody>
      </p:sp>
      <p:sp>
        <p:nvSpPr>
          <p:cNvPr id="12" name="Obdélník 11"/>
          <p:cNvSpPr/>
          <p:nvPr/>
        </p:nvSpPr>
        <p:spPr>
          <a:xfrm>
            <a:off x="287524" y="3211815"/>
            <a:ext cx="3276364" cy="1200329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bdélník 12"/>
          <p:cNvSpPr/>
          <p:nvPr/>
        </p:nvSpPr>
        <p:spPr>
          <a:xfrm>
            <a:off x="5472100" y="3211815"/>
            <a:ext cx="3075148" cy="1200329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 descr="https://c2.staticflickr.com/2/1414/866805478_3935e816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85" y="4509120"/>
            <a:ext cx="1792170" cy="151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troutnut.com/im_regspec/picture_1525_larg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4" b="1265"/>
          <a:stretch/>
        </p:blipFill>
        <p:spPr bwMode="auto">
          <a:xfrm rot="16200000">
            <a:off x="1871370" y="4768826"/>
            <a:ext cx="2264552" cy="173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funny.funnyoldplanet.com/wp-content/plugins/wp-o-matic/cache/52bd3_eye-macros-dragonfly-empero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578" y="4525101"/>
            <a:ext cx="1794292" cy="151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lh6.ggpht.com/_k9PPWfqWOdU/SeC6Tnkr2qI/AAAAAAAAOek/ef2RS8zy788/s800/DSC0822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6" t="13959" r="9171" b="11236"/>
          <a:stretch/>
        </p:blipFill>
        <p:spPr bwMode="auto">
          <a:xfrm rot="16200000">
            <a:off x="6752091" y="4861931"/>
            <a:ext cx="2264553" cy="155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Přímá spojnice 14"/>
          <p:cNvCxnSpPr/>
          <p:nvPr/>
        </p:nvCxnSpPr>
        <p:spPr>
          <a:xfrm>
            <a:off x="10332640" y="2996371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6" descr="https://c1.staticflickr.com/9/8145/7112846819_aee625d189_z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r="23742"/>
          <a:stretch/>
        </p:blipFill>
        <p:spPr bwMode="auto">
          <a:xfrm>
            <a:off x="6024930" y="741650"/>
            <a:ext cx="1943880" cy="192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352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547664" y="0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Hexapoda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Ectognatha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Pterygota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Palaeoptera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Odonata</a:t>
            </a:r>
            <a:endParaRPr lang="en-GB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0" y="369332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2051720" y="369331"/>
            <a:ext cx="48245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dirty="0" err="1" smtClean="0"/>
              <a:t>Zygoptera</a:t>
            </a:r>
            <a:r>
              <a:rPr lang="cs-CZ" sz="2200" dirty="0" smtClean="0"/>
              <a:t> – Motýlice + Šidélka</a:t>
            </a:r>
            <a:endParaRPr lang="en-GB" sz="2200" dirty="0"/>
          </a:p>
        </p:txBody>
      </p:sp>
      <p:pic>
        <p:nvPicPr>
          <p:cNvPr id="1026" name="Picture 2" descr="http://www.janneheimonen.net/_gallery/Macrot/_Korennot/Neidonkorento/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0" t="3492" r="9789" b="1201"/>
          <a:stretch/>
        </p:blipFill>
        <p:spPr bwMode="auto">
          <a:xfrm>
            <a:off x="-8874" y="800218"/>
            <a:ext cx="3615072" cy="28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23" y="815428"/>
            <a:ext cx="3059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Motýlice obecná (</a:t>
            </a:r>
            <a:r>
              <a:rPr lang="cs-CZ" sz="1200" i="1" dirty="0" err="1" smtClean="0"/>
              <a:t>Calopteryx</a:t>
            </a:r>
            <a:r>
              <a:rPr lang="cs-CZ" sz="1200" i="1" dirty="0" smtClean="0"/>
              <a:t> </a:t>
            </a:r>
            <a:r>
              <a:rPr lang="cs-CZ" sz="1200" i="1" dirty="0" err="1" smtClean="0"/>
              <a:t>virgo</a:t>
            </a:r>
            <a:r>
              <a:rPr lang="cs-CZ" sz="1200" dirty="0"/>
              <a:t>)</a:t>
            </a:r>
            <a:endParaRPr lang="en-GB" sz="1200" dirty="0"/>
          </a:p>
        </p:txBody>
      </p:sp>
      <p:pic>
        <p:nvPicPr>
          <p:cNvPr id="1028" name="Picture 4" descr="http://upload.wikimedia.org/wikipedia/commons/7/79/Calopteryx_splendens_LC007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5" t="19797" r="7771" b="13330"/>
          <a:stretch/>
        </p:blipFill>
        <p:spPr bwMode="auto">
          <a:xfrm>
            <a:off x="-26" y="3653194"/>
            <a:ext cx="3597324" cy="239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-7243" y="3674819"/>
            <a:ext cx="3059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Motýlice lesklá (</a:t>
            </a:r>
            <a:r>
              <a:rPr lang="cs-CZ" sz="1200" i="1" dirty="0" err="1" smtClean="0"/>
              <a:t>Calopteryx</a:t>
            </a:r>
            <a:r>
              <a:rPr lang="cs-CZ" sz="1200" i="1" dirty="0" smtClean="0"/>
              <a:t>  </a:t>
            </a:r>
            <a:r>
              <a:rPr lang="cs-CZ" sz="1200" i="1" dirty="0" err="1" smtClean="0"/>
              <a:t>splendens</a:t>
            </a:r>
            <a:r>
              <a:rPr lang="cs-CZ" sz="1200" dirty="0" smtClean="0"/>
              <a:t>)</a:t>
            </a:r>
            <a:endParaRPr lang="en-GB" sz="1200" dirty="0"/>
          </a:p>
        </p:txBody>
      </p:sp>
      <p:pic>
        <p:nvPicPr>
          <p:cNvPr id="1030" name="Picture 6" descr="https://kolagen.files.wordpress.com/2010/02/p1040475-3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5" t="8663" r="2242" b="9369"/>
          <a:stretch/>
        </p:blipFill>
        <p:spPr bwMode="auto">
          <a:xfrm>
            <a:off x="3513891" y="800217"/>
            <a:ext cx="5608479" cy="246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3623282" y="829328"/>
            <a:ext cx="3059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Šidélko </a:t>
            </a:r>
            <a:r>
              <a:rPr lang="cs-CZ" sz="1200" dirty="0" err="1" smtClean="0"/>
              <a:t>brvonohé</a:t>
            </a:r>
            <a:r>
              <a:rPr lang="cs-CZ" sz="1200" dirty="0" smtClean="0"/>
              <a:t> (</a:t>
            </a:r>
            <a:r>
              <a:rPr lang="cs-CZ" sz="1200" dirty="0" err="1" smtClean="0"/>
              <a:t>P</a:t>
            </a:r>
            <a:r>
              <a:rPr lang="cs-CZ" sz="1200" i="1" dirty="0" err="1" smtClean="0"/>
              <a:t>latycnemis</a:t>
            </a:r>
            <a:r>
              <a:rPr lang="cs-CZ" sz="1200" i="1" dirty="0" smtClean="0"/>
              <a:t> </a:t>
            </a:r>
            <a:r>
              <a:rPr lang="cs-CZ" sz="1200" i="1" dirty="0" err="1" smtClean="0"/>
              <a:t>pennipes</a:t>
            </a:r>
            <a:r>
              <a:rPr lang="cs-CZ" sz="1200" dirty="0" smtClean="0"/>
              <a:t>)</a:t>
            </a:r>
            <a:endParaRPr lang="en-GB" sz="1200" dirty="0"/>
          </a:p>
        </p:txBody>
      </p:sp>
      <p:pic>
        <p:nvPicPr>
          <p:cNvPr id="1032" name="Picture 8" descr="http://www.arik37.com/var/plain_site/storage/images/media/images/libellen/kleinlibellen-zygotera/grosse-pechlibelle-ischnura-elegans-01/944-1-ger-DE/Grosse-Pechlibelle-Ischnura-elegans-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" t="10024" r="2297" b="6414"/>
          <a:stretch/>
        </p:blipFill>
        <p:spPr bwMode="auto">
          <a:xfrm>
            <a:off x="3540505" y="4965194"/>
            <a:ext cx="2790680" cy="188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3573586" y="6575534"/>
            <a:ext cx="3059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Šidélko větší (</a:t>
            </a:r>
            <a:r>
              <a:rPr lang="cs-CZ" sz="1200" i="1" dirty="0" err="1" smtClean="0"/>
              <a:t>Ischnura</a:t>
            </a:r>
            <a:r>
              <a:rPr lang="cs-CZ" sz="1200" i="1" dirty="0" smtClean="0"/>
              <a:t> </a:t>
            </a:r>
            <a:r>
              <a:rPr lang="cs-CZ" sz="1200" i="1" dirty="0" err="1" smtClean="0"/>
              <a:t>elegans</a:t>
            </a:r>
            <a:r>
              <a:rPr lang="cs-CZ" sz="1200" dirty="0" smtClean="0"/>
              <a:t>)</a:t>
            </a:r>
            <a:endParaRPr lang="en-GB" sz="1200" dirty="0"/>
          </a:p>
        </p:txBody>
      </p:sp>
      <p:pic>
        <p:nvPicPr>
          <p:cNvPr id="1036" name="Picture 12" descr="http://shadowness.com/file/item8/241111/imag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7" t="15744" r="17382" b="13820"/>
          <a:stretch/>
        </p:blipFill>
        <p:spPr bwMode="auto">
          <a:xfrm>
            <a:off x="3522919" y="2939927"/>
            <a:ext cx="2759032" cy="204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3449497" y="4688772"/>
            <a:ext cx="3059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Šidélko páskované (</a:t>
            </a:r>
            <a:r>
              <a:rPr lang="cs-CZ" sz="1200" i="1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Coenagrion</a:t>
            </a:r>
            <a:r>
              <a:rPr lang="cs-CZ" sz="1200" i="1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cs-CZ" sz="1200" i="1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puella</a:t>
            </a:r>
            <a:r>
              <a:rPr lang="cs-CZ" sz="1200" i="1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)</a:t>
            </a:r>
            <a:endParaRPr lang="en-GB" sz="12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3411727" y="3086668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male</a:t>
            </a:r>
            <a:endParaRPr lang="en-GB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40" name="Picture 16" descr="http://www.macro-photo.cz/images/sidlatka_paskovana/a360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1" t="8286" r="1207" b="11604"/>
          <a:stretch/>
        </p:blipFill>
        <p:spPr bwMode="auto">
          <a:xfrm>
            <a:off x="6252585" y="2929954"/>
            <a:ext cx="2867018" cy="393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ovéPole 22"/>
          <p:cNvSpPr txBox="1"/>
          <p:nvPr/>
        </p:nvSpPr>
        <p:spPr>
          <a:xfrm>
            <a:off x="6318130" y="6568018"/>
            <a:ext cx="3059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Šídlatka páskovaná (</a:t>
            </a:r>
            <a:r>
              <a:rPr lang="cs-CZ" sz="1200" i="1" dirty="0" err="1" smtClean="0"/>
              <a:t>Ilestes</a:t>
            </a:r>
            <a:r>
              <a:rPr lang="cs-CZ" sz="1200" i="1" dirty="0" smtClean="0"/>
              <a:t> </a:t>
            </a:r>
            <a:r>
              <a:rPr lang="cs-CZ" sz="1200" i="1" dirty="0" err="1" smtClean="0"/>
              <a:t>sponsa</a:t>
            </a:r>
            <a:r>
              <a:rPr lang="cs-CZ" sz="1200" dirty="0" smtClean="0"/>
              <a:t>)</a:t>
            </a:r>
            <a:endParaRPr lang="en-GB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79512" y="625098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- u nás cca 25 druhů</a:t>
            </a:r>
            <a:endParaRPr lang="en-GB" dirty="0"/>
          </a:p>
        </p:txBody>
      </p:sp>
      <p:sp>
        <p:nvSpPr>
          <p:cNvPr id="12" name="Obdélník 11"/>
          <p:cNvSpPr/>
          <p:nvPr/>
        </p:nvSpPr>
        <p:spPr>
          <a:xfrm>
            <a:off x="179512" y="6250982"/>
            <a:ext cx="230425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3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547664" y="0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Hexapoda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Ectognatha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Pterygota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Palaeoptera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Odonata</a:t>
            </a:r>
            <a:endParaRPr lang="en-GB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6" name="Přímá spojnice 5"/>
          <p:cNvCxnSpPr/>
          <p:nvPr/>
        </p:nvCxnSpPr>
        <p:spPr>
          <a:xfrm>
            <a:off x="0" y="369332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2035999" y="369330"/>
            <a:ext cx="48245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dirty="0" err="1" smtClean="0"/>
              <a:t>Anisoptera</a:t>
            </a:r>
            <a:r>
              <a:rPr lang="cs-CZ" sz="2200" dirty="0" smtClean="0"/>
              <a:t> – Vážky + Šídla</a:t>
            </a:r>
            <a:endParaRPr lang="en-GB" sz="2200" dirty="0"/>
          </a:p>
        </p:txBody>
      </p:sp>
      <p:pic>
        <p:nvPicPr>
          <p:cNvPr id="2054" name="Picture 6" descr="http://zivotniprostredi.koprivnice.org/image.php?idx=601&amp;mw=900&amp;mh=6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503" y="1092427"/>
            <a:ext cx="4118064" cy="274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vazky.estranky.cz/img/picture/571/Anax_imperator_male0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" t="7859" r="35968" b="21593"/>
          <a:stretch/>
        </p:blipFill>
        <p:spPr bwMode="auto">
          <a:xfrm>
            <a:off x="5696096" y="3997516"/>
            <a:ext cx="3372393" cy="279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upload.wikimedia.org/wikipedia/commons/8/81/CrocothemisErythraeaMal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250" y="3982333"/>
            <a:ext cx="3318902" cy="281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idata.over-blog.com/3/00/63/28/Insectes-2/Sympetrum-jaune-d-or-femell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6" t="1264" r="13640" b="2055"/>
          <a:stretch/>
        </p:blipFill>
        <p:spPr bwMode="auto">
          <a:xfrm>
            <a:off x="49388" y="3982333"/>
            <a:ext cx="2740389" cy="282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6471579" y="478280"/>
            <a:ext cx="2348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- u nás cca 40 druhů</a:t>
            </a:r>
            <a:endParaRPr lang="en-GB" dirty="0"/>
          </a:p>
        </p:txBody>
      </p:sp>
      <p:grpSp>
        <p:nvGrpSpPr>
          <p:cNvPr id="2" name="Skupina 1"/>
          <p:cNvGrpSpPr/>
          <p:nvPr/>
        </p:nvGrpSpPr>
        <p:grpSpPr>
          <a:xfrm>
            <a:off x="193401" y="1064118"/>
            <a:ext cx="4087300" cy="2801993"/>
            <a:chOff x="-26369" y="815428"/>
            <a:chExt cx="4087300" cy="2801993"/>
          </a:xfrm>
        </p:grpSpPr>
        <p:pic>
          <p:nvPicPr>
            <p:cNvPr id="2050" name="Picture 2" descr="http://www.brocross.com/dfly/species/pics/Libellula%20depressa%20m%20Weaver%20parkway%201-5-11%20A%20Redley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369" y="858637"/>
              <a:ext cx="4087300" cy="2724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encrypted-tbn1.gstatic.com/images?q=tbn:ANd9GcSjHoR37gglndQhs3Ph5FsBAbXgxlvW7u0ApslPt1rs5fs0I1yxaQ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2" t="19430" r="9804" b="6210"/>
            <a:stretch/>
          </p:blipFill>
          <p:spPr bwMode="auto">
            <a:xfrm>
              <a:off x="2303841" y="2492896"/>
              <a:ext cx="1757090" cy="1090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ovéPole 14"/>
            <p:cNvSpPr txBox="1"/>
            <p:nvPr/>
          </p:nvSpPr>
          <p:spPr>
            <a:xfrm>
              <a:off x="23" y="815428"/>
              <a:ext cx="30598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 smtClean="0">
                  <a:solidFill>
                    <a:schemeClr val="bg1">
                      <a:lumMod val="20000"/>
                      <a:lumOff val="80000"/>
                    </a:schemeClr>
                  </a:solidFill>
                </a:rPr>
                <a:t>Vážka ploská (</a:t>
              </a:r>
              <a:r>
                <a:rPr lang="cs-CZ" sz="1200" i="1" dirty="0" err="1" smtClean="0">
                  <a:solidFill>
                    <a:schemeClr val="bg1">
                      <a:lumMod val="20000"/>
                      <a:lumOff val="80000"/>
                    </a:schemeClr>
                  </a:solidFill>
                </a:rPr>
                <a:t>Libellula</a:t>
              </a:r>
              <a:r>
                <a:rPr lang="cs-CZ" sz="1200" i="1" dirty="0" smtClean="0">
                  <a:solidFill>
                    <a:schemeClr val="bg1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cs-CZ" sz="1200" i="1" dirty="0" err="1" smtClean="0">
                  <a:solidFill>
                    <a:schemeClr val="bg1">
                      <a:lumMod val="20000"/>
                      <a:lumOff val="80000"/>
                    </a:schemeClr>
                  </a:solidFill>
                </a:rPr>
                <a:t>depressa</a:t>
              </a:r>
              <a:r>
                <a:rPr lang="cs-CZ" sz="1200" dirty="0" smtClean="0">
                  <a:solidFill>
                    <a:schemeClr val="bg1">
                      <a:lumMod val="20000"/>
                      <a:lumOff val="80000"/>
                    </a:schemeClr>
                  </a:solidFill>
                </a:rPr>
                <a:t>)</a:t>
              </a:r>
              <a:endParaRPr lang="en-GB" sz="1200" dirty="0">
                <a:solidFill>
                  <a:schemeClr val="bg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2243503" y="3340422"/>
              <a:ext cx="8640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 err="1" smtClean="0">
                  <a:solidFill>
                    <a:schemeClr val="accent3">
                      <a:lumMod val="20000"/>
                      <a:lumOff val="80000"/>
                    </a:schemeClr>
                  </a:solidFill>
                </a:rPr>
                <a:t>female</a:t>
              </a:r>
              <a:endParaRPr lang="en-GB" sz="1200" dirty="0">
                <a:solidFill>
                  <a:schemeClr val="accent3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17" name="TextovéPole 16"/>
          <p:cNvSpPr txBox="1"/>
          <p:nvPr/>
        </p:nvSpPr>
        <p:spPr>
          <a:xfrm>
            <a:off x="21803" y="4007031"/>
            <a:ext cx="3059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Vážka žlutavá (</a:t>
            </a:r>
            <a:r>
              <a:rPr lang="cs-CZ" sz="1200" i="1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Sympetrum</a:t>
            </a:r>
            <a:r>
              <a:rPr lang="cs-CZ" sz="1200" i="1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cs-CZ" sz="1200" i="1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flaveolum</a:t>
            </a:r>
            <a:r>
              <a:rPr lang="cs-CZ" sz="1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)</a:t>
            </a:r>
            <a:endParaRPr lang="en-GB" sz="12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2941325" y="6527573"/>
            <a:ext cx="3059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Vážka červená</a:t>
            </a:r>
            <a:endParaRPr lang="en-GB" sz="12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790347" y="1112770"/>
            <a:ext cx="3059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Šídlo velké(</a:t>
            </a:r>
            <a:r>
              <a:rPr lang="cs-CZ" sz="1200" i="1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Aeschna</a:t>
            </a:r>
            <a:r>
              <a:rPr lang="cs-CZ" sz="1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cs-CZ" sz="1200" i="1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grandis</a:t>
            </a:r>
            <a:r>
              <a:rPr lang="cs-CZ" sz="1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) </a:t>
            </a:r>
            <a:endParaRPr lang="en-GB" sz="12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5940152" y="4023142"/>
            <a:ext cx="3059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Šídlo královské(</a:t>
            </a:r>
            <a:r>
              <a:rPr lang="cs-CZ" sz="1200" i="1" dirty="0" err="1" smtClean="0"/>
              <a:t>Anax</a:t>
            </a:r>
            <a:r>
              <a:rPr lang="cs-CZ" sz="1200" i="1" dirty="0" smtClean="0"/>
              <a:t> </a:t>
            </a:r>
            <a:r>
              <a:rPr lang="cs-CZ" sz="1200" i="1" dirty="0" err="1" smtClean="0"/>
              <a:t>imperator</a:t>
            </a:r>
            <a:r>
              <a:rPr lang="cs-CZ" sz="1200" dirty="0" smtClean="0"/>
              <a:t>) </a:t>
            </a:r>
            <a:endParaRPr lang="en-GB" sz="1200" dirty="0"/>
          </a:p>
        </p:txBody>
      </p:sp>
      <p:sp>
        <p:nvSpPr>
          <p:cNvPr id="9" name="Obdélník 8"/>
          <p:cNvSpPr/>
          <p:nvPr/>
        </p:nvSpPr>
        <p:spPr>
          <a:xfrm>
            <a:off x="6471579" y="478280"/>
            <a:ext cx="2280938" cy="3385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394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547664" y="0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Hexapoda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Ectognatha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Pterygota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Neoptera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Polyneoptera</a:t>
            </a:r>
            <a:endParaRPr lang="en-GB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992560" y="388141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Plecoptera</a:t>
            </a:r>
            <a:r>
              <a:rPr lang="cs-CZ" sz="2400" dirty="0" smtClean="0"/>
              <a:t> - Pošvatky</a:t>
            </a:r>
            <a:endParaRPr lang="en-GB" sz="2400" dirty="0"/>
          </a:p>
        </p:txBody>
      </p:sp>
      <p:cxnSp>
        <p:nvCxnSpPr>
          <p:cNvPr id="6" name="Přímá spojnice 5"/>
          <p:cNvCxnSpPr/>
          <p:nvPr/>
        </p:nvCxnSpPr>
        <p:spPr>
          <a:xfrm>
            <a:off x="0" y="369332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165388" y="849806"/>
            <a:ext cx="63472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/>
              <a:t>k</a:t>
            </a:r>
            <a:r>
              <a:rPr lang="cs-CZ" dirty="0" smtClean="0"/>
              <a:t>řídla ploše nad tělo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/>
              <a:t>n</a:t>
            </a:r>
            <a:r>
              <a:rPr lang="cs-CZ" dirty="0" smtClean="0"/>
              <a:t>a konci zadečku dlouhé </a:t>
            </a:r>
            <a:r>
              <a:rPr lang="cs-CZ" dirty="0" err="1" smtClean="0"/>
              <a:t>cerci</a:t>
            </a:r>
            <a:endParaRPr lang="cs-CZ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/>
              <a:t>l</a:t>
            </a:r>
            <a:r>
              <a:rPr lang="cs-CZ" dirty="0" smtClean="0"/>
              <a:t>arvy vodní – žábra na hrudi, stehnech, mezi štěty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/>
              <a:t>náročné na obsah kyslíku – tekoucí </a:t>
            </a:r>
            <a:r>
              <a:rPr lang="cs-CZ" dirty="0" smtClean="0"/>
              <a:t>vody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/>
              <a:t>22-23 instarů, </a:t>
            </a:r>
            <a:r>
              <a:rPr lang="cs-CZ" dirty="0" err="1" smtClean="0"/>
              <a:t>subimago</a:t>
            </a:r>
            <a:r>
              <a:rPr lang="cs-CZ" dirty="0" smtClean="0"/>
              <a:t> chybí</a:t>
            </a:r>
            <a:endParaRPr lang="cs-CZ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/>
              <a:t>d</a:t>
            </a:r>
            <a:r>
              <a:rPr lang="cs-CZ" dirty="0" smtClean="0"/>
              <a:t>ospělci krátkověcí</a:t>
            </a:r>
            <a:endParaRPr lang="en-GB" dirty="0"/>
          </a:p>
        </p:txBody>
      </p:sp>
      <p:sp>
        <p:nvSpPr>
          <p:cNvPr id="8" name="Obdélník 7"/>
          <p:cNvSpPr/>
          <p:nvPr/>
        </p:nvSpPr>
        <p:spPr>
          <a:xfrm>
            <a:off x="96952" y="849807"/>
            <a:ext cx="5579879" cy="258532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 descr="http://calphotos.berkeley.edu/imgs/512x768/1111_1111/2222/102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940" y="838141"/>
            <a:ext cx="3363889" cy="224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18.photobucket.com/albums/b129/jonessteffan/IMG_3194-8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6" t="4609" r="13871" b="2499"/>
          <a:stretch/>
        </p:blipFill>
        <p:spPr bwMode="auto">
          <a:xfrm>
            <a:off x="5821954" y="3264310"/>
            <a:ext cx="3381751" cy="276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fugleognatur.dk/images/galleri/IMG_5609%20Issl%C3%B8rvinge%20hu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" t="12183" r="1086" b="6257"/>
          <a:stretch/>
        </p:blipFill>
        <p:spPr bwMode="auto">
          <a:xfrm>
            <a:off x="-34441" y="3771280"/>
            <a:ext cx="3855778" cy="215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fugleognatur.dk/images/galleri/Billede-087-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1" t="5647" r="13330" b="5256"/>
          <a:stretch/>
        </p:blipFill>
        <p:spPr bwMode="auto">
          <a:xfrm>
            <a:off x="3887447" y="3572683"/>
            <a:ext cx="1789385" cy="299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5685282" y="6294114"/>
            <a:ext cx="3059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 err="1" smtClean="0"/>
              <a:t>Dinocrass</a:t>
            </a:r>
            <a:r>
              <a:rPr lang="cs-CZ" sz="1200" dirty="0" smtClean="0"/>
              <a:t> </a:t>
            </a:r>
            <a:r>
              <a:rPr lang="cs-CZ" sz="1200" dirty="0" err="1" smtClean="0"/>
              <a:t>sp</a:t>
            </a:r>
            <a:r>
              <a:rPr lang="cs-CZ" sz="1200" dirty="0" smtClean="0"/>
              <a:t>.</a:t>
            </a:r>
            <a:endParaRPr lang="en-GB" sz="12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3854953" y="3632781"/>
            <a:ext cx="3059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 err="1" smtClean="0"/>
              <a:t>Leuctra</a:t>
            </a:r>
            <a:r>
              <a:rPr lang="cs-CZ" sz="1200" dirty="0" smtClean="0"/>
              <a:t> </a:t>
            </a:r>
            <a:r>
              <a:rPr lang="cs-CZ" sz="1200" dirty="0" err="1" smtClean="0"/>
              <a:t>sp</a:t>
            </a:r>
            <a:r>
              <a:rPr lang="cs-CZ" sz="1200" dirty="0" smtClean="0"/>
              <a:t>.</a:t>
            </a:r>
            <a:endParaRPr lang="en-GB" sz="12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188172" y="6247947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- u nás cca 100 druhů</a:t>
            </a:r>
            <a:endParaRPr lang="en-GB" dirty="0"/>
          </a:p>
        </p:txBody>
      </p:sp>
      <p:sp>
        <p:nvSpPr>
          <p:cNvPr id="11" name="Obdélník 10"/>
          <p:cNvSpPr/>
          <p:nvPr/>
        </p:nvSpPr>
        <p:spPr>
          <a:xfrm>
            <a:off x="172409" y="6267428"/>
            <a:ext cx="234361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394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547664" y="0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Hexapoda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Ectognatha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Pterygota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Neoptera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Polyneoptera</a:t>
            </a:r>
            <a:endParaRPr lang="en-GB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0" y="369332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2843808" y="369332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Dermaptera</a:t>
            </a:r>
            <a:r>
              <a:rPr lang="cs-CZ" sz="2400" dirty="0" smtClean="0"/>
              <a:t> - Škvoři</a:t>
            </a:r>
            <a:endParaRPr lang="en-GB" sz="2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180155" y="830997"/>
            <a:ext cx="54726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k</a:t>
            </a:r>
            <a:r>
              <a:rPr lang="cs-CZ" dirty="0" smtClean="0"/>
              <a:t>ousací ústní ústrojí - všežraví</a:t>
            </a:r>
          </a:p>
          <a:p>
            <a:pPr marL="285750" indent="-285750">
              <a:buFontTx/>
              <a:buChar char="-"/>
            </a:pPr>
            <a:r>
              <a:rPr lang="cs-CZ" dirty="0"/>
              <a:t>v</a:t>
            </a:r>
            <a:r>
              <a:rPr lang="cs-CZ" dirty="0" smtClean="0"/>
              <a:t>elké oči, </a:t>
            </a:r>
            <a:r>
              <a:rPr lang="cs-CZ" dirty="0" err="1" smtClean="0"/>
              <a:t>ocelli</a:t>
            </a:r>
            <a:r>
              <a:rPr lang="cs-CZ" dirty="0" smtClean="0"/>
              <a:t> chybí</a:t>
            </a:r>
          </a:p>
          <a:p>
            <a:pPr marL="285750" indent="-285750">
              <a:buFontTx/>
              <a:buChar char="-"/>
            </a:pPr>
            <a:r>
              <a:rPr lang="cs-CZ" dirty="0"/>
              <a:t>k</a:t>
            </a:r>
            <a:r>
              <a:rPr lang="cs-CZ" dirty="0" smtClean="0"/>
              <a:t>řídla – 1. pár </a:t>
            </a:r>
            <a:r>
              <a:rPr lang="cs-CZ" dirty="0" err="1" smtClean="0"/>
              <a:t>tegminy</a:t>
            </a:r>
            <a:r>
              <a:rPr lang="cs-CZ" dirty="0" smtClean="0"/>
              <a:t>, 2. blanitý</a:t>
            </a:r>
          </a:p>
          <a:p>
            <a:pPr marL="285750" indent="-285750">
              <a:buFontTx/>
              <a:buChar char="-"/>
            </a:pPr>
            <a:r>
              <a:rPr lang="cs-CZ" dirty="0"/>
              <a:t>n</a:t>
            </a:r>
            <a:r>
              <a:rPr lang="cs-CZ" dirty="0" smtClean="0"/>
              <a:t>a zadečku klíšťky (samci větší)</a:t>
            </a:r>
          </a:p>
          <a:p>
            <a:pPr marL="285750" indent="-285750">
              <a:buFontTx/>
              <a:buChar char="-"/>
            </a:pPr>
            <a:r>
              <a:rPr lang="cs-CZ" dirty="0"/>
              <a:t>n</a:t>
            </a:r>
            <a:r>
              <a:rPr lang="cs-CZ" dirty="0" smtClean="0"/>
              <a:t>oční aktivita</a:t>
            </a:r>
          </a:p>
          <a:p>
            <a:pPr marL="285750" indent="-285750">
              <a:buFontTx/>
              <a:buChar char="-"/>
            </a:pPr>
            <a:r>
              <a:rPr lang="cs-CZ" dirty="0"/>
              <a:t>p</a:t>
            </a:r>
            <a:r>
              <a:rPr lang="cs-CZ" dirty="0" smtClean="0"/>
              <a:t>éče o </a:t>
            </a:r>
            <a:r>
              <a:rPr lang="cs-CZ" dirty="0" smtClean="0"/>
              <a:t>potomstvo</a:t>
            </a:r>
          </a:p>
          <a:p>
            <a:r>
              <a:rPr lang="cs-CZ" dirty="0" smtClean="0"/>
              <a:t>-   </a:t>
            </a:r>
            <a:r>
              <a:rPr lang="cs-CZ" dirty="0"/>
              <a:t>u nás 7 druhů</a:t>
            </a: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8" name="Obdélník 7"/>
          <p:cNvSpPr/>
          <p:nvPr/>
        </p:nvSpPr>
        <p:spPr>
          <a:xfrm>
            <a:off x="179512" y="830996"/>
            <a:ext cx="3960440" cy="20219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98" name="Picture 2" descr="http://4.bp.blogspot.com/-ecFP1mUcXAY/USpXkkzLsZI/AAAAAAAAEe4/zbez-eoEWDU/s1600/Dermaptera_A6667_PQ12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1" b="12308"/>
          <a:stretch/>
        </p:blipFill>
        <p:spPr bwMode="auto">
          <a:xfrm>
            <a:off x="5591344" y="996088"/>
            <a:ext cx="3244994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bugguide.net/images/raw/9HYH2HAH2H3H5LNZ9HDHMH2ZLLEZ5H1HEHFHPHJHUH9ZMLZRNH1ZEHYH8LYH7LVZXLRR7L4Z8HVH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" t="16438" r="1639" b="3965"/>
          <a:stretch/>
        </p:blipFill>
        <p:spPr bwMode="auto">
          <a:xfrm>
            <a:off x="5591344" y="2722999"/>
            <a:ext cx="3244994" cy="200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5615657" y="4178039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Škvor obecný </a:t>
            </a:r>
          </a:p>
          <a:p>
            <a:r>
              <a:rPr lang="cs-CZ" sz="1200" dirty="0" smtClean="0"/>
              <a:t>(</a:t>
            </a:r>
            <a:r>
              <a:rPr lang="cs-CZ" sz="1200" i="1" dirty="0" err="1" smtClean="0"/>
              <a:t>Forficula</a:t>
            </a:r>
            <a:r>
              <a:rPr lang="cs-CZ" sz="1200" i="1" dirty="0" smtClean="0"/>
              <a:t> </a:t>
            </a:r>
            <a:r>
              <a:rPr lang="cs-CZ" sz="1200" i="1" dirty="0" err="1" smtClean="0"/>
              <a:t>auricularia</a:t>
            </a:r>
            <a:r>
              <a:rPr lang="cs-CZ" sz="1200" dirty="0" smtClean="0"/>
              <a:t>)</a:t>
            </a:r>
            <a:endParaRPr lang="en-GB" sz="12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652763" y="996088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Škvor velký (</a:t>
            </a:r>
            <a:r>
              <a:rPr lang="cs-CZ" sz="1200" i="1" dirty="0" err="1" smtClean="0"/>
              <a:t>Labidura</a:t>
            </a:r>
            <a:r>
              <a:rPr lang="cs-CZ" sz="1200" i="1" dirty="0" smtClean="0"/>
              <a:t> </a:t>
            </a:r>
            <a:r>
              <a:rPr lang="cs-CZ" sz="1200" i="1" dirty="0" err="1" smtClean="0"/>
              <a:t>riparia</a:t>
            </a:r>
            <a:r>
              <a:rPr lang="cs-CZ" sz="1200" dirty="0" smtClean="0"/>
              <a:t>)</a:t>
            </a:r>
            <a:endParaRPr lang="en-GB" sz="1200" dirty="0"/>
          </a:p>
        </p:txBody>
      </p:sp>
      <p:pic>
        <p:nvPicPr>
          <p:cNvPr id="4102" name="Picture 6" descr="http://aramel.free.fr/Anechura-bipunctata-male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357" y="4856122"/>
            <a:ext cx="3221981" cy="186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5640803" y="4828262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Škvor </a:t>
            </a:r>
            <a:r>
              <a:rPr lang="cs-CZ" sz="12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dvojskvrnný</a:t>
            </a:r>
            <a:r>
              <a:rPr lang="cs-CZ" sz="1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(</a:t>
            </a:r>
            <a:r>
              <a:rPr lang="cs-CZ" sz="1200" i="1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Anechura</a:t>
            </a:r>
            <a:r>
              <a:rPr lang="cs-CZ" sz="1200" i="1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cs-CZ" sz="1200" i="1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bipunctata</a:t>
            </a:r>
            <a:r>
              <a:rPr lang="cs-CZ" sz="1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)</a:t>
            </a:r>
            <a:endParaRPr lang="en-GB" sz="12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308" y="2110713"/>
            <a:ext cx="2231306" cy="206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http://upload.wikimedia.org/wikipedia/commons/thumb/d/de/Nesting_Earwig_Chester_UK_2.jpg/777px-Nesting_Earwig_Chester_UK_2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" t="6796" r="6418" b="7613"/>
          <a:stretch/>
        </p:blipFill>
        <p:spPr bwMode="auto">
          <a:xfrm>
            <a:off x="1" y="4447569"/>
            <a:ext cx="3275856" cy="242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bugguide.net/images/raw/M0OQE0L060L090FRMQDRFKJQX0CQRQ1RRQCQI0TQLQJQJKJQ803QZQWRYK1RJKURG03Q80DQHQ3RIQ.jpg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5" t="8107" r="10229" b="211"/>
          <a:stretch/>
        </p:blipFill>
        <p:spPr bwMode="auto">
          <a:xfrm>
            <a:off x="3592538" y="4425653"/>
            <a:ext cx="1656000" cy="247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394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547664" y="0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Hexapoda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Ectognatha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Pterygota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Neoptera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Polyneoptera</a:t>
            </a:r>
            <a:endParaRPr lang="en-GB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0" y="369332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2843808" y="369332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Embioptera</a:t>
            </a:r>
            <a:r>
              <a:rPr lang="cs-CZ" sz="2400" dirty="0" smtClean="0"/>
              <a:t> - </a:t>
            </a:r>
            <a:r>
              <a:rPr lang="cs-CZ" sz="2400" dirty="0" err="1" smtClean="0"/>
              <a:t>Snovatky</a:t>
            </a:r>
            <a:endParaRPr lang="en-GB" sz="2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127278" y="830997"/>
            <a:ext cx="45887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 smtClean="0"/>
              <a:t>tropy, subtropy, ve </a:t>
            </a:r>
            <a:r>
              <a:rPr lang="cs-CZ" dirty="0"/>
              <a:t>Středomoří</a:t>
            </a: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/>
              <a:t>s</a:t>
            </a:r>
            <a:r>
              <a:rPr lang="cs-CZ" dirty="0" smtClean="0"/>
              <a:t>amice </a:t>
            </a:r>
            <a:r>
              <a:rPr lang="cs-CZ" dirty="0" err="1" smtClean="0"/>
              <a:t>apterní</a:t>
            </a: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 err="1" smtClean="0"/>
              <a:t>cerci</a:t>
            </a: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 err="1"/>
              <a:t>z</a:t>
            </a:r>
            <a:r>
              <a:rPr lang="cs-CZ" dirty="0" err="1" smtClean="0"/>
              <a:t>tlustlý</a:t>
            </a:r>
            <a:r>
              <a:rPr lang="cs-CZ" dirty="0" smtClean="0"/>
              <a:t> článek na </a:t>
            </a:r>
            <a:r>
              <a:rPr lang="cs-CZ" dirty="0" err="1" smtClean="0"/>
              <a:t>tarsu</a:t>
            </a:r>
            <a:r>
              <a:rPr lang="cs-CZ" dirty="0" smtClean="0"/>
              <a:t> – snovací žlázy – chodbičky vystlané hedvábnými vlákny</a:t>
            </a:r>
          </a:p>
          <a:p>
            <a:pPr marL="285750" indent="-285750">
              <a:buFontTx/>
              <a:buChar char="-"/>
            </a:pPr>
            <a:r>
              <a:rPr lang="cs-CZ" dirty="0"/>
              <a:t>ž</a:t>
            </a:r>
            <a:r>
              <a:rPr lang="cs-CZ" dirty="0" smtClean="0"/>
              <a:t>ijí skrytě – kolonie, bez hierarchie</a:t>
            </a:r>
            <a:endParaRPr lang="en-GB" dirty="0"/>
          </a:p>
        </p:txBody>
      </p:sp>
      <p:sp>
        <p:nvSpPr>
          <p:cNvPr id="8" name="Obdélník 7"/>
          <p:cNvSpPr/>
          <p:nvPr/>
        </p:nvSpPr>
        <p:spPr>
          <a:xfrm>
            <a:off x="127278" y="830997"/>
            <a:ext cx="4588737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2" name="Picture 2" descr="http://upload.wikimedia.org/wikipedia/commons/3/3c/Embia_majo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1" b="9591"/>
          <a:stretch/>
        </p:blipFill>
        <p:spPr bwMode="auto">
          <a:xfrm>
            <a:off x="693746" y="2708920"/>
            <a:ext cx="324090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395536" y="5738772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 smtClean="0"/>
              <a:t>4-20 mm</a:t>
            </a:r>
          </a:p>
          <a:p>
            <a:pPr marL="285750" indent="-285750">
              <a:buFontTx/>
              <a:buChar char="-"/>
            </a:pPr>
            <a:r>
              <a:rPr lang="cs-CZ" dirty="0"/>
              <a:t>c</a:t>
            </a:r>
            <a:r>
              <a:rPr lang="cs-CZ" dirty="0" smtClean="0"/>
              <a:t>elkem asi 200 druhů</a:t>
            </a:r>
          </a:p>
          <a:p>
            <a:pPr marL="285750" indent="-285750">
              <a:buFontTx/>
              <a:buChar char="-"/>
            </a:pPr>
            <a:r>
              <a:rPr lang="cs-CZ" dirty="0"/>
              <a:t>v</a:t>
            </a:r>
            <a:r>
              <a:rPr lang="cs-CZ" dirty="0" smtClean="0"/>
              <a:t> ČR nežijí</a:t>
            </a:r>
            <a:endParaRPr lang="en-GB" dirty="0"/>
          </a:p>
        </p:txBody>
      </p:sp>
      <p:sp>
        <p:nvSpPr>
          <p:cNvPr id="10" name="Obdélník 9"/>
          <p:cNvSpPr/>
          <p:nvPr/>
        </p:nvSpPr>
        <p:spPr>
          <a:xfrm>
            <a:off x="395536" y="5738772"/>
            <a:ext cx="266429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4" name="Picture 4" descr="http://4.bp.blogspot.com/_7bDnueoMXv8/SgNuV5jLzhI/AAAAAAAAADQ/q1gmtnWSTQU/s400/embiop01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195" y="945880"/>
            <a:ext cx="381000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8" descr="data:image/jpeg;base64,/9j/4AAQSkZJRgABAQAAAQABAAD/2wCEAAkGBhQSEBQUEhQUFBQUFxQUFRUUFBQUFBQVFBUVFBQVFRQXHCYeFxkjGRQUHy8gIycpLCwsFR4xNTAqNSYrLCkBCQoKDgwOGg8PGikkHBwsKSksLCwsKSksKSwsKSwsLCwsLCwsLCwsLCwsLCwpLCwsLCksLCkpLCksKSksLCksLP/AABEIALcBEwMBIgACEQEDEQH/xAAcAAEBAAEFAQAAAAAAAAAAAAAAAQIDBAUGBwj/xAA8EAABAwIDBgQDBgUDBQAAAAABAAIRAyEEEjEFBiJBUWEHE3GBMpGhFCNCUrHwM2LB0eFDU4IWJHKT0v/EABcBAQEBAQAAAAAAAAAAAAAAAAABAgP/xAAeEQEBAQACAwEBAQAAAAAAAAAAARECIRIxQVEiE//aAAwDAQACEQMRAD8A9naLIqgRApCBSUVSUQoEQQBERRQAqlRBSEVAUCAqoERFUREUVRAiJKqBEEVQqFFElIREECIFFFHOVRAlRAqgIoiAkqqIElFSFEGUKIFAFQAQKlEQUaqERQoUK0jim5wyeIzY9AJkdUJGq82UlHCyxby9FNGaoUah5KgFUSUQRFEFREQERSUVYUKZlGyde6gqSiKgiFEBAiKAiiqCIqFEBWVEQWUUJREZOChWAmbmfos1RAqSrCiKKqKoC47a+yvPpiHGnUbxU6g1Y4aGPxDqOa5FQKVZbLscFsXeYVHuoVh5WIYYcwmWviOOm7m0zMawuc6Lr29e6oxIFSnDMTT/AIdSLjsf6HkuI3Z34fn+zY5uSq13l+Zo1zvwh35SQCQdHQY5pO2uUl7jvMoVEc5GGShI0QoVRUREBERERRypVAUs1ZWgH3HQ6fr/AHWWYz+/30WoQoWrHjf1rYxn9/JZByZUDb9uislibFlEhFpBEUcgpUWMFVo6qS6uLmUCsLi9u7W8tuSmQa7x9203gaF5HQT7mytSNs+oK+PaGuMYVrs8TBqVAIb3htz/AOQXOyuN2Js80qfF/EcS6o60ucbkmOpuuSARaiKwiIoVCnooFUXMgUi6qiioUKFUUhRYklZAqCQuu72bnsxbC5sMrZSA+JDgfwPHNpj1GoggFdjKFFlx5ruz4gHDOOD2hmZUp8Lah4uHkHHV1tHRcaxC9EwuLZUYHMcHtNwWkEFdV8QNyBjKfmUwG12Ahro+IXOV3OLn5ry7Abz1MBUPlufSqMMVsNVuCYPEwiA9sQeThIjMJIs79t2SzY+gUXW9zt96OPpyw5ajfjYTJHcdQuxgo5qqoEQVAihQCthsbHmqxz5lpqVBTI5sY4sB94JU2/j/ALPhK1XnTpvcJ6gcP1IW23OoluBw4dY+W0n/AJcV+91PrWfzrmZREKMioUVQERSVQXH7a27RwrM9Z2UHQAS5x6BouVo7c3pw+DE16gBdOVgu9xA0DR10k9V8974b21cXiHueSLwGg2aOTAenXqs61OOvVW+MdN9QU6OHqPcXBrbi94No/fZd42dVqul1VrWTGVgdmIH8ztCfReVeEm5L84xVdpAb/Dabcvihep7W2szD0875MkNa1ol73O0a1vM/2Rq56jLae1G0WibvfLabJu98SAOg6nQBcbsTZznO8+tBqui40gfCG/yjlpNzzWhs/Zr69U1cRBNw2PhpsP8ApMPP+Z0XjoAuyAKsCqIiLlREREhU8kAUIKqqmVFJM8o+vdQZKFCFjmCosKytN9UNEkgN6kwPmtKjtKk85WVKbndGva4/IGUG5Qmy2rtqUgSDVpiLH7xggnkb2NjbstfOImRB58vmgVKtl0/fvw6pbQZmHBWA4XgX9D+YdvlHPuEc1ZUqy4+ad3cNidn7UpU3AteKgaYmHtNiR1BEr6UpPkA9Quo787kjEluIpia9MWaSQ2oPUDheOTh78o82p79bQwlYNeXANImlVlwLRYiTcg/mHzKsu9VqyWbHvaLyseNR54cXkj70zHQ8HxW1FluMN40MIvR06VdfQlsFRPGvTVF0rC+LGEfM+YzhB4g0yebZa4/MwFy2A37wdUAiuxpiS15yEdiTwz6Eqp41xniNt2myk3DuILqrmZ2RP3eYSXdpj9hdl2RUzUKZiOECPSy+e9pbe+27WNaq7JSY6YdIGVnwNy87hey7K32wbKDA7EUyYFmS4jsQ0W91J+t8p8jtgCALhKW+eEc5rW12FztJkfMkQPcrXwe8+Hquc1tanmbMguA05iYkeiMZXKIStrU2pSbSNU1GeWJJfmBZax4hbVePb+eJtTFvOG2e2oWD43AEF/8A8s9YnmhI9O2pvxg8PIqV25h+FnG75NmPddT2z4tZ25MDSdUqHQvA4R+bICbA83ED1XQdibm4mqQKkNk/DTGeqR08y4Z/xXqO7u4FOg2XtaxkSWAmTA1qPJvz5q4syOiYLw/xWPq+biKhzTJd8QEwYzHU62Fl3zY/hVg6GVxbneL5ncz1vKx2z4oYLC8DCazm2y0QMg7ZyQPlK69T8cuPiwsM7VZd9Wwph29G2ntSnhaQLgdQynTYJe9x0Yxg1P6ASuD2bs+rXredWIzwWnK5xp0qZP8ADp2u4/id7C2vV93N5KdarVxOKrtBdmaPiJpUQ4kUmAXvzIEwNbldy2fvlg3OZSpOdLvhHlVWiPzEuaBHeeaLlnp2ClTDQGgQAs0CIwAIk9EQERFUHOhZSuG27hqxh1Cq6m4DQMD2nu5p1XTtubT2m2lGZj9R9x91VOmpeIA1+C6zrrx4b9jue2N6sNhTFaq1rjcMEveR1yNBMdzZdM2n420GOijSfUHNznCnbsIJ+a8w2wyowObiKZ+0Oy1S4vLvKpGSGi54y74nOLjFtVwgklsmbVLRpaGkkamTaei0mSO+47xYxtR2anUbRYZIa1jSRHIlwJMlcHtHefE4oZ61V7nSWkcQa0DWGtIaDpy/zxeFxdH7OLuNRusgADiNtZNov3K08FvCGCq0ta4PuCRJEiDH7sjTfYGq9zgw5qjQ0kNdMF+hIYDA1Hc5QmK/gl4aA5oAzABuUh0TlHO4E9u5K4zD7yup1m1GHLAIECLS1wnrdo+Swxe8zn03NADQRDo/EMwff3APsFdR2tuBeGEGiMkHiNOZdlhpm34o59Vt9ng56tM+Y6nTcCKLszmZo4szWkfPlEenCDfOpEOJItafyzHtc2Uob3va+o4WL4BItYANiOkAK6jsOIfVova7DvfQLi1kUn1QJc7KRc2kXA/suZoYzEtEMqYlpAkVRiarmuJPxOpv/DlJMNk29V0Orva9zgej2v1niaSQZ7SdVum781OZMzOYk+vy0sm013LZu/8AtGo3O+vlDS1gy0KTs3xS5/DNg2TH058RvVvTiMS7yq3k8Bk1WUyx7tWw4SfcASuCwe95YCLDNlmwgwSbjQ6latHemjlvSbm5ugX05acvqpezWzYXGzSYIAcDztJv0mVyeBpSRTdTa+JNpa420np7LTdvPhy1o8kZg8OBH5ZJLTBuDMRHJbbH72l1UvY0MAn4RHxTObqTdOjem/2xscU5cyfLP4Tm4ZAMBxAzj0Wxw2GIpyHRfKPfkFx+K2z5ji55c6YjMXR3OutlhT2vDSIkFwd6ERcewj3WbNa4cs2t858mXCQ0kwTA9Ct/VZ/28+QWPOQtfLw1zTN4cTJMHSND6Lja28ofTqBzGg1X5jlaGgAaNaBoFyf/AFmx7WtcwANDIDYEFjBTB5TadZVZ1s8fh308pJc1rhYkRJFnc+qtHEPa25JEj3BV2ntejWa1pcRls0QYF3EkmTm1b00WjsyrTfUyvqtY0uaC92gbFz+hjVSzW+NyN5R2w80xSe+oaWZzsk8INgDHpbXkub3E3jw2Bq1POpPqsflIdlY4siZmYzfhidL9V13E42g3Eup03vdQkAVAzjcALw2dCf0CN2myk2uGPcZaCyMzZl1w6/JtiL6mD1sjHLltemUfGtgLg3CAN5RUDDl7gNIJ+Xoup75eI9bHvLaWanhxZtOYc7qahGpnloF1TH45gawNY4RDsxEEktaHDu3MDHqsNj1Q2pB0kmD0/ZWs7ZtydN2MPUaJuM/CO/VSrRLDlcLmw9Zhdl3kfh3UKTqAylnVwBebSY5aH5c4XVcftCk4QwGT+YiB0E2/ZUqMRULdDEFeh+GW2Q3FihUhzKjczJNmvEXA7g6dgvLcJWDnjNMSJy/FE3iea7rudSa3E+dnyU6boYajmA5SZJfyEAfrCxuVv3H0MCsgtvgsUyqxr6bmvYRIc0hwPoQtcGFWFVUJQBBSFFYRBVxe2sdTo0nOqkBkgXE3OgAAkk9NVyLjquj4nZbsZiC/EMlmlGi6crR/uVBzcRyP9lL+N8ZPd9Og784puOrU6mApvD6TS12ZoLXAHM0xLg0i9nRysugHA15tSIzSLNMSQJ4jr8+a+ksNum0ZQYDW6NYA1o9gIWOL3IpvIMwAbCB1lWalsr5uqbGqMIa9rhe8NJIkT+hC1TsCoYLKb3D0gzykcrfqvpAbk0vLyEuPf+gWphtzsO1pGQEmDJ1tZDXzrT3QxDwZpZSBmEmCRzHb3WFLcvEOJ4Q0d3AxPpcr6gw+y6bPhaBMg2UGyaQMim2fQclOzXzDidxMS1+XIDAmcwFjzg3Wo7cHEBhOUEjUA6a/iIhfT1XAMcZc1pMRcDT9lX7EzKW5RlOogQfVXtNfL+E3CxBc3MA1p75iY5Q1aVbcXEh0ZB6lwHzBuF9RUtm02xlY0ewWniNlUnmXUwTrMKdj5Y2juvWpMzlstaOIgiGmYi+vJcfSwxdYfEdG8z6fWy9l8b8TTpUqGGptAL3OrPjkxvC0e7if/WvH203F7C3UuAb6yFZdasya1aey3ROR8zexgC19P3K0Kmzn3hrjB5NdzHWF79sjw8pVKLagqOGdkwALEgLVd4akud96IMHQ2Taz08Awuy6jjGV3yXMU93HSeDh6SC6O3W9tJsvaKPhmZvUBHoVzuz9x8NTAzNzmIkzHXTRS6S4+Ycds4s5EReLyRK2lRkRBmwnlfovWvFzd84OtQrUZNJwcCw3Aczi+rXG/8q3mE3EoYymKmHfQqZmMflhoe0OGj26tOYEeoKu3NXljxhoJME/Nbj7McpjUFevnwqfB+5piRFsovrYjRbqn4SOfTl7WNIHC0GCfdqmkye3ir8M5rcwnWCR11iVaOzqtQSGuI6369Tr7Lvu+m5dbBU6dcMGQODC0coMgmNQbi86rs+4W7WFx9HzBVIc0AVKMAPpnvOrTycBB7GQLNxK8jZg6r3ZXB5iBcOmOQ+S3uI2HWjO1sH8oMu9YXu+J8MqRjJUc2PzAO/SFvsB4e4amDmBqHq4xHoAm03p8zuZUBAdmHWQ6R7LCngKjjZjj6AlfQuM3AqBx8twc3UAm4utB249Yu5d+IKbTp5LsTdOpBLxkkQMzQ50yDIB0+hXfd19iVqRz+Th8WY0t5rdZIZUhrvnN13XZG4zWEGoQ6L5QLe/VdgdsikTOQA9Rb9ENcTurtWiZpB4Y8G9B1MUHtcbuhhjNrqJC7IuD2nuy2qADxxJbn+Jh6seOJh7grj8PtCvgyG1s9agIaHEZq1Pq57v9Vg6/EO6aO1yqtLD4ltRocxwc0iQ5pBBHYjVaoCqKiiiCkLSp4UAyOZlapQIKdFCLJzKhd6nkgyWPNZBCFQckKgoFBiVHOAEkgDqbC6yhY16Qe0tcJaQQR1BUHB7S3iJJpYQCtXGv+1T6mpUFp7CT6LpVTxOxGExbaOMbTLMwa5zGlrmgxxi8EX0jrdelYPZ9Ok3LTaGjsF1Lf3cRmLAeBDxbMBcjX3/yp3O6316eXeItR2L2tX4gKdMU2h5MNbTZTDy6ekue7vMCSYW13f2D5lUVcrhTAIw7XDidH+oR319T2v2DC7nwW+e7zBmHAGua05QWtDwXEECBA7Lvu6+61xUqiIJyiNRy9lfmReVjsOwMGaeHpsOoaJ7HmuQAVAVVc0QhVVBwm9+74xmFdT0cCHsOuV7btMc+kdCV4nunXrbPxji5jx5WYPH4CwOaXtE9rg35FfQxXA7a3XbXJdYZmua4EAyHD6LN343xs9VzNJ2YAi4IkHqDcLUAW12RRcyhSa8AOaxjXAREtaGmItFlu1phx+29kMxOHqUaglr2kH+hHcGD7LwCrUxGx8a2GiabyQ8SDVpGz6bjoWkRykG9l9HLx/xUGbGup1OJjqbXgR8MAgvDhcaKbePca499PUNi7Yp4mgytSMseAR1B5tPcGxW+BXmPhPijSzYeQWul7SOUQ2/cwvTwFd30lmXBYsPP9VmtJ1MxCzbYRqotG47WWLqpnQ/0WP8AT9a8W4WNWkHCCJWmzESszWvGg69Vqc5U8a4Gts6phXGphgXsPxUJDWmTJe38r/oefVcxs/aDKzM9MyJIPItcNWuHIhbnMuIxeBfTea1DU2qU5hrxPxdngaH29NI5hFix0gHqiqMjqipQKgQgCyIWIQWyEIUUEDe/+VQoFgWHqfog1J1WObRY+V0J/X9Vm1sBAUyrIBHEINmdm0y7MWiZlbqIUCpQVCiEIEKBVAgJCIgKKoEEXmXjPu++oyliaQl1MFj41LTcH9fmvTVhVohwhwBHQpYR534PbNAw76jm8Wcta465coMfVejLj9nbFbQqPNLhY+CaY+EPFi8dCRAPouRUi1EIVhFUCFC3sqAimDEUx0VyBVEyLrHKkLJRMiagBRZKJhrKEBVIUhaEHqqECIKgUVQSLqkI5VQIUK03V+KL/K3zWogjR1ULQFkEQQKFqyKiByQlFYQALKKyiAkJKSgiFJREFAqiKIiiCoiIAKIogIiICFCogsIkqKikmVZWlWrhl3GFl5wtfUSPTqgzVWmawif3rCyDweaDJVYSjXSEGRVWHmDSeU/JRrh11UGQVUlUoIAqUKEoIUAVKICBFQEBRUhEEUVRBEVUCqBQIVFFVElJVQRJRFREKpUElCVCmZARxRCgSiBFRt8bhS6CCAR1EgocIcrQCJHsIOvLqBbtHdREE+xuzOIywQAL34dJ4e+snRY1cCTpl1noTzH4TEH19kRBrsolodESepOnKTHqtJuDdmmW6RI1+UXEnroqiAMIYiGi0WJv3JjXVH4PplsTGthFot6+koig1cNQLQZgdA2YH0HXotdEVAtREUAIERAVL0RBiXyqiIChREBJREQREVBERQFERUEREEKoURRVRRFUERE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AutoShape 10" descr="data:image/jpeg;base64,/9j/4AAQSkZJRgABAQAAAQABAAD/2wCEAAkGBhQSEBQUEhQUFBQUFxQUFRUUFBQUFBQVFBUVFBQVFRQXHCYeFxkjGRQUHy8gIycpLCwsFR4xNTAqNSYrLCkBCQoKDgwOGg8PGikkHBwsKSksLCwsKSksKSwsKSwsLCwsLCwsLCwsLCwsLCwpLCwsLCksLCkpLCksKSksLCksLP/AABEIALcBEwMBIgACEQEDEQH/xAAcAAEBAAEFAQAAAAAAAAAAAAAAAQIDBAUGBwj/xAA8EAABAwIDBgQDBgUDBQAAAAABAAIRAyEEEjEFBiJBUWEHE3GBMpGhFCNCUrHwM2LB0eFDU4IWJHKT0v/EABcBAQEBAQAAAAAAAAAAAAAAAAABAgP/xAAeEQEBAQACAwEBAQAAAAAAAAAAARECIRIxQVEiE//aAAwDAQACEQMRAD8A9naLIqgRApCBSUVSUQoEQQBERRQAqlRBSEVAUCAqoERFUREUVRAiJKqBEEVQqFFElIREECIFFFHOVRAlRAqgIoiAkqqIElFSFEGUKIFAFQAQKlEQUaqERQoUK0jim5wyeIzY9AJkdUJGq82UlHCyxby9FNGaoUah5KgFUSUQRFEFREQERSUVYUKZlGyde6gqSiKgiFEBAiKAiiqCIqFEBWVEQWUUJREZOChWAmbmfos1RAqSrCiKKqKoC47a+yvPpiHGnUbxU6g1Y4aGPxDqOa5FQKVZbLscFsXeYVHuoVh5WIYYcwmWviOOm7m0zMawuc6Lr29e6oxIFSnDMTT/AIdSLjsf6HkuI3Z34fn+zY5uSq13l+Zo1zvwh35SQCQdHQY5pO2uUl7jvMoVEc5GGShI0QoVRUREBERERRypVAUs1ZWgH3HQ6fr/AHWWYz+/30WoQoWrHjf1rYxn9/JZByZUDb9uislibFlEhFpBEUcgpUWMFVo6qS6uLmUCsLi9u7W8tuSmQa7x9203gaF5HQT7mytSNs+oK+PaGuMYVrs8TBqVAIb3htz/AOQXOyuN2Js80qfF/EcS6o60ucbkmOpuuSARaiKwiIoVCnooFUXMgUi6qiioUKFUUhRYklZAqCQuu72bnsxbC5sMrZSA+JDgfwPHNpj1GoggFdjKFFlx5ruz4gHDOOD2hmZUp8Lah4uHkHHV1tHRcaxC9EwuLZUYHMcHtNwWkEFdV8QNyBjKfmUwG12Ahro+IXOV3OLn5ry7Abz1MBUPlufSqMMVsNVuCYPEwiA9sQeThIjMJIs79t2SzY+gUXW9zt96OPpyw5ajfjYTJHcdQuxgo5qqoEQVAihQCthsbHmqxz5lpqVBTI5sY4sB94JU2/j/ALPhK1XnTpvcJ6gcP1IW23OoluBw4dY+W0n/AJcV+91PrWfzrmZREKMioUVQERSVQXH7a27RwrM9Z2UHQAS5x6BouVo7c3pw+DE16gBdOVgu9xA0DR10k9V8974b21cXiHueSLwGg2aOTAenXqs61OOvVW+MdN9QU6OHqPcXBrbi94No/fZd42dVqul1VrWTGVgdmIH8ztCfReVeEm5L84xVdpAb/Dabcvihep7W2szD0875MkNa1ol73O0a1vM/2Rq56jLae1G0WibvfLabJu98SAOg6nQBcbsTZznO8+tBqui40gfCG/yjlpNzzWhs/Zr69U1cRBNw2PhpsP8ApMPP+Z0XjoAuyAKsCqIiLlREREhU8kAUIKqqmVFJM8o+vdQZKFCFjmCosKytN9UNEkgN6kwPmtKjtKk85WVKbndGva4/IGUG5Qmy2rtqUgSDVpiLH7xggnkb2NjbstfOImRB58vmgVKtl0/fvw6pbQZmHBWA4XgX9D+YdvlHPuEc1ZUqy4+ad3cNidn7UpU3AteKgaYmHtNiR1BEr6UpPkA9Quo787kjEluIpia9MWaSQ2oPUDheOTh78o82p79bQwlYNeXANImlVlwLRYiTcg/mHzKsu9VqyWbHvaLyseNR54cXkj70zHQ8HxW1FluMN40MIvR06VdfQlsFRPGvTVF0rC+LGEfM+YzhB4g0yebZa4/MwFy2A37wdUAiuxpiS15yEdiTwz6Eqp41xniNt2myk3DuILqrmZ2RP3eYSXdpj9hdl2RUzUKZiOECPSy+e9pbe+27WNaq7JSY6YdIGVnwNy87hey7K32wbKDA7EUyYFmS4jsQ0W91J+t8p8jtgCALhKW+eEc5rW12FztJkfMkQPcrXwe8+Hquc1tanmbMguA05iYkeiMZXKIStrU2pSbSNU1GeWJJfmBZax4hbVePb+eJtTFvOG2e2oWD43AEF/8A8s9YnmhI9O2pvxg8PIqV25h+FnG75NmPddT2z4tZ25MDSdUqHQvA4R+bICbA83ED1XQdibm4mqQKkNk/DTGeqR08y4Z/xXqO7u4FOg2XtaxkSWAmTA1qPJvz5q4syOiYLw/xWPq+biKhzTJd8QEwYzHU62Fl3zY/hVg6GVxbneL5ncz1vKx2z4oYLC8DCazm2y0QMg7ZyQPlK69T8cuPiwsM7VZd9Wwph29G2ntSnhaQLgdQynTYJe9x0Yxg1P6ASuD2bs+rXredWIzwWnK5xp0qZP8ADp2u4/id7C2vV93N5KdarVxOKrtBdmaPiJpUQ4kUmAXvzIEwNbldy2fvlg3OZSpOdLvhHlVWiPzEuaBHeeaLlnp2ClTDQGgQAs0CIwAIk9EQERFUHOhZSuG27hqxh1Cq6m4DQMD2nu5p1XTtubT2m2lGZj9R9x91VOmpeIA1+C6zrrx4b9jue2N6sNhTFaq1rjcMEveR1yNBMdzZdM2n420GOijSfUHNznCnbsIJ+a8w2wyowObiKZ+0Oy1S4vLvKpGSGi54y74nOLjFtVwgklsmbVLRpaGkkamTaei0mSO+47xYxtR2anUbRYZIa1jSRHIlwJMlcHtHefE4oZ61V7nSWkcQa0DWGtIaDpy/zxeFxdH7OLuNRusgADiNtZNov3K08FvCGCq0ta4PuCRJEiDH7sjTfYGq9zgw5qjQ0kNdMF+hIYDA1Hc5QmK/gl4aA5oAzABuUh0TlHO4E9u5K4zD7yup1m1GHLAIECLS1wnrdo+Swxe8zn03NADQRDo/EMwff3APsFdR2tuBeGEGiMkHiNOZdlhpm34o59Vt9ng56tM+Y6nTcCKLszmZo4szWkfPlEenCDfOpEOJItafyzHtc2Uob3va+o4WL4BItYANiOkAK6jsOIfVova7DvfQLi1kUn1QJc7KRc2kXA/suZoYzEtEMqYlpAkVRiarmuJPxOpv/DlJMNk29V0Orva9zgej2v1niaSQZ7SdVum781OZMzOYk+vy0sm013LZu/8AtGo3O+vlDS1gy0KTs3xS5/DNg2TH058RvVvTiMS7yq3k8Bk1WUyx7tWw4SfcASuCwe95YCLDNlmwgwSbjQ6latHemjlvSbm5ugX05acvqpezWzYXGzSYIAcDztJv0mVyeBpSRTdTa+JNpa420np7LTdvPhy1o8kZg8OBH5ZJLTBuDMRHJbbH72l1UvY0MAn4RHxTObqTdOjem/2xscU5cyfLP4Tm4ZAMBxAzj0Wxw2GIpyHRfKPfkFx+K2z5ji55c6YjMXR3OutlhT2vDSIkFwd6ERcewj3WbNa4cs2t858mXCQ0kwTA9Ct/VZ/28+QWPOQtfLw1zTN4cTJMHSND6Lja28ofTqBzGg1X5jlaGgAaNaBoFyf/AFmx7WtcwANDIDYEFjBTB5TadZVZ1s8fh308pJc1rhYkRJFnc+qtHEPa25JEj3BV2ntejWa1pcRls0QYF3EkmTm1b00WjsyrTfUyvqtY0uaC92gbFz+hjVSzW+NyN5R2w80xSe+oaWZzsk8INgDHpbXkub3E3jw2Bq1POpPqsflIdlY4siZmYzfhidL9V13E42g3Eup03vdQkAVAzjcALw2dCf0CN2myk2uGPcZaCyMzZl1w6/JtiL6mD1sjHLltemUfGtgLg3CAN5RUDDl7gNIJ+Xoup75eI9bHvLaWanhxZtOYc7qahGpnloF1TH45gawNY4RDsxEEktaHDu3MDHqsNj1Q2pB0kmD0/ZWs7ZtydN2MPUaJuM/CO/VSrRLDlcLmw9Zhdl3kfh3UKTqAylnVwBebSY5aH5c4XVcftCk4QwGT+YiB0E2/ZUqMRULdDEFeh+GW2Q3FihUhzKjczJNmvEXA7g6dgvLcJWDnjNMSJy/FE3iea7rudSa3E+dnyU6boYajmA5SZJfyEAfrCxuVv3H0MCsgtvgsUyqxr6bmvYRIc0hwPoQtcGFWFVUJQBBSFFYRBVxe2sdTo0nOqkBkgXE3OgAAkk9NVyLjquj4nZbsZiC/EMlmlGi6crR/uVBzcRyP9lL+N8ZPd9Og784puOrU6mApvD6TS12ZoLXAHM0xLg0i9nRysugHA15tSIzSLNMSQJ4jr8+a+ksNum0ZQYDW6NYA1o9gIWOL3IpvIMwAbCB1lWalsr5uqbGqMIa9rhe8NJIkT+hC1TsCoYLKb3D0gzykcrfqvpAbk0vLyEuPf+gWphtzsO1pGQEmDJ1tZDXzrT3QxDwZpZSBmEmCRzHb3WFLcvEOJ4Q0d3AxPpcr6gw+y6bPhaBMg2UGyaQMim2fQclOzXzDidxMS1+XIDAmcwFjzg3Wo7cHEBhOUEjUA6a/iIhfT1XAMcZc1pMRcDT9lX7EzKW5RlOogQfVXtNfL+E3CxBc3MA1p75iY5Q1aVbcXEh0ZB6lwHzBuF9RUtm02xlY0ewWniNlUnmXUwTrMKdj5Y2juvWpMzlstaOIgiGmYi+vJcfSwxdYfEdG8z6fWy9l8b8TTpUqGGptAL3OrPjkxvC0e7if/WvH203F7C3UuAb6yFZdasya1aey3ROR8zexgC19P3K0Kmzn3hrjB5NdzHWF79sjw8pVKLagqOGdkwALEgLVd4akud96IMHQ2Taz08Awuy6jjGV3yXMU93HSeDh6SC6O3W9tJsvaKPhmZvUBHoVzuz9x8NTAzNzmIkzHXTRS6S4+Ycds4s5EReLyRK2lRkRBmwnlfovWvFzd84OtQrUZNJwcCw3Aczi+rXG/8q3mE3EoYymKmHfQqZmMflhoe0OGj26tOYEeoKu3NXljxhoJME/Nbj7McpjUFevnwqfB+5piRFsovrYjRbqn4SOfTl7WNIHC0GCfdqmkye3ir8M5rcwnWCR11iVaOzqtQSGuI6369Tr7Lvu+m5dbBU6dcMGQODC0coMgmNQbi86rs+4W7WFx9HzBVIc0AVKMAPpnvOrTycBB7GQLNxK8jZg6r3ZXB5iBcOmOQ+S3uI2HWjO1sH8oMu9YXu+J8MqRjJUc2PzAO/SFvsB4e4amDmBqHq4xHoAm03p8zuZUBAdmHWQ6R7LCngKjjZjj6AlfQuM3AqBx8twc3UAm4utB249Yu5d+IKbTp5LsTdOpBLxkkQMzQ50yDIB0+hXfd19iVqRz+Th8WY0t5rdZIZUhrvnN13XZG4zWEGoQ6L5QLe/VdgdsikTOQA9Rb9ENcTurtWiZpB4Y8G9B1MUHtcbuhhjNrqJC7IuD2nuy2qADxxJbn+Jh6seOJh7grj8PtCvgyG1s9agIaHEZq1Pq57v9Vg6/EO6aO1yqtLD4ltRocxwc0iQ5pBBHYjVaoCqKiiiCkLSp4UAyOZlapQIKdFCLJzKhd6nkgyWPNZBCFQckKgoFBiVHOAEkgDqbC6yhY16Qe0tcJaQQR1BUHB7S3iJJpYQCtXGv+1T6mpUFp7CT6LpVTxOxGExbaOMbTLMwa5zGlrmgxxi8EX0jrdelYPZ9Ok3LTaGjsF1Lf3cRmLAeBDxbMBcjX3/yp3O6316eXeItR2L2tX4gKdMU2h5MNbTZTDy6ekue7vMCSYW13f2D5lUVcrhTAIw7XDidH+oR319T2v2DC7nwW+e7zBmHAGua05QWtDwXEECBA7Lvu6+61xUqiIJyiNRy9lfmReVjsOwMGaeHpsOoaJ7HmuQAVAVVc0QhVVBwm9+74xmFdT0cCHsOuV7btMc+kdCV4nunXrbPxji5jx5WYPH4CwOaXtE9rg35FfQxXA7a3XbXJdYZmua4EAyHD6LN343xs9VzNJ2YAi4IkHqDcLUAW12RRcyhSa8AOaxjXAREtaGmItFlu1phx+29kMxOHqUaglr2kH+hHcGD7LwCrUxGx8a2GiabyQ8SDVpGz6bjoWkRykG9l9HLx/xUGbGup1OJjqbXgR8MAgvDhcaKbePca499PUNi7Yp4mgytSMseAR1B5tPcGxW+BXmPhPijSzYeQWul7SOUQ2/cwvTwFd30lmXBYsPP9VmtJ1MxCzbYRqotG47WWLqpnQ/0WP8AT9a8W4WNWkHCCJWmzESszWvGg69Vqc5U8a4Gts6phXGphgXsPxUJDWmTJe38r/oefVcxs/aDKzM9MyJIPItcNWuHIhbnMuIxeBfTea1DU2qU5hrxPxdngaH29NI5hFix0gHqiqMjqipQKgQgCyIWIQWyEIUUEDe/+VQoFgWHqfog1J1WObRY+V0J/X9Vm1sBAUyrIBHEINmdm0y7MWiZlbqIUCpQVCiEIEKBVAgJCIgKKoEEXmXjPu++oyliaQl1MFj41LTcH9fmvTVhVohwhwBHQpYR534PbNAw76jm8Wcta465coMfVejLj9nbFbQqPNLhY+CaY+EPFi8dCRAPouRUi1EIVhFUCFC3sqAimDEUx0VyBVEyLrHKkLJRMiagBRZKJhrKEBVIUhaEHqqECIKgUVQSLqkI5VQIUK03V+KL/K3zWogjR1ULQFkEQQKFqyKiByQlFYQALKKyiAkJKSgiFJREFAqiKIiiCoiIAKIogIiICFCogsIkqKikmVZWlWrhl3GFl5wtfUSPTqgzVWmawif3rCyDweaDJVYSjXSEGRVWHmDSeU/JRrh11UGQVUlUoIAqUKEoIUAVKICBFQEBRUhEEUVRBEVUCqBQIVFFVElJVQRJRFREKpUElCVCmZARxRCgSiBFRt8bhS6CCAR1EgocIcrQCJHsIOvLqBbtHdREE+xuzOIywQAL34dJ4e+snRY1cCTpl1noTzH4TEH19kRBrsolodESepOnKTHqtJuDdmmW6RI1+UXEnroqiAMIYiGi0WJv3JjXVH4PplsTGthFot6+koig1cNQLQZgdA2YH0HXotdEVAtREUAIERAVL0RBiXyqiIChREBJREQREVBERQFERUEREEKoURRVRRFUEREH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AutoShape 12" descr="data:image/jpeg;base64,/9j/4AAQSkZJRgABAQAAAQABAAD/2wCEAAkGBhQSEBQUEhQUFBQUFxQUFRUUFBQUFBQVFBUVFBQVFRQXHCYeFxkjGRQUHy8gIycpLCwsFR4xNTAqNSYrLCkBCQoKDgwOGg8PGikkHBwsKSksLCwsKSksKSwsKSwsLCwsLCwsLCwsLCwsLCwpLCwsLCksLCkpLCksKSksLCksLP/AABEIALcBEwMBIgACEQEDEQH/xAAcAAEBAAEFAQAAAAAAAAAAAAAAAQIDBAUGBwj/xAA8EAABAwIDBgQDBgUDBQAAAAABAAIRAyEEEjEFBiJBUWEHE3GBMpGhFCNCUrHwM2LB0eFDU4IWJHKT0v/EABcBAQEBAQAAAAAAAAAAAAAAAAABAgP/xAAeEQEBAQACAwEBAQAAAAAAAAAAARECIRIxQVEiE//aAAwDAQACEQMRAD8A9naLIqgRApCBSUVSUQoEQQBERRQAqlRBSEVAUCAqoERFUREUVRAiJKqBEEVQqFFElIREECIFFFHOVRAlRAqgIoiAkqqIElFSFEGUKIFAFQAQKlEQUaqERQoUK0jim5wyeIzY9AJkdUJGq82UlHCyxby9FNGaoUah5KgFUSUQRFEFREQERSUVYUKZlGyde6gqSiKgiFEBAiKAiiqCIqFEBWVEQWUUJREZOChWAmbmfos1RAqSrCiKKqKoC47a+yvPpiHGnUbxU6g1Y4aGPxDqOa5FQKVZbLscFsXeYVHuoVh5WIYYcwmWviOOm7m0zMawuc6Lr29e6oxIFSnDMTT/AIdSLjsf6HkuI3Z34fn+zY5uSq13l+Zo1zvwh35SQCQdHQY5pO2uUl7jvMoVEc5GGShI0QoVRUREBERERRypVAUs1ZWgH3HQ6fr/AHWWYz+/30WoQoWrHjf1rYxn9/JZByZUDb9uislibFlEhFpBEUcgpUWMFVo6qS6uLmUCsLi9u7W8tuSmQa7x9203gaF5HQT7mytSNs+oK+PaGuMYVrs8TBqVAIb3htz/AOQXOyuN2Js80qfF/EcS6o60ucbkmOpuuSARaiKwiIoVCnooFUXMgUi6qiioUKFUUhRYklZAqCQuu72bnsxbC5sMrZSA+JDgfwPHNpj1GoggFdjKFFlx5ruz4gHDOOD2hmZUp8Lah4uHkHHV1tHRcaxC9EwuLZUYHMcHtNwWkEFdV8QNyBjKfmUwG12Ahro+IXOV3OLn5ry7Abz1MBUPlufSqMMVsNVuCYPEwiA9sQeThIjMJIs79t2SzY+gUXW9zt96OPpyw5ajfjYTJHcdQuxgo5qqoEQVAihQCthsbHmqxz5lpqVBTI5sY4sB94JU2/j/ALPhK1XnTpvcJ6gcP1IW23OoluBw4dY+W0n/AJcV+91PrWfzrmZREKMioUVQERSVQXH7a27RwrM9Z2UHQAS5x6BouVo7c3pw+DE16gBdOVgu9xA0DR10k9V8974b21cXiHueSLwGg2aOTAenXqs61OOvVW+MdN9QU6OHqPcXBrbi94No/fZd42dVqul1VrWTGVgdmIH8ztCfReVeEm5L84xVdpAb/Dabcvihep7W2szD0875MkNa1ol73O0a1vM/2Rq56jLae1G0WibvfLabJu98SAOg6nQBcbsTZznO8+tBqui40gfCG/yjlpNzzWhs/Zr69U1cRBNw2PhpsP8ApMPP+Z0XjoAuyAKsCqIiLlREREhU8kAUIKqqmVFJM8o+vdQZKFCFjmCosKytN9UNEkgN6kwPmtKjtKk85WVKbndGva4/IGUG5Qmy2rtqUgSDVpiLH7xggnkb2NjbstfOImRB58vmgVKtl0/fvw6pbQZmHBWA4XgX9D+YdvlHPuEc1ZUqy4+ad3cNidn7UpU3AteKgaYmHtNiR1BEr6UpPkA9Quo787kjEluIpia9MWaSQ2oPUDheOTh78o82p79bQwlYNeXANImlVlwLRYiTcg/mHzKsu9VqyWbHvaLyseNR54cXkj70zHQ8HxW1FluMN40MIvR06VdfQlsFRPGvTVF0rC+LGEfM+YzhB4g0yebZa4/MwFy2A37wdUAiuxpiS15yEdiTwz6Eqp41xniNt2myk3DuILqrmZ2RP3eYSXdpj9hdl2RUzUKZiOECPSy+e9pbe+27WNaq7JSY6YdIGVnwNy87hey7K32wbKDA7EUyYFmS4jsQ0W91J+t8p8jtgCALhKW+eEc5rW12FztJkfMkQPcrXwe8+Hquc1tanmbMguA05iYkeiMZXKIStrU2pSbSNU1GeWJJfmBZax4hbVePb+eJtTFvOG2e2oWD43AEF/8A8s9YnmhI9O2pvxg8PIqV25h+FnG75NmPddT2z4tZ25MDSdUqHQvA4R+bICbA83ED1XQdibm4mqQKkNk/DTGeqR08y4Z/xXqO7u4FOg2XtaxkSWAmTA1qPJvz5q4syOiYLw/xWPq+biKhzTJd8QEwYzHU62Fl3zY/hVg6GVxbneL5ncz1vKx2z4oYLC8DCazm2y0QMg7ZyQPlK69T8cuPiwsM7VZd9Wwph29G2ntSnhaQLgdQynTYJe9x0Yxg1P6ASuD2bs+rXredWIzwWnK5xp0qZP8ADp2u4/id7C2vV93N5KdarVxOKrtBdmaPiJpUQ4kUmAXvzIEwNbldy2fvlg3OZSpOdLvhHlVWiPzEuaBHeeaLlnp2ClTDQGgQAs0CIwAIk9EQERFUHOhZSuG27hqxh1Cq6m4DQMD2nu5p1XTtubT2m2lGZj9R9x91VOmpeIA1+C6zrrx4b9jue2N6sNhTFaq1rjcMEveR1yNBMdzZdM2n420GOijSfUHNznCnbsIJ+a8w2wyowObiKZ+0Oy1S4vLvKpGSGi54y74nOLjFtVwgklsmbVLRpaGkkamTaei0mSO+47xYxtR2anUbRYZIa1jSRHIlwJMlcHtHefE4oZ61V7nSWkcQa0DWGtIaDpy/zxeFxdH7OLuNRusgADiNtZNov3K08FvCGCq0ta4PuCRJEiDH7sjTfYGq9zgw5qjQ0kNdMF+hIYDA1Hc5QmK/gl4aA5oAzABuUh0TlHO4E9u5K4zD7yup1m1GHLAIECLS1wnrdo+Swxe8zn03NADQRDo/EMwff3APsFdR2tuBeGEGiMkHiNOZdlhpm34o59Vt9ng56tM+Y6nTcCKLszmZo4szWkfPlEenCDfOpEOJItafyzHtc2Uob3va+o4WL4BItYANiOkAK6jsOIfVova7DvfQLi1kUn1QJc7KRc2kXA/suZoYzEtEMqYlpAkVRiarmuJPxOpv/DlJMNk29V0Orva9zgej2v1niaSQZ7SdVum781OZMzOYk+vy0sm013LZu/8AtGo3O+vlDS1gy0KTs3xS5/DNg2TH058RvVvTiMS7yq3k8Bk1WUyx7tWw4SfcASuCwe95YCLDNlmwgwSbjQ6latHemjlvSbm5ugX05acvqpezWzYXGzSYIAcDztJv0mVyeBpSRTdTa+JNpa420np7LTdvPhy1o8kZg8OBH5ZJLTBuDMRHJbbH72l1UvY0MAn4RHxTObqTdOjem/2xscU5cyfLP4Tm4ZAMBxAzj0Wxw2GIpyHRfKPfkFx+K2z5ji55c6YjMXR3OutlhT2vDSIkFwd6ERcewj3WbNa4cs2t858mXCQ0kwTA9Ct/VZ/28+QWPOQtfLw1zTN4cTJMHSND6Lja28ofTqBzGg1X5jlaGgAaNaBoFyf/AFmx7WtcwANDIDYEFjBTB5TadZVZ1s8fh308pJc1rhYkRJFnc+qtHEPa25JEj3BV2ntejWa1pcRls0QYF3EkmTm1b00WjsyrTfUyvqtY0uaC92gbFz+hjVSzW+NyN5R2w80xSe+oaWZzsk8INgDHpbXkub3E3jw2Bq1POpPqsflIdlY4siZmYzfhidL9V13E42g3Eup03vdQkAVAzjcALw2dCf0CN2myk2uGPcZaCyMzZl1w6/JtiL6mD1sjHLltemUfGtgLg3CAN5RUDDl7gNIJ+Xoup75eI9bHvLaWanhxZtOYc7qahGpnloF1TH45gawNY4RDsxEEktaHDu3MDHqsNj1Q2pB0kmD0/ZWs7ZtydN2MPUaJuM/CO/VSrRLDlcLmw9Zhdl3kfh3UKTqAylnVwBebSY5aH5c4XVcftCk4QwGT+YiB0E2/ZUqMRULdDEFeh+GW2Q3FihUhzKjczJNmvEXA7g6dgvLcJWDnjNMSJy/FE3iea7rudSa3E+dnyU6boYajmA5SZJfyEAfrCxuVv3H0MCsgtvgsUyqxr6bmvYRIc0hwPoQtcGFWFVUJQBBSFFYRBVxe2sdTo0nOqkBkgXE3OgAAkk9NVyLjquj4nZbsZiC/EMlmlGi6crR/uVBzcRyP9lL+N8ZPd9Og784puOrU6mApvD6TS12ZoLXAHM0xLg0i9nRysugHA15tSIzSLNMSQJ4jr8+a+ksNum0ZQYDW6NYA1o9gIWOL3IpvIMwAbCB1lWalsr5uqbGqMIa9rhe8NJIkT+hC1TsCoYLKb3D0gzykcrfqvpAbk0vLyEuPf+gWphtzsO1pGQEmDJ1tZDXzrT3QxDwZpZSBmEmCRzHb3WFLcvEOJ4Q0d3AxPpcr6gw+y6bPhaBMg2UGyaQMim2fQclOzXzDidxMS1+XIDAmcwFjzg3Wo7cHEBhOUEjUA6a/iIhfT1XAMcZc1pMRcDT9lX7EzKW5RlOogQfVXtNfL+E3CxBc3MA1p75iY5Q1aVbcXEh0ZB6lwHzBuF9RUtm02xlY0ewWniNlUnmXUwTrMKdj5Y2juvWpMzlstaOIgiGmYi+vJcfSwxdYfEdG8z6fWy9l8b8TTpUqGGptAL3OrPjkxvC0e7if/WvH203F7C3UuAb6yFZdasya1aey3ROR8zexgC19P3K0Kmzn3hrjB5NdzHWF79sjw8pVKLagqOGdkwALEgLVd4akud96IMHQ2Taz08Awuy6jjGV3yXMU93HSeDh6SC6O3W9tJsvaKPhmZvUBHoVzuz9x8NTAzNzmIkzHXTRS6S4+Ycds4s5EReLyRK2lRkRBmwnlfovWvFzd84OtQrUZNJwcCw3Aczi+rXG/8q3mE3EoYymKmHfQqZmMflhoe0OGj26tOYEeoKu3NXljxhoJME/Nbj7McpjUFevnwqfB+5piRFsovrYjRbqn4SOfTl7WNIHC0GCfdqmkye3ir8M5rcwnWCR11iVaOzqtQSGuI6369Tr7Lvu+m5dbBU6dcMGQODC0coMgmNQbi86rs+4W7WFx9HzBVIc0AVKMAPpnvOrTycBB7GQLNxK8jZg6r3ZXB5iBcOmOQ+S3uI2HWjO1sH8oMu9YXu+J8MqRjJUc2PzAO/SFvsB4e4amDmBqHq4xHoAm03p8zuZUBAdmHWQ6R7LCngKjjZjj6AlfQuM3AqBx8twc3UAm4utB249Yu5d+IKbTp5LsTdOpBLxkkQMzQ50yDIB0+hXfd19iVqRz+Th8WY0t5rdZIZUhrvnN13XZG4zWEGoQ6L5QLe/VdgdsikTOQA9Rb9ENcTurtWiZpB4Y8G9B1MUHtcbuhhjNrqJC7IuD2nuy2qADxxJbn+Jh6seOJh7grj8PtCvgyG1s9agIaHEZq1Pq57v9Vg6/EO6aO1yqtLD4ltRocxwc0iQ5pBBHYjVaoCqKiiiCkLSp4UAyOZlapQIKdFCLJzKhd6nkgyWPNZBCFQckKgoFBiVHOAEkgDqbC6yhY16Qe0tcJaQQR1BUHB7S3iJJpYQCtXGv+1T6mpUFp7CT6LpVTxOxGExbaOMbTLMwa5zGlrmgxxi8EX0jrdelYPZ9Ok3LTaGjsF1Lf3cRmLAeBDxbMBcjX3/yp3O6316eXeItR2L2tX4gKdMU2h5MNbTZTDy6ekue7vMCSYW13f2D5lUVcrhTAIw7XDidH+oR319T2v2DC7nwW+e7zBmHAGua05QWtDwXEECBA7Lvu6+61xUqiIJyiNRy9lfmReVjsOwMGaeHpsOoaJ7HmuQAVAVVc0QhVVBwm9+74xmFdT0cCHsOuV7btMc+kdCV4nunXrbPxji5jx5WYPH4CwOaXtE9rg35FfQxXA7a3XbXJdYZmua4EAyHD6LN343xs9VzNJ2YAi4IkHqDcLUAW12RRcyhSa8AOaxjXAREtaGmItFlu1phx+29kMxOHqUaglr2kH+hHcGD7LwCrUxGx8a2GiabyQ8SDVpGz6bjoWkRykG9l9HLx/xUGbGup1OJjqbXgR8MAgvDhcaKbePca499PUNi7Yp4mgytSMseAR1B5tPcGxW+BXmPhPijSzYeQWul7SOUQ2/cwvTwFd30lmXBYsPP9VmtJ1MxCzbYRqotG47WWLqpnQ/0WP8AT9a8W4WNWkHCCJWmzESszWvGg69Vqc5U8a4Gts6phXGphgXsPxUJDWmTJe38r/oefVcxs/aDKzM9MyJIPItcNWuHIhbnMuIxeBfTea1DU2qU5hrxPxdngaH29NI5hFix0gHqiqMjqipQKgQgCyIWIQWyEIUUEDe/+VQoFgWHqfog1J1WObRY+V0J/X9Vm1sBAUyrIBHEINmdm0y7MWiZlbqIUCpQVCiEIEKBVAgJCIgKKoEEXmXjPu++oyliaQl1MFj41LTcH9fmvTVhVohwhwBHQpYR534PbNAw76jm8Wcta465coMfVejLj9nbFbQqPNLhY+CaY+EPFi8dCRAPouRUi1EIVhFUCFC3sqAimDEUx0VyBVEyLrHKkLJRMiagBRZKJhrKEBVIUhaEHqqECIKgUVQSLqkI5VQIUK03V+KL/K3zWogjR1ULQFkEQQKFqyKiByQlFYQALKKyiAkJKSgiFJREFAqiKIiiCoiIAKIogIiICFCogsIkqKikmVZWlWrhl3GFl5wtfUSPTqgzVWmawif3rCyDweaDJVYSjXSEGRVWHmDSeU/JRrh11UGQVUlUoIAqUKEoIUAVKICBFQEBRUhEEUVRBEVUCqBQIVFFVElJVQRJRFREKpUElCVCmZARxRCgSiBFRt8bhS6CCAR1EgocIcrQCJHsIOvLqBbtHdREE+xuzOIywQAL34dJ4e+snRY1cCTpl1noTzH4TEH19kRBrsolodESepOnKTHqtJuDdmmW6RI1+UXEnroqiAMIYiGi0WJv3JjXVH4PplsTGthFot6+koig1cNQLQZgdA2YH0HXotdEVAtREUAIERAVL0RBiXyqiIChREBJREQREVBERQFERUEREEKoURRVRRFUEREH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34" name="Picture 14" descr="http://1.bp.blogspot.com/-kPWGdhtiSEE/TmkAZH8JqjI/AAAAAAAACyw/0OzkAw0f6lo/s640/DSCF314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9" t="21826" r="8066" b="28564"/>
          <a:stretch/>
        </p:blipFill>
        <p:spPr bwMode="auto">
          <a:xfrm>
            <a:off x="4162121" y="3537264"/>
            <a:ext cx="4652536" cy="212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394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547664" y="0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Hexapoda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Ectognatha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Pterygota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Neoptera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Polyneoptera</a:t>
            </a:r>
            <a:endParaRPr lang="en-GB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0" y="369332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2771800" y="369332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Zoraptera</a:t>
            </a:r>
            <a:r>
              <a:rPr lang="cs-CZ" sz="2400" dirty="0" smtClean="0"/>
              <a:t> - </a:t>
            </a:r>
            <a:r>
              <a:rPr lang="cs-CZ" sz="2400" dirty="0" err="1" smtClean="0"/>
              <a:t>Drobnělky</a:t>
            </a:r>
            <a:endParaRPr lang="en-GB" sz="2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15516" y="854156"/>
            <a:ext cx="51990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 smtClean="0"/>
              <a:t>tropy, subtropy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redukovaná žilnatina na křídlech nebo </a:t>
            </a:r>
            <a:r>
              <a:rPr lang="cs-CZ" dirty="0" err="1" smtClean="0"/>
              <a:t>apterní</a:t>
            </a: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 err="1"/>
              <a:t>c</a:t>
            </a:r>
            <a:r>
              <a:rPr lang="cs-CZ" dirty="0" err="1" smtClean="0"/>
              <a:t>erci</a:t>
            </a:r>
            <a:r>
              <a:rPr lang="cs-CZ" dirty="0" smtClean="0"/>
              <a:t> 1 článkové</a:t>
            </a:r>
          </a:p>
          <a:p>
            <a:pPr marL="285750" indent="-285750">
              <a:buFontTx/>
              <a:buChar char="-"/>
            </a:pPr>
            <a:r>
              <a:rPr lang="cs-CZ" dirty="0"/>
              <a:t>s</a:t>
            </a:r>
            <a:r>
              <a:rPr lang="cs-CZ" dirty="0" smtClean="0"/>
              <a:t>labá pigmentace</a:t>
            </a:r>
          </a:p>
          <a:p>
            <a:pPr marL="285750" indent="-285750">
              <a:buFontTx/>
              <a:buChar char="-"/>
            </a:pPr>
            <a:r>
              <a:rPr lang="cs-CZ" dirty="0"/>
              <a:t>ž</a:t>
            </a:r>
            <a:r>
              <a:rPr lang="cs-CZ" dirty="0" smtClean="0"/>
              <a:t>ijí v malých koloniích bez soc. organizace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pic>
        <p:nvPicPr>
          <p:cNvPr id="6146" name="Picture 2" descr="http://bugguide.net/images/cache/8RZH2RHH7RBLLZOL0ZAL3LALIZOLKZCLERYZJL1LJLYZ0RFZFLCZ4RCZXRYZ3LYZJLNLYLCZRZ2LJLWLMZNLFLNLI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6" t="13795" r="4160" b="6487"/>
          <a:stretch/>
        </p:blipFill>
        <p:spPr bwMode="auto">
          <a:xfrm>
            <a:off x="5796136" y="1268760"/>
            <a:ext cx="3316228" cy="236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215516" y="854156"/>
            <a:ext cx="5199004" cy="159897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8" name="Picture 4" descr="http://upload.wikimedia.org/wikipedia/commons/c/cc/ZorotypusHubbard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921534"/>
            <a:ext cx="3196579" cy="277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611560" y="5838166"/>
            <a:ext cx="2556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d</a:t>
            </a:r>
            <a:r>
              <a:rPr lang="cs-CZ" dirty="0" smtClean="0"/>
              <a:t>o 3 mm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celkem asi 30 druhů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v ČR nežijí</a:t>
            </a:r>
            <a:endParaRPr lang="en-GB" dirty="0"/>
          </a:p>
        </p:txBody>
      </p:sp>
      <p:sp>
        <p:nvSpPr>
          <p:cNvPr id="10" name="Obdélník 9"/>
          <p:cNvSpPr/>
          <p:nvPr/>
        </p:nvSpPr>
        <p:spPr>
          <a:xfrm>
            <a:off x="467544" y="5842202"/>
            <a:ext cx="2700300" cy="91929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50" name="Picture 6" descr="http://www.cals.ncsu.edu/course/ent425/images/tutorials/systematics_taxonomy/orthopteroids/zoraptera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80381" y="4333521"/>
            <a:ext cx="2274379" cy="159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8" descr="data:image/jpeg;base64,/9j/4AAQSkZJRgABAQAAAQABAAD/2wCEAAkGBhMSERUUExQWFRQWGBsYGBYYFxgYHBwcHBgYFxkXGhsYHCYgGR8jGhgXHy8gIycpLCwtGh4xNTAqNSYsLCkBCQoKDgwOGg8PGi8kHyQsLCksLywsLCwtLCwsKSwsLC8sLCwsKSwsLCwsLCwsLCwsLCwsLCwsLCwsLCwsLCwsLP/AABEIAKQBMwMBIgACEQEDEQH/xAAcAAACAgMBAQAAAAAAAAAAAAAEBQMGAAECBwj/xAA+EAACAQMDAgUDAgQFAwQBBQABAhEAAyEEEjEFQQYTIlFhMnGBkaEUQrHBByNS0fBi4fEVM3KCshYkJTRz/8QAGQEAAwEBAQAAAAAAAAAAAAAAAgMEAQAF/8QALhEAAgICAgEDAgYBBQEAAAAAAAECEQMhEjFBBCJRE2EycYGRofAUI0JSscEF/9oADAMBAAIRAxEAPwCgeNmtec+wgkExAAGYzI+ozVW07+of9qbdd6tb1F0tZQ27aqFVD6oHFK0sCR3nmO09j81NghwxqLLfU5OeXkv4GPSltfxJF5yLOS2wBuxggcYP96sD6np1rZtW85kErIAY4BBJ7H2A/SqhpU3XN2YX1HiYBE84pvpb0DextttOFMGNxkgjEjn3FbON+Qccu9Dq11VrQFy0djszNtxCop+kdz9sf0pnrdNdZzcYObzxsYA53GVGTgzj7Um0PSTqGa9uS2FmYIBMZwkzEQMCrB1LaNOyC8bl5WJU5Xaiid3q7zgD4PEVNJLVFsJfJX2sqzum3a5AzOAQU/QggiPmt6/QmxcRC7L6zIbAAgbXjMfP4qAdSVrQAUFwxBYA7oxljxyTx/tXHVrzuG80l3n3MY9PPuMEH96YouwHJUw7ruqN7YggG0N2CNsSOABHGZxQ925tVHfO6XEc+rBgcDvH2HFD9MsNeIR3IEgbhgAAQWPyMY78c1DodQ4LK1uUCn5I3bQGk+2P1NbxOWToxrZNttoOGB3DA43R8z2/+Jqe1o7iXQ2IwTOeQTtk4zJPzWdQRtNEckYIMYIxxz6Tx81YfDbebozw3luHyBK5CxE5EE4gj96yUqjyQSiufFmuna1g0kFrZDDaABtmJMNIjIP4rvo/g+69q5qPS04AJMzugv8Ab6h+ak0N9QP8pZDbl3DGB3OcLE/pFMfB/W2uobR1Fu2loAlWtzIBJIkEAZgfYVK55GvaUyhCPZB0vw8br3AyFZXaQpheVIiORxIpJ1E+URbRWW4JXeuQykGZHfmJPb7Vd/FvULloOgUBTtY3UJ9O4f6ZmCCMjGQO9KNbpWFpVks0k+ZEwJCkzE7c9uJ/QVOWmFCEZXffj9hDqb66dUYNHmCCvs1siOcAETnP5pFq9DadiysSxYRH805wI9yB+a68YL6gsg5nHb3Efef1qPw/pGLAyVYRtMcGDHIxBE1ZBe3lZHlfu4UOBeLksSVtIIwMEjIUge4LDORu+KW+IvLtOi2txuD1FuxDAMIHIgY/Wt6rQPasN3DmQByImZ/An8TSlGZdrQwI/m7wYIgzjHFFFW9ATbUafbLX4H641m3dXc6MR6GBBAaOGU8j0/qaN1HWXu2S2rBfdDKxlIgwdqgQ4JiZM+1R9FfRG3aNw7d/pcBCSpCwW+rg94HI7VNc1SNaFhH3KyGOZmRDLvGSCpkADmlSiubk0Mg/akhD1/TrutPagyo9IAj0qfTMZjbycmR3oJLZdVKE5XafVGSQuRxEe3waZWbRBCMNykH0jcPqBDfO7nJ7GOKhvWgt3yg0BSNxmVEEeoj7kCI7ZHNPsTx3ZA4llLkLhrq7lwwDHv3kq4nP6mKM8P65tOF1ahw6uNhMOpEMhBHvMDkEYpV1dnuXG49AJgCIE5EfnIE96kTVXNPaDoVdCQNjT6XKzu2gxP1ft+OauOgU0pb6LPpPEF7V6m3uREvH1BuRGUZoJgNAOD8nGKz/ABJ6Lc2rcvMSyBQQPpiSvpPfgc5Oap2g0ty6WumSAcgGDuaSIHJEjNX/AK51A39E9tgxZE2er1eoHdjaYEEdhEH7UlpRyR2PUpSxSVHlOos7YzIIke8TGfbioa6euavPKZlOek9VC23tMAykN9RPtwPmc0mrpOcVxyJLbEET2nB/58115ntj2j9P96M0Um4ZUgbW+kA/yn3P71zqtKLWxl3KxOZ7RGeB3n9qGw0h5otUt62QGIu20gSZxAEDH0yDjnKx8POkJ5COt236XSJVlJLMdjOpPuB+PuaSdEFm3bdwd10qDJ4BLQyiM/Sw7/PcUdrupLdVyxDdkmVKwpO3HeYz3MUiXwWY7q2C6fQxNsMN5YopmOw35kfSsKAxj+orvUr264zCTnv3+T+IqO/q2JzPMzOZ759/f71CbTcmfvmKalQic70Rm4aypvLT5/asoxFMsDaWyNKvlqTcLAs5MhZLCCOIERxyeaO634MaxbDET6ASxPeIhY5Eg5ozS+Id4tKEXy0faycrtIJJJj0iTRmq6wmr09y3fL2fKBNtVKqCpUkIWYkuA4Ug+xavMc8l/Cvd7PaUMa8XqtI83sMeM/Ee/H/BTvp/VDYIVUXeCdxZAxziIbGDkexpVatbgTgf9IpzokBDeoBxMDbyIzME5Ixgf71dNqtnm4oNsguEkgj6QuY7RjP7iiVvXfQysdjFgCWwZJw34xxUulbyzM7WIIBIxwT3mcyP70El8jaY4EwYiST2IyP+9AmOcaO7euUMxBKjcCB3nJ5+DTXWJtXzrZkN6X3CYYgEgNPqqtvpyJZjtAMxGeeB+9Wfo/iSxsFq7am2WkxAIY7gGntMie3pFBktbWwsbV0zvw5fW2jSV3KwcbuDuG2I/mjuKY9Y8tLJa2PrKz6TxtBIGP8AVP6ihl6tbJ2LprayylXn1KZkNJ45zOMV11jxbqBYFtvL2uGXYqLuXJAO725Ej2j5pHGU3dFKyRgqFl6xd1Qt7FZ+A4VS0AkQcD5HzNMbnQL9q4NOquSUdn2xBVWElCDnsCBwfegNB4ov6Vy9p9r7VHbgARIYQTiQfxW//XLt++Lt3UMphvXJ3CATtGcAtjHencK1WhLytu7LF0/wnqrV9PP2ql6VBLg+kj+YDiMfmPvU/T/D1q3culr9uydw3CVhrbgj/LzgjJg9sfNVHUdauOFF5mfaZKsTM5DZ5EQRn2oPSqCX7kDcFmJ9gCewgY/fNZ9NvtmfUov/AFfqNtLdsW7nn3kDb1TcQUUGWyIC7ABAwIwO9IepeK72qQC2htBRtLAkj/VknjAP3xVcsXnCwG+tdpH+r1YT3MnMUy01695YtoQFkDaWxufBYDsQIGZis+il3sJZpeAbpTnztxCsyghNxByvEcDj35Ips3iRrzL5KLaKKV2oMsIAYmfqOJOMD80js67y22kRBiCdxGczjOAR8zxU+jU7z5YDCCQAVJEtjcCPVhog8yfbDXFMWmzLjPfJ2D6V3OI4/lJJPxkke9CIW3MYKG3DSCPTHEZ/SKJt6R9p2K7GP8xcHJY7AACSZAz3FZpejXy62tjLulSpEfzbs7uMxFbaQLtsja2bgwQgXJJwsbVBIUDE8k8ZE5obG4kHZA9LLuie0SZyJ71Y+pdJFpfIuwGVcXFGRJyGA+oSSIJmrB4f6d0k2h59wFwolVwAxGfUBzjEmM/mg+tFq1sOWCcH7kV/w91Fw4m2GTyxuMbySeP/ALQcKfn3oG4tvzFLAkLCvAPcHn2Y9hx6T7Ze+JhZCq1kJaS2T/lEZbawknI3ycGDxH2FWv7mVrkes/VBEESJOD3YkEH/AKfk0UU3sGUktBOi6Xc1JvJZG682FtgRuUOplZj1AA/iaWaoojwBDAbQF/14BOZ5455r0bwxqE02nu64uq3Y8tFcAZ9EgnmfnMwT3qiWNM2q14tWyoLOSC0gMQCwJjiTxH+rvRJ/PgVK/ALotW4XaJjcJA5MAycYn57xzXo/hm1s6e910uX0uuyrBIhFBDTJ5PYfHxVB670drd0LaJYCZeIA2/V+VO4Ej2FW3/8AVBt6YW1Itopt4MAkCVfjgypPAOR7ik5UpRTj5KcMpcuMvBRfE2iCFCg9BBg88GIJ9wIxSOnt7VI9p7ZYyGLKxwG9x8dj+tIqrg3WyHMo8riZWwa1XSLJoxAfp7hldpKgsAYP/IHzVo1Ny3rPKAMFB6txwd3O3dwAw5P+v4qsaDTurThRBkkjggiab9NAX1eokYdREPa/m574B98e9Ll9h8O9oHv6O5bDKQcMQRPEjbz8gAT8YoroIBh3Yyh+Z5B3Y5iCP0qbqWkVit207GwVAMkBh6cAmOORPGMxzS6zeYBV/k4nsDmMjn7fNKlyophxvQzt9Osh4diS4lFXMhiSVxxIzmgOuJttWxIJhp94UwM9/wDf7Uw6b00hwznYbYlY5YjI4n/kVBqOmhk3XFgng5nnvn5PApcZpPsdOFx6BundKtXLSuSikjIluxifq7xP5rdKW6cs/WKyqLXyR8X/AMT0LUa3plm15enttduNtaTIB2mRuZj9M84GKqfXNW+qvtebaHn6VgKIBMD9D+1d6XUKbTAKoAwLhANyOQvIH5gkVrqflhbZBCekFgDme4GMGIMZzU0IKEr7f3LHJyhXSBrMANBHpHf+btjEd/2NEarywqMr7GgEif5gM5Hv/ektzWkzHBqS3AWSwz2ySac4PsTHKukGP1LzA3mCfSApAA+kBQD8bQfvihP4hyCQP/t/bPPIp90frdi2f/aDcSWWY98Tx+faidVqdNdUqg2ktMgbRsx9QznE45oOdPcTfp8lqQltaY328zUOWnkrlh94EZg/pXFjRqGYK25dsgkGZ4AxwZz7Y70dqOqKm4ophTBP8rHsYOahsat7jKNqoHwD2jPJPHPwK3lJ7rR3DGtN2wr/ANOlVCEbtof2zAlJk/pA71Jd6a6WkZkJtsTB4Y4AkEiDHHBz96D6hrntNKn6cCMc5BjtxNRW9bdv2yr3fQDIQkxPsB2oXy78BrhfGrYUuiPpbiTBJPcCNszj3jHP2rQLC2EIRgGDROZMcQfaMfGeBS7SdBv6i4bdi2zlfqjIHuSeAJ96sei8A3kKHUuttWIClTuJxJHsD9zXTnGHcgYe96ic6m0v8QpLi1tQBzIaWg8iTu9p/Wh+haAvvbzLI2kqdzAekqV3DuR9u8fgnxV4bt6W6itcGw5YqZPJGQOD8Uh0lpTd2hvQThvuIHBroyU46Z01wfX8h3UPLBw+7aR2MZA7nkz2Io60EdVR7i7CyjzAWAByYaBg55PaeaA631gQltLYslR6/wCbcwJhiCJBiRSRdWQCCMEz7Z98fejjBtAyyqL6HfU7S6fVG0rreUES6mQ0w2G4/NWNdPasXbd+yrskb2t3QhzPAj6gRzGDVWs+Jiun8kWbBEzua3LjiYaZzHejdB4tHlNZNtUDEH0k8jJncSOQIgd2oZRkbDJC9suNvx61+8y6e0lkxPoVRtAVm3T7THaRmmXTPN1WmGsv3SG9QCrbIyrEg4+v8yMVUei6LT3D5qObVxYRpYAsxz6RIwVU9+9PG8VFNPd0WomyyA7CMs4LE8gQZkiRz+tTZYaqK2U42rTvX/hF4t0T3bNljsU3FDGMmIGDgERIn74qjay2LXmbWzI4IK8/SezDg/jNMutdd8yQpZljaN+dsEAEMRgxII+34q+qDq21h+Pn3p3p8LgqFeq9Qpaextf8SBrRVlG4bQIxI77owcQPfArrw5p7msv+UiqSQPUzMu1R9WR74HBzxSFrHpB96tnTSuj0B1Fu4V1F4bVAggKHziMH0kzjtVUtIgjJtmv8R/E41F1LNtdiacNbAxyGgwQcgBQB+fehPBulFxyWfaVgCSAIIbcMkf781WSSTnk0To9T5bBhnt7VvH20Cp1LkOeudVXYtpPSEYkcGZ+R9v796Wp1H0jjEiM8kRu9v/AoF7hP25rkLWRgoqgp5ZSdhV3WD1BV2hoBHwIMfqJrrptpCf8AMJCzt3AcSDBNQ6rRtbMOIMTFPfC2iGpV7AT1gb1Yc4OZB5gHt2mtk0o2jIpuVMXv0zaxyGUHkcH5BGaFu6IjIII+9Wu3pbVm2VYhrmccEQDyP5v1/Wq1dtLtP1b5wO3v/SlxnY2eNJfcY9D1Rui5bbLFDtJgD8n/AJzRms6Q62IdttxQXABBDLtIbK/zEEY9h9qa/wCHPRTavC9cwpBA7mODjj25rfi3T+TfYIZVp27oJEjgj2xgVjmlKkcotrZV+h9SgNZZiEeM/kYOODA+1Wbp/QvOZvLCsowQs7QYgtj0kmR+B2pB0roguWrt2Tut/So5kZOIkjaGOOI/SweC/GLWibYIQOSzECSIXLL7yB9PxQ5U3tDcEuOn/I10PhYWmLXix2gwq4kiODJ9yMxSDR9I1nUrjIg8u2pAYmcAzE92gTxXp13U6RrSPdv2CgO5S7AbxIj0T9xn2oe/4j0+lF0retnedxAJI9RG0dyfSCcfNS47Tba/IpyO1V/mIk/wZsRm+0/MT98Csru949uOxa35ewn0yzAx+Kyqrl8kvFfB5j03XlCBIBJjcZ9M4J+cVD1ayVbaW3EHmZx2+1C7CQTXCmnKO7Qp5Hx4NEt20VAxUKmp7lzcQCcfeo7igGOaJfcXKrtDfoxRtywxIBaRGAOSZNT9M1lsXQ22VGSozkTnIxzmlVvVhUIQQxwTJ49qFttBpTx22UL1Diol9671LSM9sKNyqOSMnMn2n80Tb61aIuG1bTZsWRie4IAPInMQa898xjnv71NpdcyGYkD2x+9Tv0aaq2VR/wDoU/woL1XTvNvNsPpAmT2EUv8AMIwMD4+O9GarrG8MAIUgCPt3xzz3qKxdmNog8ftVcU0qZDkkpTbXkvXgjxmbVg6UW1l3nf3M9iAM/EmoPFP+IDXFKDaGHpBUGIkndnvED3qoI7p9Jhh3HI+xrels+bO6Cc5MiMYmOc1O/Swc+bRQvVSjDiuwbV697rEuxZj3NRKzDjse1cPb2mDXdskR7VUkkqRC5Sk7bJuo643W3Nljy3E/gUMMiprZCsNwlfYH9xT7o/g25etm6B/lA7SxMerbIA94MTXJJKkdJuTtleVz7cUZo2UElhx74qK7cKbkUwODE+rMiffPFatpub1HJEz/AOK0zos/jbSq7WbtpQobT22x7wR+TigOjdXY3LO8FmUwpb1YPbJgRJj2mm3Xdd//AB9geylAY52tj9RJ+9BdJ8Nvd07ahVAAMCXiSsEhcSfbkZNIjJKPuHyjJyqIfq3t/wCZZQKVuKpW6GAVGAiX3ABQTInH6cr9D0ldS213Y3tsIPhRgn8dvg0HqOoFb4P0lJUrP3lQRMg8d6PvWFhdh3HaoyCCCcnAHC8Se0/eiulZyjydES+H3YhETKtDy2AQfV8QdsjvFC+L+qJdvbbaqi25QR3AJjjBj3HNWVtYtrTu1yVxcW0scysF8/USzd+AK88LSc1mJuTtm50o6XkycR881yakeyYnmoqeSm5ruw0MCeARUdZXGp0P/EtpW2ujbgQP6Chej697TBrX1AHdzkdwY7EYoXR3R3PHAPFWHoHRw63GWD7eqIAkmJ+rt7RSVHhHiyiUnlnyQx6S/wDHXmQottgCxIM7gIBifvM00TpmnsozvdVGUrAIDEhSpETger3+QarOlurZvNcBZeRbGORtkGSZGT39qm6bZ/jLq2gCcnfyfTIgAAek5jB/7zOD5e3orUlw9z2XEqLVxrrMu1hhVH1SQcLxPfAj9Kq3W9W95nYgwggyJET6SO4bPfmKtGi69YN1VvWha8r0++2PSIMTE4JA7iutba06aZ9QSnq3eSCO8QJx2yQDzS+Ti+juNo846LrmDukkF5IORkAkcA/7e9b6hpVRTuBVyJEe+SCIwRzxQX8Ayp5jBtm6JCkgnnk4n4onqd97ltWYcyBiBgxCj9zjk1c1b0Rp0mmKC5PetVlappOZWVlZXHEu/Fcbqw1Itqs6D2yKa1RO4r7GaiL11nOJHXaWyeK4qS2DOOa0Am0zFe0/+K0WmYHNSlsZrmO+MVgfQM9orEjnij7L+lWX0kSJnn3/AGqDUuWgmc/pJ+O01xpwQcjgSZ9q4xaYxW7DK34j+9c6jUBOOSSSQR34FMvDl3T7m/iATb2GIkGZEAx+ak8SeFdtwtYuLetOSVYMCwXB9YA+Yke1D1sZbekV4aX1bWJDHjvnsJmMnv2qb+Gl/LPpFsHdBByPqM5BzQ+rsFYBzEif61AKJOxbTi6ZImTkwPc/9q9K0N7+G6UoUm4t29uRiNoHoAIK5P1D815z5YKz7QO+eZr0HpbWv4fT23kINzsBuJBj04x7mubSOSbeikXbTby+J5++ewogWglk3GB3tG34zMwe0f1pjq9HDqyN5knK7IiIg5Pq74+KjNjU6uV2QisJmFyRgE/gmBS+cfkd9OXwzenC3dBBabiXWbaZwpCmfydw/FOeiuzaZERiq5JPyWyBHcxFWrwv4L83T2W/y1ZS6scQNoUy0iWx/wA70Xp3s6fS3rNsK14uwLRwpgh1nvun7RUeWf7FmHH+/X5bKVY6DZd1WWQqdynBBJIiZzwAOaj8SWhZ1twW42MA6kH0gMASo9wrEr+KmLmS05Bz+KXeIetW3Y+kwOGUgzj1fiaTinPI3F7X/RVlhDElJaNa/bdtqt24VG4QdpbavcwMx9valHWvDBskbHW8pEynaSQJB9+f9qiK3LhLYUcAk7cUPd1BERcZj3zjHYe9W4oOCpM8/wBRljkfJoEZSOQRUcUanVGgAwwBmCB9uaMsdQ07OTdtQIwUPt8GBnOf2qi2vBJSfkTRWqfWunaR0TbeZHYwQ4wMSZOAO2ZrWt8I3lDtb23ractbIaMAmQMiJzWKaOcGhVproBEqGHcEf7d6b3rirbW5ajaGZSJOCy+x+Fn7+9Iaksozekd8xPNa42dGdKi79b6P51nSfwyqf8s3NvJ5g7p5JZTjvRHhFBpbtq49v62gmVEFpU95wDBnj81TOldUewxdGKmCuDH9KdX/ABNe8pJKnJaComZy24cn70lxmlUR8Zwk7mWX/EA27It2lMsHLM3JESCPmZ/aqb1HxZeu27VtiNloghYEEjgkcHGKxtSLh3OS24yc/p+ZoJOlE2y/cNtI/oR71kIpK2Myyk5VFjO14n3abyGT+bcWk/b+n3/FAJeDGfoUkDHt2J7frQzWvJuw38pz9vbPxRep0+0uquGHp2qrGGkiBC4Jyf8AnLOKXRO5y8iy/b2sRzB7Gf6VHVo6h4YFm2BcIFzBIiCCR9PzH9areos7WIoozUugJRa7I6ysrKMAkfmplEDNDkVI9sgTn3/HvQtBqVHLLXOKzea1itMbNk12hiuXicZHasiuMGCasbCpWZjMn9aFYdz+lRIaLS2pyQIxNZ0F2RNeJgcj2FdugPqg45/2/WoSAGgHE0fp3AcyYUxzB/B7VpxCtyCVjOeM9v0xTXp3VRtJYkqAQfTHMcmcT8fNKep20W63lzs7Hjn/ALzU3TNQwjbjMn8cEjvk96yrR10zjqu+QD9J9S4HBoGIJFM+rdT8+5ucSwBBgxnsfaJ7Cm/RvCF3U2vMW2WBMbiQMnvzkDk/is5KK3o5pyeiTw89izp3uXULsxhBIjGZIjJP37VvU+JHdgoEExCKvv7Rziperr5dmzZuXF3LuXau0lefbnnk5qx/4f8AgY338wZGRdZjBA/6e1SuSavu3osUXFpXSS2C6boly4ZubnIglRztJySQTVm6bpl0wupd2M38qn/WjBkMxEFSRnH97Hr7CWU2WsAAiTy2ZGfwP0qgdYvZyZ+eY+D8V52TKoTrt/welhh9WNdL+Sd/GNwF7dwBEZixIAAQxn8ekVWer9c8sM1m5uYj6xMZ+47VB1TrRZe22Qsxkj5PMc1HpNHabTalZ9SjfbABMggSAfgx+tVY4OVSnsTmmoXHHoTaTxA4cNdm6syVJif0p91vxJbu6dfK0tu2Jy+TtPaJYk8HnH5qpauxsYjGPYg/uOa3Z1ZCMk+kjA+ZB98cV6H0o/B5X1p9NmtVqWc+ok47/wBhUJUjmth/f2rt7pgDH6D+tMQp7NiwImYzH9f9q5uWSMEEH5pjo9IoMNJECIPJyRGDiPimnUdYGstbu7f8uNhBDEyCfqEieJg/Yc0NhUVUiprOsdZCuyg4MEiR3B96jjJifip7nT2AkgD/AKSfVxMxzEVugaYP9+KY2rYNv0rJ/MgyBgzn7QakfpLqoG0s8SAOApgz9/vU3TOpbFNq6sLBMwQ09siDnie0+1YpJ9BODXYm3ESPcf8AIqOjbq7wTgbBHyRJj7kcfYCgyKIAaW+or5HlbQDMkwJP2PbtirPY1ts2vNT0hYGQSZgQpIEySCASY/SqOmPmaaW7wLLHqJIAJkDEEmTwZjj5pbghscjRD1C3lnZssZVSDJnuZ7CPzW7Ae+42AkgzgATkAEL8YwO1Ze6fccFpDFYBAIwDlTM8HP270L07qD2Lq3bZh0MqSAc/Y0da0Be7Z6h18C7YtvdnzdvrBEHd357/AN6836qydh6u/wD3o/qXit79pUKw8mXHcHJHxJoDR9N8w+hpYCSO4zz9vnipsOOUbch+WcZaiLyKypCftWVUTHLH9K01wnvXNZXHGxWEVqulrjjGSu7Ed62M81JpbBLEDM4rDaNNJYz3/wCTWM+QDED2okWQrANmVz37x24rZ0xDEpJH8p95+9ZYVMi1NoAyB6fcZ9h/WuFuyNs+2YxA/eutQIQKZDAmQcQDEf0NQoIYScA/8itMC7ZkQe/t3iMVDor+05H27Z+9SWLoUgj5nHGOf61zeSC4IhgQQOwA5/auOZjWD6ifSZ4/rTexq7m1EDGO67jA/wDkBjJM0B1S6pZNp3GAW9gfYfjk1Jorxt7njuAJ4nJg/pQyQyLH/hvwuupaWubXxAHc7tufYf8AavbbWzR6cWhG8mXI4kjMR2rwTS9dfT3g/LFR29zjjiBV61PXzc0zXy6Bgqwpf6vgj+WDz96mzKUVcfyH4uMtPQ56/wBVAwCYaQCMwa836/1ElioILYDsMYI4Hv8AJqfpniG5qNQLJXy95ggSefvwIzimHRvD9t9UsD/Itk3W3HMLys99xAX81Hh9Nwnyyd/3stnnvHxxfr8/oIfEXTRYWzaOHZULz2LSwHxCMn70P027bU2hvKndtdD9Jn0zPEQaO8X221F1n3AncS3fLEzkYABxzVZ8gqSxMwMZye37f2r0IJOH5nnzk1O/gl6l09ku3EcQyMw4j6SR/al9sZE1a/Fmqt6rytShi4yKt5eP8xVjcDwdwE0h0elLFoEgKSZgYEe5zj8mmxdrYmcd6O06aSJjH2IPtM8RNSJ0obgGIictPGOCOcH/AJGa9E1XjBDZsppNNbTaIfchhuA20j6YJnvU48GajUg3zbtWYIISTu7biRtIMjgcjmhc67CUL6PMdXqj5kl2LKRnbB/MxRWqdblsAmSNpPAy8knHJGMfPaKsviboICtvMvbBGEA3MTuK4JOCSJGe3am/Q/Bmn2pqr4YMdpW1GwDuGaMnMnP5rPqxSsL6UroqPhvom5kCE+a1zahZSqgch5/1BhMCYjnNMuudJteY8ksQ5QkT6zj1SSSSTn80/wCsBfMCWPQkHcVPJOTn7RUVnoi2Ut7nYkEv6j/T7wM1Hky276LsOJRW9lYvdOuI2wcEgkARE52j2Ek9qh1HQ2VPMuQRMZ+fb37frx3Nn06eZdEN6ZyTPue/7AiiOtdFN1eBuMrCieF/miffmlrM72OlhVaKvpOhoRuCBuQeT9oUc5P7Vz1LwkTZV0TIUmREGJb+gP6firT0foZsh9yOSyrtVBuBEkkrBmR25PNEXNLcV2bdsL/5exoIkglcNgSRmJ+ozRxyy5aYM8MOL0jx50IMHmt78R+lWbV+HzeBa0pLDG0R27g/zUh0nT7jltqzsBZpgQBzz/Sr45ItWeXkwyhKifRrFm5IEYyRwZA+4w39PwDculontxiO81J5wiCCRJMTGT/TiuLJG7Ike0/pTBJGKcdMsAIzo53xG2CZnnj2E/pQ9u0rEHAAADR947nJ4zRXRuqDT3RckmCZVTkGIDA8cY/Whb1oOKV7FW75NZR2s0jNcZlUICZCbpj4zWVqZ2xZWVlbArQDVdBq6ZIrq8hwYgQP/NccSJa3EDAmmCWvKYAiDEFh3nuPegNFdAPqJAot9YgZYMgSDK9iIz70LGJoLv6ZLgJ3KriTHvk4odFuWjvZSUUjIwOY5HGZorWaUNaa5ZUhQRmZB9xnM/71Ld6xOmdCgUnMgfAgZ4mDmhuhnG2J9fJYNkqwxOe+c/c/vQu4TP7c0VpdfsERnIz7EQRn9aDuESY4oxLO7d8gRiJmj9FpxdLMWAhSf0GMcmlVT6S7tYfp+uK0yzNQm1oH60Uu828kbQZicznj3rOqqzXm3CD7YwPxUGlB3wTEggSPgx+9YdtBOptOERyIV52n7Eg/0rdzXOVAjAHpEcjgn85o24//AO3LES+9QJiFXaSQAfcigLd5W4MEcb5P3AIERk8iuOsJ6J1VrFzcFLFVYLP8siJ/GcUfY6pct3Atq5tlSrEmBJEkT/etN0fylUsCd5lW+PaP3/FLLltVu+WplSfqjPPzxQcYt2MTkkh/0KyQ6m4x2MRPGSSRuz2k8ipepaFTeZCEJcn/AOKkxG0juGnPeQK34bb/ADTlSFBIBHpBJgkbsKBhs+1SWb6vfcrbhFaAeCjKZx7Tn4k/FA270PilTsrF7QuxY7DztAGYhZ7GZjPtz7Ux6HonLl7dtrioPUvLcxvgTmCCPznE1bdetxL3mAABGUlCMQsjfAMYUeWTHYHvTjp3SLQTUa22Sd4EjI+o9wOeA3tNbOfFC4wugj/DHplhW3EepidttjMGBk+/HPvPxVwv6php7jmA63DM+w/rXiXh3xA1rqAJ4kqQfaMfvXpXUPG6gAOgdGJLwwDKoglmGZw088Ck8ZSVjm4pkXVej2y1l5ARZZuSd2NpJMzHvXnfiXrlzUPc8tXNlCVDEH0+qdx24mBEnsfevQ+p3HtL5RWVIhSMwCZAx2Ezxiao3ivrvlWv4S2Ng3brjrzc5jce8dqDHqVUFKpRuwXputaxAYTuQ7ZOJ59vYj9qcavxK11W3LKBRuBPeewzBj9YPtU3Tukrf0KG4WN4ggcwFAOzER/wUu6N01t1yycxllkESBMyPu3GMTmhcYt7KE3VoDtdaBuBd+0gwsACRG1RAJHfI7+80y6F1S4GuByywCFAEE/9Ptmf2qsda0UXAZEmGIEyDOZnv3xjNWrQas71dRysvIDF2Iz9R+P3ockIJWHCc/wlz0moKW2LTFoAiAMRHcd/61W/E6ajzwzKPJX1LxkN6ST7+x/pXPV/ETWlbbetadW9ZSDcckwSmOxOcZE1Wh/iO9zZ5lpJQH1QTiSVCiQBBPea2GJyjcRDyqM/cO+p9Sa8Bst+UIMlVC7iBEnER2xnn7VWOt9YtwbcLKxBSeMApJ5PJJpdrfEuouDb5jbRMKOACZj/AMVro1u0NRa/iB/lFhvOTA7mBmmQwU7kbP1OqxqvH6AR6YwteYTA7A8nNBVZvFuq09zVFLB/yAQJHH4nmq9qrQBx+2arg21s82SXg3Zc8Sdvf+8VpcwP14qNJ4HfFH6dQxCkZLRPBye+J/SiBqzvWaZt5/H+odh96yiWE9hwByy8COBxWV1oPi/kRmt7a5roGtFh+h0u9oJEfJj+tG9TsBQEUy8QSGwV7YjmlFkncOPzTrp3hi9qXJXaB7k0EqW2xi2qSENy3Bitsh5pvqfDj23IOYPPvUV7TFAYrlNPoFxaIND1N7UhYKnlGEqfuKb63q1u/bRAhtlVAbiCVJjb+D3NV3bR6MNhAMHt8+9a0jYya0DvYDbYJliefvjNQ3LRUkGm+g8PXboKwV7gnC/MkxGKdWfBW+0GLnceTGMffmu5JGcWylGtqc0V1GwqPtU7o5NCUQI2tWyVW6Dy21pMmex94iK7vsLmTAPAI4xwfzStLhiJxRfTnm4ME57CawIm17KiWwCG3rLAHIMxB9uJ/NB2P/cECQSIn2mn1joQvEsQVjsFpZq7T2bjFVI2nkAwPiaxM5pos3WLstp7Zldght2ODMg8Gg7nTd+ptkIVZlLMr4nDT9hQb9ft3ntG6CAihWC8mBAaffj9K3b6h5uqFx33bZIAO3CgkKJByfbuayqGOSZdOidIZtOFQbbkettoyskIW3GCYbseBVbTpDoxupeTILh8iAv1egzjcSQD7fNP+n9fcadbjBVF24c4hAJVGI+GMYA4/FLfEI22wrAktbRVKnIABUqw/n9ZB5n6e0ViRsn4DPB/WxfN20dzNsByfr2njZJBImQBxJqTqfX73TxcthT5LmQhxkjAmJAikfhLR6izfItWi9xxtVhwokFicYMR8iauviLRaUgW9cjLObd9XB7CEJOSfqOcYqfJ+JfA/G/a77KL029auX1u3No3GB6SVU/MnPHB98UybQnUXGFq6bpLAsYKgoPTM843mQf3xVa8QaJNPfa3acXLRhgZBPfDbTEjNNdF1IeSot3NlwY2riATLGfYwDk9jRz1H2mY6lL3HofiXqp06adUZLzt/wC6Fxs+kCCDic4I+aXN0fTay6HZJaIKjmcEEkH24/7V34L8Npdtu5bcuRIM5ImZFIH0D6jUizvC20UuzRJ5iSeSxxGcVJKaT3r7lUMdp8dlv6itm1p7oc+SttZtspClj2Age4H71VOtda09v/OtlrjPwV3KGMAEtuHvPH6c1Wep21tvtYsRGN3zjcOxwKj8RolplS3cL29oMHlSckGMT9vemRxqVX5BlOWK68GdS6759wbU2MeWLbifniBwBWajV37aKBcOScg9/b4pLYXPPerja6fbfTbcbpJxmYE5k479vanuMY6on+pOW29la8o3YyS/f355af8AmK46h057D7XBWfgjHvBq86bRo1tHUAhFKLbJUEZndyZySM/FVjxJq7l3UgX4hQFkTxnJ+c10ZuUqXQM4KMfuLdLpXCs5UESQJPfgwOcVzfbaQ6/AZfbEEHPeKZ6zWi3YW2squ7egI9REQWPtMTFdq4u2rSBFtghg7kwXA9Rkx+B8zmmX9gOOuxOLktI9IjPcfH/PeuriKLWCpO6cc8Scewj9Scd6H1d0TCAhRjnnJgn8RXWiEeqcggARzJz9qYJs3objW7qsMMjBs/Bmng13nXXvkGQMxnAnBkckRkR3rjqttVvBgEBfaQE3AJPO4PLMw75jHejr+j09plMtuYEnspBkbgP7UqbSY7HFtCIb2yLjgEk/ze+eD71lWQ+Cj2mDkSjgwcjEVlK/yIDv8WX9Ys8U6QC88AKo4AiABwKrqpTfrd93ckiATxQdmzTceo7JZ7Z1otPLCrv0Qi3nH2quaLSg8VPq9cbQxzSMjc3SDi+JYurOGMmBSB7AaaH03WPOcITFMrustoGUjI70HGUNB8lLYhUWtxDiDUX8Zsb0EQOMA0N1K6rNK0IDVsVqxEn4LZqPFrXLPlsib5ncBB+0cUInX7kxcLMsRtDECkBue1djVHvmioy/km6hbAbAicx7fFC7cVN/EA8isZJOBiuMIrdXjwMhCXSi+vBB+OKp+isA3FDyF3AMR7Tmvb+k6TTeSbemQAMBLck/mkZ8ihB2MxR9wl/iLi2iC8A8wBn81T/EHWLi22QNhzme/b+legdU6UEETXmHii8pbaMkGoPS5XOVFGWq0IVq+eHv8JdVqFDlltgiROT8ccVUegWFfU2lYwCwmvqjoOjCW1A9q9KcmmkiaMVVs8G6zbfRG3Zv7gsgXVKBt0Y3ox/J5BE0p6v1XdcR7bFgm0qWPsqgCPgj96+iPFnhyzq7Rt3VxzPcR7HtVB0/g3RKrqLaj/rc5H5PFDzUdMN+4TeGPFp01oC6q7Cokp6W7ZzjHA+wq3dX6Jb1mnOw+ZauDcsf/lPY0m8MdKtecEdVurbVihKzwJhgcH4/tUur8Uqmw6VlskOQyxC3ARBhcAEGMgTNS5XyZXjXHr9TzDxF0pLDG2bTW3HcsW3fIxH5oPpV+0gcuTu2nbHucSPkVYf8Rrt25qUQpGPSBmS2Tx81UL2ke1d2uvqU+pT8djFOwvnBWwcy4T0i99Au64Kt5AbWkEMwbbbFzsxTHq9+4p7ob9gaa8bYLOzlbxmAo4UKSInvn3NOLLIdGruu3eu4WuQgONoBGTwOPak2it2tPpCriFuFmYGDtxKkj24AHuajl/qtprorx+xXfZ514qVzdG4Q20BhM547nGIxShzOe+P+f0o7qbM9wgkseJ5kDj9v1rm1odoloPx/vXpKSijzpxcpsAtXCDTrSahCssSWkSZMx/pFSaTpttzwBj55+1MumdJtyAwEyI57mM0uc0wseNrsm8gC07t6RMAHEgnGe5gEj7UX0HRHUX7IIVrZcb7ZE+n6mPPEDNKvEllBcCFyVH8oP0j3pn4K8Zppd4u22dSsb0gsonIzz/tSuLatDXNR0WPq/wDhzp7u64LhtIBAQAMPj6jIA9qoH/pdzzzpU9ZtFj5iKTCABi0DOBXrlrS2up2FKbhabIzBJGCDFNLnSbGm0z+Xat2zt2sVABYDPqPJ/NSx9S8V89g5Io+dL/T/AFsAwKg4M9pgfn4pgtpVTcyyQAAAMDsWb/V+KFvqBfdBgG4QGP3IAn2pnrGthvLZjAUeoGRwD2r0nJ6ongokF3Svt3+pQyiTuJNzP+6yftTHpmg/iPTcyyJiWMnPE/nAMVrX+K7SlUsWsAIdxOd8AEgDBHIzzORTe04Ia+gUHeJtASCxyJiPTOIjuPignyaGwcU9Ff1L3EYqytI7k3JjkH6vaK1VifoF26TcQlVYzt2tg/zD6jgNI5rVBzHcUyr6/L5riwImsrKNfhIfJ3Y1bKxiKB12tYkzWVlMilYLA7DkMCOQa9At6VXshmGSK3WUr1Okg8fZU9boFBMUsu2wDWVlNgzJoj21zWVlNFnQorQ81usrGauxx07SqXFObXVLmn1aLabarEAjtmsrKVJWtjfB6VrtGHtktJkV5f1jpltGMCsrK8uPtmkh0uiudL//ALdv/wD0X+or616WgFtfsKysr032iddM5164b7V8/eJbpN24SSSrsJJOYPpJ7Y+1ZWUEvxD8XkfeFbm69bn+bTOx+4Vsj2nvSFwv8HfbYu62wKnOCWEnnn/tWqyhW5fuOlqOvsVnpHUrjay0zMSwYZOf616d1Oyh0m420LO8liomZOQe1ZWUr1KSWvgP08m3v5EF7rNy2ogj6CMiY3YMT371Fq19N0Ek+WpgkySXMkk9z81lZSIN8WXpLmiq2bXmPJwYJxA447VmsH9v7VlZVf8AuJGvY/zGWgsgGR7UZrUnHErMjntWVlTSexkUisanTAXmWTA3d84BNMDowunJBORkYjALe3vWVlW27iQziuMv75Gv+GfirUWNQlpGBtsxlGEiYiR7firL498X6iXUFQoUGAOZZVzJ9jWVlIywjLKk0Djb+m2ef9MhtWu4K2/kFQR6+SAREiZHsQKmRIO/k2w0AwQQI9Le6/H3rKyrEKom8Z9FtWPLe2IL3HkYgfQwAxwNxo7pOoa225TnuDkH0gQZ7ehf0rKysj0d5/YtlnS29om0jH3IMn7waysrKBh2z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AutoShape 10" descr="data:image/jpeg;base64,/9j/4AAQSkZJRgABAQAAAQABAAD/2wCEAAkGBhMSERUUExQWFRQWGBsYGBYYFxgYHBwcHBgYFxkXGhsYHCYgGR8jGhgXHy8gIycpLCwtGh4xNTAqNSYsLCkBCQoKDgwOGg8PGi8kHyQsLCksLywsLCwtLCwsKSwsLC8sLCwsKSwsLCwsLCwsLCwsLCwsLCwsLCwsLCwsLCwsLP/AABEIAKQBMwMBIgACEQEDEQH/xAAcAAACAgMBAQAAAAAAAAAAAAAEBQMGAAECBwj/xAA+EAACAQMDAgUDAgQFAwQBBQABAhEAAyEEEjEFQQYTIlFhMnGBkaEUQrHBByNS0fBi4fEVM3KCshYkJTRz/8QAGQEAAwEBAQAAAAAAAAAAAAAAAgMEAQAF/8QALhEAAgICAgEDAgYBBQEAAAAAAAECEQMhEjFBBCJRE2EycYGRofAUI0JSscEF/9oADAMBAAIRAxEAPwCgeNmtec+wgkExAAGYzI+ozVW07+of9qbdd6tb1F0tZQ27aqFVD6oHFK0sCR3nmO09j81NghwxqLLfU5OeXkv4GPSltfxJF5yLOS2wBuxggcYP96sD6np1rZtW85kErIAY4BBJ7H2A/SqhpU3XN2YX1HiYBE84pvpb0DextttOFMGNxkgjEjn3FbON+Qccu9Dq11VrQFy0djszNtxCop+kdz9sf0pnrdNdZzcYObzxsYA53GVGTgzj7Um0PSTqGa9uS2FmYIBMZwkzEQMCrB1LaNOyC8bl5WJU5Xaiid3q7zgD4PEVNJLVFsJfJX2sqzum3a5AzOAQU/QggiPmt6/QmxcRC7L6zIbAAgbXjMfP4qAdSVrQAUFwxBYA7oxljxyTx/tXHVrzuG80l3n3MY9PPuMEH96YouwHJUw7ruqN7YggG0N2CNsSOABHGZxQ925tVHfO6XEc+rBgcDvH2HFD9MsNeIR3IEgbhgAAQWPyMY78c1DodQ4LK1uUCn5I3bQGk+2P1NbxOWToxrZNttoOGB3DA43R8z2/+Jqe1o7iXQ2IwTOeQTtk4zJPzWdQRtNEckYIMYIxxz6Tx81YfDbebozw3luHyBK5CxE5EE4gj96yUqjyQSiufFmuna1g0kFrZDDaABtmJMNIjIP4rvo/g+69q5qPS04AJMzugv8Ab6h+ak0N9QP8pZDbl3DGB3OcLE/pFMfB/W2uobR1Fu2loAlWtzIBJIkEAZgfYVK55GvaUyhCPZB0vw8br3AyFZXaQpheVIiORxIpJ1E+URbRWW4JXeuQykGZHfmJPb7Vd/FvULloOgUBTtY3UJ9O4f6ZmCCMjGQO9KNbpWFpVks0k+ZEwJCkzE7c9uJ/QVOWmFCEZXffj9hDqb66dUYNHmCCvs1siOcAETnP5pFq9DadiysSxYRH805wI9yB+a68YL6gsg5nHb3Efef1qPw/pGLAyVYRtMcGDHIxBE1ZBe3lZHlfu4UOBeLksSVtIIwMEjIUge4LDORu+KW+IvLtOi2txuD1FuxDAMIHIgY/Wt6rQPasN3DmQByImZ/An8TSlGZdrQwI/m7wYIgzjHFFFW9ATbUafbLX4H641m3dXc6MR6GBBAaOGU8j0/qaN1HWXu2S2rBfdDKxlIgwdqgQ4JiZM+1R9FfRG3aNw7d/pcBCSpCwW+rg94HI7VNc1SNaFhH3KyGOZmRDLvGSCpkADmlSiubk0Mg/akhD1/TrutPagyo9IAj0qfTMZjbycmR3oJLZdVKE5XafVGSQuRxEe3waZWbRBCMNykH0jcPqBDfO7nJ7GOKhvWgt3yg0BSNxmVEEeoj7kCI7ZHNPsTx3ZA4llLkLhrq7lwwDHv3kq4nP6mKM8P65tOF1ahw6uNhMOpEMhBHvMDkEYpV1dnuXG49AJgCIE5EfnIE96kTVXNPaDoVdCQNjT6XKzu2gxP1ft+OauOgU0pb6LPpPEF7V6m3uREvH1BuRGUZoJgNAOD8nGKz/ABJ6Lc2rcvMSyBQQPpiSvpPfgc5Oap2g0ty6WumSAcgGDuaSIHJEjNX/AK51A39E9tgxZE2er1eoHdjaYEEdhEH7UlpRyR2PUpSxSVHlOos7YzIIke8TGfbioa6euavPKZlOek9VC23tMAykN9RPtwPmc0mrpOcVxyJLbEET2nB/58115ntj2j9P96M0Um4ZUgbW+kA/yn3P71zqtKLWxl3KxOZ7RGeB3n9qGw0h5otUt62QGIu20gSZxAEDH0yDjnKx8POkJ5COt236XSJVlJLMdjOpPuB+PuaSdEFm3bdwd10qDJ4BLQyiM/Sw7/PcUdrupLdVyxDdkmVKwpO3HeYz3MUiXwWY7q2C6fQxNsMN5YopmOw35kfSsKAxj+orvUr264zCTnv3+T+IqO/q2JzPMzOZ759/f71CbTcmfvmKalQic70Rm4aypvLT5/asoxFMsDaWyNKvlqTcLAs5MhZLCCOIERxyeaO634MaxbDET6ASxPeIhY5Eg5ozS+Id4tKEXy0faycrtIJJJj0iTRmq6wmr09y3fL2fKBNtVKqCpUkIWYkuA4Ug+xavMc8l/Cvd7PaUMa8XqtI83sMeM/Ee/H/BTvp/VDYIVUXeCdxZAxziIbGDkexpVatbgTgf9IpzokBDeoBxMDbyIzME5Ixgf71dNqtnm4oNsguEkgj6QuY7RjP7iiVvXfQysdjFgCWwZJw34xxUulbyzM7WIIBIxwT3mcyP70El8jaY4EwYiST2IyP+9AmOcaO7euUMxBKjcCB3nJ5+DTXWJtXzrZkN6X3CYYgEgNPqqtvpyJZjtAMxGeeB+9Wfo/iSxsFq7am2WkxAIY7gGntMie3pFBktbWwsbV0zvw5fW2jSV3KwcbuDuG2I/mjuKY9Y8tLJa2PrKz6TxtBIGP8AVP6ihl6tbJ2LprayylXn1KZkNJ45zOMV11jxbqBYFtvL2uGXYqLuXJAO725Ej2j5pHGU3dFKyRgqFl6xd1Qt7FZ+A4VS0AkQcD5HzNMbnQL9q4NOquSUdn2xBVWElCDnsCBwfegNB4ov6Vy9p9r7VHbgARIYQTiQfxW//XLt++Lt3UMphvXJ3CATtGcAtjHencK1WhLytu7LF0/wnqrV9PP2ql6VBLg+kj+YDiMfmPvU/T/D1q3culr9uydw3CVhrbgj/LzgjJg9sfNVHUdauOFF5mfaZKsTM5DZ5EQRn2oPSqCX7kDcFmJ9gCewgY/fNZ9NvtmfUov/AFfqNtLdsW7nn3kDb1TcQUUGWyIC7ABAwIwO9IepeK72qQC2htBRtLAkj/VknjAP3xVcsXnCwG+tdpH+r1YT3MnMUy01695YtoQFkDaWxufBYDsQIGZis+il3sJZpeAbpTnztxCsyghNxByvEcDj35Ips3iRrzL5KLaKKV2oMsIAYmfqOJOMD80js67y22kRBiCdxGczjOAR8zxU+jU7z5YDCCQAVJEtjcCPVhog8yfbDXFMWmzLjPfJ2D6V3OI4/lJJPxkke9CIW3MYKG3DSCPTHEZ/SKJt6R9p2K7GP8xcHJY7AACSZAz3FZpejXy62tjLulSpEfzbs7uMxFbaQLtsja2bgwQgXJJwsbVBIUDE8k8ZE5obG4kHZA9LLuie0SZyJ71Y+pdJFpfIuwGVcXFGRJyGA+oSSIJmrB4f6d0k2h59wFwolVwAxGfUBzjEmM/mg+tFq1sOWCcH7kV/w91Fw4m2GTyxuMbySeP/ALQcKfn3oG4tvzFLAkLCvAPcHn2Y9hx6T7Ze+JhZCq1kJaS2T/lEZbawknI3ycGDxH2FWv7mVrkes/VBEESJOD3YkEH/AKfk0UU3sGUktBOi6Xc1JvJZG682FtgRuUOplZj1AA/iaWaoojwBDAbQF/14BOZ5455r0bwxqE02nu64uq3Y8tFcAZ9EgnmfnMwT3qiWNM2q14tWyoLOSC0gMQCwJjiTxH+rvRJ/PgVK/ALotW4XaJjcJA5MAycYn57xzXo/hm1s6e910uX0uuyrBIhFBDTJ5PYfHxVB670drd0LaJYCZeIA2/V+VO4Ej2FW3/8AVBt6YW1Itopt4MAkCVfjgypPAOR7ik5UpRTj5KcMpcuMvBRfE2iCFCg9BBg88GIJ9wIxSOnt7VI9p7ZYyGLKxwG9x8dj+tIqrg3WyHMo8riZWwa1XSLJoxAfp7hldpKgsAYP/IHzVo1Ny3rPKAMFB6txwd3O3dwAw5P+v4qsaDTurThRBkkjggiab9NAX1eokYdREPa/m574B98e9Ll9h8O9oHv6O5bDKQcMQRPEjbz8gAT8YoroIBh3Yyh+Z5B3Y5iCP0qbqWkVit207GwVAMkBh6cAmOORPGMxzS6zeYBV/k4nsDmMjn7fNKlyophxvQzt9Osh4diS4lFXMhiSVxxIzmgOuJttWxIJhp94UwM9/wDf7Uw6b00hwznYbYlY5YjI4n/kVBqOmhk3XFgng5nnvn5PApcZpPsdOFx6BundKtXLSuSikjIluxifq7xP5rdKW6cs/WKyqLXyR8X/AMT0LUa3plm15enttduNtaTIB2mRuZj9M84GKqfXNW+qvtebaHn6VgKIBMD9D+1d6XUKbTAKoAwLhANyOQvIH5gkVrqflhbZBCekFgDme4GMGIMZzU0IKEr7f3LHJyhXSBrMANBHpHf+btjEd/2NEarywqMr7GgEif5gM5Hv/ektzWkzHBqS3AWSwz2ySac4PsTHKukGP1LzA3mCfSApAA+kBQD8bQfvihP4hyCQP/t/bPPIp90frdi2f/aDcSWWY98Tx+faidVqdNdUqg2ktMgbRsx9QznE45oOdPcTfp8lqQltaY328zUOWnkrlh94EZg/pXFjRqGYK25dsgkGZ4AxwZz7Y70dqOqKm4ophTBP8rHsYOahsat7jKNqoHwD2jPJPHPwK3lJ7rR3DGtN2wr/ANOlVCEbtof2zAlJk/pA71Jd6a6WkZkJtsTB4Y4AkEiDHHBz96D6hrntNKn6cCMc5BjtxNRW9bdv2yr3fQDIQkxPsB2oXy78BrhfGrYUuiPpbiTBJPcCNszj3jHP2rQLC2EIRgGDROZMcQfaMfGeBS7SdBv6i4bdi2zlfqjIHuSeAJ96sei8A3kKHUuttWIClTuJxJHsD9zXTnGHcgYe96ic6m0v8QpLi1tQBzIaWg8iTu9p/Wh+haAvvbzLI2kqdzAekqV3DuR9u8fgnxV4bt6W6itcGw5YqZPJGQOD8Uh0lpTd2hvQThvuIHBroyU46Z01wfX8h3UPLBw+7aR2MZA7nkz2Io60EdVR7i7CyjzAWAByYaBg55PaeaA631gQltLYslR6/wCbcwJhiCJBiRSRdWQCCMEz7Z98fejjBtAyyqL6HfU7S6fVG0rreUES6mQ0w2G4/NWNdPasXbd+yrskb2t3QhzPAj6gRzGDVWs+Jiun8kWbBEzua3LjiYaZzHejdB4tHlNZNtUDEH0k8jJncSOQIgd2oZRkbDJC9suNvx61+8y6e0lkxPoVRtAVm3T7THaRmmXTPN1WmGsv3SG9QCrbIyrEg4+v8yMVUei6LT3D5qObVxYRpYAsxz6RIwVU9+9PG8VFNPd0WomyyA7CMs4LE8gQZkiRz+tTZYaqK2U42rTvX/hF4t0T3bNljsU3FDGMmIGDgERIn74qjay2LXmbWzI4IK8/SezDg/jNMutdd8yQpZljaN+dsEAEMRgxII+34q+qDq21h+Pn3p3p8LgqFeq9Qpaextf8SBrRVlG4bQIxI77owcQPfArrw5p7msv+UiqSQPUzMu1R9WR74HBzxSFrHpB96tnTSuj0B1Fu4V1F4bVAggKHziMH0kzjtVUtIgjJtmv8R/E41F1LNtdiacNbAxyGgwQcgBQB+fehPBulFxyWfaVgCSAIIbcMkf781WSSTnk0To9T5bBhnt7VvH20Cp1LkOeudVXYtpPSEYkcGZ+R9v796Wp1H0jjEiM8kRu9v/AoF7hP25rkLWRgoqgp5ZSdhV3WD1BV2hoBHwIMfqJrrptpCf8AMJCzt3AcSDBNQ6rRtbMOIMTFPfC2iGpV7AT1gb1Yc4OZB5gHt2mtk0o2jIpuVMXv0zaxyGUHkcH5BGaFu6IjIII+9Wu3pbVm2VYhrmccEQDyP5v1/Wq1dtLtP1b5wO3v/SlxnY2eNJfcY9D1Rui5bbLFDtJgD8n/AJzRms6Q62IdttxQXABBDLtIbK/zEEY9h9qa/wCHPRTavC9cwpBA7mODjj25rfi3T+TfYIZVp27oJEjgj2xgVjmlKkcotrZV+h9SgNZZiEeM/kYOODA+1Wbp/QvOZvLCsowQs7QYgtj0kmR+B2pB0roguWrt2Tut/So5kZOIkjaGOOI/SweC/GLWibYIQOSzECSIXLL7yB9PxQ5U3tDcEuOn/I10PhYWmLXix2gwq4kiODJ9yMxSDR9I1nUrjIg8u2pAYmcAzE92gTxXp13U6RrSPdv2CgO5S7AbxIj0T9xn2oe/4j0+lF0retnedxAJI9RG0dyfSCcfNS47Tba/IpyO1V/mIk/wZsRm+0/MT98Csru949uOxa35ewn0yzAx+Kyqrl8kvFfB5j03XlCBIBJjcZ9M4J+cVD1ayVbaW3EHmZx2+1C7CQTXCmnKO7Qp5Hx4NEt20VAxUKmp7lzcQCcfeo7igGOaJfcXKrtDfoxRtywxIBaRGAOSZNT9M1lsXQ22VGSozkTnIxzmlVvVhUIQQxwTJ49qFttBpTx22UL1Diol9671LSM9sKNyqOSMnMn2n80Tb61aIuG1bTZsWRie4IAPInMQa898xjnv71NpdcyGYkD2x+9Tv0aaq2VR/wDoU/woL1XTvNvNsPpAmT2EUv8AMIwMD4+O9GarrG8MAIUgCPt3xzz3qKxdmNog8ftVcU0qZDkkpTbXkvXgjxmbVg6UW1l3nf3M9iAM/EmoPFP+IDXFKDaGHpBUGIkndnvED3qoI7p9Jhh3HI+xrels+bO6Cc5MiMYmOc1O/Swc+bRQvVSjDiuwbV697rEuxZj3NRKzDjse1cPb2mDXdskR7VUkkqRC5Sk7bJuo643W3Nljy3E/gUMMiprZCsNwlfYH9xT7o/g25etm6B/lA7SxMerbIA94MTXJJKkdJuTtleVz7cUZo2UElhx74qK7cKbkUwODE+rMiffPFatpub1HJEz/AOK0zos/jbSq7WbtpQobT22x7wR+TigOjdXY3LO8FmUwpb1YPbJgRJj2mm3Xdd//AB9geylAY52tj9RJ+9BdJ8Nvd07ahVAAMCXiSsEhcSfbkZNIjJKPuHyjJyqIfq3t/wCZZQKVuKpW6GAVGAiX3ABQTInH6cr9D0ldS213Y3tsIPhRgn8dvg0HqOoFb4P0lJUrP3lQRMg8d6PvWFhdh3HaoyCCCcnAHC8Se0/eiulZyjydES+H3YhETKtDy2AQfV8QdsjvFC+L+qJdvbbaqi25QR3AJjjBj3HNWVtYtrTu1yVxcW0scysF8/USzd+AK88LSc1mJuTtm50o6XkycR881yakeyYnmoqeSm5ruw0MCeARUdZXGp0P/EtpW2ujbgQP6Chej697TBrX1AHdzkdwY7EYoXR3R3PHAPFWHoHRw63GWD7eqIAkmJ+rt7RSVHhHiyiUnlnyQx6S/wDHXmQottgCxIM7gIBifvM00TpmnsozvdVGUrAIDEhSpETger3+QarOlurZvNcBZeRbGORtkGSZGT39qm6bZ/jLq2gCcnfyfTIgAAek5jB/7zOD5e3orUlw9z2XEqLVxrrMu1hhVH1SQcLxPfAj9Kq3W9W95nYgwggyJET6SO4bPfmKtGi69YN1VvWha8r0++2PSIMTE4JA7iutba06aZ9QSnq3eSCO8QJx2yQDzS+Ti+juNo846LrmDukkF5IORkAkcA/7e9b6hpVRTuBVyJEe+SCIwRzxQX8Ayp5jBtm6JCkgnnk4n4onqd97ltWYcyBiBgxCj9zjk1c1b0Rp0mmKC5PetVlappOZWVlZXHEu/Fcbqw1Itqs6D2yKa1RO4r7GaiL11nOJHXaWyeK4qS2DOOa0Am0zFe0/+K0WmYHNSlsZrmO+MVgfQM9orEjnij7L+lWX0kSJnn3/AGqDUuWgmc/pJ+O01xpwQcjgSZ9q4xaYxW7DK34j+9c6jUBOOSSSQR34FMvDl3T7m/iATb2GIkGZEAx+ak8SeFdtwtYuLetOSVYMCwXB9YA+Yke1D1sZbekV4aX1bWJDHjvnsJmMnv2qb+Gl/LPpFsHdBByPqM5BzQ+rsFYBzEif61AKJOxbTi6ZImTkwPc/9q9K0N7+G6UoUm4t29uRiNoHoAIK5P1D815z5YKz7QO+eZr0HpbWv4fT23kINzsBuJBj04x7mubSOSbeikXbTby+J5++ewogWglk3GB3tG34zMwe0f1pjq9HDqyN5knK7IiIg5Pq74+KjNjU6uV2QisJmFyRgE/gmBS+cfkd9OXwzenC3dBBabiXWbaZwpCmfydw/FOeiuzaZERiq5JPyWyBHcxFWrwv4L83T2W/y1ZS6scQNoUy0iWx/wA70Xp3s6fS3rNsK14uwLRwpgh1nvun7RUeWf7FmHH+/X5bKVY6DZd1WWQqdynBBJIiZzwAOaj8SWhZ1twW42MA6kH0gMASo9wrEr+KmLmS05Bz+KXeIetW3Y+kwOGUgzj1fiaTinPI3F7X/RVlhDElJaNa/bdtqt24VG4QdpbavcwMx9valHWvDBskbHW8pEynaSQJB9+f9qiK3LhLYUcAk7cUPd1BERcZj3zjHYe9W4oOCpM8/wBRljkfJoEZSOQRUcUanVGgAwwBmCB9uaMsdQ07OTdtQIwUPt8GBnOf2qi2vBJSfkTRWqfWunaR0TbeZHYwQ4wMSZOAO2ZrWt8I3lDtb23ractbIaMAmQMiJzWKaOcGhVproBEqGHcEf7d6b3rirbW5ajaGZSJOCy+x+Fn7+9Iaksozekd8xPNa42dGdKi79b6P51nSfwyqf8s3NvJ5g7p5JZTjvRHhFBpbtq49v62gmVEFpU95wDBnj81TOldUewxdGKmCuDH9KdX/ABNe8pJKnJaComZy24cn70lxmlUR8Zwk7mWX/EA27It2lMsHLM3JESCPmZ/aqb1HxZeu27VtiNloghYEEjgkcHGKxtSLh3OS24yc/p+ZoJOlE2y/cNtI/oR71kIpK2Myyk5VFjO14n3abyGT+bcWk/b+n3/FAJeDGfoUkDHt2J7frQzWvJuw38pz9vbPxRep0+0uquGHp2qrGGkiBC4Jyf8AnLOKXRO5y8iy/b2sRzB7Gf6VHVo6h4YFm2BcIFzBIiCCR9PzH9areos7WIoozUugJRa7I6ysrKMAkfmplEDNDkVI9sgTn3/HvQtBqVHLLXOKzea1itMbNk12hiuXicZHasiuMGCasbCpWZjMn9aFYdz+lRIaLS2pyQIxNZ0F2RNeJgcj2FdugPqg45/2/WoSAGgHE0fp3AcyYUxzB/B7VpxCtyCVjOeM9v0xTXp3VRtJYkqAQfTHMcmcT8fNKep20W63lzs7Hjn/ALzU3TNQwjbjMn8cEjvk96yrR10zjqu+QD9J9S4HBoGIJFM+rdT8+5ucSwBBgxnsfaJ7Cm/RvCF3U2vMW2WBMbiQMnvzkDk/is5KK3o5pyeiTw89izp3uXULsxhBIjGZIjJP37VvU+JHdgoEExCKvv7Rziperr5dmzZuXF3LuXau0lefbnnk5qx/4f8AgY338wZGRdZjBA/6e1SuSavu3osUXFpXSS2C6boly4ZubnIglRztJySQTVm6bpl0wupd2M38qn/WjBkMxEFSRnH97Hr7CWU2WsAAiTy2ZGfwP0qgdYvZyZ+eY+D8V52TKoTrt/welhh9WNdL+Sd/GNwF7dwBEZixIAAQxn8ekVWer9c8sM1m5uYj6xMZ+47VB1TrRZe22Qsxkj5PMc1HpNHabTalZ9SjfbABMggSAfgx+tVY4OVSnsTmmoXHHoTaTxA4cNdm6syVJif0p91vxJbu6dfK0tu2Jy+TtPaJYk8HnH5qpauxsYjGPYg/uOa3Z1ZCMk+kjA+ZB98cV6H0o/B5X1p9NmtVqWc+ok47/wBhUJUjmth/f2rt7pgDH6D+tMQp7NiwImYzH9f9q5uWSMEEH5pjo9IoMNJECIPJyRGDiPimnUdYGstbu7f8uNhBDEyCfqEieJg/Yc0NhUVUiprOsdZCuyg4MEiR3B96jjJifip7nT2AkgD/AKSfVxMxzEVugaYP9+KY2rYNv0rJ/MgyBgzn7QakfpLqoG0s8SAOApgz9/vU3TOpbFNq6sLBMwQ09siDnie0+1YpJ9BODXYm3ESPcf8AIqOjbq7wTgbBHyRJj7kcfYCgyKIAaW+or5HlbQDMkwJP2PbtirPY1ts2vNT0hYGQSZgQpIEySCASY/SqOmPmaaW7wLLHqJIAJkDEEmTwZjj5pbghscjRD1C3lnZssZVSDJnuZ7CPzW7Ae+42AkgzgATkAEL8YwO1Ze6fccFpDFYBAIwDlTM8HP270L07qD2Lq3bZh0MqSAc/Y0da0Be7Z6h18C7YtvdnzdvrBEHd357/AN6836qydh6u/wD3o/qXit79pUKw8mXHcHJHxJoDR9N8w+hpYCSO4zz9vnipsOOUbch+WcZaiLyKypCftWVUTHLH9K01wnvXNZXHGxWEVqulrjjGSu7Ed62M81JpbBLEDM4rDaNNJYz3/wCTWM+QDED2okWQrANmVz37x24rZ0xDEpJH8p95+9ZYVMi1NoAyB6fcZ9h/WuFuyNs+2YxA/eutQIQKZDAmQcQDEf0NQoIYScA/8itMC7ZkQe/t3iMVDor+05H27Z+9SWLoUgj5nHGOf61zeSC4IhgQQOwA5/auOZjWD6ifSZ4/rTexq7m1EDGO67jA/wDkBjJM0B1S6pZNp3GAW9gfYfjk1Jorxt7njuAJ4nJg/pQyQyLH/hvwuupaWubXxAHc7tufYf8AavbbWzR6cWhG8mXI4kjMR2rwTS9dfT3g/LFR29zjjiBV61PXzc0zXy6Bgqwpf6vgj+WDz96mzKUVcfyH4uMtPQ56/wBVAwCYaQCMwa836/1ElioILYDsMYI4Hv8AJqfpniG5qNQLJXy95ggSefvwIzimHRvD9t9UsD/Itk3W3HMLys99xAX81Hh9Nwnyyd/3stnnvHxxfr8/oIfEXTRYWzaOHZULz2LSwHxCMn70P027bU2hvKndtdD9Jn0zPEQaO8X221F1n3AncS3fLEzkYABxzVZ8gqSxMwMZye37f2r0IJOH5nnzk1O/gl6l09ku3EcQyMw4j6SR/al9sZE1a/Fmqt6rytShi4yKt5eP8xVjcDwdwE0h0elLFoEgKSZgYEe5zj8mmxdrYmcd6O06aSJjH2IPtM8RNSJ0obgGIictPGOCOcH/AJGa9E1XjBDZsppNNbTaIfchhuA20j6YJnvU48GajUg3zbtWYIISTu7biRtIMjgcjmhc67CUL6PMdXqj5kl2LKRnbB/MxRWqdblsAmSNpPAy8knHJGMfPaKsviboICtvMvbBGEA3MTuK4JOCSJGe3am/Q/Bmn2pqr4YMdpW1GwDuGaMnMnP5rPqxSsL6UroqPhvom5kCE+a1zahZSqgch5/1BhMCYjnNMuudJteY8ksQ5QkT6zj1SSSSTn80/wCsBfMCWPQkHcVPJOTn7RUVnoi2Ut7nYkEv6j/T7wM1Hky276LsOJRW9lYvdOuI2wcEgkARE52j2Ek9qh1HQ2VPMuQRMZ+fb37frx3Nn06eZdEN6ZyTPue/7AiiOtdFN1eBuMrCieF/miffmlrM72OlhVaKvpOhoRuCBuQeT9oUc5P7Vz1LwkTZV0TIUmREGJb+gP6firT0foZsh9yOSyrtVBuBEkkrBmR25PNEXNLcV2bdsL/5exoIkglcNgSRmJ+ozRxyy5aYM8MOL0jx50IMHmt78R+lWbV+HzeBa0pLDG0R27g/zUh0nT7jltqzsBZpgQBzz/Sr45ItWeXkwyhKifRrFm5IEYyRwZA+4w39PwDculontxiO81J5wiCCRJMTGT/TiuLJG7Ike0/pTBJGKcdMsAIzo53xG2CZnnj2E/pQ9u0rEHAAADR947nJ4zRXRuqDT3RckmCZVTkGIDA8cY/Whb1oOKV7FW75NZR2s0jNcZlUICZCbpj4zWVqZ2xZWVlbArQDVdBq6ZIrq8hwYgQP/NccSJa3EDAmmCWvKYAiDEFh3nuPegNFdAPqJAot9YgZYMgSDK9iIz70LGJoLv6ZLgJ3KriTHvk4odFuWjvZSUUjIwOY5HGZorWaUNaa5ZUhQRmZB9xnM/71Ld6xOmdCgUnMgfAgZ4mDmhuhnG2J9fJYNkqwxOe+c/c/vQu4TP7c0VpdfsERnIz7EQRn9aDuESY4oxLO7d8gRiJmj9FpxdLMWAhSf0GMcmlVT6S7tYfp+uK0yzNQm1oH60Uu828kbQZicznj3rOqqzXm3CD7YwPxUGlB3wTEggSPgx+9YdtBOptOERyIV52n7Eg/0rdzXOVAjAHpEcjgn85o24//AO3LES+9QJiFXaSQAfcigLd5W4MEcb5P3AIERk8iuOsJ6J1VrFzcFLFVYLP8siJ/GcUfY6pct3Atq5tlSrEmBJEkT/etN0fylUsCd5lW+PaP3/FLLltVu+WplSfqjPPzxQcYt2MTkkh/0KyQ6m4x2MRPGSSRuz2k8ipepaFTeZCEJcn/AOKkxG0juGnPeQK34bb/ADTlSFBIBHpBJgkbsKBhs+1SWb6vfcrbhFaAeCjKZx7Tn4k/FA270PilTsrF7QuxY7DztAGYhZ7GZjPtz7Ux6HonLl7dtrioPUvLcxvgTmCCPznE1bdetxL3mAABGUlCMQsjfAMYUeWTHYHvTjp3SLQTUa22Sd4EjI+o9wOeA3tNbOfFC4wugj/DHplhW3EepidttjMGBk+/HPvPxVwv6php7jmA63DM+w/rXiXh3xA1rqAJ4kqQfaMfvXpXUPG6gAOgdGJLwwDKoglmGZw088Ck8ZSVjm4pkXVej2y1l5ARZZuSd2NpJMzHvXnfiXrlzUPc8tXNlCVDEH0+qdx24mBEnsfevQ+p3HtL5RWVIhSMwCZAx2Ezxiao3ivrvlWv4S2Ng3brjrzc5jce8dqDHqVUFKpRuwXputaxAYTuQ7ZOJ59vYj9qcavxK11W3LKBRuBPeewzBj9YPtU3Tukrf0KG4WN4ggcwFAOzER/wUu6N01t1yycxllkESBMyPu3GMTmhcYt7KE3VoDtdaBuBd+0gwsACRG1RAJHfI7+80y6F1S4GuByywCFAEE/9Ptmf2qsda0UXAZEmGIEyDOZnv3xjNWrQas71dRysvIDF2Iz9R+P3ockIJWHCc/wlz0moKW2LTFoAiAMRHcd/61W/E6ajzwzKPJX1LxkN6ST7+x/pXPV/ETWlbbetadW9ZSDcckwSmOxOcZE1Wh/iO9zZ5lpJQH1QTiSVCiQBBPea2GJyjcRDyqM/cO+p9Sa8Bst+UIMlVC7iBEnER2xnn7VWOt9YtwbcLKxBSeMApJ5PJJpdrfEuouDb5jbRMKOACZj/AMVro1u0NRa/iB/lFhvOTA7mBmmQwU7kbP1OqxqvH6AR6YwteYTA7A8nNBVZvFuq09zVFLB/yAQJHH4nmq9qrQBx+2arg21s82SXg3Zc8Sdvf+8VpcwP14qNJ4HfFH6dQxCkZLRPBye+J/SiBqzvWaZt5/H+odh96yiWE9hwByy8COBxWV1oPi/kRmt7a5roGtFh+h0u9oJEfJj+tG9TsBQEUy8QSGwV7YjmlFkncOPzTrp3hi9qXJXaB7k0EqW2xi2qSENy3Bitsh5pvqfDj23IOYPPvUV7TFAYrlNPoFxaIND1N7UhYKnlGEqfuKb63q1u/bRAhtlVAbiCVJjb+D3NV3bR6MNhAMHt8+9a0jYya0DvYDbYJliefvjNQ3LRUkGm+g8PXboKwV7gnC/MkxGKdWfBW+0GLnceTGMffmu5JGcWylGtqc0V1GwqPtU7o5NCUQI2tWyVW6Dy21pMmex94iK7vsLmTAPAI4xwfzStLhiJxRfTnm4ME57CawIm17KiWwCG3rLAHIMxB9uJ/NB2P/cECQSIn2mn1joQvEsQVjsFpZq7T2bjFVI2nkAwPiaxM5pos3WLstp7Zldght2ODMg8Gg7nTd+ptkIVZlLMr4nDT9hQb9ft3ntG6CAihWC8mBAaffj9K3b6h5uqFx33bZIAO3CgkKJByfbuayqGOSZdOidIZtOFQbbkettoyskIW3GCYbseBVbTpDoxupeTILh8iAv1egzjcSQD7fNP+n9fcadbjBVF24c4hAJVGI+GMYA4/FLfEI22wrAktbRVKnIABUqw/n9ZB5n6e0ViRsn4DPB/WxfN20dzNsByfr2njZJBImQBxJqTqfX73TxcthT5LmQhxkjAmJAikfhLR6izfItWi9xxtVhwokFicYMR8iauviLRaUgW9cjLObd9XB7CEJOSfqOcYqfJ+JfA/G/a77KL029auX1u3No3GB6SVU/MnPHB98UybQnUXGFq6bpLAsYKgoPTM843mQf3xVa8QaJNPfa3acXLRhgZBPfDbTEjNNdF1IeSot3NlwY2riATLGfYwDk9jRz1H2mY6lL3HofiXqp06adUZLzt/wC6Fxs+kCCDic4I+aXN0fTay6HZJaIKjmcEEkH24/7V34L8Npdtu5bcuRIM5ImZFIH0D6jUizvC20UuzRJ5iSeSxxGcVJKaT3r7lUMdp8dlv6itm1p7oc+SttZtspClj2Age4H71VOtda09v/OtlrjPwV3KGMAEtuHvPH6c1Wep21tvtYsRGN3zjcOxwKj8RolplS3cL29oMHlSckGMT9vemRxqVX5BlOWK68GdS6759wbU2MeWLbifniBwBWajV37aKBcOScg9/b4pLYXPPerja6fbfTbcbpJxmYE5k479vanuMY6on+pOW29la8o3YyS/f355af8AmK46h057D7XBWfgjHvBq86bRo1tHUAhFKLbJUEZndyZySM/FVjxJq7l3UgX4hQFkTxnJ+c10ZuUqXQM4KMfuLdLpXCs5UESQJPfgwOcVzfbaQ6/AZfbEEHPeKZ6zWi3YW2squ7egI9REQWPtMTFdq4u2rSBFtghg7kwXA9Rkx+B8zmmX9gOOuxOLktI9IjPcfH/PeuriKLWCpO6cc8Scewj9Scd6H1d0TCAhRjnnJgn8RXWiEeqcggARzJz9qYJs3objW7qsMMjBs/Bmng13nXXvkGQMxnAnBkckRkR3rjqttVvBgEBfaQE3AJPO4PLMw75jHejr+j09plMtuYEnspBkbgP7UqbSY7HFtCIb2yLjgEk/ze+eD71lWQ+Cj2mDkSjgwcjEVlK/yIDv8WX9Ys8U6QC88AKo4AiABwKrqpTfrd93ckiATxQdmzTceo7JZ7Z1otPLCrv0Qi3nH2quaLSg8VPq9cbQxzSMjc3SDi+JYurOGMmBSB7AaaH03WPOcITFMrustoGUjI70HGUNB8lLYhUWtxDiDUX8Zsb0EQOMA0N1K6rNK0IDVsVqxEn4LZqPFrXLPlsib5ncBB+0cUInX7kxcLMsRtDECkBue1djVHvmioy/km6hbAbAicx7fFC7cVN/EA8isZJOBiuMIrdXjwMhCXSi+vBB+OKp+isA3FDyF3AMR7Tmvb+k6TTeSbemQAMBLck/mkZ8ihB2MxR9wl/iLi2iC8A8wBn81T/EHWLi22QNhzme/b+legdU6UEETXmHii8pbaMkGoPS5XOVFGWq0IVq+eHv8JdVqFDlltgiROT8ccVUegWFfU2lYwCwmvqjoOjCW1A9q9KcmmkiaMVVs8G6zbfRG3Zv7gsgXVKBt0Y3ox/J5BE0p6v1XdcR7bFgm0qWPsqgCPgj96+iPFnhyzq7Rt3VxzPcR7HtVB0/g3RKrqLaj/rc5H5PFDzUdMN+4TeGPFp01oC6q7Cokp6W7ZzjHA+wq3dX6Jb1mnOw+ZauDcsf/lPY0m8MdKtecEdVurbVihKzwJhgcH4/tUur8Uqmw6VlskOQyxC3ARBhcAEGMgTNS5XyZXjXHr9TzDxF0pLDG2bTW3HcsW3fIxH5oPpV+0gcuTu2nbHucSPkVYf8Rrt25qUQpGPSBmS2Tx81UL2ke1d2uvqU+pT8djFOwvnBWwcy4T0i99Au64Kt5AbWkEMwbbbFzsxTHq9+4p7ob9gaa8bYLOzlbxmAo4UKSInvn3NOLLIdGruu3eu4WuQgONoBGTwOPak2it2tPpCriFuFmYGDtxKkj24AHuajl/qtprorx+xXfZ514qVzdG4Q20BhM547nGIxShzOe+P+f0o7qbM9wgkseJ5kDj9v1rm1odoloPx/vXpKSijzpxcpsAtXCDTrSahCssSWkSZMx/pFSaTpttzwBj55+1MumdJtyAwEyI57mM0uc0wseNrsm8gC07t6RMAHEgnGe5gEj7UX0HRHUX7IIVrZcb7ZE+n6mPPEDNKvEllBcCFyVH8oP0j3pn4K8Zppd4u22dSsb0gsonIzz/tSuLatDXNR0WPq/wDhzp7u64LhtIBAQAMPj6jIA9qoH/pdzzzpU9ZtFj5iKTCABi0DOBXrlrS2up2FKbhabIzBJGCDFNLnSbGm0z+Xat2zt2sVABYDPqPJ/NSx9S8V89g5Io+dL/T/AFsAwKg4M9pgfn4pgtpVTcyyQAAAMDsWb/V+KFvqBfdBgG4QGP3IAn2pnrGthvLZjAUeoGRwD2r0nJ6ongokF3Svt3+pQyiTuJNzP+6yftTHpmg/iPTcyyJiWMnPE/nAMVrX+K7SlUsWsAIdxOd8AEgDBHIzzORTe04Ia+gUHeJtASCxyJiPTOIjuPignyaGwcU9Ff1L3EYqytI7k3JjkH6vaK1VifoF26TcQlVYzt2tg/zD6jgNI5rVBzHcUyr6/L5riwImsrKNfhIfJ3Y1bKxiKB12tYkzWVlMilYLA7DkMCOQa9At6VXshmGSK3WUr1Okg8fZU9boFBMUsu2wDWVlNgzJoj21zWVlNFnQorQ81usrGauxx07SqXFObXVLmn1aLabarEAjtmsrKVJWtjfB6VrtGHtktJkV5f1jpltGMCsrK8uPtmkh0uiudL//ALdv/wD0X+or616WgFtfsKysr032iddM5164b7V8/eJbpN24SSSrsJJOYPpJ7Y+1ZWUEvxD8XkfeFbm69bn+bTOx+4Vsj2nvSFwv8HfbYu62wKnOCWEnnn/tWqyhW5fuOlqOvsVnpHUrjay0zMSwYZOf616d1Oyh0m420LO8liomZOQe1ZWUr1KSWvgP08m3v5EF7rNy2ogj6CMiY3YMT371Fq19N0Ek+WpgkySXMkk9z81lZSIN8WXpLmiq2bXmPJwYJxA447VmsH9v7VlZVf8AuJGvY/zGWgsgGR7UZrUnHErMjntWVlTSexkUisanTAXmWTA3d84BNMDowunJBORkYjALe3vWVlW27iQziuMv75Gv+GfirUWNQlpGBtsxlGEiYiR7firL498X6iXUFQoUGAOZZVzJ9jWVlIywjLKk0Djb+m2ef9MhtWu4K2/kFQR6+SAREiZHsQKmRIO/k2w0AwQQI9Le6/H3rKyrEKom8Z9FtWPLe2IL3HkYgfQwAxwNxo7pOoa225TnuDkH0gQZ7ehf0rKysj0d5/YtlnS29om0jH3IMn7waysrKBh2z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156" name="Picture 12" descr="http://img2.fengniao.com/product/88/934/ceOl1qMTq27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6" t="-1" r="12202" b="11614"/>
          <a:stretch/>
        </p:blipFill>
        <p:spPr bwMode="auto">
          <a:xfrm>
            <a:off x="5796136" y="4005063"/>
            <a:ext cx="3335409" cy="226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394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547664" y="0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Hexapoda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Ectognatha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Pterygota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Neoptera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Polyneoptera</a:t>
            </a:r>
            <a:endParaRPr lang="en-GB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0" y="369332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2663788" y="369332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Orthoptera</a:t>
            </a:r>
            <a:r>
              <a:rPr lang="cs-CZ" sz="2400" dirty="0" smtClean="0"/>
              <a:t> - Rovnokřídlí</a:t>
            </a:r>
            <a:endParaRPr lang="en-GB" sz="2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67543" y="1126467"/>
            <a:ext cx="58326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s</a:t>
            </a:r>
            <a:r>
              <a:rPr lang="cs-CZ" dirty="0" smtClean="0"/>
              <a:t>edlovité </a:t>
            </a:r>
            <a:r>
              <a:rPr lang="cs-CZ" dirty="0" err="1" smtClean="0"/>
              <a:t>pronotum</a:t>
            </a: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/>
              <a:t>s</a:t>
            </a:r>
            <a:r>
              <a:rPr lang="cs-CZ" dirty="0" smtClean="0"/>
              <a:t>kákací zadní nohy</a:t>
            </a:r>
          </a:p>
          <a:p>
            <a:pPr marL="285750" indent="-285750">
              <a:buFontTx/>
              <a:buChar char="-"/>
            </a:pPr>
            <a:r>
              <a:rPr lang="cs-CZ" dirty="0" err="1"/>
              <a:t>h</a:t>
            </a:r>
            <a:r>
              <a:rPr lang="cs-CZ" dirty="0" err="1" smtClean="0"/>
              <a:t>ypognáthní</a:t>
            </a:r>
            <a:r>
              <a:rPr lang="cs-CZ" dirty="0" smtClean="0"/>
              <a:t> hlava, kousací </a:t>
            </a:r>
            <a:r>
              <a:rPr lang="cs-CZ" dirty="0" err="1" smtClean="0"/>
              <a:t>ú.ú</a:t>
            </a:r>
            <a:r>
              <a:rPr lang="cs-CZ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cs-CZ" dirty="0"/>
              <a:t>t</a:t>
            </a:r>
            <a:r>
              <a:rPr lang="cs-CZ" dirty="0" smtClean="0"/>
              <a:t>ělo silně </a:t>
            </a:r>
            <a:r>
              <a:rPr lang="cs-CZ" dirty="0" err="1" smtClean="0"/>
              <a:t>sklerotizované</a:t>
            </a: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 smtClean="0"/>
              <a:t>zadeček 10 článků, </a:t>
            </a:r>
            <a:r>
              <a:rPr lang="cs-CZ" dirty="0" err="1" smtClean="0"/>
              <a:t>cerci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smtClean="0"/>
              <a:t>stridulace</a:t>
            </a:r>
            <a:endParaRPr lang="en-GB" dirty="0"/>
          </a:p>
        </p:txBody>
      </p:sp>
      <p:sp>
        <p:nvSpPr>
          <p:cNvPr id="8" name="Obdélník 7"/>
          <p:cNvSpPr/>
          <p:nvPr/>
        </p:nvSpPr>
        <p:spPr>
          <a:xfrm>
            <a:off x="467543" y="1126467"/>
            <a:ext cx="3816424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ovéPole 8"/>
          <p:cNvSpPr txBox="1"/>
          <p:nvPr/>
        </p:nvSpPr>
        <p:spPr>
          <a:xfrm>
            <a:off x="341370" y="3348179"/>
            <a:ext cx="82809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dirty="0" smtClean="0"/>
              <a:t>   </a:t>
            </a:r>
            <a:r>
              <a:rPr lang="cs-CZ" sz="2100" b="1" dirty="0" err="1" smtClean="0"/>
              <a:t>Ensifera</a:t>
            </a:r>
            <a:r>
              <a:rPr lang="cs-CZ" sz="2100" b="1" dirty="0" smtClean="0"/>
              <a:t>                                                      </a:t>
            </a:r>
            <a:r>
              <a:rPr lang="cs-CZ" sz="2100" b="1" dirty="0" err="1" smtClean="0"/>
              <a:t>Caelifera</a:t>
            </a:r>
            <a:r>
              <a:rPr lang="cs-CZ" sz="2100" b="1" dirty="0" smtClean="0"/>
              <a:t> </a:t>
            </a:r>
            <a:endParaRPr lang="en-GB" sz="2100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35202" y="3737016"/>
            <a:ext cx="41044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d</a:t>
            </a:r>
            <a:r>
              <a:rPr lang="cs-CZ" dirty="0" smtClean="0"/>
              <a:t>louhá tykadla</a:t>
            </a:r>
          </a:p>
          <a:p>
            <a:pPr marL="285750" indent="-285750">
              <a:buFontTx/>
              <a:buChar char="-"/>
            </a:pPr>
            <a:r>
              <a:rPr lang="cs-CZ" dirty="0" err="1"/>
              <a:t>a</a:t>
            </a:r>
            <a:r>
              <a:rPr lang="cs-CZ" dirty="0" err="1" smtClean="0"/>
              <a:t>lární</a:t>
            </a:r>
            <a:r>
              <a:rPr lang="cs-CZ" dirty="0" smtClean="0"/>
              <a:t> stridulace</a:t>
            </a:r>
          </a:p>
          <a:p>
            <a:pPr marL="285750" indent="-285750">
              <a:buFontTx/>
              <a:buChar char="-"/>
            </a:pPr>
            <a:r>
              <a:rPr lang="cs-CZ" dirty="0"/>
              <a:t>s</a:t>
            </a:r>
            <a:r>
              <a:rPr lang="cs-CZ" dirty="0" smtClean="0"/>
              <a:t>luchový orgán na přední </a:t>
            </a:r>
            <a:r>
              <a:rPr lang="cs-CZ" dirty="0" err="1" smtClean="0"/>
              <a:t>tibii</a:t>
            </a: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/>
              <a:t>d</a:t>
            </a:r>
            <a:r>
              <a:rPr lang="cs-CZ" dirty="0" smtClean="0"/>
              <a:t>louhé kladélko</a:t>
            </a:r>
          </a:p>
          <a:p>
            <a:pPr marL="285750" indent="-285750">
              <a:buFontTx/>
              <a:buChar char="-"/>
            </a:pPr>
            <a:r>
              <a:rPr lang="cs-CZ" dirty="0"/>
              <a:t>v</a:t>
            </a:r>
            <a:r>
              <a:rPr lang="cs-CZ" dirty="0" smtClean="0"/>
              <a:t>ětšinou dravé</a:t>
            </a:r>
            <a:endParaRPr lang="en-GB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436096" y="3770904"/>
            <a:ext cx="41044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 smtClean="0"/>
              <a:t>krátká tykadla</a:t>
            </a:r>
          </a:p>
          <a:p>
            <a:pPr marL="285750" indent="-285750">
              <a:buFontTx/>
              <a:buChar char="-"/>
            </a:pPr>
            <a:r>
              <a:rPr lang="cs-CZ" dirty="0" err="1" smtClean="0"/>
              <a:t>femoro-alární</a:t>
            </a:r>
            <a:r>
              <a:rPr lang="cs-CZ" dirty="0" smtClean="0"/>
              <a:t> stridulace</a:t>
            </a:r>
          </a:p>
          <a:p>
            <a:pPr marL="285750" indent="-285750">
              <a:buFontTx/>
              <a:buChar char="-"/>
            </a:pPr>
            <a:r>
              <a:rPr lang="cs-CZ" dirty="0"/>
              <a:t>s</a:t>
            </a:r>
            <a:r>
              <a:rPr lang="cs-CZ" dirty="0" smtClean="0"/>
              <a:t>luchový orgán na 1. článku zadečku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krátké kladélko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fytofágní</a:t>
            </a:r>
            <a:endParaRPr lang="en-GB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20528" y="5397974"/>
            <a:ext cx="3080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Kobylky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Cvrčci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Koníci</a:t>
            </a:r>
            <a:endParaRPr lang="en-GB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969053" y="5525230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Saranče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Marše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/>
              <a:t>Pacvrčci</a:t>
            </a:r>
            <a:endParaRPr lang="en-GB" dirty="0"/>
          </a:p>
        </p:txBody>
      </p:sp>
      <p:pic>
        <p:nvPicPr>
          <p:cNvPr id="7170" name="Picture 2" descr="http://i184.photobucket.com/albums/x97/EZscience/Dhopper.jpg?t=13807422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03306"/>
            <a:ext cx="3268076" cy="223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upload.wikimedia.org/wikipedia/commons/6/6d/Caelifera_-_Tetrigida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7" t="16104" r="36525" b="11640"/>
          <a:stretch/>
        </p:blipFill>
        <p:spPr bwMode="auto">
          <a:xfrm>
            <a:off x="7625303" y="5017594"/>
            <a:ext cx="1367159" cy="18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naturfoto.cz/fotografie/ostatni/kobylka-zelena-3447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1" r="2361" b="10465"/>
          <a:stretch/>
        </p:blipFill>
        <p:spPr bwMode="auto">
          <a:xfrm rot="5400000">
            <a:off x="2024502" y="5148434"/>
            <a:ext cx="2155251" cy="123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158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55576" y="0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Hexapoda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Ectognatha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Pterygota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Neoptera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Polyneoptera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Orthoptera</a:t>
            </a:r>
            <a:endParaRPr lang="en-GB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3" name="Přímá spojnice 2"/>
          <p:cNvCxnSpPr/>
          <p:nvPr/>
        </p:nvCxnSpPr>
        <p:spPr>
          <a:xfrm>
            <a:off x="0" y="369332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635896" y="34934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Ensifera</a:t>
            </a:r>
            <a:endParaRPr lang="en-GB" sz="2400" dirty="0"/>
          </a:p>
        </p:txBody>
      </p:sp>
      <p:sp>
        <p:nvSpPr>
          <p:cNvPr id="5" name="Obdélník 4"/>
          <p:cNvSpPr/>
          <p:nvPr/>
        </p:nvSpPr>
        <p:spPr>
          <a:xfrm>
            <a:off x="26177" y="811005"/>
            <a:ext cx="9127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 smtClean="0"/>
              <a:t>Tettigoniidae</a:t>
            </a:r>
            <a:r>
              <a:rPr lang="cs-CZ" dirty="0" smtClean="0"/>
              <a:t> – Kobylky               </a:t>
            </a:r>
            <a:r>
              <a:rPr lang="cs-CZ" dirty="0" err="1" smtClean="0"/>
              <a:t>Gryllidae</a:t>
            </a:r>
            <a:r>
              <a:rPr lang="cs-CZ" dirty="0" smtClean="0"/>
              <a:t> – Cvrčci                </a:t>
            </a:r>
            <a:r>
              <a:rPr lang="cs-CZ" dirty="0" err="1" smtClean="0"/>
              <a:t>Grylloacridoidea</a:t>
            </a:r>
            <a:r>
              <a:rPr lang="cs-CZ" dirty="0" smtClean="0"/>
              <a:t> – Koníci </a:t>
            </a:r>
            <a:endParaRPr lang="en-GB" dirty="0"/>
          </a:p>
        </p:txBody>
      </p:sp>
      <p:pic>
        <p:nvPicPr>
          <p:cNvPr id="8196" name="Picture 4" descr="https://c1.staticflickr.com/7/6141/5926193943_530963ef18_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" y="1223381"/>
            <a:ext cx="2808312" cy="199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artengalerie.makro-forum.de/albums/userpics/10029/1d3_050j1703_decticus_verrucivorus_warzenbeisser_1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23694" r="10606" b="-5631"/>
          <a:stretch/>
        </p:blipFill>
        <p:spPr bwMode="auto">
          <a:xfrm>
            <a:off x="8273" y="3215528"/>
            <a:ext cx="2827667" cy="179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entomology.ifas.ufl.edu/walker/buzz/158pf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9" b="2542"/>
          <a:stretch/>
        </p:blipFill>
        <p:spPr bwMode="auto">
          <a:xfrm>
            <a:off x="-10284" y="4888905"/>
            <a:ext cx="2830475" cy="18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www.naturfoto.cz/fotografie/ostatni/cvrcek-polni-6910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1" t="17496" r="8651" b="16657"/>
          <a:stretch/>
        </p:blipFill>
        <p:spPr bwMode="auto">
          <a:xfrm>
            <a:off x="2987823" y="1215538"/>
            <a:ext cx="2952328" cy="19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Přímá spojnice 10"/>
          <p:cNvCxnSpPr/>
          <p:nvPr/>
        </p:nvCxnSpPr>
        <p:spPr>
          <a:xfrm>
            <a:off x="2898068" y="811005"/>
            <a:ext cx="0" cy="6046995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04" name="Picture 12" descr="Heimchen (Acheta domestica)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b="1708"/>
          <a:stretch/>
        </p:blipFill>
        <p:spPr bwMode="auto">
          <a:xfrm>
            <a:off x="2975946" y="3209422"/>
            <a:ext cx="2976473" cy="172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www.gnvu.ch/Orthoptera/Orthoptera_Arten/grygry/grygry_M1_o_gc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" t="8109" r="-137" b="4919"/>
          <a:stretch/>
        </p:blipFill>
        <p:spPr bwMode="auto">
          <a:xfrm>
            <a:off x="6081546" y="4331229"/>
            <a:ext cx="2983971" cy="174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http://www1.osu.cz/orthoptera/druhy/foto/die_asy3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5" b="4307"/>
          <a:stretch/>
        </p:blipFill>
        <p:spPr bwMode="auto">
          <a:xfrm>
            <a:off x="6075261" y="1292837"/>
            <a:ext cx="3120390" cy="19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Přímá spojnice 23"/>
          <p:cNvCxnSpPr/>
          <p:nvPr/>
        </p:nvCxnSpPr>
        <p:spPr>
          <a:xfrm>
            <a:off x="5971971" y="825735"/>
            <a:ext cx="0" cy="6046995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4820095" y="413274"/>
            <a:ext cx="2522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(u nás cca 40 druhů)</a:t>
            </a:r>
            <a:endParaRPr lang="en-GB" dirty="0"/>
          </a:p>
        </p:txBody>
      </p:sp>
      <p:sp>
        <p:nvSpPr>
          <p:cNvPr id="7" name="TextovéPole 6"/>
          <p:cNvSpPr txBox="1"/>
          <p:nvPr/>
        </p:nvSpPr>
        <p:spPr>
          <a:xfrm>
            <a:off x="26177" y="1412776"/>
            <a:ext cx="13828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Kobylka zelená</a:t>
            </a:r>
            <a:endParaRPr lang="en-GB" sz="14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26176" y="3303379"/>
            <a:ext cx="1344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Kobylka hnědá</a:t>
            </a:r>
            <a:endParaRPr lang="en-GB" sz="14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0" y="5047666"/>
            <a:ext cx="1208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Kobylka sága</a:t>
            </a:r>
            <a:endParaRPr lang="en-GB" sz="14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2987823" y="2869737"/>
            <a:ext cx="1178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Cvrček polní</a:t>
            </a:r>
            <a:endParaRPr lang="en-GB" sz="1400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3046632" y="4581128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Cvrček domácí</a:t>
            </a:r>
            <a:endParaRPr lang="en-GB" sz="1400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6066627" y="5806905"/>
            <a:ext cx="16161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Krtonožka obecná</a:t>
            </a:r>
            <a:endParaRPr lang="en-GB" sz="1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822891" y="2971269"/>
            <a:ext cx="1495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Koník skleníkový</a:t>
            </a:r>
            <a:endParaRPr lang="en-GB" sz="1400" dirty="0"/>
          </a:p>
        </p:txBody>
      </p:sp>
      <p:sp>
        <p:nvSpPr>
          <p:cNvPr id="9" name="Obdélník 8"/>
          <p:cNvSpPr/>
          <p:nvPr/>
        </p:nvSpPr>
        <p:spPr>
          <a:xfrm>
            <a:off x="6049791" y="3927810"/>
            <a:ext cx="2903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 smtClean="0"/>
              <a:t>Gryllotalpidae</a:t>
            </a:r>
            <a:r>
              <a:rPr lang="cs-CZ" dirty="0" smtClean="0"/>
              <a:t> - Krtonožky</a:t>
            </a:r>
            <a:endParaRPr lang="cs-CZ" dirty="0"/>
          </a:p>
        </p:txBody>
      </p:sp>
      <p:pic>
        <p:nvPicPr>
          <p:cNvPr id="26" name="Picture 8" descr="http://bugguide.net/images/cache/4QB0EQV01QEKGKDKXKBKGKVK7KBK1QY0XKLSMKF0MKF0GK30UQHSAQHS8KVK9QCKGKTKIKBKHK6KZK2K8QUK4QF0AQ.jpg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4" t="13345" r="9170" b="11638"/>
          <a:stretch/>
        </p:blipFill>
        <p:spPr bwMode="auto">
          <a:xfrm>
            <a:off x="3019325" y="5024029"/>
            <a:ext cx="2453970" cy="177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22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55576" y="0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Hexapoda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Ectognatha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Pterygota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Neoptera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Polyneoptera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Orthoptera</a:t>
            </a:r>
            <a:endParaRPr lang="en-GB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635896" y="34934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Caelifera</a:t>
            </a:r>
            <a:endParaRPr lang="en-GB" sz="2400" dirty="0"/>
          </a:p>
        </p:txBody>
      </p:sp>
      <p:sp>
        <p:nvSpPr>
          <p:cNvPr id="4" name="Obdélník 3"/>
          <p:cNvSpPr/>
          <p:nvPr/>
        </p:nvSpPr>
        <p:spPr>
          <a:xfrm>
            <a:off x="26177" y="811005"/>
            <a:ext cx="9127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 smtClean="0"/>
              <a:t>Acridioidea</a:t>
            </a:r>
            <a:r>
              <a:rPr lang="cs-CZ" dirty="0" smtClean="0"/>
              <a:t> – Saranče                 </a:t>
            </a:r>
            <a:r>
              <a:rPr lang="cs-CZ" dirty="0" err="1" smtClean="0"/>
              <a:t>Tetrigoidea</a:t>
            </a:r>
            <a:r>
              <a:rPr lang="cs-CZ" dirty="0" smtClean="0"/>
              <a:t> – Marše                </a:t>
            </a:r>
            <a:r>
              <a:rPr lang="cs-CZ" dirty="0" err="1" smtClean="0"/>
              <a:t>Tridactyloidea</a:t>
            </a:r>
            <a:r>
              <a:rPr lang="cs-CZ" dirty="0" smtClean="0"/>
              <a:t> – </a:t>
            </a:r>
            <a:r>
              <a:rPr lang="cs-CZ" dirty="0" err="1" smtClean="0"/>
              <a:t>Pacvrčci</a:t>
            </a:r>
            <a:r>
              <a:rPr lang="cs-CZ" dirty="0" smtClean="0"/>
              <a:t> </a:t>
            </a:r>
            <a:endParaRPr lang="en-GB" dirty="0"/>
          </a:p>
        </p:txBody>
      </p:sp>
      <p:pic>
        <p:nvPicPr>
          <p:cNvPr id="9220" name="Picture 4" descr="http://media.muzeumvalassko.cz/mrv/media/photos/cache/sarance-vrzava-typicky-obyvatel-obyvatel-luk-2014-03-21_displa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6" r="-544"/>
          <a:stretch/>
        </p:blipFill>
        <p:spPr bwMode="auto">
          <a:xfrm>
            <a:off x="-478" y="1192993"/>
            <a:ext cx="2700270" cy="220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1.bp.blogspot.com/-qiuyDq-JNt4/UhZlUIS3BCI/AAAAAAAAuYI/URaz1uh_L2A/s1600/Amazing+pictures+animals++Photos+Zoo+pics+nature+terrific+migratory+locust+(Locusta+migratoria)+Invasion+plague+insect+grasshopper+africa+~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" b="10980"/>
          <a:stretch/>
        </p:blipFill>
        <p:spPr bwMode="auto">
          <a:xfrm>
            <a:off x="2141" y="3420000"/>
            <a:ext cx="2697652" cy="15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redstep.cz/photos/sarance-uherska-acrida-ungarica-4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" t="7621" r="13538" b="6446"/>
          <a:stretch/>
        </p:blipFill>
        <p:spPr bwMode="auto">
          <a:xfrm>
            <a:off x="-36235" y="5014425"/>
            <a:ext cx="2771784" cy="181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Přímá spojnice 8"/>
          <p:cNvCxnSpPr/>
          <p:nvPr/>
        </p:nvCxnSpPr>
        <p:spPr>
          <a:xfrm>
            <a:off x="2843808" y="811005"/>
            <a:ext cx="0" cy="6046995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6" name="Picture 10" descr="http://www.jaroslavkaas.com/images/phocagallery/kridlati/img_456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 t="7920" r="8447" b="9688"/>
          <a:stretch/>
        </p:blipFill>
        <p:spPr bwMode="auto">
          <a:xfrm>
            <a:off x="2987824" y="1192993"/>
            <a:ext cx="2987848" cy="180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://www.biolib.cz/IMG/GAL/2281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5" y="3002301"/>
            <a:ext cx="2987848" cy="215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ttp://farm8.staticflickr.com/7194/6936625145_277d3c185b_m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10"/>
          <a:stretch/>
        </p:blipFill>
        <p:spPr bwMode="auto">
          <a:xfrm>
            <a:off x="2987822" y="5178098"/>
            <a:ext cx="2988000" cy="165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Přímá spojnice 12"/>
          <p:cNvCxnSpPr/>
          <p:nvPr/>
        </p:nvCxnSpPr>
        <p:spPr>
          <a:xfrm>
            <a:off x="6156176" y="838614"/>
            <a:ext cx="0" cy="6046995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32" name="Picture 16" descr="http://www.naturephoto-cz.com/photos/krasensky/cricket-xxx2011img_6071nf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7" t="7939" r="5276" b="12689"/>
          <a:stretch/>
        </p:blipFill>
        <p:spPr bwMode="auto">
          <a:xfrm>
            <a:off x="6246071" y="1192993"/>
            <a:ext cx="2907816" cy="180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https://c1.staticflickr.com/7/6121/6026227091_b11ebb497c_z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3" r="3733"/>
          <a:stretch/>
        </p:blipFill>
        <p:spPr bwMode="auto">
          <a:xfrm>
            <a:off x="6246071" y="3139268"/>
            <a:ext cx="2907816" cy="222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Přímá spojnice 15"/>
          <p:cNvCxnSpPr/>
          <p:nvPr/>
        </p:nvCxnSpPr>
        <p:spPr>
          <a:xfrm>
            <a:off x="0" y="369332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5038611" y="395506"/>
            <a:ext cx="2522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(u nás cca 50 druhů)</a:t>
            </a:r>
            <a:endParaRPr lang="en-GB" dirty="0"/>
          </a:p>
        </p:txBody>
      </p:sp>
      <p:sp>
        <p:nvSpPr>
          <p:cNvPr id="5" name="TextovéPole 4"/>
          <p:cNvSpPr txBox="1"/>
          <p:nvPr/>
        </p:nvSpPr>
        <p:spPr>
          <a:xfrm>
            <a:off x="179512" y="3002301"/>
            <a:ext cx="1390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Saranče vrzavá</a:t>
            </a:r>
            <a:endParaRPr lang="en-GB" sz="14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75209" y="4695600"/>
            <a:ext cx="1669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Saranče stěhovavá</a:t>
            </a:r>
            <a:endParaRPr lang="en-GB" sz="14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874574" y="5161520"/>
            <a:ext cx="1489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Saranče uherská</a:t>
            </a:r>
            <a:endParaRPr lang="en-GB" sz="1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5025732" y="6414760"/>
            <a:ext cx="949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 err="1" smtClean="0"/>
              <a:t>Tetrix</a:t>
            </a:r>
            <a:r>
              <a:rPr lang="cs-CZ" sz="1400" i="1" dirty="0" smtClean="0"/>
              <a:t> </a:t>
            </a:r>
            <a:r>
              <a:rPr lang="cs-CZ" sz="1400" dirty="0" err="1" smtClean="0"/>
              <a:t>sp</a:t>
            </a:r>
            <a:r>
              <a:rPr lang="cs-CZ" sz="1400" dirty="0" smtClean="0"/>
              <a:t>.</a:t>
            </a:r>
            <a:endParaRPr lang="en-GB" sz="1400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6856332" y="5383178"/>
            <a:ext cx="15420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/>
              <a:t>Pacvrček</a:t>
            </a:r>
            <a:r>
              <a:rPr lang="cs-CZ" sz="1400" dirty="0" smtClean="0"/>
              <a:t> písečný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25222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79512" y="36517"/>
            <a:ext cx="80648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/>
              <a:t>Vajíčka</a:t>
            </a:r>
          </a:p>
          <a:p>
            <a:endParaRPr lang="cs-CZ" dirty="0" smtClean="0"/>
          </a:p>
          <a:p>
            <a:r>
              <a:rPr lang="cs-CZ" dirty="0" err="1" smtClean="0"/>
              <a:t>chitinózní</a:t>
            </a:r>
            <a:r>
              <a:rPr lang="cs-CZ" dirty="0" smtClean="0"/>
              <a:t> obal, struktury, stopky</a:t>
            </a:r>
          </a:p>
          <a:p>
            <a:endParaRPr lang="cs-CZ" dirty="0" smtClean="0"/>
          </a:p>
          <a:p>
            <a:r>
              <a:rPr lang="cs-CZ" dirty="0"/>
              <a:t>k</a:t>
            </a:r>
            <a:r>
              <a:rPr lang="cs-CZ" dirty="0" smtClean="0"/>
              <a:t>ladena na vegetaci, do vody, pod zem</a:t>
            </a:r>
          </a:p>
          <a:p>
            <a:endParaRPr lang="cs-CZ" dirty="0"/>
          </a:p>
          <a:p>
            <a:r>
              <a:rPr lang="cs-CZ" dirty="0" smtClean="0"/>
              <a:t>Zlatoočka – vajíčka na stopkách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79512" y="224842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Psocoptera</a:t>
            </a:r>
            <a:r>
              <a:rPr lang="cs-CZ" dirty="0" smtClean="0"/>
              <a:t> – opřádají vajíčka</a:t>
            </a:r>
            <a:endParaRPr lang="en-GB" dirty="0"/>
          </a:p>
        </p:txBody>
      </p:sp>
      <p:pic>
        <p:nvPicPr>
          <p:cNvPr id="19458" name="Picture 2" descr="https://encrypted-tbn0.gstatic.com/images?q=tbn:ANd9GcT0TGpTrHyVcrfRjp6tqcMk43WrmRRNCy1yvAd15c9uqzxk3J3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82" y="4977954"/>
            <a:ext cx="2562932" cy="170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biolib.cz/IMG/GAL/103190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59" y="2617758"/>
            <a:ext cx="2232248" cy="148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85616" y="453988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Heteroptera</a:t>
            </a:r>
            <a:r>
              <a:rPr lang="cs-CZ" dirty="0" smtClean="0"/>
              <a:t> - shluky</a:t>
            </a:r>
            <a:endParaRPr lang="en-GB" dirty="0"/>
          </a:p>
        </p:txBody>
      </p:sp>
      <p:pic>
        <p:nvPicPr>
          <p:cNvPr id="19460" name="Picture 4" descr="http://naturecloseups.com/wp-content/uploads/2010/09/000615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887" y="4977954"/>
            <a:ext cx="2561033" cy="170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://www.joenesgarden.com/wp-content/uploads/2010/07/bugeggcasingsonmoonflow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74" y="4977954"/>
            <a:ext cx="2278770" cy="170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http://upload.wikimedia.org/wikipedia/commons/0/0f/Bronze_Orange_Bug_eggs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1" t="-5125" r="-13911" b="5125"/>
          <a:stretch/>
        </p:blipFill>
        <p:spPr bwMode="auto">
          <a:xfrm rot="16200000">
            <a:off x="7361270" y="4908562"/>
            <a:ext cx="2030335" cy="151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 descr="http://mint.ippc.orst.edu/images/grenlacegg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40" y="1201044"/>
            <a:ext cx="3760088" cy="216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544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43608" y="0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Hexapoda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Ectognatha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Pterygota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Neoptera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Polyneoptera</a:t>
            </a:r>
            <a:endParaRPr lang="en-GB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663788" y="369332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Phasmatodea</a:t>
            </a:r>
            <a:r>
              <a:rPr lang="cs-CZ" sz="2400" dirty="0" smtClean="0"/>
              <a:t> - Strašilky</a:t>
            </a:r>
            <a:endParaRPr lang="en-GB" sz="2400" dirty="0"/>
          </a:p>
        </p:txBody>
      </p:sp>
      <p:cxnSp>
        <p:nvCxnSpPr>
          <p:cNvPr id="4" name="Přímá spojnice 3"/>
          <p:cNvCxnSpPr/>
          <p:nvPr/>
        </p:nvCxnSpPr>
        <p:spPr>
          <a:xfrm>
            <a:off x="0" y="369332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179512" y="799559"/>
            <a:ext cx="51845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 smtClean="0"/>
              <a:t>tropy, subtropy</a:t>
            </a:r>
          </a:p>
          <a:p>
            <a:pPr marL="285750" indent="-285750">
              <a:buFontTx/>
              <a:buChar char="-"/>
            </a:pPr>
            <a:r>
              <a:rPr lang="cs-CZ" dirty="0" err="1"/>
              <a:t>b</a:t>
            </a:r>
            <a:r>
              <a:rPr lang="cs-CZ" dirty="0" err="1" smtClean="0"/>
              <a:t>rachypterie</a:t>
            </a: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/>
              <a:t>k</a:t>
            </a:r>
            <a:r>
              <a:rPr lang="cs-CZ" dirty="0" smtClean="0"/>
              <a:t>ousací </a:t>
            </a:r>
            <a:r>
              <a:rPr lang="cs-CZ" dirty="0" err="1" smtClean="0"/>
              <a:t>ú.ú</a:t>
            </a:r>
            <a:r>
              <a:rPr lang="cs-CZ" dirty="0" smtClean="0"/>
              <a:t>., fytofágní</a:t>
            </a:r>
          </a:p>
          <a:p>
            <a:pPr marL="285750" indent="-285750">
              <a:buFontTx/>
              <a:buChar char="-"/>
            </a:pPr>
            <a:r>
              <a:rPr lang="cs-CZ" dirty="0"/>
              <a:t>č</a:t>
            </a:r>
            <a:r>
              <a:rPr lang="cs-CZ" dirty="0" smtClean="0"/>
              <a:t>astá partenogeneze</a:t>
            </a:r>
          </a:p>
          <a:p>
            <a:pPr marL="285750" indent="-285750">
              <a:buFontTx/>
              <a:buChar char="-"/>
            </a:pPr>
            <a:r>
              <a:rPr lang="cs-CZ" dirty="0"/>
              <a:t>k</a:t>
            </a:r>
            <a:r>
              <a:rPr lang="cs-CZ" dirty="0" smtClean="0"/>
              <a:t>atalepsie</a:t>
            </a:r>
          </a:p>
          <a:p>
            <a:pPr marL="285750" indent="-285750">
              <a:buFontTx/>
              <a:buChar char="-"/>
            </a:pPr>
            <a:r>
              <a:rPr lang="cs-CZ" dirty="0"/>
              <a:t>a</a:t>
            </a:r>
            <a:r>
              <a:rPr lang="cs-CZ" dirty="0" smtClean="0"/>
              <a:t>utotomie</a:t>
            </a:r>
          </a:p>
          <a:p>
            <a:pPr marL="285750" indent="-285750">
              <a:buFontTx/>
              <a:buChar char="-"/>
            </a:pPr>
            <a:r>
              <a:rPr lang="cs-CZ" dirty="0"/>
              <a:t>z</a:t>
            </a:r>
            <a:r>
              <a:rPr lang="cs-CZ" dirty="0" smtClean="0"/>
              <a:t>adeček 10 čl., </a:t>
            </a:r>
            <a:r>
              <a:rPr lang="cs-CZ" dirty="0" err="1" smtClean="0"/>
              <a:t>cerci</a:t>
            </a: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/>
              <a:t>p</a:t>
            </a:r>
            <a:r>
              <a:rPr lang="cs-CZ" dirty="0" smtClean="0"/>
              <a:t>řísavky mezi drápky</a:t>
            </a:r>
            <a:endParaRPr lang="en-GB" dirty="0"/>
          </a:p>
        </p:txBody>
      </p:sp>
      <p:pic>
        <p:nvPicPr>
          <p:cNvPr id="10242" name="Picture 2" descr="http://img142.imageshack.us/img142/3141/pha1g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763" y="3268721"/>
            <a:ext cx="3353316" cy="251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strasilky.cz/fotky/psg01-female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3" y="3268721"/>
            <a:ext cx="3333750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s3.flog.pl/media/foto/3453949_straszyk-australijski-extatosoma-tiaratum--odslona-druga-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3" b="4115"/>
          <a:stretch/>
        </p:blipFill>
        <p:spPr bwMode="auto">
          <a:xfrm>
            <a:off x="4211960" y="830997"/>
            <a:ext cx="3537260" cy="229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lemondedesphasmes.free.fr/IMG/jpg/phyllium-sp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079" y="3268721"/>
            <a:ext cx="2365978" cy="362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179512" y="830997"/>
            <a:ext cx="2808312" cy="2276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ovéPole 5"/>
          <p:cNvSpPr txBox="1"/>
          <p:nvPr/>
        </p:nvSpPr>
        <p:spPr>
          <a:xfrm>
            <a:off x="179512" y="6021288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a</a:t>
            </a:r>
            <a:r>
              <a:rPr lang="cs-CZ" dirty="0" smtClean="0"/>
              <a:t>ž 35 cm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celkem cca 2500 druhů</a:t>
            </a:r>
            <a:endParaRPr lang="en-GB" dirty="0"/>
          </a:p>
        </p:txBody>
      </p:sp>
      <p:sp>
        <p:nvSpPr>
          <p:cNvPr id="8" name="Obdélník 7"/>
          <p:cNvSpPr/>
          <p:nvPr/>
        </p:nvSpPr>
        <p:spPr>
          <a:xfrm>
            <a:off x="179512" y="6021288"/>
            <a:ext cx="280831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ovéPole 8"/>
          <p:cNvSpPr txBox="1"/>
          <p:nvPr/>
        </p:nvSpPr>
        <p:spPr>
          <a:xfrm>
            <a:off x="4483912" y="2830216"/>
            <a:ext cx="1731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Strašilka australská</a:t>
            </a:r>
            <a:endParaRPr lang="en-GB" sz="1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23528" y="5373216"/>
            <a:ext cx="16077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Pakobylka indická</a:t>
            </a:r>
            <a:endParaRPr lang="en-GB" sz="14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749220" y="6495340"/>
            <a:ext cx="974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Lupenitka</a:t>
            </a:r>
            <a:endParaRPr lang="en-GB" sz="14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22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43608" y="0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Hexapoda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Ectognatha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Pterygota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Neoptera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Polyneoptera</a:t>
            </a:r>
            <a:endParaRPr lang="en-GB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411760" y="369332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Grylloblattodea</a:t>
            </a:r>
            <a:r>
              <a:rPr lang="cs-CZ" sz="2400" dirty="0" smtClean="0"/>
              <a:t> - </a:t>
            </a:r>
            <a:r>
              <a:rPr lang="cs-CZ" sz="2400" dirty="0" err="1" smtClean="0"/>
              <a:t>Cvrčkovci</a:t>
            </a:r>
            <a:endParaRPr lang="en-GB" sz="2400" dirty="0"/>
          </a:p>
        </p:txBody>
      </p:sp>
      <p:cxnSp>
        <p:nvCxnSpPr>
          <p:cNvPr id="4" name="Přímá spojnice 3"/>
          <p:cNvCxnSpPr/>
          <p:nvPr/>
        </p:nvCxnSpPr>
        <p:spPr>
          <a:xfrm>
            <a:off x="0" y="369332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251520" y="831616"/>
            <a:ext cx="64087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 smtClean="0"/>
              <a:t>popsáni v r. 1913</a:t>
            </a:r>
          </a:p>
          <a:p>
            <a:pPr marL="285750" indent="-285750">
              <a:buFontTx/>
              <a:buChar char="-"/>
            </a:pPr>
            <a:r>
              <a:rPr lang="cs-CZ" dirty="0"/>
              <a:t>s</a:t>
            </a:r>
            <a:r>
              <a:rPr lang="cs-CZ" dirty="0" smtClean="0"/>
              <a:t>ekundárně </a:t>
            </a:r>
            <a:r>
              <a:rPr lang="cs-CZ" dirty="0" err="1" smtClean="0"/>
              <a:t>apterní</a:t>
            </a: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/>
              <a:t>c</a:t>
            </a:r>
            <a:r>
              <a:rPr lang="cs-CZ" dirty="0" smtClean="0"/>
              <a:t>hladnomilní (-6 – 0 ºC) – hory a ledovce S polokoule</a:t>
            </a:r>
          </a:p>
          <a:p>
            <a:pPr marL="285750" indent="-285750">
              <a:buFontTx/>
              <a:buChar char="-"/>
            </a:pPr>
            <a:r>
              <a:rPr lang="cs-CZ" dirty="0"/>
              <a:t>s</a:t>
            </a:r>
            <a:r>
              <a:rPr lang="cs-CZ" dirty="0" smtClean="0"/>
              <a:t>krytě žijící</a:t>
            </a:r>
          </a:p>
          <a:p>
            <a:pPr marL="285750" indent="-285750">
              <a:buFontTx/>
              <a:buChar char="-"/>
            </a:pPr>
            <a:r>
              <a:rPr lang="cs-CZ" dirty="0"/>
              <a:t>n</a:t>
            </a:r>
            <a:r>
              <a:rPr lang="cs-CZ" dirty="0" smtClean="0"/>
              <a:t>oční aktivita</a:t>
            </a:r>
          </a:p>
          <a:p>
            <a:pPr marL="285750" indent="-285750">
              <a:buFontTx/>
              <a:buChar char="-"/>
            </a:pPr>
            <a:r>
              <a:rPr lang="cs-CZ" dirty="0"/>
              <a:t>d</a:t>
            </a:r>
            <a:r>
              <a:rPr lang="cs-CZ" dirty="0" smtClean="0"/>
              <a:t>louhý vývoj </a:t>
            </a:r>
          </a:p>
          <a:p>
            <a:pPr marL="285750" indent="-285750">
              <a:buFontTx/>
              <a:buChar char="-"/>
            </a:pPr>
            <a:endParaRPr lang="cs-CZ" dirty="0" smtClean="0"/>
          </a:p>
          <a:p>
            <a:pPr marL="285750" indent="-285750">
              <a:buFontTx/>
              <a:buChar char="-"/>
            </a:pPr>
            <a:endParaRPr lang="cs-CZ" dirty="0" smtClean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6" name="TextovéPole 5"/>
          <p:cNvSpPr txBox="1"/>
          <p:nvPr/>
        </p:nvSpPr>
        <p:spPr>
          <a:xfrm>
            <a:off x="307819" y="6093296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d</a:t>
            </a:r>
            <a:r>
              <a:rPr lang="cs-CZ" dirty="0" smtClean="0"/>
              <a:t>o 3 cm</a:t>
            </a:r>
          </a:p>
          <a:p>
            <a:pPr marL="285750" indent="-285750">
              <a:buFontTx/>
              <a:buChar char="-"/>
            </a:pPr>
            <a:r>
              <a:rPr lang="cs-CZ" dirty="0"/>
              <a:t>c</a:t>
            </a:r>
            <a:r>
              <a:rPr lang="cs-CZ" dirty="0" smtClean="0"/>
              <a:t>elkem cca 25  druhů</a:t>
            </a:r>
            <a:endParaRPr lang="en-GB" dirty="0"/>
          </a:p>
        </p:txBody>
      </p:sp>
      <p:sp>
        <p:nvSpPr>
          <p:cNvPr id="7" name="Obdélník 6"/>
          <p:cNvSpPr/>
          <p:nvPr/>
        </p:nvSpPr>
        <p:spPr>
          <a:xfrm>
            <a:off x="251520" y="831616"/>
            <a:ext cx="5976664" cy="17332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http://www.cals.ncsu.edu/course/ent425/library/spotid/grylloblattodea/rollove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96" y="2712984"/>
            <a:ext cx="5153159" cy="324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ixlegsphoto.files.wordpress.com/2013/02/grylloblatta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" b="-5264"/>
          <a:stretch/>
        </p:blipFill>
        <p:spPr bwMode="auto">
          <a:xfrm>
            <a:off x="6517113" y="600164"/>
            <a:ext cx="2346842" cy="352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307819" y="6093296"/>
            <a:ext cx="268000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ovéPole 8"/>
          <p:cNvSpPr txBox="1"/>
          <p:nvPr/>
        </p:nvSpPr>
        <p:spPr>
          <a:xfrm>
            <a:off x="6322382" y="4025414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err="1" smtClean="0"/>
              <a:t>Grylloblatta</a:t>
            </a:r>
            <a:r>
              <a:rPr lang="cs-CZ" sz="1400" i="1" dirty="0" smtClean="0"/>
              <a:t> </a:t>
            </a:r>
            <a:r>
              <a:rPr lang="cs-CZ" sz="1400" i="1" dirty="0" err="1" smtClean="0"/>
              <a:t>campodeiformis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125222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43608" y="0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Hexapoda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Ectognatha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Pterygota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Neoptera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Polyneoptera</a:t>
            </a:r>
            <a:endParaRPr lang="en-GB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3" name="Přímá spojnice 2"/>
          <p:cNvCxnSpPr/>
          <p:nvPr/>
        </p:nvCxnSpPr>
        <p:spPr>
          <a:xfrm>
            <a:off x="0" y="369332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2771800" y="369332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Mantophasmatodea</a:t>
            </a:r>
            <a:endParaRPr lang="en-GB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51520" y="980728"/>
            <a:ext cx="4716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p</a:t>
            </a:r>
            <a:r>
              <a:rPr lang="cs-CZ" dirty="0" smtClean="0"/>
              <a:t>opsáni v r. 2002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J Afrika – hory v Namibii</a:t>
            </a:r>
          </a:p>
          <a:p>
            <a:pPr marL="285750" indent="-285750">
              <a:buFontTx/>
              <a:buChar char="-"/>
            </a:pPr>
            <a:r>
              <a:rPr lang="cs-CZ" dirty="0" err="1"/>
              <a:t>a</a:t>
            </a:r>
            <a:r>
              <a:rPr lang="cs-CZ" dirty="0" err="1" smtClean="0"/>
              <a:t>pterní</a:t>
            </a: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 smtClean="0"/>
              <a:t>predátoři</a:t>
            </a:r>
            <a:endParaRPr lang="en-GB" dirty="0"/>
          </a:p>
        </p:txBody>
      </p:sp>
      <p:sp>
        <p:nvSpPr>
          <p:cNvPr id="6" name="TextovéPole 5"/>
          <p:cNvSpPr txBox="1"/>
          <p:nvPr/>
        </p:nvSpPr>
        <p:spPr>
          <a:xfrm>
            <a:off x="379762" y="5550621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 smtClean="0"/>
              <a:t>2-3 cm</a:t>
            </a:r>
          </a:p>
          <a:p>
            <a:pPr marL="285750" indent="-285750">
              <a:buFontTx/>
              <a:buChar char="-"/>
            </a:pPr>
            <a:r>
              <a:rPr lang="cs-CZ" dirty="0"/>
              <a:t>c</a:t>
            </a:r>
            <a:r>
              <a:rPr lang="cs-CZ" dirty="0" smtClean="0"/>
              <a:t>elkem 12 druhů</a:t>
            </a:r>
            <a:endParaRPr lang="en-GB" dirty="0"/>
          </a:p>
        </p:txBody>
      </p:sp>
      <p:pic>
        <p:nvPicPr>
          <p:cNvPr id="2050" name="Picture 2" descr="http://upload.wikimedia.org/wikipedia/commons/7/78/Mantophasma_zephyra_Zompro_et_al_2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" t="2167" r="2711" b="5083"/>
          <a:stretch/>
        </p:blipFill>
        <p:spPr bwMode="auto">
          <a:xfrm>
            <a:off x="4238435" y="980728"/>
            <a:ext cx="4464496" cy="321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ncrypted-tbn2.gstatic.com/images?q=tbn:ANd9GcRfRvuhwxtjTdqtNrleKHvTy7AZuRi2TT6fIXoNM13AX0FI5sqIz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41" y="2586662"/>
            <a:ext cx="3386504" cy="225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251520" y="980728"/>
            <a:ext cx="3096344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bdélník 7"/>
          <p:cNvSpPr/>
          <p:nvPr/>
        </p:nvSpPr>
        <p:spPr>
          <a:xfrm>
            <a:off x="347453" y="5558044"/>
            <a:ext cx="2201374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4" name="Picture 6" descr="https://encrypted-tbn0.gstatic.com/images?q=tbn:ANd9GcRKMEa-8eIcXRewtXN9tu_mFkzXwbBdFJiu4vC3ARfe98AabsJes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435" y="4380699"/>
            <a:ext cx="3516156" cy="233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22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369332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/>
          <p:cNvSpPr txBox="1"/>
          <p:nvPr/>
        </p:nvSpPr>
        <p:spPr>
          <a:xfrm>
            <a:off x="899592" y="0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Hexapoda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Ectognatha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Pterygota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Neoptera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Polyneoptera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Dictyoptera</a:t>
            </a:r>
            <a:endParaRPr lang="en-GB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771800" y="369332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Mantodea</a:t>
            </a:r>
            <a:r>
              <a:rPr lang="cs-CZ" sz="2400" dirty="0" smtClean="0"/>
              <a:t> - Kudlanky</a:t>
            </a:r>
            <a:endParaRPr lang="en-GB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323528" y="873214"/>
            <a:ext cx="38884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t</a:t>
            </a:r>
            <a:r>
              <a:rPr lang="cs-CZ" dirty="0" smtClean="0"/>
              <a:t>eplomilné</a:t>
            </a:r>
          </a:p>
          <a:p>
            <a:pPr marL="285750" indent="-285750">
              <a:buFontTx/>
              <a:buChar char="-"/>
            </a:pPr>
            <a:r>
              <a:rPr lang="cs-CZ" dirty="0"/>
              <a:t>d</a:t>
            </a:r>
            <a:r>
              <a:rPr lang="cs-CZ" dirty="0" smtClean="0"/>
              <a:t>ravé – kousací </a:t>
            </a:r>
            <a:r>
              <a:rPr lang="cs-CZ" dirty="0" err="1" smtClean="0"/>
              <a:t>ú.ú</a:t>
            </a:r>
            <a:r>
              <a:rPr lang="cs-CZ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cs-CZ" dirty="0"/>
              <a:t>l</a:t>
            </a:r>
            <a:r>
              <a:rPr lang="cs-CZ" dirty="0" smtClean="0"/>
              <a:t>oupeživé nohy – otrněné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manželský kanibalismus</a:t>
            </a:r>
          </a:p>
          <a:p>
            <a:pPr marL="285750" indent="-285750">
              <a:buFontTx/>
              <a:buChar char="-"/>
            </a:pPr>
            <a:r>
              <a:rPr lang="cs-CZ" dirty="0"/>
              <a:t>s</a:t>
            </a:r>
            <a:r>
              <a:rPr lang="cs-CZ" dirty="0" smtClean="0"/>
              <a:t>amice větší, </a:t>
            </a:r>
            <a:r>
              <a:rPr lang="cs-CZ" dirty="0" err="1" smtClean="0"/>
              <a:t>brachypterní</a:t>
            </a: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/>
              <a:t>p</a:t>
            </a:r>
            <a:r>
              <a:rPr lang="cs-CZ" dirty="0" smtClean="0"/>
              <a:t>rodloužená předohruď</a:t>
            </a:r>
          </a:p>
          <a:p>
            <a:pPr marL="285750" indent="-285750">
              <a:buFontTx/>
              <a:buChar char="-"/>
            </a:pPr>
            <a:r>
              <a:rPr lang="cs-CZ" dirty="0" err="1" smtClean="0"/>
              <a:t>tegminy</a:t>
            </a: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 err="1"/>
              <a:t>o</a:t>
            </a:r>
            <a:r>
              <a:rPr lang="cs-CZ" dirty="0" err="1" smtClean="0"/>
              <a:t>othéky</a:t>
            </a:r>
            <a:r>
              <a:rPr lang="cs-CZ" dirty="0" smtClean="0"/>
              <a:t> – až 300 vajíček</a:t>
            </a:r>
          </a:p>
          <a:p>
            <a:pPr marL="285750" indent="-285750">
              <a:buFontTx/>
              <a:buChar char="-"/>
            </a:pPr>
            <a:r>
              <a:rPr lang="cs-CZ" dirty="0"/>
              <a:t>l</a:t>
            </a:r>
            <a:r>
              <a:rPr lang="cs-CZ" dirty="0" smtClean="0"/>
              <a:t>arvy </a:t>
            </a:r>
            <a:r>
              <a:rPr lang="cs-CZ" dirty="0" err="1" smtClean="0"/>
              <a:t>gregarické</a:t>
            </a:r>
            <a:r>
              <a:rPr lang="cs-CZ" dirty="0" smtClean="0"/>
              <a:t>, </a:t>
            </a:r>
            <a:r>
              <a:rPr lang="cs-CZ" dirty="0" err="1" smtClean="0"/>
              <a:t>aphidofágní</a:t>
            </a:r>
            <a:endParaRPr lang="cs-CZ" dirty="0" smtClean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6" name="Obdélník 5"/>
          <p:cNvSpPr/>
          <p:nvPr/>
        </p:nvSpPr>
        <p:spPr>
          <a:xfrm>
            <a:off x="323528" y="873214"/>
            <a:ext cx="3600400" cy="262779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8" name="Picture 6" descr="http://www.nahuby.sk/images/fotosutaz/2011/09/25/Mantis-religiosa/jaroslav_kuriplach_29488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8" b="2876"/>
          <a:stretch/>
        </p:blipFill>
        <p:spPr bwMode="auto">
          <a:xfrm>
            <a:off x="4260139" y="873214"/>
            <a:ext cx="4604866" cy="272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aramel.free.fr/Mante-Amouretmo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60291" y="3602268"/>
            <a:ext cx="2404713" cy="325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mantodea.wbs.cz/empus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3149" y="3307622"/>
            <a:ext cx="2113327" cy="316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323528" y="6005330"/>
            <a:ext cx="2448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Kudlanka jižní (</a:t>
            </a:r>
            <a:r>
              <a:rPr lang="cs-CZ" sz="1200" i="1" dirty="0" err="1" smtClean="0"/>
              <a:t>Empusa</a:t>
            </a:r>
            <a:r>
              <a:rPr lang="cs-CZ" sz="1200" i="1" dirty="0" smtClean="0"/>
              <a:t> </a:t>
            </a:r>
            <a:r>
              <a:rPr lang="cs-CZ" sz="1200" i="1" dirty="0" err="1" smtClean="0"/>
              <a:t>fasciata</a:t>
            </a:r>
            <a:r>
              <a:rPr lang="cs-CZ" sz="1200" dirty="0" smtClean="0"/>
              <a:t>)</a:t>
            </a:r>
            <a:endParaRPr lang="en-GB" sz="12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4282374" y="878808"/>
            <a:ext cx="3241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Kudlanka nábožná (</a:t>
            </a:r>
            <a:r>
              <a:rPr lang="cs-CZ" sz="1200" i="1" dirty="0" smtClean="0"/>
              <a:t>Mantis </a:t>
            </a:r>
            <a:r>
              <a:rPr lang="cs-CZ" sz="1200" i="1" dirty="0" err="1" smtClean="0"/>
              <a:t>religiosa</a:t>
            </a:r>
            <a:r>
              <a:rPr lang="cs-CZ" sz="1200" dirty="0" smtClean="0"/>
              <a:t>)</a:t>
            </a:r>
            <a:endParaRPr lang="en-GB" sz="1200" dirty="0"/>
          </a:p>
        </p:txBody>
      </p:sp>
      <p:pic>
        <p:nvPicPr>
          <p:cNvPr id="13" name="Picture 8" descr="http://farm4.static.flickr.com/3463/3971644535_8c8563a833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" t="15169" r="12858" b="13330"/>
          <a:stretch/>
        </p:blipFill>
        <p:spPr bwMode="auto">
          <a:xfrm rot="10800000">
            <a:off x="3498632" y="3750772"/>
            <a:ext cx="2801557" cy="161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www.hiltonpond.org/images/MantidCarolinaHatchling01.jpg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6" b="5968"/>
          <a:stretch/>
        </p:blipFill>
        <p:spPr bwMode="auto">
          <a:xfrm>
            <a:off x="3498633" y="5177330"/>
            <a:ext cx="2801558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testdb.msmagazine.com/blog/wp-content/uploads/2010/11/bigsadmandtis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27363" b="8403"/>
          <a:stretch/>
        </p:blipFill>
        <p:spPr bwMode="auto">
          <a:xfrm>
            <a:off x="8033600" y="3658423"/>
            <a:ext cx="832297" cy="69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225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251520" y="4479355"/>
            <a:ext cx="3330164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ovéPole 1"/>
          <p:cNvSpPr txBox="1"/>
          <p:nvPr/>
        </p:nvSpPr>
        <p:spPr>
          <a:xfrm>
            <a:off x="899592" y="0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Hexapoda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Ectognatha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Pterygota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Neoptera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Polyneoptera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Dictyoptera</a:t>
            </a:r>
            <a:endParaRPr lang="en-GB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771800" y="369332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Blattodea</a:t>
            </a:r>
            <a:r>
              <a:rPr lang="cs-CZ" sz="2400" dirty="0" smtClean="0"/>
              <a:t> - Švábi</a:t>
            </a:r>
            <a:endParaRPr lang="en-GB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51520" y="830997"/>
            <a:ext cx="42484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 smtClean="0"/>
              <a:t>starobylá skupina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dorzoventrálně zploštělí</a:t>
            </a:r>
          </a:p>
          <a:p>
            <a:pPr marL="285750" indent="-285750">
              <a:buFontTx/>
              <a:buChar char="-"/>
            </a:pPr>
            <a:r>
              <a:rPr lang="cs-CZ" dirty="0"/>
              <a:t>k</a:t>
            </a:r>
            <a:r>
              <a:rPr lang="cs-CZ" dirty="0" smtClean="0"/>
              <a:t>ousací </a:t>
            </a:r>
            <a:r>
              <a:rPr lang="cs-CZ" dirty="0" err="1" smtClean="0"/>
              <a:t>ú.ú</a:t>
            </a:r>
            <a:r>
              <a:rPr lang="cs-CZ" dirty="0" smtClean="0"/>
              <a:t>., tráví celulózu</a:t>
            </a:r>
          </a:p>
          <a:p>
            <a:pPr marL="285750" indent="-285750">
              <a:buFontTx/>
              <a:buChar char="-"/>
            </a:pPr>
            <a:r>
              <a:rPr lang="cs-CZ" dirty="0" err="1"/>
              <a:t>t</a:t>
            </a:r>
            <a:r>
              <a:rPr lang="cs-CZ" dirty="0" err="1" smtClean="0"/>
              <a:t>egminy</a:t>
            </a: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/>
              <a:t>s</a:t>
            </a:r>
            <a:r>
              <a:rPr lang="cs-CZ" dirty="0" smtClean="0"/>
              <a:t>amice </a:t>
            </a:r>
            <a:r>
              <a:rPr lang="cs-CZ" dirty="0" err="1" smtClean="0"/>
              <a:t>brachypterní</a:t>
            </a: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/>
              <a:t>o</a:t>
            </a:r>
            <a:r>
              <a:rPr lang="cs-CZ" dirty="0" smtClean="0"/>
              <a:t>trněné nohy, krátké </a:t>
            </a:r>
            <a:r>
              <a:rPr lang="cs-CZ" dirty="0" err="1" smtClean="0"/>
              <a:t>cerci</a:t>
            </a: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 err="1"/>
              <a:t>o</a:t>
            </a:r>
            <a:r>
              <a:rPr lang="cs-CZ" dirty="0" err="1" smtClean="0"/>
              <a:t>othéky</a:t>
            </a:r>
            <a:r>
              <a:rPr lang="cs-CZ" dirty="0" smtClean="0"/>
              <a:t> – 5-50 vajíček</a:t>
            </a:r>
          </a:p>
          <a:p>
            <a:pPr marL="285750" indent="-285750">
              <a:buFontTx/>
              <a:buChar char="-"/>
            </a:pPr>
            <a:r>
              <a:rPr lang="cs-CZ" dirty="0"/>
              <a:t>n</a:t>
            </a:r>
            <a:r>
              <a:rPr lang="cs-CZ" dirty="0" smtClean="0"/>
              <a:t>oční aktivita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teplomilní</a:t>
            </a:r>
            <a:endParaRPr lang="en-GB" dirty="0"/>
          </a:p>
        </p:txBody>
      </p:sp>
      <p:sp>
        <p:nvSpPr>
          <p:cNvPr id="6" name="TextovéPole 5"/>
          <p:cNvSpPr txBox="1"/>
          <p:nvPr/>
        </p:nvSpPr>
        <p:spPr>
          <a:xfrm>
            <a:off x="267358" y="4489699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- až 12 cm</a:t>
            </a:r>
          </a:p>
          <a:p>
            <a:r>
              <a:rPr lang="cs-CZ" dirty="0" smtClean="0"/>
              <a:t>- u nás 11 druhů (5 původních)</a:t>
            </a:r>
            <a:endParaRPr lang="en-GB" dirty="0"/>
          </a:p>
        </p:txBody>
      </p:sp>
      <p:sp>
        <p:nvSpPr>
          <p:cNvPr id="7" name="Obdélník 6"/>
          <p:cNvSpPr/>
          <p:nvPr/>
        </p:nvSpPr>
        <p:spPr>
          <a:xfrm>
            <a:off x="251520" y="830997"/>
            <a:ext cx="3384376" cy="25853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98" name="Picture 2" descr="http://dezder.pl/_portal/userFile/dezder/gallery/szkodniki/Fotolia_prusa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9" t="9917" r="7789" b="6397"/>
          <a:stretch/>
        </p:blipFill>
        <p:spPr bwMode="auto">
          <a:xfrm>
            <a:off x="3157682" y="3000346"/>
            <a:ext cx="3196310" cy="176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3126099" y="4480670"/>
            <a:ext cx="24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Šváb obecný (</a:t>
            </a:r>
            <a:r>
              <a:rPr lang="cs-CZ" sz="1200" i="1" dirty="0" err="1" smtClean="0"/>
              <a:t>Blatta</a:t>
            </a:r>
            <a:r>
              <a:rPr lang="cs-CZ" sz="1200" i="1" dirty="0" smtClean="0"/>
              <a:t> </a:t>
            </a:r>
            <a:r>
              <a:rPr lang="cs-CZ" sz="1200" i="1" dirty="0" err="1" smtClean="0"/>
              <a:t>orientalis</a:t>
            </a:r>
            <a:r>
              <a:rPr lang="cs-CZ" sz="1200" i="1" dirty="0" smtClean="0"/>
              <a:t>)</a:t>
            </a:r>
            <a:endParaRPr lang="en-GB" sz="1200" i="1" dirty="0"/>
          </a:p>
        </p:txBody>
      </p:sp>
      <p:pic>
        <p:nvPicPr>
          <p:cNvPr id="4100" name="Picture 4" descr="http://www.maine.gov/dacf/php/gotpests/bugs/images/cockroaches/American-cockroach-bi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4" b="6989"/>
          <a:stretch/>
        </p:blipFill>
        <p:spPr bwMode="auto">
          <a:xfrm>
            <a:off x="4716016" y="928303"/>
            <a:ext cx="4032448" cy="198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4845805" y="946411"/>
            <a:ext cx="24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 err="1" smtClean="0"/>
              <a:t>Periplaneta</a:t>
            </a:r>
            <a:r>
              <a:rPr lang="cs-CZ" sz="1200" i="1" dirty="0" smtClean="0"/>
              <a:t> </a:t>
            </a:r>
            <a:r>
              <a:rPr lang="cs-CZ" sz="1200" i="1" dirty="0" err="1" smtClean="0"/>
              <a:t>americana</a:t>
            </a:r>
            <a:endParaRPr lang="en-GB" sz="1200" i="1" dirty="0"/>
          </a:p>
        </p:txBody>
      </p:sp>
      <p:pic>
        <p:nvPicPr>
          <p:cNvPr id="4102" name="Picture 6" descr="https://c2.staticflickr.com/6/5045/5305611993_c31af57ab6_z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" t="8856" r="33852" b="4399"/>
          <a:stretch/>
        </p:blipFill>
        <p:spPr bwMode="auto">
          <a:xfrm rot="16200000">
            <a:off x="6420697" y="3023859"/>
            <a:ext cx="2351280" cy="230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6431597" y="3022417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Rusec</a:t>
            </a:r>
            <a:r>
              <a:rPr lang="cs-CZ" sz="1200" dirty="0" smtClean="0"/>
              <a:t> (</a:t>
            </a:r>
            <a:r>
              <a:rPr lang="cs-CZ" sz="1200" i="1" dirty="0" err="1" smtClean="0"/>
              <a:t>Ectobius</a:t>
            </a:r>
            <a:r>
              <a:rPr lang="cs-CZ" sz="1200" i="1" dirty="0" smtClean="0"/>
              <a:t> </a:t>
            </a:r>
            <a:r>
              <a:rPr lang="cs-CZ" sz="1200" dirty="0" err="1" smtClean="0"/>
              <a:t>sp</a:t>
            </a:r>
            <a:r>
              <a:rPr lang="cs-CZ" sz="1200" dirty="0" smtClean="0"/>
              <a:t>.)</a:t>
            </a:r>
            <a:endParaRPr lang="en-GB" sz="1200" dirty="0"/>
          </a:p>
        </p:txBody>
      </p:sp>
      <p:pic>
        <p:nvPicPr>
          <p:cNvPr id="14" name="Picture 2" descr="http://m5.i.pbase.com/o4/88/582688/1/114606265.dcPuHYca.0hissco7450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49" y="5332543"/>
            <a:ext cx="2310451" cy="154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s://encrypted-tbn3.gstatic.com/images?q=tbn:ANd9GcSJ9CspFUOX0MNgjBU9qEUdK4ladG2Zq1RrAmzrr7dp9yHSCzuQ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2" t="56483" r="11552" b="4088"/>
          <a:stretch/>
        </p:blipFill>
        <p:spPr bwMode="auto">
          <a:xfrm>
            <a:off x="3211269" y="5332543"/>
            <a:ext cx="2306789" cy="152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225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99592" y="0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Hexapoda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Ectognatha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Pterygota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Neoptera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Polyneoptera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Dictyoptera</a:t>
            </a:r>
            <a:endParaRPr lang="en-GB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547664" y="369332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Blattodea</a:t>
            </a:r>
            <a:r>
              <a:rPr lang="cs-CZ" sz="2400" dirty="0" smtClean="0"/>
              <a:t> (</a:t>
            </a:r>
            <a:r>
              <a:rPr lang="cs-CZ" sz="2400" dirty="0" err="1" smtClean="0"/>
              <a:t>Isoptera</a:t>
            </a:r>
            <a:r>
              <a:rPr lang="cs-CZ" sz="2400" dirty="0" smtClean="0"/>
              <a:t>)-Termiti (Všekazi)</a:t>
            </a:r>
            <a:endParaRPr lang="en-GB" sz="2400" dirty="0"/>
          </a:p>
        </p:txBody>
      </p:sp>
      <p:cxnSp>
        <p:nvCxnSpPr>
          <p:cNvPr id="4" name="Přímá spojnice 3"/>
          <p:cNvCxnSpPr/>
          <p:nvPr/>
        </p:nvCxnSpPr>
        <p:spPr>
          <a:xfrm>
            <a:off x="0" y="369332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155575" y="956904"/>
            <a:ext cx="48245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s</a:t>
            </a:r>
            <a:r>
              <a:rPr lang="cs-CZ" dirty="0" smtClean="0"/>
              <a:t>ociální hmyz – kolonie až 20 </a:t>
            </a:r>
            <a:r>
              <a:rPr lang="cs-CZ" dirty="0" err="1" smtClean="0"/>
              <a:t>mil.jedinců</a:t>
            </a: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 smtClean="0"/>
              <a:t>kasty (dělníci, vojáci, sexuální jedinci, </a:t>
            </a:r>
            <a:r>
              <a:rPr lang="cs-CZ" dirty="0" err="1" smtClean="0"/>
              <a:t>pseudergáti</a:t>
            </a:r>
            <a:r>
              <a:rPr lang="cs-CZ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cs-CZ" dirty="0"/>
              <a:t>s</a:t>
            </a:r>
            <a:r>
              <a:rPr lang="cs-CZ" dirty="0" smtClean="0"/>
              <a:t>tavby – ve dřevě nebo nadzemní hnízda</a:t>
            </a:r>
          </a:p>
          <a:p>
            <a:pPr marL="285750" indent="-285750">
              <a:buFontTx/>
              <a:buChar char="-"/>
            </a:pPr>
            <a:r>
              <a:rPr lang="cs-CZ" dirty="0"/>
              <a:t>t</a:t>
            </a:r>
            <a:r>
              <a:rPr lang="cs-CZ" dirty="0" smtClean="0"/>
              <a:t>ělo slabě </a:t>
            </a:r>
            <a:r>
              <a:rPr lang="cs-CZ" dirty="0" err="1" smtClean="0"/>
              <a:t>sklerotizované</a:t>
            </a: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/>
              <a:t>s</a:t>
            </a:r>
            <a:r>
              <a:rPr lang="cs-CZ" dirty="0" smtClean="0"/>
              <a:t>ymbiotické </a:t>
            </a:r>
            <a:r>
              <a:rPr lang="cs-CZ" dirty="0" err="1" smtClean="0"/>
              <a:t>brvitky</a:t>
            </a: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/>
              <a:t>h</a:t>
            </a:r>
            <a:r>
              <a:rPr lang="cs-CZ" dirty="0" smtClean="0"/>
              <a:t>ouba </a:t>
            </a:r>
            <a:r>
              <a:rPr lang="cs-CZ" i="1" dirty="0" err="1" smtClean="0"/>
              <a:t>Termitomyces</a:t>
            </a:r>
            <a:r>
              <a:rPr lang="cs-CZ" i="1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cs-CZ" dirty="0"/>
              <a:t>t</a:t>
            </a:r>
            <a:r>
              <a:rPr lang="cs-CZ" dirty="0" smtClean="0"/>
              <a:t>ropy, subtropy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6" name="TextovéPole 5"/>
          <p:cNvSpPr txBox="1"/>
          <p:nvPr/>
        </p:nvSpPr>
        <p:spPr>
          <a:xfrm>
            <a:off x="231596" y="5589240"/>
            <a:ext cx="40336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 smtClean="0"/>
              <a:t>v J Evropě 2 rody</a:t>
            </a:r>
          </a:p>
          <a:p>
            <a:pPr marL="285750" indent="-285750">
              <a:buFontTx/>
              <a:buChar char="-"/>
            </a:pPr>
            <a:r>
              <a:rPr lang="cs-CZ" dirty="0"/>
              <a:t>c</a:t>
            </a:r>
            <a:r>
              <a:rPr lang="cs-CZ" dirty="0" smtClean="0"/>
              <a:t>elkem cca 2300 druhů</a:t>
            </a:r>
          </a:p>
          <a:p>
            <a:endParaRPr lang="en-GB" dirty="0"/>
          </a:p>
        </p:txBody>
      </p:sp>
      <p:pic>
        <p:nvPicPr>
          <p:cNvPr id="5122" name="Picture 2" descr="http://nathistoc.bio.uci.edu/isoptera/DSCF0040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3" b="7788"/>
          <a:stretch/>
        </p:blipFill>
        <p:spPr bwMode="auto">
          <a:xfrm>
            <a:off x="303204" y="3487893"/>
            <a:ext cx="2976265" cy="176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discoverlife.org/nh/id/lucid/Insect_orders/images/Isoptera,_Termites.LUCID000096.32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" t="-555" r="4768" b="-3827"/>
          <a:stretch/>
        </p:blipFill>
        <p:spPr bwMode="auto">
          <a:xfrm rot="5400000">
            <a:off x="3699492" y="5458394"/>
            <a:ext cx="1590463" cy="120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data:image/jpeg;base64,/9j/4AAQSkZJRgABAQAAAQABAAD/2wCEAAkGBxMTEhUUExQVFhUXFxoXGRgXGRgcGRgeHRwdIBwbHCAgHCggHB4nGx0YITIhJSwrLi8uGB8zODMsOCgtLisBCgoKDg0OGxAQGzQkICQ0LC8sNDQsNCw0LCwsLCwsNCssLywsLCw0NCwsLDQsLCwsLCw0LCwsLCwsLCwsLCwsNP/AABEIAKAArQMBIgACEQEDEQH/xAAcAAACAwEBAQEAAAAAAAAAAAAEBQIDBgcBAAj/xAA6EAACAQIEBQMDAgUDAwUBAAABAhEDIQAEEjEFIkFRYQYTcTKBkUKhI1KxwfAU0eEVM3JiY4KS8Qf/xAAZAQADAQEBAAAAAAAAAAAAAAABAgMABAX/xAAnEQACAgEEAQMFAQEAAAAAAAAAAQIRIQMSMUFREyKhBDJxgfCxYv/aAAwDAQACEQMRAD8A6lUcAS2wucB+qnDICCP4bamIBIgkKQSNtwfvgj3hpv2wvz9Ymmdf/b0lai3M2tDDoIebbQehmS90WhpYkmfZBPcI0sbEt1v9ViJ3+g/v1wZrAwr9L5aq9EMeYoBTYH9RQ3I6ESA2k2OqxG5MqVg1wCDJBBBEHte4J3g/vhW20rGjjgJVhiRQHCp8yRi+hXJwB0E6AMeg4orm04Bo8QEwcZsCQ5RQcWiBhVSzc7Yu96TfAUgtBzVrYrWvO+PacEXwHmmg2w7eAIOaoMSpmcLqKk4NXlEzhVYXRDOUZwI2TkYIq5gXY2VRJPYDri/XjSrs0W+jP1OGkHDDK5KMW18yNsEZatbGSQZN9k6NPE3THqNO2INUm2GZNZKtcYvSCMULSLGMXtlCvXGSM2LRTIOI8SOlRDQT1vqurTeb3PbDCpTwu4yYgmwvA3Fgkx/9dsNCNCTfAGr18vOcpnXQJmrR3NiQXUn9UfHTBTVVzRNRCCNCBWEGZDSGHX/i2HGSo6MsqlRq0AkXIk9bjyb+MZvglH2zVVAPbNZ2WNosIH3DYWccDQLiDMOIO/XbvP6h53HUHfE/dRbSL4WcV4uBUKdRt4PfEFVXXVsd46Hx4PbvcHvidtfgpu6NNkwGEYW8Y4cq3m+FBzFVGIUkR33+4+IwxSk9UAySe2KYJuYHliwbDenlzIJww4VwwhecQTYTaDjziKEfTAAt8+cbakNvsspIDYHFq5MkTFhgOjXXmQtpKgNFgfvgxc/GoWZWFjIgHaPN/wAYOHkWyOkgkRNpEYp0rUMRpI3BPTAyO5YhyViNMHf5wPnWAdWfVOzgHcSSPuRv42uRgTqKNG5BWVQVHYJeksXm7npB6ATP42w3zKFUACjcfYYQ5PiiAoJYTaDFpkkd9zh1WqwGWTawJ3wsFSyNO7F/EsnB1A2xLIUpxai62CMCCOp64tzVIUzA7XnpgqNcGnK+wPiFZqLALcH9sDZHNsWJYYqzdZjMXHfCRs3VDLYgE4DbbNFYybrLOJnEs1Xk4S5bN9NsGKJw1m20wHO8Q1EAdwN/z+2KfUKlgJjmYiFMkgy0g+AwP5wirZsGrSoqw11HVR2EnfzG/wBsO6oJzKBY0itI2/mAYk9TpQ9jY4aLwJqKmh7xXOimpJElb3tsW+b8pvGAsqPboQRst/nc/uTiHH6wVVQGzmD2IBiNu2oR5x8mZQoZ6jGk8gic+zrn3WIvJ3wTlOIBRIM3vjRHgokEQATJxdl/T+WEkL9XXC4XIWmZnMZl2b3NZOwA6bk6WtMXJF5BJ32xovTdYGnrJIuRboR0Pnb7HBwy1NQyaAV0wRtPmehG4PTGepVzlax3NNo1Tbl2Wp8qd/E+Mc0n6cv+X8F1HfHPK+TS8crs1MMJbQym1rXBa/gn7xj3hWeNZiVCqmixIOpWWNW4iPFsWe2fbhm23BFj98Zvieeq0a2h2Y0aiqqiwI0sbg+WYgzvAx0RkScRVn81lqmZrpX9wsZdGUrTI32YzccsTGw7RjQ8KzA9lQA4FM29xStUENqlpEGT+oWInHNc/l/cD1HUlA3MdMrM3BFv0huu7ROOicFpUqSA0kYU3orNNmJCkTGk3sQQdMAfnDZQGNctxEOGY7hiNIHKxOwF7dSewBOKH4XVq82qBvJ3JN53kz26DSOmPckiVT/DCikoMxNxJkR0mCvwjdGwZTzyiyEKSBex1Qdv2I8Yle52yiuKwIuN5DTDa0MQAWBDEz0HT/bEU4uyi51COlr/AO1sF8SpB3NQglv06SCouA0bwQOnnC6uaesaWOsRvG8wNsNyYe8O4n7qkmRcC++LMxmpJIMnZgf87YR0+JOGvfljYafn5w0oVF0FLENzSbn7n+2GTEZflNFMHa+CKmWpsBe/9MKRR5p/rtj2vxBEkLzteCv0yNwW2EHAuhkr4D24IrLZzrB/b/Iwyy2X0rBO2EPDM6wb3HeTpAKAcoPzuTt+MaXK8SpMsyJ64yd5oEr8nJvQvB6qZxK9Zp9oM4HkjSPvzH98bXKtOaVpkByNXcICv71DUHmfGIENTo+4ANbkaR/MZC01/wDk5/AOBuJlqFCoabHVTUUQbaot7jDqNwbD9U4LeyIPvkQ9RZkVKyguuoEACdyd4O0A99pGAv8AqyoBdJJvTY8w+YBgkzFz0nfGU/14XVqQtC8pDFQnWYghhPS3ziK5/IWn/UpIgz7dQL20xoJG8yO2OWGq59r92dT0VHlGtb1Cjuye5TKKAQV1A6bS1gdPUaTfbfA+V9fnQQ1JSUAYFW0yJ+k2P5HnGabh+UVKjU84rApqUFHRiym6MpkKeoMmdoGAKPp6o1GvURldaZUch1apuYgzaR0xRwkxfYuf8o6ZS9X5asiN/wBsglSrTY+WiI/yMGcZ4broGoIIRNY0kMGT9V+xW4/8YxxdkdacMCP4hEEQQygAgzcESbYupcUqUTTdGKsARIMSJNj3Hg2vibutrQ/p5tM6VV92plSyOQ1OaZN7kAFfyjKL9RhBkeOHMh6VcqtSm6hRaWMgWm0C5M2x5wD1bpq+2VhHAICnTDaAJ8i0R2jHqcHWpUGcplYOsOtpSRYm9xEYbT6XZOaavwOuJVnpVTTJp6a0k2kREbXBYGdp36YpqZo06Rpq+oOIIIvTVjJpfMyJ3gnYjCuujyGk3lbwNItePEfe2LMrSZ2CoCeu/wC5PQbX8/bCfUa0k9sextHSXLJ0KrhdCs4VyR7ak88ja1yItGwAGG/ACFLUQFVtWoqfpGoLZYHQC87mcF08mlAFA38YiGaxBHYDdVm1jNrzjLce9RLrVKd3p2NSdrfSO8dT464XSXp+6bKNPVe2CNu+XIJi5JidQgwfP9++AvUWaRCpWNZgMoAlo+JtPXxjD571HVpPFKoKlMQQXQCSVGq0AiGLD7T1xpeB+qKGYpFXHtuLssg6gDbSTFhuQxtEzi8daLdISf004xtqzyhmdT86BVIgSbTtfthxnPaamqkAwNEA9Rbfz0HzvfCrKVFcgmCbbgkMABEA9SDM2H/kMMstUpglAdiQAQQYvPgLcxH74dS8EHGuSnJZV2CgMQsnkB3ERcztftJ8YPHCxTUrt2G2C2hANKkjYC37W2wpzWfZjBVt4v0+MGMUgOTZamWAifxg+lI+lQB5wh4izCmwQSWgXmFv/XDfJCo1NdVjH5xjBAZ69fUBFOgd/wD3GBgfFKmb+XPbGb9Y5xmf2qRUFl1HUQoCsbG/QKii3fGuehoRaasI5ZO8yZJaZBLGWYnYAzvjjPqHiHvV6uYJkOxFNegQWUnyVC2xtTihdNZsuzWg6gjarXPmMIczEXxqfTmXDjmSNWxi5w5r+iFrpqU+23Q2YT2YT/TbHF6G3KO+Ov0zm1WqoQAC/fAFVSsH7z1vb+2NXxz0Rm6RsgqrETT5o+0yCMZirRYMVYQVMEGxHyO+KxTiHcmNF41W0JTZyyqCACZgltRvvvGPeI55StNPbAKJpLCZY6iZPmCF+AMKMuhDz0mT4wXR/iVL7E38d8FzaAorwFZivT96kKZKgLSDE/zgDU1ptqj8Y1mQUNTzehuRG5e7gtGkd5EnbYXxl8lkFLNVvCyQOhP6R/X8YeUcuKVNQTBYyfgd/viGrrR8D6em+maSoR/plLU2LCUWpBCmJjm2cgz8AQfFPD67UqXuAzUZvp6KFO7d4tGwkg4XZoFQmpgdXNcXE/0xbSzFSmquhgFpG8EjY3sYIkY5fWalx1XHyUWknH9/yCT6hapSrj2wrJ+sMDq1tE6ehBYbE4yXCVBqCTA1b9sXpmy3+qiJ00pI6xUB/rOFmXqkHfqb4vOTdM6dDSUU0v7CND6p4OKNepTRtSqAQ0RqlQdp8x9sZqlXKMGWzKQR8gzg7MZ4tvvYYX1hNsLdzbSpF1H2JPL7OicC9WZd0epXim8qrOxsdXje8ET46YcZDO5ZiFTMUNMyCHWZMzub/wDOOR5Xhj1X0UwWaCbdB1J7DycF1PR7bPUQNuUgkgdybCMehCbkjx9bQ04P7qOuZ3MqGn30gfSodY+bNc4z3EOMEkA/VPQGPmTvjIcL9FUaskMXgSfpX+xkY1vBfTa0qcfQBMAdT3nfofxijvo5fagnKcWZUGtCZtI2nDXh/FDp5mYHsBYdvzhDVrhwUh10mCZEMf7YJ4bkzoEH7bx8+cGhLHvqbOxTKEFTUnbcgrDEg3ErChT2accm4tURqgBWJO82P2w74n6jSsgCAltV2mdxeYi/z2wqoZF9QdwSFFgFP+R5xNyseMdpqeD5gMoRFusHucaPJMKsKzshB06NOkBjPTr898KOFZ3K0VDyQyAgKATqnqbWIP8AlsZ3Oeq6o0jUS2yzYmOuM3RkrNxm6GpyjNAE7fFgRqvPz/TAtThoKlCwYARqYAlZMaZM38YwS8fzEfVLbXUWnzF8eVvV+YIJ1mR9WlReP1NCwegn7YSLHazg2VT0hlyAAAGcsAyXXb6Se8b2wlzXpmgiPoq620ByE0swHX7RePF8ZlOJ5vMsTTZ7/U1gnwTEfYXwZ/04ZWmr69TtIMBl0wbabyxInYW79MLJxHimGPQVVCorFp+kkT4kxHb9zhnn6tNaNOrXY03LEU+RLgdDEAXBjc4xuYrVXuGZRuPP33BjAPEGZ1UO86Z3mRPfucJDTjT3DSk79pqX4srkL7mv9QXTPS0EmJ6Ri1eKrUXRVYU0kCXBO/xv+2MJ7qxaDHz+2HXB+LqRoq9f1HY+G7fOEnormsDx1HxeTe5D02lRKlOlWUq4ksysCWIhSO4gCD8/OMBVQqxVgQQSCOxG4/M4N4rlKwIqUWIsDpUwT5nZrdMIH4yxclxP83Q4b01JXAto67g/exg2PlB+cQTitA9WntH98McgqVRYwSPk3NrTAwkdOd5VHVq/Vaajh2abJVlyVIKpl3g1HWNyNQiegBtO+A6FZ6mqq0sJhXMcwW1otH9cW8L9M09TJUcAoBKqNwwBF+1/xp741fDOE06YKgkqAN7jxpP7fbHZDg8WbuWTPjL1aI96gBsJOksT9upxZwvjGYdjRqUrRKu0np2H0nf4w6NWmpcNUIjmXmF/v26YHTP6oYAKWmSTPm+GqgVZ4ULMuhVDA3B2Pc7RGGNbitCiFHu0gxksLb/n5wqz2eppRdmDVWbVIUgKQBv3AxwzNZhWctpAkmB2w6TEx2dj9D+jTTqipWVDY8riWm0TuAYMx1ne2OhZqiqqTVCkFvqFoUf7L+IFjgOrWi2q0H6QXmCbBdnF46bj7jVSFpkvUnUGv+kTMG3Mx+o9PkHE7wM+QDPenctVcH3WX3CQNMTY6SpneCVv2Jxk/Uno7N0AWpqaqcwBW7ESb6bkbXItscb2jT00V06SuguQRH13gAABCZMC1gNoMwzXEKaqQiF5GmSxKaRGxmSu9rD5xOTilkdW3g5FmOGV6bqvttrYcukSDO+3aRM98HUPT5a9WpBIjQgkz1hpgfg42gpVKxIUSqg+EUASbdovpGAOPema9SkPYqBgySQoI8gTNxtYffE1Jy+1YHwuTL53i6ZQCnRQMQZMklQeswZcmIPQRjONxWo7+5UJdoiTG38sRYeBj7PUmpOadRfptBHbATlbR3xSMEgOQ44WlerUAp02qFiRpWYI/NgP7Yc530ZnIOtBqjVYzbt2BOJ+j6WbZT7CgAX1GS2kQW09I0se0yb2t0XhlMl5plHRlH1NqMgEBjAidhpm0dScNtXIu53Rx+v6XrKBrXTIGluhPadt7fOK/wDsOVq07zcEXHi94647FnqBV+aqw1xB1Qqst9KCZBKkguekwLgDC+ueEhCtWFcqSrqLjlM3+xA+8b4ElaoMZZFmU4tSp2EKu+mDAn+XphF6kzS1apddIkD6RAP+f8dMNuN8PpmlTagdKknULnTtEyZH/wCYzFemBabjA09NRdpjynaBDUxoPTnGfZ3AJJmYuI2j/fCGovbHlI9MXatEO8nVshxBG0OaihVMMpWWKtANhcx9VzA04f16zFAKToEUCRIDeAOseMcr4BqWqp3ImARqEkdjY/8AGNGvBGcgo4DAEsZJUielh5BjqPtiSTT/ACM6aNLnaFFijO1NqiCBIgSNwRN+uJ1/cYtVXStIKWKCIIHWe2EVD08GOrUS28n9/wAY0XFuGGgKZ/1DMrSNOmzKRZxeY8ecP+Rb8HL+O+qmYNTpro1Wc2v4HjGUODOMZY061RT0Yx5BMg/jAWLpURbs/SLVQD30kgAsWVSBa5ECxgCL/vhdWTnLPXqdwisgWdP6jtOkXvsLXGC6GWesUqaubQ2nfSVnaDsIm48bRiOX4LSHuUgtWW0yWJ0CRuR+oCYt36zjmaLXk8XNOUWlTJNOAqrewtAg3ImNz2xFeC6yC1RVZjEBRUYCf0ywE79484A4v6lWgpp02RTHO5PNvfcG9pH27zhTmuNpqLoZg87BlAQkC46t1sO36bYktG3ukV9TFI1HBuFZjLsxFSnmVqsD7ZUUiIgahqJDFSDy2BmZvi9/UVJ5VAgMaQC2kACCIKgqRBI0zMiLYxuX9YE1PbpU5DjSsQNROwERzdJmetsaPL8UzGYULUy9NlfQELxpTmY37ye97dcUqibMz65rU82aRDBSpYElZgEAXjpyj4+5xkk4PLqo6sFEC7EkAW7EkDHRsjoGqnFN6ojShUCd7LYkdpgx5NsWPkSzB3pxDhQTpIpjqFMCZheoFsHIT30rkadAc76FYHSxG5FtMBhqEE2GwMScGoxWtUJb24WSpLTzXMAjSpJ1MLxLEk3jEqlLSRT1D3WghS0dwS430qIbpPW2HXDqtFAIZC08uiSJJnSW3E6oiY274L8CryV5mo00wykKp5n5gQCYEjtcmTafjFHEsotVgrpC6QfMD6pWY0gReLaSRIaQYmeUJrTQVmUYGx1WLb2W4v8AY+Llq6ragWJaYJCEaJ/YTJG1wZwLs1Vk5Rk8vpq16OnSuohZMQN7dwT2xj+O5Y0qpU2MzHzjtuc4DSfS2pVizEAGJ7CRNyLefMYQ/wD9B9OUWylSsVUVkVdBpxzEMJ1AbjTq+IvgxQXM49a/jBvAMqKlUajCi/zgenRJt5jDVOGuvtspB7R0OGbAaWrwZy4NGoFgcoYwwjdYtYm9++C/Tmc9xqiuhEmHiQdYiARMG2qPycE+nsjpGmqB7m7F5/iWtBPUDYeME8Qy6JUb2lX3AZiROkgbwLnTtEbecI+Bksk8vWpe5y1TP06elv8AYjbDLimcWkhqMRCjUGgal67774AGdy1IaqrAmSFECST2A3OIV3pPSfQdJZCIiLR9RnsemGQj4OReo8/7+Zq1ZJ1tMnc+T874W4nVWCRMwSJ+MQx0EWfo4VRQqBdNMFiWJDcxki7zMEAWvPjfF/EswopuXOjlJgaQ41WhoJAgdbg2t1wHkOOZ2pWY6Fp0kE6irEtqJCdSBcESZI674Qer0oU3mvTp91Okkox5ihJEqJLET/aBxwuy8vBn+K5QVCKTmAASqghmkiZsJMxv4iwxfw/0LUV/4qM6rOpKcCwEsCCQymbfJH2O4VlaNA6SlAVGJJX9IAG5JFvq3sLeBg/L+oFAARtbPyHQQxQwd9MWi+qQDeYxWhSrh3CKKtqf+Eoa4QPpQXEFiTLxBYWjULkjDzNJSdQFMKDJcVJCwBzlAsEjtJ2AnAVTiBq1V9kIKTCWOoEsbgI1pkiB0EN0AIxLhdRKtUvRXSDCuYIRSwkOFi7CDNyBpB+TSBwLuO8OUZqlWTWqlOcuruXIcryWGoFSJE9vIJ9LM1xVJdv4FMe3/CiYa5NQklmgkxA/HQji3D2f3FRtDMC6wodXDLZmOrl2aW7wLzijJUqnvP7hqLSVDcEtJZeYOSJaoeVhMgBrDrjMyCaa0zUdg6XcK4lnM6QFDPPRdI2EariROC8pkCXU+6rIsbUwFYSDDsTDEypjlsZgzGGPDODUvaYo6CtpKqym5AEiY5tySen5nFOWoMrA6wY5SoQSJLwQ2skbwTuIURucLxkaMuhsz8knTtOkBTpBa4v/ADdLRc/VF81xTiOXy7Bmp6qboFVUJJEsDq0g7ahJFtjtfDzNpKltR1q0zzSDvNwZIGwtf8YQ+47VCxEcopISZNTVIZkgCUZSALXIYxYTqsFibN8So1CtSFgGEpOjNUqmCLMTOm55iI5hJ5ZxGhSre8TmGQL+ikschYTBtciIIHk7YY8S4nRanpZdQAiF5gFWZYSNhYx1npGFXA8sczXFTLIAiqR7rSZY/Xa0EiQCB3Hk7AcluZ4B7zatKKI5BTJIN4JMgXmcSfg1NTo2Ze4noSRPgT++GjVadMM7sSzOAVEL9NlmSNU2uLWA7YFpZhELAs6owEGBY9BPhoxjZF1NhqsJgRcmw7/I748zPFaVJG3etb9UMRP1GbERbBTUChZtYUNJuI1GLk9AT/vhHUzVZmNIU0ZWGpSb7Xg2vgIZjGjTcyGRVU7SADJvY4U1+IBqzUVJcKQDtEgDc9/jtini2dzOZ00EphCRDXmI2Pg4ccL9MrSBAu4Esx/V8YeybOcesKgOZeBG0wABPWIwkxqfX7r7yqBGkEeN8ZbFVwI+T9BZrjtBaRqBqllPMkpo1SAxP1JIBsP5PvjmdX1ElcgaTIUhZJAgGYc6pJPNJBJmJwx4rSVnXUX1l+YFSEOluYldpMDlESREjfDg0qWgtUpotVVGlqYkgqTpALAqTzdbETbY4nEpOV5OeZrM1UdvcEswH1jVaZWJww9NZepSqK2lSjQrMRI5riNjJIgG157Y0Nfh9GoQP4Jqofp1gIEiWM3ltZiBEQSfqGGvBK6UqLU30AaWNNhp1I+4v+ohrRe5jBYo1fMe8RTekopKuqSI1AXmGGpSApYrBmJ64IHFctRDL7pFRakKVdQFS2q1pUGSwiIt5wp436jRIosi1WJhCLpVWRcAFgIO67jT5xPIcNylUUwmtK1ytVbc4OqVD2IPMRB5tTT3wphrnqTOCW0kll9uqyswvYFYMi7GOYyD9yro5804oO9UMNJdwnKxgaRvIDc4Kj6YFoOPsrnM4hempDKWZvccFQdwFChbvYsI2DKMe8Mzry3uMXrPZfbXqGAGkkEybwZAmb743I3BoMpRNIgPUQKSFA0ozXEqJEtqJDEdIH2x5xWoCXlWDMyqy13KjSBAYArfm7QJZRY7XcAzzx7bOhLqt1JWpzSbLvuuoGQZPi7TiPDcqW1rTTUqklzIKwCDqidRkSQw3jC9GumYqrRzlWUV3/0wAIqMNUhpHtrOksQ0r9UxIJ6484bTdi4BbVGklSVBIIgoLw9gYkSQx8Y1bMAkATqlocnUWiOpmDtO8Me+Lagp09KIWJNgrADeSwtFtOw2IG9zjGsSUqKqS7KS5/7l71IA0gyNMgKALCAovjPVaTWFE+5TKmo9Ihgag0kMpaeZhDNpMbdJxrc3XWDGllgIgsFkHdWAMX6bX3N8IaXDqhQq9Z1RiWekoHtldyhte4F7THYxjGFL1DmXVkprT0KD7jKSqjYIkbreZFpJwxdlIKQrVE6mV5huL3+ThxQuSiDSAIEHb5HQRMD7YH4tTSnpEqZ6NEn+aBhR0SzHEqVOnBMtYHUN+4BiCQPwcZzNcJYAvSZmVyWB2ZL7j7/0wxJpOVJYlVkDtA/SOp/rhZUSqayFWC0Z06FPQfSSP2wy4FZDIcPenm9aszhl5gTs5/UTjZvmQKZdrMBzTtI7HGeyWYZGZaukyeVjsf8A0/M4L45UYUonUDBgDbvhosDOT+rs17tbVNr2HS+EUY0We4WxqsI6zYWv/n7YLyvptiLj9sNuoRo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8" descr="data:image/jpeg;base64,/9j/4AAQSkZJRgABAQAAAQABAAD/2wCEAAkGBxMTEhUUExQVFhUXFxoXGRgXGRgcGRgeHRwdIBwbHCAgHCggHB4nGx0YITIhJSwrLi8uGB8zODMsOCgtLisBCgoKDg0OGxAQGzQkICQ0LC8sNDQsNCw0LCwsLCwsNCssLywsLCw0NCwsLDQsLCwsLCw0LCwsLCwsLCwsLCwsNP/AABEIAKAArQMBIgACEQEDEQH/xAAcAAACAwEBAQEAAAAAAAAAAAAEBQIDBgcBAAj/xAA6EAACAQIEBQMDAgUDAwUBAAABAhEDIQAEEjEFIkFRYQYTcTKBkUKhI1KxwfAU0eEVM3JiY4KS8Qf/xAAZAQADAQEBAAAAAAAAAAAAAAABAgMABAX/xAAnEQACAgEEAQMFAQEAAAAAAAAAAQIRIQMSMUFREyKhBDJxgfCxYv/aAAwDAQACEQMRAD8A6lUcAS2wucB+qnDICCP4bamIBIgkKQSNtwfvgj3hpv2wvz9Ymmdf/b0lai3M2tDDoIebbQehmS90WhpYkmfZBPcI0sbEt1v9ViJ3+g/v1wZrAwr9L5aq9EMeYoBTYH9RQ3I6ESA2k2OqxG5MqVg1wCDJBBBEHte4J3g/vhW20rGjjgJVhiRQHCp8yRi+hXJwB0E6AMeg4orm04Bo8QEwcZsCQ5RQcWiBhVSzc7Yu96TfAUgtBzVrYrWvO+PacEXwHmmg2w7eAIOaoMSpmcLqKk4NXlEzhVYXRDOUZwI2TkYIq5gXY2VRJPYDri/XjSrs0W+jP1OGkHDDK5KMW18yNsEZatbGSQZN9k6NPE3THqNO2INUm2GZNZKtcYvSCMULSLGMXtlCvXGSM2LRTIOI8SOlRDQT1vqurTeb3PbDCpTwu4yYgmwvA3Fgkx/9dsNCNCTfAGr18vOcpnXQJmrR3NiQXUn9UfHTBTVVzRNRCCNCBWEGZDSGHX/i2HGSo6MsqlRq0AkXIk9bjyb+MZvglH2zVVAPbNZ2WNosIH3DYWccDQLiDMOIO/XbvP6h53HUHfE/dRbSL4WcV4uBUKdRt4PfEFVXXVsd46Hx4PbvcHvidtfgpu6NNkwGEYW8Y4cq3m+FBzFVGIUkR33+4+IwxSk9UAySe2KYJuYHliwbDenlzIJww4VwwhecQTYTaDjziKEfTAAt8+cbakNvsspIDYHFq5MkTFhgOjXXmQtpKgNFgfvgxc/GoWZWFjIgHaPN/wAYOHkWyOkgkRNpEYp0rUMRpI3BPTAyO5YhyViNMHf5wPnWAdWfVOzgHcSSPuRv42uRgTqKNG5BWVQVHYJeksXm7npB6ATP42w3zKFUACjcfYYQ5PiiAoJYTaDFpkkd9zh1WqwGWTawJ3wsFSyNO7F/EsnB1A2xLIUpxai62CMCCOp64tzVIUzA7XnpgqNcGnK+wPiFZqLALcH9sDZHNsWJYYqzdZjMXHfCRs3VDLYgE4DbbNFYybrLOJnEs1Xk4S5bN9NsGKJw1m20wHO8Q1EAdwN/z+2KfUKlgJjmYiFMkgy0g+AwP5wirZsGrSoqw11HVR2EnfzG/wBsO6oJzKBY0itI2/mAYk9TpQ9jY4aLwJqKmh7xXOimpJElb3tsW+b8pvGAsqPboQRst/nc/uTiHH6wVVQGzmD2IBiNu2oR5x8mZQoZ6jGk8gic+zrn3WIvJ3wTlOIBRIM3vjRHgokEQATJxdl/T+WEkL9XXC4XIWmZnMZl2b3NZOwA6bk6WtMXJF5BJ32xovTdYGnrJIuRboR0Pnb7HBwy1NQyaAV0wRtPmehG4PTGepVzlax3NNo1Tbl2Wp8qd/E+Mc0n6cv+X8F1HfHPK+TS8crs1MMJbQym1rXBa/gn7xj3hWeNZiVCqmixIOpWWNW4iPFsWe2fbhm23BFj98Zvieeq0a2h2Y0aiqqiwI0sbg+WYgzvAx0RkScRVn81lqmZrpX9wsZdGUrTI32YzccsTGw7RjQ8KzA9lQA4FM29xStUENqlpEGT+oWInHNc/l/cD1HUlA3MdMrM3BFv0huu7ROOicFpUqSA0kYU3orNNmJCkTGk3sQQdMAfnDZQGNctxEOGY7hiNIHKxOwF7dSewBOKH4XVq82qBvJ3JN53kz26DSOmPckiVT/DCikoMxNxJkR0mCvwjdGwZTzyiyEKSBex1Qdv2I8Yle52yiuKwIuN5DTDa0MQAWBDEz0HT/bEU4uyi51COlr/AO1sF8SpB3NQglv06SCouA0bwQOnnC6uaesaWOsRvG8wNsNyYe8O4n7qkmRcC++LMxmpJIMnZgf87YR0+JOGvfljYafn5w0oVF0FLENzSbn7n+2GTEZflNFMHa+CKmWpsBe/9MKRR5p/rtj2vxBEkLzteCv0yNwW2EHAuhkr4D24IrLZzrB/b/Iwyy2X0rBO2EPDM6wb3HeTpAKAcoPzuTt+MaXK8SpMsyJ64yd5oEr8nJvQvB6qZxK9Zp9oM4HkjSPvzH98bXKtOaVpkByNXcICv71DUHmfGIENTo+4ANbkaR/MZC01/wDk5/AOBuJlqFCoabHVTUUQbaot7jDqNwbD9U4LeyIPvkQ9RZkVKyguuoEACdyd4O0A99pGAv8AqyoBdJJvTY8w+YBgkzFz0nfGU/14XVqQtC8pDFQnWYghhPS3ziK5/IWn/UpIgz7dQL20xoJG8yO2OWGq59r92dT0VHlGtb1Cjuye5TKKAQV1A6bS1gdPUaTfbfA+V9fnQQ1JSUAYFW0yJ+k2P5HnGabh+UVKjU84rApqUFHRiym6MpkKeoMmdoGAKPp6o1GvURldaZUch1apuYgzaR0xRwkxfYuf8o6ZS9X5asiN/wBsglSrTY+WiI/yMGcZ4broGoIIRNY0kMGT9V+xW4/8YxxdkdacMCP4hEEQQygAgzcESbYupcUqUTTdGKsARIMSJNj3Hg2vibutrQ/p5tM6VV92plSyOQ1OaZN7kAFfyjKL9RhBkeOHMh6VcqtSm6hRaWMgWm0C5M2x5wD1bpq+2VhHAICnTDaAJ8i0R2jHqcHWpUGcplYOsOtpSRYm9xEYbT6XZOaavwOuJVnpVTTJp6a0k2kREbXBYGdp36YpqZo06Rpq+oOIIIvTVjJpfMyJ3gnYjCuujyGk3lbwNItePEfe2LMrSZ2CoCeu/wC5PQbX8/bCfUa0k9sextHSXLJ0KrhdCs4VyR7ak88ja1yItGwAGG/ACFLUQFVtWoqfpGoLZYHQC87mcF08mlAFA38YiGaxBHYDdVm1jNrzjLce9RLrVKd3p2NSdrfSO8dT464XSXp+6bKNPVe2CNu+XIJi5JidQgwfP9++AvUWaRCpWNZgMoAlo+JtPXxjD571HVpPFKoKlMQQXQCSVGq0AiGLD7T1xpeB+qKGYpFXHtuLssg6gDbSTFhuQxtEzi8daLdISf004xtqzyhmdT86BVIgSbTtfthxnPaamqkAwNEA9Rbfz0HzvfCrKVFcgmCbbgkMABEA9SDM2H/kMMstUpglAdiQAQQYvPgLcxH74dS8EHGuSnJZV2CgMQsnkB3ERcztftJ8YPHCxTUrt2G2C2hANKkjYC37W2wpzWfZjBVt4v0+MGMUgOTZamWAifxg+lI+lQB5wh4izCmwQSWgXmFv/XDfJCo1NdVjH5xjBAZ69fUBFOgd/wD3GBgfFKmb+XPbGb9Y5xmf2qRUFl1HUQoCsbG/QKii3fGuehoRaasI5ZO8yZJaZBLGWYnYAzvjjPqHiHvV6uYJkOxFNegQWUnyVC2xtTihdNZsuzWg6gjarXPmMIczEXxqfTmXDjmSNWxi5w5r+iFrpqU+23Q2YT2YT/TbHF6G3KO+Ov0zm1WqoQAC/fAFVSsH7z1vb+2NXxz0Rm6RsgqrETT5o+0yCMZirRYMVYQVMEGxHyO+KxTiHcmNF41W0JTZyyqCACZgltRvvvGPeI55StNPbAKJpLCZY6iZPmCF+AMKMuhDz0mT4wXR/iVL7E38d8FzaAorwFZivT96kKZKgLSDE/zgDU1ptqj8Y1mQUNTzehuRG5e7gtGkd5EnbYXxl8lkFLNVvCyQOhP6R/X8YeUcuKVNQTBYyfgd/viGrrR8D6em+maSoR/plLU2LCUWpBCmJjm2cgz8AQfFPD67UqXuAzUZvp6KFO7d4tGwkg4XZoFQmpgdXNcXE/0xbSzFSmquhgFpG8EjY3sYIkY5fWalx1XHyUWknH9/yCT6hapSrj2wrJ+sMDq1tE6ehBYbE4yXCVBqCTA1b9sXpmy3+qiJ00pI6xUB/rOFmXqkHfqb4vOTdM6dDSUU0v7CND6p4OKNepTRtSqAQ0RqlQdp8x9sZqlXKMGWzKQR8gzg7MZ4tvvYYX1hNsLdzbSpF1H2JPL7OicC9WZd0epXim8qrOxsdXje8ET46YcZDO5ZiFTMUNMyCHWZMzub/wDOOR5Xhj1X0UwWaCbdB1J7DycF1PR7bPUQNuUgkgdybCMehCbkjx9bQ04P7qOuZ3MqGn30gfSodY+bNc4z3EOMEkA/VPQGPmTvjIcL9FUaskMXgSfpX+xkY1vBfTa0qcfQBMAdT3nfofxijvo5fagnKcWZUGtCZtI2nDXh/FDp5mYHsBYdvzhDVrhwUh10mCZEMf7YJ4bkzoEH7bx8+cGhLHvqbOxTKEFTUnbcgrDEg3ErChT2accm4tURqgBWJO82P2w74n6jSsgCAltV2mdxeYi/z2wqoZF9QdwSFFgFP+R5xNyseMdpqeD5gMoRFusHucaPJMKsKzshB06NOkBjPTr898KOFZ3K0VDyQyAgKATqnqbWIP8AlsZ3Oeq6o0jUS2yzYmOuM3RkrNxm6GpyjNAE7fFgRqvPz/TAtThoKlCwYARqYAlZMaZM38YwS8fzEfVLbXUWnzF8eVvV+YIJ1mR9WlReP1NCwegn7YSLHazg2VT0hlyAAAGcsAyXXb6Se8b2wlzXpmgiPoq620ByE0swHX7RePF8ZlOJ5vMsTTZ7/U1gnwTEfYXwZ/04ZWmr69TtIMBl0wbabyxInYW79MLJxHimGPQVVCorFp+kkT4kxHb9zhnn6tNaNOrXY03LEU+RLgdDEAXBjc4xuYrVXuGZRuPP33BjAPEGZ1UO86Z3mRPfucJDTjT3DSk79pqX4srkL7mv9QXTPS0EmJ6Ri1eKrUXRVYU0kCXBO/xv+2MJ7qxaDHz+2HXB+LqRoq9f1HY+G7fOEnormsDx1HxeTe5D02lRKlOlWUq4ksysCWIhSO4gCD8/OMBVQqxVgQQSCOxG4/M4N4rlKwIqUWIsDpUwT5nZrdMIH4yxclxP83Q4b01JXAto67g/exg2PlB+cQTitA9WntH98McgqVRYwSPk3NrTAwkdOd5VHVq/Vaajh2abJVlyVIKpl3g1HWNyNQiegBtO+A6FZ6mqq0sJhXMcwW1otH9cW8L9M09TJUcAoBKqNwwBF+1/xp741fDOE06YKgkqAN7jxpP7fbHZDg8WbuWTPjL1aI96gBsJOksT9upxZwvjGYdjRqUrRKu0np2H0nf4w6NWmpcNUIjmXmF/v26YHTP6oYAKWmSTPm+GqgVZ4ULMuhVDA3B2Pc7RGGNbitCiFHu0gxksLb/n5wqz2eppRdmDVWbVIUgKQBv3AxwzNZhWctpAkmB2w6TEx2dj9D+jTTqipWVDY8riWm0TuAYMx1ne2OhZqiqqTVCkFvqFoUf7L+IFjgOrWi2q0H6QXmCbBdnF46bj7jVSFpkvUnUGv+kTMG3Mx+o9PkHE7wM+QDPenctVcH3WX3CQNMTY6SpneCVv2Jxk/Uno7N0AWpqaqcwBW7ESb6bkbXItscb2jT00V06SuguQRH13gAABCZMC1gNoMwzXEKaqQiF5GmSxKaRGxmSu9rD5xOTilkdW3g5FmOGV6bqvttrYcukSDO+3aRM98HUPT5a9WpBIjQgkz1hpgfg42gpVKxIUSqg+EUASbdovpGAOPema9SkPYqBgySQoI8gTNxtYffE1Jy+1YHwuTL53i6ZQCnRQMQZMklQeswZcmIPQRjONxWo7+5UJdoiTG38sRYeBj7PUmpOadRfptBHbATlbR3xSMEgOQ44WlerUAp02qFiRpWYI/NgP7Yc530ZnIOtBqjVYzbt2BOJ+j6WbZT7CgAX1GS2kQW09I0se0yb2t0XhlMl5plHRlH1NqMgEBjAidhpm0dScNtXIu53Rx+v6XrKBrXTIGluhPadt7fOK/wDsOVq07zcEXHi94647FnqBV+aqw1xB1Qqst9KCZBKkguekwLgDC+ueEhCtWFcqSrqLjlM3+xA+8b4ElaoMZZFmU4tSp2EKu+mDAn+XphF6kzS1apddIkD6RAP+f8dMNuN8PpmlTagdKknULnTtEyZH/wCYzFemBabjA09NRdpjynaBDUxoPTnGfZ3AJJmYuI2j/fCGovbHlI9MXatEO8nVshxBG0OaihVMMpWWKtANhcx9VzA04f16zFAKToEUCRIDeAOseMcr4BqWqp3ImARqEkdjY/8AGNGvBGcgo4DAEsZJUielh5BjqPtiSTT/ACM6aNLnaFFijO1NqiCBIgSNwRN+uJ1/cYtVXStIKWKCIIHWe2EVD08GOrUS28n9/wAY0XFuGGgKZ/1DMrSNOmzKRZxeY8ecP+Rb8HL+O+qmYNTpro1Wc2v4HjGUODOMZY061RT0Yx5BMg/jAWLpURbs/SLVQD30kgAsWVSBa5ECxgCL/vhdWTnLPXqdwisgWdP6jtOkXvsLXGC6GWesUqaubQ2nfSVnaDsIm48bRiOX4LSHuUgtWW0yWJ0CRuR+oCYt36zjmaLXk8XNOUWlTJNOAqrewtAg3ImNz2xFeC6yC1RVZjEBRUYCf0ywE79484A4v6lWgpp02RTHO5PNvfcG9pH27zhTmuNpqLoZg87BlAQkC46t1sO36bYktG3ukV9TFI1HBuFZjLsxFSnmVqsD7ZUUiIgahqJDFSDy2BmZvi9/UVJ5VAgMaQC2kACCIKgqRBI0zMiLYxuX9YE1PbpU5DjSsQNROwERzdJmetsaPL8UzGYULUy9NlfQELxpTmY37ye97dcUqibMz65rU82aRDBSpYElZgEAXjpyj4+5xkk4PLqo6sFEC7EkAW7EkDHRsjoGqnFN6ojShUCd7LYkdpgx5NsWPkSzB3pxDhQTpIpjqFMCZheoFsHIT30rkadAc76FYHSxG5FtMBhqEE2GwMScGoxWtUJb24WSpLTzXMAjSpJ1MLxLEk3jEqlLSRT1D3WghS0dwS430qIbpPW2HXDqtFAIZC08uiSJJnSW3E6oiY274L8CryV5mo00wykKp5n5gQCYEjtcmTafjFHEsotVgrpC6QfMD6pWY0gReLaSRIaQYmeUJrTQVmUYGx1WLb2W4v8AY+Llq6ragWJaYJCEaJ/YTJG1wZwLs1Vk5Rk8vpq16OnSuohZMQN7dwT2xj+O5Y0qpU2MzHzjtuc4DSfS2pVizEAGJ7CRNyLefMYQ/wD9B9OUWylSsVUVkVdBpxzEMJ1AbjTq+IvgxQXM49a/jBvAMqKlUajCi/zgenRJt5jDVOGuvtspB7R0OGbAaWrwZy4NGoFgcoYwwjdYtYm9++C/Tmc9xqiuhEmHiQdYiARMG2qPycE+nsjpGmqB7m7F5/iWtBPUDYeME8Qy6JUb2lX3AZiROkgbwLnTtEbecI+Bksk8vWpe5y1TP06elv8AYjbDLimcWkhqMRCjUGgal67774AGdy1IaqrAmSFECST2A3OIV3pPSfQdJZCIiLR9RnsemGQj4OReo8/7+Zq1ZJ1tMnc+T874W4nVWCRMwSJ+MQx0EWfo4VRQqBdNMFiWJDcxki7zMEAWvPjfF/EswopuXOjlJgaQ41WhoJAgdbg2t1wHkOOZ2pWY6Fp0kE6irEtqJCdSBcESZI674Qer0oU3mvTp91Okkox5ihJEqJLET/aBxwuy8vBn+K5QVCKTmAASqghmkiZsJMxv4iwxfw/0LUV/4qM6rOpKcCwEsCCQymbfJH2O4VlaNA6SlAVGJJX9IAG5JFvq3sLeBg/L+oFAARtbPyHQQxQwd9MWi+qQDeYxWhSrh3CKKtqf+Eoa4QPpQXEFiTLxBYWjULkjDzNJSdQFMKDJcVJCwBzlAsEjtJ2AnAVTiBq1V9kIKTCWOoEsbgI1pkiB0EN0AIxLhdRKtUvRXSDCuYIRSwkOFi7CDNyBpB+TSBwLuO8OUZqlWTWqlOcuruXIcryWGoFSJE9vIJ9LM1xVJdv4FMe3/CiYa5NQklmgkxA/HQji3D2f3FRtDMC6wodXDLZmOrl2aW7wLzijJUqnvP7hqLSVDcEtJZeYOSJaoeVhMgBrDrjMyCaa0zUdg6XcK4lnM6QFDPPRdI2EariROC8pkCXU+6rIsbUwFYSDDsTDEypjlsZgzGGPDODUvaYo6CtpKqym5AEiY5tySen5nFOWoMrA6wY5SoQSJLwQ2skbwTuIURucLxkaMuhsz8knTtOkBTpBa4v/ADdLRc/VF81xTiOXy7Bmp6qboFVUJJEsDq0g7ahJFtjtfDzNpKltR1q0zzSDvNwZIGwtf8YQ+47VCxEcopISZNTVIZkgCUZSALXIYxYTqsFibN8So1CtSFgGEpOjNUqmCLMTOm55iI5hJ5ZxGhSre8TmGQL+ikschYTBtciIIHk7YY8S4nRanpZdQAiF5gFWZYSNhYx1npGFXA8sczXFTLIAiqR7rSZY/Xa0EiQCB3Hk7AcluZ4B7zatKKI5BTJIN4JMgXmcSfg1NTo2Ze4noSRPgT++GjVadMM7sSzOAVEL9NlmSNU2uLWA7YFpZhELAs6owEGBY9BPhoxjZF1NhqsJgRcmw7/I748zPFaVJG3etb9UMRP1GbERbBTUChZtYUNJuI1GLk9AT/vhHUzVZmNIU0ZWGpSb7Xg2vgIZjGjTcyGRVU7SADJvY4U1+IBqzUVJcKQDtEgDc9/jtini2dzOZ00EphCRDXmI2Pg4ccL9MrSBAu4Esx/V8YeybOcesKgOZeBG0wABPWIwkxqfX7r7yqBGkEeN8ZbFVwI+T9BZrjtBaRqBqllPMkpo1SAxP1JIBsP5PvjmdX1ElcgaTIUhZJAgGYc6pJPNJBJmJwx4rSVnXUX1l+YFSEOluYldpMDlESREjfDg0qWgtUpotVVGlqYkgqTpALAqTzdbETbY4nEpOV5OeZrM1UdvcEswH1jVaZWJww9NZepSqK2lSjQrMRI5riNjJIgG157Y0Nfh9GoQP4Jqofp1gIEiWM3ltZiBEQSfqGGvBK6UqLU30AaWNNhp1I+4v+ohrRe5jBYo1fMe8RTekopKuqSI1AXmGGpSApYrBmJ64IHFctRDL7pFRakKVdQFS2q1pUGSwiIt5wp436jRIosi1WJhCLpVWRcAFgIO67jT5xPIcNylUUwmtK1ytVbc4OqVD2IPMRB5tTT3wphrnqTOCW0kll9uqyswvYFYMi7GOYyD9yro5804oO9UMNJdwnKxgaRvIDc4Kj6YFoOPsrnM4hempDKWZvccFQdwFChbvYsI2DKMe8Mzry3uMXrPZfbXqGAGkkEybwZAmb743I3BoMpRNIgPUQKSFA0ozXEqJEtqJDEdIH2x5xWoCXlWDMyqy13KjSBAYArfm7QJZRY7XcAzzx7bOhLqt1JWpzSbLvuuoGQZPi7TiPDcqW1rTTUqklzIKwCDqidRkSQw3jC9GumYqrRzlWUV3/0wAIqMNUhpHtrOksQ0r9UxIJ6484bTdi4BbVGklSVBIIgoLw9gYkSQx8Y1bMAkATqlocnUWiOpmDtO8Me+Lagp09KIWJNgrADeSwtFtOw2IG9zjGsSUqKqS7KS5/7l71IA0gyNMgKALCAovjPVaTWFE+5TKmo9Ihgag0kMpaeZhDNpMbdJxrc3XWDGllgIgsFkHdWAMX6bX3N8IaXDqhQq9Z1RiWekoHtldyhte4F7THYxjGFL1DmXVkprT0KD7jKSqjYIkbreZFpJwxdlIKQrVE6mV5huL3+ThxQuSiDSAIEHb5HQRMD7YH4tTSnpEqZ6NEn+aBhR0SzHEqVOnBMtYHUN+4BiCQPwcZzNcJYAvSZmVyWB2ZL7j7/0wxJpOVJYlVkDtA/SOp/rhZUSqayFWC0Z06FPQfSSP2wy4FZDIcPenm9aszhl5gTs5/UTjZvmQKZdrMBzTtI7HGeyWYZGZaukyeVjsf8A0/M4L45UYUonUDBgDbvhosDOT+rs17tbVNr2HS+EUY0We4WxqsI6zYWv/n7YLyvptiLj9sNuoRo/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10" descr="data:image/jpeg;base64,/9j/4AAQSkZJRgABAQAAAQABAAD/2wCEAAkGBxMTEhUUExQVFhUXFxoXGRgXGRgcGRgeHRwdIBwbHCAgHCggHB4nGx0YITIhJSwrLi8uGB8zODMsOCgtLisBCgoKDg0OGxAQGzQkICQ0LC8sNDQsNCw0LCwsLCwsNCssLywsLCw0NCwsLDQsLCwsLCw0LCwsLCwsLCwsLCwsNP/AABEIAKAArQMBIgACEQEDEQH/xAAcAAACAwEBAQEAAAAAAAAAAAAEBQIDBgcBAAj/xAA6EAACAQIEBQMDAgUDAwUBAAABAhEDIQAEEjEFIkFRYQYTcTKBkUKhI1KxwfAU0eEVM3JiY4KS8Qf/xAAZAQADAQEBAAAAAAAAAAAAAAABAgMABAX/xAAnEQACAgEEAQMFAQEAAAAAAAAAAQIRIQMSMUFREyKhBDJxgfCxYv/aAAwDAQACEQMRAD8A6lUcAS2wucB+qnDICCP4bamIBIgkKQSNtwfvgj3hpv2wvz9Ymmdf/b0lai3M2tDDoIebbQehmS90WhpYkmfZBPcI0sbEt1v9ViJ3+g/v1wZrAwr9L5aq9EMeYoBTYH9RQ3I6ESA2k2OqxG5MqVg1wCDJBBBEHte4J3g/vhW20rGjjgJVhiRQHCp8yRi+hXJwB0E6AMeg4orm04Bo8QEwcZsCQ5RQcWiBhVSzc7Yu96TfAUgtBzVrYrWvO+PacEXwHmmg2w7eAIOaoMSpmcLqKk4NXlEzhVYXRDOUZwI2TkYIq5gXY2VRJPYDri/XjSrs0W+jP1OGkHDDK5KMW18yNsEZatbGSQZN9k6NPE3THqNO2INUm2GZNZKtcYvSCMULSLGMXtlCvXGSM2LRTIOI8SOlRDQT1vqurTeb3PbDCpTwu4yYgmwvA3Fgkx/9dsNCNCTfAGr18vOcpnXQJmrR3NiQXUn9UfHTBTVVzRNRCCNCBWEGZDSGHX/i2HGSo6MsqlRq0AkXIk9bjyb+MZvglH2zVVAPbNZ2WNosIH3DYWccDQLiDMOIO/XbvP6h53HUHfE/dRbSL4WcV4uBUKdRt4PfEFVXXVsd46Hx4PbvcHvidtfgpu6NNkwGEYW8Y4cq3m+FBzFVGIUkR33+4+IwxSk9UAySe2KYJuYHliwbDenlzIJww4VwwhecQTYTaDjziKEfTAAt8+cbakNvsspIDYHFq5MkTFhgOjXXmQtpKgNFgfvgxc/GoWZWFjIgHaPN/wAYOHkWyOkgkRNpEYp0rUMRpI3BPTAyO5YhyViNMHf5wPnWAdWfVOzgHcSSPuRv42uRgTqKNG5BWVQVHYJeksXm7npB6ATP42w3zKFUACjcfYYQ5PiiAoJYTaDFpkkd9zh1WqwGWTawJ3wsFSyNO7F/EsnB1A2xLIUpxai62CMCCOp64tzVIUzA7XnpgqNcGnK+wPiFZqLALcH9sDZHNsWJYYqzdZjMXHfCRs3VDLYgE4DbbNFYybrLOJnEs1Xk4S5bN9NsGKJw1m20wHO8Q1EAdwN/z+2KfUKlgJjmYiFMkgy0g+AwP5wirZsGrSoqw11HVR2EnfzG/wBsO6oJzKBY0itI2/mAYk9TpQ9jY4aLwJqKmh7xXOimpJElb3tsW+b8pvGAsqPboQRst/nc/uTiHH6wVVQGzmD2IBiNu2oR5x8mZQoZ6jGk8gic+zrn3WIvJ3wTlOIBRIM3vjRHgokEQATJxdl/T+WEkL9XXC4XIWmZnMZl2b3NZOwA6bk6WtMXJF5BJ32xovTdYGnrJIuRboR0Pnb7HBwy1NQyaAV0wRtPmehG4PTGepVzlax3NNo1Tbl2Wp8qd/E+Mc0n6cv+X8F1HfHPK+TS8crs1MMJbQym1rXBa/gn7xj3hWeNZiVCqmixIOpWWNW4iPFsWe2fbhm23BFj98Zvieeq0a2h2Y0aiqqiwI0sbg+WYgzvAx0RkScRVn81lqmZrpX9wsZdGUrTI32YzccsTGw7RjQ8KzA9lQA4FM29xStUENqlpEGT+oWInHNc/l/cD1HUlA3MdMrM3BFv0huu7ROOicFpUqSA0kYU3orNNmJCkTGk3sQQdMAfnDZQGNctxEOGY7hiNIHKxOwF7dSewBOKH4XVq82qBvJ3JN53kz26DSOmPckiVT/DCikoMxNxJkR0mCvwjdGwZTzyiyEKSBex1Qdv2I8Yle52yiuKwIuN5DTDa0MQAWBDEz0HT/bEU4uyi51COlr/AO1sF8SpB3NQglv06SCouA0bwQOnnC6uaesaWOsRvG8wNsNyYe8O4n7qkmRcC++LMxmpJIMnZgf87YR0+JOGvfljYafn5w0oVF0FLENzSbn7n+2GTEZflNFMHa+CKmWpsBe/9MKRR5p/rtj2vxBEkLzteCv0yNwW2EHAuhkr4D24IrLZzrB/b/Iwyy2X0rBO2EPDM6wb3HeTpAKAcoPzuTt+MaXK8SpMsyJ64yd5oEr8nJvQvB6qZxK9Zp9oM4HkjSPvzH98bXKtOaVpkByNXcICv71DUHmfGIENTo+4ANbkaR/MZC01/wDk5/AOBuJlqFCoabHVTUUQbaot7jDqNwbD9U4LeyIPvkQ9RZkVKyguuoEACdyd4O0A99pGAv8AqyoBdJJvTY8w+YBgkzFz0nfGU/14XVqQtC8pDFQnWYghhPS3ziK5/IWn/UpIgz7dQL20xoJG8yO2OWGq59r92dT0VHlGtb1Cjuye5TKKAQV1A6bS1gdPUaTfbfA+V9fnQQ1JSUAYFW0yJ+k2P5HnGabh+UVKjU84rApqUFHRiym6MpkKeoMmdoGAKPp6o1GvURldaZUch1apuYgzaR0xRwkxfYuf8o6ZS9X5asiN/wBsglSrTY+WiI/yMGcZ4broGoIIRNY0kMGT9V+xW4/8YxxdkdacMCP4hEEQQygAgzcESbYupcUqUTTdGKsARIMSJNj3Hg2vibutrQ/p5tM6VV92plSyOQ1OaZN7kAFfyjKL9RhBkeOHMh6VcqtSm6hRaWMgWm0C5M2x5wD1bpq+2VhHAICnTDaAJ8i0R2jHqcHWpUGcplYOsOtpSRYm9xEYbT6XZOaavwOuJVnpVTTJp6a0k2kREbXBYGdp36YpqZo06Rpq+oOIIIvTVjJpfMyJ3gnYjCuujyGk3lbwNItePEfe2LMrSZ2CoCeu/wC5PQbX8/bCfUa0k9sextHSXLJ0KrhdCs4VyR7ak88ja1yItGwAGG/ACFLUQFVtWoqfpGoLZYHQC87mcF08mlAFA38YiGaxBHYDdVm1jNrzjLce9RLrVKd3p2NSdrfSO8dT464XSXp+6bKNPVe2CNu+XIJi5JidQgwfP9++AvUWaRCpWNZgMoAlo+JtPXxjD571HVpPFKoKlMQQXQCSVGq0AiGLD7T1xpeB+qKGYpFXHtuLssg6gDbSTFhuQxtEzi8daLdISf004xtqzyhmdT86BVIgSbTtfthxnPaamqkAwNEA9Rbfz0HzvfCrKVFcgmCbbgkMABEA9SDM2H/kMMstUpglAdiQAQQYvPgLcxH74dS8EHGuSnJZV2CgMQsnkB3ERcztftJ8YPHCxTUrt2G2C2hANKkjYC37W2wpzWfZjBVt4v0+MGMUgOTZamWAifxg+lI+lQB5wh4izCmwQSWgXmFv/XDfJCo1NdVjH5xjBAZ69fUBFOgd/wD3GBgfFKmb+XPbGb9Y5xmf2qRUFl1HUQoCsbG/QKii3fGuehoRaasI5ZO8yZJaZBLGWYnYAzvjjPqHiHvV6uYJkOxFNegQWUnyVC2xtTihdNZsuzWg6gjarXPmMIczEXxqfTmXDjmSNWxi5w5r+iFrpqU+23Q2YT2YT/TbHF6G3KO+Ov0zm1WqoQAC/fAFVSsH7z1vb+2NXxz0Rm6RsgqrETT5o+0yCMZirRYMVYQVMEGxHyO+KxTiHcmNF41W0JTZyyqCACZgltRvvvGPeI55StNPbAKJpLCZY6iZPmCF+AMKMuhDz0mT4wXR/iVL7E38d8FzaAorwFZivT96kKZKgLSDE/zgDU1ptqj8Y1mQUNTzehuRG5e7gtGkd5EnbYXxl8lkFLNVvCyQOhP6R/X8YeUcuKVNQTBYyfgd/viGrrR8D6em+maSoR/plLU2LCUWpBCmJjm2cgz8AQfFPD67UqXuAzUZvp6KFO7d4tGwkg4XZoFQmpgdXNcXE/0xbSzFSmquhgFpG8EjY3sYIkY5fWalx1XHyUWknH9/yCT6hapSrj2wrJ+sMDq1tE6ehBYbE4yXCVBqCTA1b9sXpmy3+qiJ00pI6xUB/rOFmXqkHfqb4vOTdM6dDSUU0v7CND6p4OKNepTRtSqAQ0RqlQdp8x9sZqlXKMGWzKQR8gzg7MZ4tvvYYX1hNsLdzbSpF1H2JPL7OicC9WZd0epXim8qrOxsdXje8ET46YcZDO5ZiFTMUNMyCHWZMzub/wDOOR5Xhj1X0UwWaCbdB1J7DycF1PR7bPUQNuUgkgdybCMehCbkjx9bQ04P7qOuZ3MqGn30gfSodY+bNc4z3EOMEkA/VPQGPmTvjIcL9FUaskMXgSfpX+xkY1vBfTa0qcfQBMAdT3nfofxijvo5fagnKcWZUGtCZtI2nDXh/FDp5mYHsBYdvzhDVrhwUh10mCZEMf7YJ4bkzoEH7bx8+cGhLHvqbOxTKEFTUnbcgrDEg3ErChT2accm4tURqgBWJO82P2w74n6jSsgCAltV2mdxeYi/z2wqoZF9QdwSFFgFP+R5xNyseMdpqeD5gMoRFusHucaPJMKsKzshB06NOkBjPTr898KOFZ3K0VDyQyAgKATqnqbWIP8AlsZ3Oeq6o0jUS2yzYmOuM3RkrNxm6GpyjNAE7fFgRqvPz/TAtThoKlCwYARqYAlZMaZM38YwS8fzEfVLbXUWnzF8eVvV+YIJ1mR9WlReP1NCwegn7YSLHazg2VT0hlyAAAGcsAyXXb6Se8b2wlzXpmgiPoq620ByE0swHX7RePF8ZlOJ5vMsTTZ7/U1gnwTEfYXwZ/04ZWmr69TtIMBl0wbabyxInYW79MLJxHimGPQVVCorFp+kkT4kxHb9zhnn6tNaNOrXY03LEU+RLgdDEAXBjc4xuYrVXuGZRuPP33BjAPEGZ1UO86Z3mRPfucJDTjT3DSk79pqX4srkL7mv9QXTPS0EmJ6Ri1eKrUXRVYU0kCXBO/xv+2MJ7qxaDHz+2HXB+LqRoq9f1HY+G7fOEnormsDx1HxeTe5D02lRKlOlWUq4ksysCWIhSO4gCD8/OMBVQqxVgQQSCOxG4/M4N4rlKwIqUWIsDpUwT5nZrdMIH4yxclxP83Q4b01JXAto67g/exg2PlB+cQTitA9WntH98McgqVRYwSPk3NrTAwkdOd5VHVq/Vaajh2abJVlyVIKpl3g1HWNyNQiegBtO+A6FZ6mqq0sJhXMcwW1otH9cW8L9M09TJUcAoBKqNwwBF+1/xp741fDOE06YKgkqAN7jxpP7fbHZDg8WbuWTPjL1aI96gBsJOksT9upxZwvjGYdjRqUrRKu0np2H0nf4w6NWmpcNUIjmXmF/v26YHTP6oYAKWmSTPm+GqgVZ4ULMuhVDA3B2Pc7RGGNbitCiFHu0gxksLb/n5wqz2eppRdmDVWbVIUgKQBv3AxwzNZhWctpAkmB2w6TEx2dj9D+jTTqipWVDY8riWm0TuAYMx1ne2OhZqiqqTVCkFvqFoUf7L+IFjgOrWi2q0H6QXmCbBdnF46bj7jVSFpkvUnUGv+kTMG3Mx+o9PkHE7wM+QDPenctVcH3WX3CQNMTY6SpneCVv2Jxk/Uno7N0AWpqaqcwBW7ESb6bkbXItscb2jT00V06SuguQRH13gAABCZMC1gNoMwzXEKaqQiF5GmSxKaRGxmSu9rD5xOTilkdW3g5FmOGV6bqvttrYcukSDO+3aRM98HUPT5a9WpBIjQgkz1hpgfg42gpVKxIUSqg+EUASbdovpGAOPema9SkPYqBgySQoI8gTNxtYffE1Jy+1YHwuTL53i6ZQCnRQMQZMklQeswZcmIPQRjONxWo7+5UJdoiTG38sRYeBj7PUmpOadRfptBHbATlbR3xSMEgOQ44WlerUAp02qFiRpWYI/NgP7Yc530ZnIOtBqjVYzbt2BOJ+j6WbZT7CgAX1GS2kQW09I0se0yb2t0XhlMl5plHRlH1NqMgEBjAidhpm0dScNtXIu53Rx+v6XrKBrXTIGluhPadt7fOK/wDsOVq07zcEXHi94647FnqBV+aqw1xB1Qqst9KCZBKkguekwLgDC+ueEhCtWFcqSrqLjlM3+xA+8b4ElaoMZZFmU4tSp2EKu+mDAn+XphF6kzS1apddIkD6RAP+f8dMNuN8PpmlTagdKknULnTtEyZH/wCYzFemBabjA09NRdpjynaBDUxoPTnGfZ3AJJmYuI2j/fCGovbHlI9MXatEO8nVshxBG0OaihVMMpWWKtANhcx9VzA04f16zFAKToEUCRIDeAOseMcr4BqWqp3ImARqEkdjY/8AGNGvBGcgo4DAEsZJUielh5BjqPtiSTT/ACM6aNLnaFFijO1NqiCBIgSNwRN+uJ1/cYtVXStIKWKCIIHWe2EVD08GOrUS28n9/wAY0XFuGGgKZ/1DMrSNOmzKRZxeY8ecP+Rb8HL+O+qmYNTpro1Wc2v4HjGUODOMZY061RT0Yx5BMg/jAWLpURbs/SLVQD30kgAsWVSBa5ECxgCL/vhdWTnLPXqdwisgWdP6jtOkXvsLXGC6GWesUqaubQ2nfSVnaDsIm48bRiOX4LSHuUgtWW0yWJ0CRuR+oCYt36zjmaLXk8XNOUWlTJNOAqrewtAg3ImNz2xFeC6yC1RVZjEBRUYCf0ywE79484A4v6lWgpp02RTHO5PNvfcG9pH27zhTmuNpqLoZg87BlAQkC46t1sO36bYktG3ukV9TFI1HBuFZjLsxFSnmVqsD7ZUUiIgahqJDFSDy2BmZvi9/UVJ5VAgMaQC2kACCIKgqRBI0zMiLYxuX9YE1PbpU5DjSsQNROwERzdJmetsaPL8UzGYULUy9NlfQELxpTmY37ye97dcUqibMz65rU82aRDBSpYElZgEAXjpyj4+5xkk4PLqo6sFEC7EkAW7EkDHRsjoGqnFN6ojShUCd7LYkdpgx5NsWPkSzB3pxDhQTpIpjqFMCZheoFsHIT30rkadAc76FYHSxG5FtMBhqEE2GwMScGoxWtUJb24WSpLTzXMAjSpJ1MLxLEk3jEqlLSRT1D3WghS0dwS430qIbpPW2HXDqtFAIZC08uiSJJnSW3E6oiY274L8CryV5mo00wykKp5n5gQCYEjtcmTafjFHEsotVgrpC6QfMD6pWY0gReLaSRIaQYmeUJrTQVmUYGx1WLb2W4v8AY+Llq6ragWJaYJCEaJ/YTJG1wZwLs1Vk5Rk8vpq16OnSuohZMQN7dwT2xj+O5Y0qpU2MzHzjtuc4DSfS2pVizEAGJ7CRNyLefMYQ/wD9B9OUWylSsVUVkVdBpxzEMJ1AbjTq+IvgxQXM49a/jBvAMqKlUajCi/zgenRJt5jDVOGuvtspB7R0OGbAaWrwZy4NGoFgcoYwwjdYtYm9++C/Tmc9xqiuhEmHiQdYiARMG2qPycE+nsjpGmqB7m7F5/iWtBPUDYeME8Qy6JUb2lX3AZiROkgbwLnTtEbecI+Bksk8vWpe5y1TP06elv8AYjbDLimcWkhqMRCjUGgal67774AGdy1IaqrAmSFECST2A3OIV3pPSfQdJZCIiLR9RnsemGQj4OReo8/7+Zq1ZJ1tMnc+T874W4nVWCRMwSJ+MQx0EWfo4VRQqBdNMFiWJDcxki7zMEAWvPjfF/EswopuXOjlJgaQ41WhoJAgdbg2t1wHkOOZ2pWY6Fp0kE6irEtqJCdSBcESZI674Qer0oU3mvTp91Okkox5ihJEqJLET/aBxwuy8vBn+K5QVCKTmAASqghmkiZsJMxv4iwxfw/0LUV/4qM6rOpKcCwEsCCQymbfJH2O4VlaNA6SlAVGJJX9IAG5JFvq3sLeBg/L+oFAARtbPyHQQxQwd9MWi+qQDeYxWhSrh3CKKtqf+Eoa4QPpQXEFiTLxBYWjULkjDzNJSdQFMKDJcVJCwBzlAsEjtJ2AnAVTiBq1V9kIKTCWOoEsbgI1pkiB0EN0AIxLhdRKtUvRXSDCuYIRSwkOFi7CDNyBpB+TSBwLuO8OUZqlWTWqlOcuruXIcryWGoFSJE9vIJ9LM1xVJdv4FMe3/CiYa5NQklmgkxA/HQji3D2f3FRtDMC6wodXDLZmOrl2aW7wLzijJUqnvP7hqLSVDcEtJZeYOSJaoeVhMgBrDrjMyCaa0zUdg6XcK4lnM6QFDPPRdI2EariROC8pkCXU+6rIsbUwFYSDDsTDEypjlsZgzGGPDODUvaYo6CtpKqym5AEiY5tySen5nFOWoMrA6wY5SoQSJLwQ2skbwTuIURucLxkaMuhsz8knTtOkBTpBa4v/ADdLRc/VF81xTiOXy7Bmp6qboFVUJJEsDq0g7ahJFtjtfDzNpKltR1q0zzSDvNwZIGwtf8YQ+47VCxEcopISZNTVIZkgCUZSALXIYxYTqsFibN8So1CtSFgGEpOjNUqmCLMTOm55iI5hJ5ZxGhSre8TmGQL+ikschYTBtciIIHk7YY8S4nRanpZdQAiF5gFWZYSNhYx1npGFXA8sczXFTLIAiqR7rSZY/Xa0EiQCB3Hk7AcluZ4B7zatKKI5BTJIN4JMgXmcSfg1NTo2Ze4noSRPgT++GjVadMM7sSzOAVEL9NlmSNU2uLWA7YFpZhELAs6owEGBY9BPhoxjZF1NhqsJgRcmw7/I748zPFaVJG3etb9UMRP1GbERbBTUChZtYUNJuI1GLk9AT/vhHUzVZmNIU0ZWGpSb7Xg2vgIZjGjTcyGRVU7SADJvY4U1+IBqzUVJcKQDtEgDc9/jtini2dzOZ00EphCRDXmI2Pg4ccL9MrSBAu4Esx/V8YeybOcesKgOZeBG0wABPWIwkxqfX7r7yqBGkEeN8ZbFVwI+T9BZrjtBaRqBqllPMkpo1SAxP1JIBsP5PvjmdX1ElcgaTIUhZJAgGYc6pJPNJBJmJwx4rSVnXUX1l+YFSEOluYldpMDlESREjfDg0qWgtUpotVVGlqYkgqTpALAqTzdbETbY4nEpOV5OeZrM1UdvcEswH1jVaZWJww9NZepSqK2lSjQrMRI5riNjJIgG157Y0Nfh9GoQP4Jqofp1gIEiWM3ltZiBEQSfqGGvBK6UqLU30AaWNNhp1I+4v+ohrRe5jBYo1fMe8RTekopKuqSI1AXmGGpSApYrBmJ64IHFctRDL7pFRakKVdQFS2q1pUGSwiIt5wp436jRIosi1WJhCLpVWRcAFgIO67jT5xPIcNylUUwmtK1ytVbc4OqVD2IPMRB5tTT3wphrnqTOCW0kll9uqyswvYFYMi7GOYyD9yro5804oO9UMNJdwnKxgaRvIDc4Kj6YFoOPsrnM4hempDKWZvccFQdwFChbvYsI2DKMe8Mzry3uMXrPZfbXqGAGkkEybwZAmb743I3BoMpRNIgPUQKSFA0ozXEqJEtqJDEdIH2x5xWoCXlWDMyqy13KjSBAYArfm7QJZRY7XcAzzx7bOhLqt1JWpzSbLvuuoGQZPi7TiPDcqW1rTTUqklzIKwCDqidRkSQw3jC9GumYqrRzlWUV3/0wAIqMNUhpHtrOksQ0r9UxIJ6484bTdi4BbVGklSVBIIgoLw9gYkSQx8Y1bMAkATqlocnUWiOpmDtO8Me+Lagp09KIWJNgrADeSwtFtOw2IG9zjGsSUqKqS7KS5/7l71IA0gyNMgKALCAovjPVaTWFE+5TKmo9Ihgag0kMpaeZhDNpMbdJxrc3XWDGllgIgsFkHdWAMX6bX3N8IaXDqhQq9Z1RiWekoHtldyhte4F7THYxjGFL1DmXVkprT0KD7jKSqjYIkbreZFpJwxdlIKQrVE6mV5huL3+ThxQuSiDSAIEHb5HQRMD7YH4tTSnpEqZ6NEn+aBhR0SzHEqVOnBMtYHUN+4BiCQPwcZzNcJYAvSZmVyWB2ZL7j7/0wxJpOVJYlVkDtA/SOp/rhZUSqayFWC0Z06FPQfSSP2wy4FZDIcPenm9aszhl5gTs5/UTjZvmQKZdrMBzTtI7HGeyWYZGZaukyeVjsf8A0/M4L45UYUonUDBgDbvhosDOT+rs17tbVNr2HS+EUY0We4WxqsI6zYWv/n7YLyvptiLj9sNuoRo/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12" descr="data:image/jpeg;base64,/9j/4AAQSkZJRgABAQAAAQABAAD/2wCEAAkGBxMTEhUUExQVFhUXFxoXGRgXGRgcGRgeHRwdIBwbHCAgHCggHB4nGx0YITIhJSwrLi8uGB8zODMsOCgtLisBCgoKDg0OGxAQGzQkICQ0LC8sNDQsNCw0LCwsLCwsNCssLywsLCw0NCwsLDQsLCwsLCw0LCwsLCwsLCwsLCwsNP/AABEIAKAArQMBIgACEQEDEQH/xAAcAAACAwEBAQEAAAAAAAAAAAAEBQIDBgcBAAj/xAA6EAACAQIEBQMDAgUDAwUBAAABAhEDIQAEEjEFIkFRYQYTcTKBkUKhI1KxwfAU0eEVM3JiY4KS8Qf/xAAZAQADAQEBAAAAAAAAAAAAAAABAgMABAX/xAAnEQACAgEEAQMFAQEAAAAAAAAAAQIRIQMSMUFREyKhBDJxgfCxYv/aAAwDAQACEQMRAD8A6lUcAS2wucB+qnDICCP4bamIBIgkKQSNtwfvgj3hpv2wvz9Ymmdf/b0lai3M2tDDoIebbQehmS90WhpYkmfZBPcI0sbEt1v9ViJ3+g/v1wZrAwr9L5aq9EMeYoBTYH9RQ3I6ESA2k2OqxG5MqVg1wCDJBBBEHte4J3g/vhW20rGjjgJVhiRQHCp8yRi+hXJwB0E6AMeg4orm04Bo8QEwcZsCQ5RQcWiBhVSzc7Yu96TfAUgtBzVrYrWvO+PacEXwHmmg2w7eAIOaoMSpmcLqKk4NXlEzhVYXRDOUZwI2TkYIq5gXY2VRJPYDri/XjSrs0W+jP1OGkHDDK5KMW18yNsEZatbGSQZN9k6NPE3THqNO2INUm2GZNZKtcYvSCMULSLGMXtlCvXGSM2LRTIOI8SOlRDQT1vqurTeb3PbDCpTwu4yYgmwvA3Fgkx/9dsNCNCTfAGr18vOcpnXQJmrR3NiQXUn9UfHTBTVVzRNRCCNCBWEGZDSGHX/i2HGSo6MsqlRq0AkXIk9bjyb+MZvglH2zVVAPbNZ2WNosIH3DYWccDQLiDMOIO/XbvP6h53HUHfE/dRbSL4WcV4uBUKdRt4PfEFVXXVsd46Hx4PbvcHvidtfgpu6NNkwGEYW8Y4cq3m+FBzFVGIUkR33+4+IwxSk9UAySe2KYJuYHliwbDenlzIJww4VwwhecQTYTaDjziKEfTAAt8+cbakNvsspIDYHFq5MkTFhgOjXXmQtpKgNFgfvgxc/GoWZWFjIgHaPN/wAYOHkWyOkgkRNpEYp0rUMRpI3BPTAyO5YhyViNMHf5wPnWAdWfVOzgHcSSPuRv42uRgTqKNG5BWVQVHYJeksXm7npB6ATP42w3zKFUACjcfYYQ5PiiAoJYTaDFpkkd9zh1WqwGWTawJ3wsFSyNO7F/EsnB1A2xLIUpxai62CMCCOp64tzVIUzA7XnpgqNcGnK+wPiFZqLALcH9sDZHNsWJYYqzdZjMXHfCRs3VDLYgE4DbbNFYybrLOJnEs1Xk4S5bN9NsGKJw1m20wHO8Q1EAdwN/z+2KfUKlgJjmYiFMkgy0g+AwP5wirZsGrSoqw11HVR2EnfzG/wBsO6oJzKBY0itI2/mAYk9TpQ9jY4aLwJqKmh7xXOimpJElb3tsW+b8pvGAsqPboQRst/nc/uTiHH6wVVQGzmD2IBiNu2oR5x8mZQoZ6jGk8gic+zrn3WIvJ3wTlOIBRIM3vjRHgokEQATJxdl/T+WEkL9XXC4XIWmZnMZl2b3NZOwA6bk6WtMXJF5BJ32xovTdYGnrJIuRboR0Pnb7HBwy1NQyaAV0wRtPmehG4PTGepVzlax3NNo1Tbl2Wp8qd/E+Mc0n6cv+X8F1HfHPK+TS8crs1MMJbQym1rXBa/gn7xj3hWeNZiVCqmixIOpWWNW4iPFsWe2fbhm23BFj98Zvieeq0a2h2Y0aiqqiwI0sbg+WYgzvAx0RkScRVn81lqmZrpX9wsZdGUrTI32YzccsTGw7RjQ8KzA9lQA4FM29xStUENqlpEGT+oWInHNc/l/cD1HUlA3MdMrM3BFv0huu7ROOicFpUqSA0kYU3orNNmJCkTGk3sQQdMAfnDZQGNctxEOGY7hiNIHKxOwF7dSewBOKH4XVq82qBvJ3JN53kz26DSOmPckiVT/DCikoMxNxJkR0mCvwjdGwZTzyiyEKSBex1Qdv2I8Yle52yiuKwIuN5DTDa0MQAWBDEz0HT/bEU4uyi51COlr/AO1sF8SpB3NQglv06SCouA0bwQOnnC6uaesaWOsRvG8wNsNyYe8O4n7qkmRcC++LMxmpJIMnZgf87YR0+JOGvfljYafn5w0oVF0FLENzSbn7n+2GTEZflNFMHa+CKmWpsBe/9MKRR5p/rtj2vxBEkLzteCv0yNwW2EHAuhkr4D24IrLZzrB/b/Iwyy2X0rBO2EPDM6wb3HeTpAKAcoPzuTt+MaXK8SpMsyJ64yd5oEr8nJvQvB6qZxK9Zp9oM4HkjSPvzH98bXKtOaVpkByNXcICv71DUHmfGIENTo+4ANbkaR/MZC01/wDk5/AOBuJlqFCoabHVTUUQbaot7jDqNwbD9U4LeyIPvkQ9RZkVKyguuoEACdyd4O0A99pGAv8AqyoBdJJvTY8w+YBgkzFz0nfGU/14XVqQtC8pDFQnWYghhPS3ziK5/IWn/UpIgz7dQL20xoJG8yO2OWGq59r92dT0VHlGtb1Cjuye5TKKAQV1A6bS1gdPUaTfbfA+V9fnQQ1JSUAYFW0yJ+k2P5HnGabh+UVKjU84rApqUFHRiym6MpkKeoMmdoGAKPp6o1GvURldaZUch1apuYgzaR0xRwkxfYuf8o6ZS9X5asiN/wBsglSrTY+WiI/yMGcZ4broGoIIRNY0kMGT9V+xW4/8YxxdkdacMCP4hEEQQygAgzcESbYupcUqUTTdGKsARIMSJNj3Hg2vibutrQ/p5tM6VV92plSyOQ1OaZN7kAFfyjKL9RhBkeOHMh6VcqtSm6hRaWMgWm0C5M2x5wD1bpq+2VhHAICnTDaAJ8i0R2jHqcHWpUGcplYOsOtpSRYm9xEYbT6XZOaavwOuJVnpVTTJp6a0k2kREbXBYGdp36YpqZo06Rpq+oOIIIvTVjJpfMyJ3gnYjCuujyGk3lbwNItePEfe2LMrSZ2CoCeu/wC5PQbX8/bCfUa0k9sextHSXLJ0KrhdCs4VyR7ak88ja1yItGwAGG/ACFLUQFVtWoqfpGoLZYHQC87mcF08mlAFA38YiGaxBHYDdVm1jNrzjLce9RLrVKd3p2NSdrfSO8dT464XSXp+6bKNPVe2CNu+XIJi5JidQgwfP9++AvUWaRCpWNZgMoAlo+JtPXxjD571HVpPFKoKlMQQXQCSVGq0AiGLD7T1xpeB+qKGYpFXHtuLssg6gDbSTFhuQxtEzi8daLdISf004xtqzyhmdT86BVIgSbTtfthxnPaamqkAwNEA9Rbfz0HzvfCrKVFcgmCbbgkMABEA9SDM2H/kMMstUpglAdiQAQQYvPgLcxH74dS8EHGuSnJZV2CgMQsnkB3ERcztftJ8YPHCxTUrt2G2C2hANKkjYC37W2wpzWfZjBVt4v0+MGMUgOTZamWAifxg+lI+lQB5wh4izCmwQSWgXmFv/XDfJCo1NdVjH5xjBAZ69fUBFOgd/wD3GBgfFKmb+XPbGb9Y5xmf2qRUFl1HUQoCsbG/QKii3fGuehoRaasI5ZO8yZJaZBLGWYnYAzvjjPqHiHvV6uYJkOxFNegQWUnyVC2xtTihdNZsuzWg6gjarXPmMIczEXxqfTmXDjmSNWxi5w5r+iFrpqU+23Q2YT2YT/TbHF6G3KO+Ov0zm1WqoQAC/fAFVSsH7z1vb+2NXxz0Rm6RsgqrETT5o+0yCMZirRYMVYQVMEGxHyO+KxTiHcmNF41W0JTZyyqCACZgltRvvvGPeI55StNPbAKJpLCZY6iZPmCF+AMKMuhDz0mT4wXR/iVL7E38d8FzaAorwFZivT96kKZKgLSDE/zgDU1ptqj8Y1mQUNTzehuRG5e7gtGkd5EnbYXxl8lkFLNVvCyQOhP6R/X8YeUcuKVNQTBYyfgd/viGrrR8D6em+maSoR/plLU2LCUWpBCmJjm2cgz8AQfFPD67UqXuAzUZvp6KFO7d4tGwkg4XZoFQmpgdXNcXE/0xbSzFSmquhgFpG8EjY3sYIkY5fWalx1XHyUWknH9/yCT6hapSrj2wrJ+sMDq1tE6ehBYbE4yXCVBqCTA1b9sXpmy3+qiJ00pI6xUB/rOFmXqkHfqb4vOTdM6dDSUU0v7CND6p4OKNepTRtSqAQ0RqlQdp8x9sZqlXKMGWzKQR8gzg7MZ4tvvYYX1hNsLdzbSpF1H2JPL7OicC9WZd0epXim8qrOxsdXje8ET46YcZDO5ZiFTMUNMyCHWZMzub/wDOOR5Xhj1X0UwWaCbdB1J7DycF1PR7bPUQNuUgkgdybCMehCbkjx9bQ04P7qOuZ3MqGn30gfSodY+bNc4z3EOMEkA/VPQGPmTvjIcL9FUaskMXgSfpX+xkY1vBfTa0qcfQBMAdT3nfofxijvo5fagnKcWZUGtCZtI2nDXh/FDp5mYHsBYdvzhDVrhwUh10mCZEMf7YJ4bkzoEH7bx8+cGhLHvqbOxTKEFTUnbcgrDEg3ErChT2accm4tURqgBWJO82P2w74n6jSsgCAltV2mdxeYi/z2wqoZF9QdwSFFgFP+R5xNyseMdpqeD5gMoRFusHucaPJMKsKzshB06NOkBjPTr898KOFZ3K0VDyQyAgKATqnqbWIP8AlsZ3Oeq6o0jUS2yzYmOuM3RkrNxm6GpyjNAE7fFgRqvPz/TAtThoKlCwYARqYAlZMaZM38YwS8fzEfVLbXUWnzF8eVvV+YIJ1mR9WlReP1NCwegn7YSLHazg2VT0hlyAAAGcsAyXXb6Se8b2wlzXpmgiPoq620ByE0swHX7RePF8ZlOJ5vMsTTZ7/U1gnwTEfYXwZ/04ZWmr69TtIMBl0wbabyxInYW79MLJxHimGPQVVCorFp+kkT4kxHb9zhnn6tNaNOrXY03LEU+RLgdDEAXBjc4xuYrVXuGZRuPP33BjAPEGZ1UO86Z3mRPfucJDTjT3DSk79pqX4srkL7mv9QXTPS0EmJ6Ri1eKrUXRVYU0kCXBO/xv+2MJ7qxaDHz+2HXB+LqRoq9f1HY+G7fOEnormsDx1HxeTe5D02lRKlOlWUq4ksysCWIhSO4gCD8/OMBVQqxVgQQSCOxG4/M4N4rlKwIqUWIsDpUwT5nZrdMIH4yxclxP83Q4b01JXAto67g/exg2PlB+cQTitA9WntH98McgqVRYwSPk3NrTAwkdOd5VHVq/Vaajh2abJVlyVIKpl3g1HWNyNQiegBtO+A6FZ6mqq0sJhXMcwW1otH9cW8L9M09TJUcAoBKqNwwBF+1/xp741fDOE06YKgkqAN7jxpP7fbHZDg8WbuWTPjL1aI96gBsJOksT9upxZwvjGYdjRqUrRKu0np2H0nf4w6NWmpcNUIjmXmF/v26YHTP6oYAKWmSTPm+GqgVZ4ULMuhVDA3B2Pc7RGGNbitCiFHu0gxksLb/n5wqz2eppRdmDVWbVIUgKQBv3AxwzNZhWctpAkmB2w6TEx2dj9D+jTTqipWVDY8riWm0TuAYMx1ne2OhZqiqqTVCkFvqFoUf7L+IFjgOrWi2q0H6QXmCbBdnF46bj7jVSFpkvUnUGv+kTMG3Mx+o9PkHE7wM+QDPenctVcH3WX3CQNMTY6SpneCVv2Jxk/Uno7N0AWpqaqcwBW7ESb6bkbXItscb2jT00V06SuguQRH13gAABCZMC1gNoMwzXEKaqQiF5GmSxKaRGxmSu9rD5xOTilkdW3g5FmOGV6bqvttrYcukSDO+3aRM98HUPT5a9WpBIjQgkz1hpgfg42gpVKxIUSqg+EUASbdovpGAOPema9SkPYqBgySQoI8gTNxtYffE1Jy+1YHwuTL53i6ZQCnRQMQZMklQeswZcmIPQRjONxWo7+5UJdoiTG38sRYeBj7PUmpOadRfptBHbATlbR3xSMEgOQ44WlerUAp02qFiRpWYI/NgP7Yc530ZnIOtBqjVYzbt2BOJ+j6WbZT7CgAX1GS2kQW09I0se0yb2t0XhlMl5plHRlH1NqMgEBjAidhpm0dScNtXIu53Rx+v6XrKBrXTIGluhPadt7fOK/wDsOVq07zcEXHi94647FnqBV+aqw1xB1Qqst9KCZBKkguekwLgDC+ueEhCtWFcqSrqLjlM3+xA+8b4ElaoMZZFmU4tSp2EKu+mDAn+XphF6kzS1apddIkD6RAP+f8dMNuN8PpmlTagdKknULnTtEyZH/wCYzFemBabjA09NRdpjynaBDUxoPTnGfZ3AJJmYuI2j/fCGovbHlI9MXatEO8nVshxBG0OaihVMMpWWKtANhcx9VzA04f16zFAKToEUCRIDeAOseMcr4BqWqp3ImARqEkdjY/8AGNGvBGcgo4DAEsZJUielh5BjqPtiSTT/ACM6aNLnaFFijO1NqiCBIgSNwRN+uJ1/cYtVXStIKWKCIIHWe2EVD08GOrUS28n9/wAY0XFuGGgKZ/1DMrSNOmzKRZxeY8ecP+Rb8HL+O+qmYNTpro1Wc2v4HjGUODOMZY061RT0Yx5BMg/jAWLpURbs/SLVQD30kgAsWVSBa5ECxgCL/vhdWTnLPXqdwisgWdP6jtOkXvsLXGC6GWesUqaubQ2nfSVnaDsIm48bRiOX4LSHuUgtWW0yWJ0CRuR+oCYt36zjmaLXk8XNOUWlTJNOAqrewtAg3ImNz2xFeC6yC1RVZjEBRUYCf0ywE79484A4v6lWgpp02RTHO5PNvfcG9pH27zhTmuNpqLoZg87BlAQkC46t1sO36bYktG3ukV9TFI1HBuFZjLsxFSnmVqsD7ZUUiIgahqJDFSDy2BmZvi9/UVJ5VAgMaQC2kACCIKgqRBI0zMiLYxuX9YE1PbpU5DjSsQNROwERzdJmetsaPL8UzGYULUy9NlfQELxpTmY37ye97dcUqibMz65rU82aRDBSpYElZgEAXjpyj4+5xkk4PLqo6sFEC7EkAW7EkDHRsjoGqnFN6ojShUCd7LYkdpgx5NsWPkSzB3pxDhQTpIpjqFMCZheoFsHIT30rkadAc76FYHSxG5FtMBhqEE2GwMScGoxWtUJb24WSpLTzXMAjSpJ1MLxLEk3jEqlLSRT1D3WghS0dwS430qIbpPW2HXDqtFAIZC08uiSJJnSW3E6oiY274L8CryV5mo00wykKp5n5gQCYEjtcmTafjFHEsotVgrpC6QfMD6pWY0gReLaSRIaQYmeUJrTQVmUYGx1WLb2W4v8AY+Llq6ragWJaYJCEaJ/YTJG1wZwLs1Vk5Rk8vpq16OnSuohZMQN7dwT2xj+O5Y0qpU2MzHzjtuc4DSfS2pVizEAGJ7CRNyLefMYQ/wD9B9OUWylSsVUVkVdBpxzEMJ1AbjTq+IvgxQXM49a/jBvAMqKlUajCi/zgenRJt5jDVOGuvtspB7R0OGbAaWrwZy4NGoFgcoYwwjdYtYm9++C/Tmc9xqiuhEmHiQdYiARMG2qPycE+nsjpGmqB7m7F5/iWtBPUDYeME8Qy6JUb2lX3AZiROkgbwLnTtEbecI+Bksk8vWpe5y1TP06elv8AYjbDLimcWkhqMRCjUGgal67774AGdy1IaqrAmSFECST2A3OIV3pPSfQdJZCIiLR9RnsemGQj4OReo8/7+Zq1ZJ1tMnc+T874W4nVWCRMwSJ+MQx0EWfo4VRQqBdNMFiWJDcxki7zMEAWvPjfF/EswopuXOjlJgaQ41WhoJAgdbg2t1wHkOOZ2pWY6Fp0kE6irEtqJCdSBcESZI674Qer0oU3mvTp91Okkox5ihJEqJLET/aBxwuy8vBn+K5QVCKTmAASqghmkiZsJMxv4iwxfw/0LUV/4qM6rOpKcCwEsCCQymbfJH2O4VlaNA6SlAVGJJX9IAG5JFvq3sLeBg/L+oFAARtbPyHQQxQwd9MWi+qQDeYxWhSrh3CKKtqf+Eoa4QPpQXEFiTLxBYWjULkjDzNJSdQFMKDJcVJCwBzlAsEjtJ2AnAVTiBq1V9kIKTCWOoEsbgI1pkiB0EN0AIxLhdRKtUvRXSDCuYIRSwkOFi7CDNyBpB+TSBwLuO8OUZqlWTWqlOcuruXIcryWGoFSJE9vIJ9LM1xVJdv4FMe3/CiYa5NQklmgkxA/HQji3D2f3FRtDMC6wodXDLZmOrl2aW7wLzijJUqnvP7hqLSVDcEtJZeYOSJaoeVhMgBrDrjMyCaa0zUdg6XcK4lnM6QFDPPRdI2EariROC8pkCXU+6rIsbUwFYSDDsTDEypjlsZgzGGPDODUvaYo6CtpKqym5AEiY5tySen5nFOWoMrA6wY5SoQSJLwQ2skbwTuIURucLxkaMuhsz8knTtOkBTpBa4v/ADdLRc/VF81xTiOXy7Bmp6qboFVUJJEsDq0g7ahJFtjtfDzNpKltR1q0zzSDvNwZIGwtf8YQ+47VCxEcopISZNTVIZkgCUZSALXIYxYTqsFibN8So1CtSFgGEpOjNUqmCLMTOm55iI5hJ5ZxGhSre8TmGQL+ikschYTBtciIIHk7YY8S4nRanpZdQAiF5gFWZYSNhYx1npGFXA8sczXFTLIAiqR7rSZY/Xa0EiQCB3Hk7AcluZ4B7zatKKI5BTJIN4JMgXmcSfg1NTo2Ze4noSRPgT++GjVadMM7sSzOAVEL9NlmSNU2uLWA7YFpZhELAs6owEGBY9BPhoxjZF1NhqsJgRcmw7/I748zPFaVJG3etb9UMRP1GbERbBTUChZtYUNJuI1GLk9AT/vhHUzVZmNIU0ZWGpSb7Xg2vgIZjGjTcyGRVU7SADJvY4U1+IBqzUVJcKQDtEgDc9/jtini2dzOZ00EphCRDXmI2Pg4ccL9MrSBAu4Esx/V8YeybOcesKgOZeBG0wABPWIwkxqfX7r7yqBGkEeN8ZbFVwI+T9BZrjtBaRqBqllPMkpo1SAxP1JIBsP5PvjmdX1ElcgaTIUhZJAgGYc6pJPNJBJmJwx4rSVnXUX1l+YFSEOluYldpMDlESREjfDg0qWgtUpotVVGlqYkgqTpALAqTzdbETbY4nEpOV5OeZrM1UdvcEswH1jVaZWJww9NZepSqK2lSjQrMRI5riNjJIgG157Y0Nfh9GoQP4Jqofp1gIEiWM3ltZiBEQSfqGGvBK6UqLU30AaWNNhp1I+4v+ohrRe5jBYo1fMe8RTekopKuqSI1AXmGGpSApYrBmJ64IHFctRDL7pFRakKVdQFS2q1pUGSwiIt5wp436jRIosi1WJhCLpVWRcAFgIO67jT5xPIcNylUUwmtK1ytVbc4OqVD2IPMRB5tTT3wphrnqTOCW0kll9uqyswvYFYMi7GOYyD9yro5804oO9UMNJdwnKxgaRvIDc4Kj6YFoOPsrnM4hempDKWZvccFQdwFChbvYsI2DKMe8Mzry3uMXrPZfbXqGAGkkEybwZAmb743I3BoMpRNIgPUQKSFA0ozXEqJEtqJDEdIH2x5xWoCXlWDMyqy13KjSBAYArfm7QJZRY7XcAzzx7bOhLqt1JWpzSbLvuuoGQZPi7TiPDcqW1rTTUqklzIKwCDqidRkSQw3jC9GumYqrRzlWUV3/0wAIqMNUhpHtrOksQ0r9UxIJ6484bTdi4BbVGklSVBIIgoLw9gYkSQx8Y1bMAkATqlocnUWiOpmDtO8Me+Lagp09KIWJNgrADeSwtFtOw2IG9zjGsSUqKqS7KS5/7l71IA0gyNMgKALCAovjPVaTWFE+5TKmo9Ihgag0kMpaeZhDNpMbdJxrc3XWDGllgIgsFkHdWAMX6bX3N8IaXDqhQq9Z1RiWekoHtldyhte4F7THYxjGFL1DmXVkprT0KD7jKSqjYIkbreZFpJwxdlIKQrVE6mV5huL3+ThxQuSiDSAIEHb5HQRMD7YH4tTSnpEqZ6NEn+aBhR0SzHEqVOnBMtYHUN+4BiCQPwcZzNcJYAvSZmVyWB2ZL7j7/0wxJpOVJYlVkDtA/SOp/rhZUSqayFWC0Z06FPQfSSP2wy4FZDIcPenm9aszhl5gTs5/UTjZvmQKZdrMBzTtI7HGeyWYZGZaukyeVjsf8A0/M4L45UYUonUDBgDbvhosDOT+rs17tbVNr2HS+EUY0We4WxqsI6zYWv/n7YLyvptiLj9sNuoRo/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34" name="Picture 14" descr="https://encrypted-tbn2.gstatic.com/images?q=tbn:ANd9GcTjQQ-ACMOUROOLCZrAT5rt_2QGXPd2pkk-3V791aacPguCNJ8W5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09002" y="5327293"/>
            <a:ext cx="1590463" cy="147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://bm.img.com.ua/nxs/img/prikol/images/large/3/8/181583_3914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86036"/>
            <a:ext cx="3816424" cy="257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http://nathistoc.bio.uci.edu/Honduras/Isoptera/DSCF009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996" y="3505584"/>
            <a:ext cx="2444023" cy="174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http://australianmuseum.net.au/Uploads/Images/9625/Termitemound_GCarter_bi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775" y="3539168"/>
            <a:ext cx="2726705" cy="204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155575" y="956904"/>
            <a:ext cx="4668453" cy="225607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bdélník 11"/>
          <p:cNvSpPr/>
          <p:nvPr/>
        </p:nvSpPr>
        <p:spPr>
          <a:xfrm>
            <a:off x="303204" y="5586789"/>
            <a:ext cx="3476708" cy="6505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7140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71600" y="0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Hexapoda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Ectognatha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Pterygota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Neoptera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Paraneoptera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Psocodea</a:t>
            </a:r>
            <a:endParaRPr lang="en-GB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3" name="Přímá spojnice 2"/>
          <p:cNvCxnSpPr/>
          <p:nvPr/>
        </p:nvCxnSpPr>
        <p:spPr>
          <a:xfrm>
            <a:off x="0" y="369332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2771800" y="369332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Psocoptera</a:t>
            </a:r>
            <a:r>
              <a:rPr lang="cs-CZ" sz="2400" dirty="0" smtClean="0"/>
              <a:t> - Pisivky</a:t>
            </a:r>
            <a:endParaRPr lang="en-GB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51520" y="980728"/>
            <a:ext cx="3960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 smtClean="0"/>
              <a:t>drobní, slabá sklerotizace</a:t>
            </a:r>
          </a:p>
          <a:p>
            <a:pPr marL="285750" indent="-285750">
              <a:buFontTx/>
              <a:buChar char="-"/>
            </a:pPr>
            <a:r>
              <a:rPr lang="cs-CZ" dirty="0"/>
              <a:t>p</a:t>
            </a:r>
            <a:r>
              <a:rPr lang="cs-CZ" dirty="0" smtClean="0"/>
              <a:t>tačí hnízda, nory, </a:t>
            </a:r>
            <a:r>
              <a:rPr lang="cs-CZ" dirty="0" err="1" smtClean="0"/>
              <a:t>synantropně</a:t>
            </a: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 smtClean="0"/>
              <a:t>kousací </a:t>
            </a:r>
            <a:r>
              <a:rPr lang="cs-CZ" dirty="0" err="1" smtClean="0"/>
              <a:t>ú.ú</a:t>
            </a:r>
            <a:r>
              <a:rPr lang="cs-CZ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cs-CZ" dirty="0"/>
              <a:t>l</a:t>
            </a:r>
            <a:r>
              <a:rPr lang="cs-CZ" dirty="0" smtClean="0"/>
              <a:t>abrum – snovací žlázy</a:t>
            </a:r>
          </a:p>
          <a:p>
            <a:pPr marL="285750" indent="-285750">
              <a:buFontTx/>
              <a:buChar char="-"/>
            </a:pPr>
            <a:r>
              <a:rPr lang="cs-CZ" dirty="0" err="1"/>
              <a:t>a</a:t>
            </a:r>
            <a:r>
              <a:rPr lang="cs-CZ" dirty="0" err="1" smtClean="0"/>
              <a:t>pterie</a:t>
            </a:r>
            <a:r>
              <a:rPr lang="cs-CZ" dirty="0" smtClean="0"/>
              <a:t>, </a:t>
            </a:r>
            <a:r>
              <a:rPr lang="cs-CZ" dirty="0" err="1" smtClean="0"/>
              <a:t>brachypterie</a:t>
            </a: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 smtClean="0"/>
              <a:t>častá partenogeneze</a:t>
            </a:r>
            <a:endParaRPr lang="en-GB" dirty="0"/>
          </a:p>
        </p:txBody>
      </p:sp>
      <p:sp>
        <p:nvSpPr>
          <p:cNvPr id="7" name="Obdélník 6"/>
          <p:cNvSpPr/>
          <p:nvPr/>
        </p:nvSpPr>
        <p:spPr>
          <a:xfrm>
            <a:off x="251520" y="980728"/>
            <a:ext cx="3816424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42" name="Picture 2" descr="http://www.biolib.cz/IMG/GAL/10319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3" r="9980" b="3218"/>
          <a:stretch/>
        </p:blipFill>
        <p:spPr bwMode="auto">
          <a:xfrm>
            <a:off x="4543894" y="999703"/>
            <a:ext cx="4428136" cy="347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716016" y="1124744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Pisivka bledá (</a:t>
            </a:r>
            <a:r>
              <a:rPr lang="cs-CZ" sz="1200" i="1" dirty="0" err="1" smtClean="0"/>
              <a:t>Trogium</a:t>
            </a:r>
            <a:r>
              <a:rPr lang="cs-CZ" sz="1200" i="1" dirty="0" smtClean="0"/>
              <a:t> </a:t>
            </a:r>
            <a:r>
              <a:rPr lang="cs-CZ" sz="1200" i="1" dirty="0" err="1" smtClean="0"/>
              <a:t>pulsatorium</a:t>
            </a:r>
            <a:r>
              <a:rPr lang="cs-CZ" sz="1200" dirty="0" smtClean="0"/>
              <a:t>)</a:t>
            </a:r>
            <a:endParaRPr lang="en-GB" sz="1200" dirty="0"/>
          </a:p>
        </p:txBody>
      </p:sp>
      <p:pic>
        <p:nvPicPr>
          <p:cNvPr id="10244" name="Picture 4" descr="http://1.bp.blogspot.com/-FCqWnssP1IM/UXn4GtFf_ZI/AAAAAAAAJYA/Ht0deQUDFwk/s320/Liposcelis+bostrychophil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71" y="2912442"/>
            <a:ext cx="3820343" cy="286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aramel.free.fr/Trogium-s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894" y="4606126"/>
            <a:ext cx="2592288" cy="194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2375756" y="5439734"/>
            <a:ext cx="1692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Pisivka muzejní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682714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99592" y="12879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Hexapoda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Ectognatha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Pterygota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Neoptera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Paraneoptera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Psocodea</a:t>
            </a:r>
            <a:endParaRPr lang="en-GB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3" name="Přímá spojnice 2"/>
          <p:cNvCxnSpPr/>
          <p:nvPr/>
        </p:nvCxnSpPr>
        <p:spPr>
          <a:xfrm>
            <a:off x="0" y="369332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2378957" y="369332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Phtiraptera</a:t>
            </a:r>
            <a:r>
              <a:rPr lang="cs-CZ" sz="2400" dirty="0" smtClean="0"/>
              <a:t> – </a:t>
            </a:r>
            <a:r>
              <a:rPr lang="cs-CZ" sz="2000" dirty="0" smtClean="0"/>
              <a:t>polyfyletická skupina</a:t>
            </a:r>
            <a:endParaRPr lang="en-GB" sz="2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18717" y="830997"/>
            <a:ext cx="4320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 smtClean="0"/>
              <a:t>parazité</a:t>
            </a:r>
          </a:p>
          <a:p>
            <a:pPr marL="285750" indent="-285750">
              <a:buFontTx/>
              <a:buChar char="-"/>
            </a:pPr>
            <a:r>
              <a:rPr lang="cs-CZ" dirty="0"/>
              <a:t>d</a:t>
            </a:r>
            <a:r>
              <a:rPr lang="cs-CZ" dirty="0" smtClean="0"/>
              <a:t>robní, </a:t>
            </a:r>
            <a:r>
              <a:rPr lang="cs-CZ" dirty="0" err="1" smtClean="0"/>
              <a:t>apterní</a:t>
            </a: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 smtClean="0"/>
              <a:t>nohy </a:t>
            </a:r>
            <a:r>
              <a:rPr lang="cs-CZ" dirty="0"/>
              <a:t>s přichycovacími </a:t>
            </a:r>
            <a:r>
              <a:rPr lang="cs-CZ" dirty="0" smtClean="0"/>
              <a:t>drápky</a:t>
            </a:r>
          </a:p>
          <a:p>
            <a:pPr marL="285750" indent="-285750">
              <a:buFontTx/>
              <a:buChar char="-"/>
            </a:pPr>
            <a:r>
              <a:rPr lang="cs-CZ" dirty="0"/>
              <a:t>r</a:t>
            </a:r>
            <a:r>
              <a:rPr lang="cs-CZ" dirty="0" smtClean="0"/>
              <a:t>edukce očí, tykadel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cs-CZ" dirty="0"/>
              <a:t>u</a:t>
            </a:r>
            <a:r>
              <a:rPr lang="cs-CZ" dirty="0" smtClean="0"/>
              <a:t> nás cca 400 druhů</a:t>
            </a:r>
          </a:p>
        </p:txBody>
      </p:sp>
      <p:sp>
        <p:nvSpPr>
          <p:cNvPr id="6" name="Obdélník 5"/>
          <p:cNvSpPr/>
          <p:nvPr/>
        </p:nvSpPr>
        <p:spPr>
          <a:xfrm>
            <a:off x="218717" y="830997"/>
            <a:ext cx="3561195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ovéPole 6"/>
          <p:cNvSpPr txBox="1"/>
          <p:nvPr/>
        </p:nvSpPr>
        <p:spPr>
          <a:xfrm>
            <a:off x="4076275" y="1124744"/>
            <a:ext cx="435648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u="sng" dirty="0" err="1" smtClean="0"/>
              <a:t>Mallophaga</a:t>
            </a:r>
            <a:r>
              <a:rPr lang="cs-CZ" dirty="0" smtClean="0"/>
              <a:t> – kousací </a:t>
            </a:r>
            <a:r>
              <a:rPr lang="cs-CZ" dirty="0" err="1" smtClean="0"/>
              <a:t>ú.ú</a:t>
            </a:r>
            <a:r>
              <a:rPr lang="cs-CZ" dirty="0" smtClean="0"/>
              <a:t>.</a:t>
            </a:r>
          </a:p>
          <a:p>
            <a:r>
              <a:rPr lang="cs-CZ" dirty="0"/>
              <a:t>	</a:t>
            </a:r>
            <a:r>
              <a:rPr lang="cs-CZ" dirty="0" smtClean="0"/>
              <a:t>        - hlava širší než hruď</a:t>
            </a:r>
          </a:p>
          <a:p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 err="1" smtClean="0"/>
              <a:t>Amblycera</a:t>
            </a:r>
            <a:r>
              <a:rPr lang="cs-CZ" sz="2000" dirty="0" smtClean="0"/>
              <a:t> (Luptouši)</a:t>
            </a:r>
          </a:p>
          <a:p>
            <a:pPr marL="1200150" lvl="2" indent="-285750">
              <a:buFontTx/>
              <a:buChar char="-"/>
            </a:pPr>
            <a:r>
              <a:rPr lang="cs-CZ" dirty="0"/>
              <a:t>s</a:t>
            </a:r>
            <a:r>
              <a:rPr lang="cs-CZ" dirty="0" smtClean="0"/>
              <a:t>krytá tykadla, </a:t>
            </a:r>
            <a:r>
              <a:rPr lang="cs-CZ" dirty="0" err="1" smtClean="0"/>
              <a:t>arolia</a:t>
            </a:r>
            <a:endParaRPr lang="cs-CZ" dirty="0" smtClean="0"/>
          </a:p>
          <a:p>
            <a:pPr marL="1200150" lvl="2" indent="-285750">
              <a:buFontTx/>
              <a:buChar char="-"/>
            </a:pPr>
            <a:endParaRPr lang="cs-CZ" dirty="0"/>
          </a:p>
          <a:p>
            <a:pPr lvl="2"/>
            <a:endParaRPr lang="cs-CZ" dirty="0" smtClean="0"/>
          </a:p>
          <a:p>
            <a:pPr marL="1200150" lvl="2" indent="-285750">
              <a:buFontTx/>
              <a:buChar char="-"/>
            </a:pPr>
            <a:endParaRPr lang="cs-CZ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lvl="1"/>
            <a:endParaRPr lang="cs-CZ" sz="1000" dirty="0"/>
          </a:p>
          <a:p>
            <a:pPr lvl="1"/>
            <a:endParaRPr lang="cs-CZ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 err="1" smtClean="0"/>
              <a:t>Ischnocera</a:t>
            </a:r>
            <a:r>
              <a:rPr lang="cs-CZ" sz="2000" dirty="0" smtClean="0"/>
              <a:t> (Péřovky)</a:t>
            </a:r>
          </a:p>
          <a:p>
            <a:pPr lvl="2"/>
            <a:r>
              <a:rPr lang="cs-CZ" dirty="0" smtClean="0"/>
              <a:t>- </a:t>
            </a:r>
            <a:r>
              <a:rPr lang="cs-CZ" dirty="0"/>
              <a:t>k</a:t>
            </a:r>
            <a:r>
              <a:rPr lang="cs-CZ" dirty="0" smtClean="0"/>
              <a:t>rátká tykadla</a:t>
            </a:r>
          </a:p>
          <a:p>
            <a:r>
              <a:rPr lang="cs-CZ" dirty="0"/>
              <a:t>	</a:t>
            </a:r>
            <a:r>
              <a:rPr lang="cs-CZ" dirty="0" smtClean="0"/>
              <a:t>    </a:t>
            </a:r>
            <a:endParaRPr lang="en-GB" dirty="0"/>
          </a:p>
        </p:txBody>
      </p:sp>
      <p:pic>
        <p:nvPicPr>
          <p:cNvPr id="9218" name="Picture 2" descr="http://aramel.free.fr/Menacanthus-stramineus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815553" y="2691688"/>
            <a:ext cx="3955632" cy="171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5652120" y="2707828"/>
            <a:ext cx="2780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Luptouš slepičí (</a:t>
            </a:r>
            <a:r>
              <a:rPr lang="cs-CZ" sz="1200" i="1" dirty="0" err="1" smtClean="0"/>
              <a:t>Menopon</a:t>
            </a:r>
            <a:r>
              <a:rPr lang="cs-CZ" sz="1200" i="1" dirty="0" smtClean="0"/>
              <a:t> </a:t>
            </a:r>
            <a:r>
              <a:rPr lang="cs-CZ" sz="1200" i="1" dirty="0" err="1" smtClean="0"/>
              <a:t>gallinae</a:t>
            </a:r>
            <a:r>
              <a:rPr lang="cs-CZ" sz="1200" dirty="0" smtClean="0"/>
              <a:t>)</a:t>
            </a:r>
            <a:endParaRPr lang="en-GB" sz="1200" dirty="0"/>
          </a:p>
        </p:txBody>
      </p:sp>
      <p:pic>
        <p:nvPicPr>
          <p:cNvPr id="9220" name="Picture 4" descr="http://2.bp.blogspot.com/-ttHg6_9a0Mk/TrbpYwlW31I/AAAAAAAAACs/3KJuKp4WlQM/s1600/Imagen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537" y="5145586"/>
            <a:ext cx="1310132" cy="171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galerie-insecte.org/galerie/image/dos115/big/columbicola.jp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12128" y="4614700"/>
            <a:ext cx="1658964" cy="277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4801537" y="5143655"/>
            <a:ext cx="10441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 smtClean="0"/>
              <a:t>Všenka psí</a:t>
            </a:r>
            <a:endParaRPr lang="en-GB" sz="11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254517" y="6554276"/>
            <a:ext cx="2060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Péřovka holubí</a:t>
            </a:r>
            <a:endParaRPr lang="en-GB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07504" y="2619667"/>
            <a:ext cx="420926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u="sng" dirty="0" err="1" smtClean="0"/>
              <a:t>Anoplura</a:t>
            </a:r>
            <a:r>
              <a:rPr lang="cs-CZ" sz="2200" u="sng" dirty="0" smtClean="0"/>
              <a:t> (Vši) </a:t>
            </a:r>
            <a:r>
              <a:rPr lang="cs-CZ" dirty="0" smtClean="0"/>
              <a:t>– bodavě savé </a:t>
            </a:r>
            <a:r>
              <a:rPr lang="cs-CZ" dirty="0" err="1" smtClean="0"/>
              <a:t>ú.ú</a:t>
            </a:r>
            <a:r>
              <a:rPr lang="cs-CZ" dirty="0" smtClean="0"/>
              <a:t>.</a:t>
            </a:r>
          </a:p>
          <a:p>
            <a:r>
              <a:rPr lang="cs-CZ" dirty="0"/>
              <a:t>	</a:t>
            </a:r>
            <a:r>
              <a:rPr lang="cs-CZ" dirty="0" smtClean="0"/>
              <a:t>	- </a:t>
            </a:r>
            <a:r>
              <a:rPr lang="cs-CZ" dirty="0" err="1" smtClean="0"/>
              <a:t>hematofágní</a:t>
            </a:r>
            <a:endParaRPr lang="cs-CZ" dirty="0" smtClean="0"/>
          </a:p>
          <a:p>
            <a:r>
              <a:rPr lang="cs-CZ" dirty="0"/>
              <a:t>	</a:t>
            </a:r>
            <a:r>
              <a:rPr lang="cs-CZ" dirty="0" smtClean="0"/>
              <a:t>	- </a:t>
            </a:r>
            <a:r>
              <a:rPr lang="cs-CZ" dirty="0" err="1" smtClean="0"/>
              <a:t>obturakulum</a:t>
            </a:r>
            <a:endParaRPr lang="cs-CZ" dirty="0" smtClean="0"/>
          </a:p>
          <a:p>
            <a:r>
              <a:rPr lang="cs-CZ" dirty="0"/>
              <a:t>	</a:t>
            </a:r>
            <a:r>
              <a:rPr lang="cs-CZ" dirty="0" smtClean="0"/>
              <a:t>	- drápek + </a:t>
            </a:r>
            <a:r>
              <a:rPr lang="cs-CZ" dirty="0" err="1" smtClean="0"/>
              <a:t>onychium</a:t>
            </a:r>
            <a:r>
              <a:rPr lang="cs-CZ" dirty="0" smtClean="0"/>
              <a:t> </a:t>
            </a:r>
            <a:endParaRPr lang="en-GB" dirty="0"/>
          </a:p>
        </p:txBody>
      </p:sp>
      <p:cxnSp>
        <p:nvCxnSpPr>
          <p:cNvPr id="13" name="Přímá spojnice 12"/>
          <p:cNvCxnSpPr/>
          <p:nvPr/>
        </p:nvCxnSpPr>
        <p:spPr>
          <a:xfrm>
            <a:off x="4211960" y="1983324"/>
            <a:ext cx="0" cy="48479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4" name="Picture 8" descr="http://www.biolib.cz/IMG/GAL/175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6777" y="3496102"/>
            <a:ext cx="1963950" cy="147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m9.i.pbase.com/u45/holopain/large/34663239.Pediculuscapitiseg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0" t="22115" r="27629" b="4580"/>
          <a:stretch/>
        </p:blipFill>
        <p:spPr bwMode="auto">
          <a:xfrm>
            <a:off x="1691680" y="3962992"/>
            <a:ext cx="791808" cy="125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://www.e-cleansing.com/wp-content/uploads/2009/12/Pediculus_humanus_wsza_wszyca_wszy_Anoplura_swedzenie_skora_pasozyt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930" y="4448221"/>
            <a:ext cx="1607833" cy="191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ttp://entoweb.okstate.edu/ddd/images/pubic-lous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24" y="5274460"/>
            <a:ext cx="2134333" cy="157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107504" y="4962606"/>
            <a:ext cx="1231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Veš dětská</a:t>
            </a:r>
            <a:endParaRPr lang="en-GB" sz="1200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2513225" y="6083448"/>
            <a:ext cx="1231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Veš šatní</a:t>
            </a:r>
            <a:endParaRPr lang="en-GB" sz="12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1472068" y="6594848"/>
            <a:ext cx="1231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Veš muňka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7278868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326300" y="0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Hexapoda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Ectognatha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Pterygota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Neoptera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Paraneoptera</a:t>
            </a:r>
            <a:endParaRPr lang="en-GB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3" name="Přímá spojnice 2"/>
          <p:cNvCxnSpPr/>
          <p:nvPr/>
        </p:nvCxnSpPr>
        <p:spPr>
          <a:xfrm>
            <a:off x="0" y="369332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2771800" y="369332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Thysanoptera</a:t>
            </a:r>
            <a:r>
              <a:rPr lang="cs-CZ" sz="2400" dirty="0" smtClean="0"/>
              <a:t> - Třásněnky</a:t>
            </a:r>
            <a:endParaRPr lang="en-GB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51519" y="858688"/>
            <a:ext cx="83081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 smtClean="0"/>
              <a:t>bodavě savé </a:t>
            </a:r>
            <a:r>
              <a:rPr lang="cs-CZ" dirty="0" err="1" smtClean="0"/>
              <a:t>ú.ú</a:t>
            </a:r>
            <a:r>
              <a:rPr lang="cs-CZ" dirty="0" smtClean="0"/>
              <a:t>. – 3 stilety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jemná třásnitá křídla (2 páry) s redukovanou žilnatinou</a:t>
            </a:r>
          </a:p>
          <a:p>
            <a:pPr marL="285750" indent="-285750">
              <a:buFontTx/>
              <a:buChar char="-"/>
            </a:pPr>
            <a:r>
              <a:rPr lang="cs-CZ" dirty="0"/>
              <a:t>č</a:t>
            </a:r>
            <a:r>
              <a:rPr lang="cs-CZ" dirty="0" smtClean="0"/>
              <a:t>asto </a:t>
            </a:r>
            <a:r>
              <a:rPr lang="cs-CZ" dirty="0" err="1" smtClean="0"/>
              <a:t>apterní</a:t>
            </a:r>
            <a:r>
              <a:rPr lang="cs-CZ" dirty="0" smtClean="0"/>
              <a:t>, samice kladélko</a:t>
            </a: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 smtClean="0"/>
              <a:t>partenogeneze</a:t>
            </a:r>
            <a:r>
              <a:rPr lang="cs-CZ" dirty="0"/>
              <a:t>, larvy 3. a 4. instaru nepřijímají </a:t>
            </a:r>
            <a:r>
              <a:rPr lang="cs-CZ" dirty="0" smtClean="0"/>
              <a:t>potravu </a:t>
            </a:r>
            <a:r>
              <a:rPr lang="cs-CZ" dirty="0"/>
              <a:t>- klidové instary 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cs-CZ" dirty="0" smtClean="0"/>
              <a:t>herbivorní </a:t>
            </a:r>
            <a:r>
              <a:rPr lang="cs-CZ" dirty="0" smtClean="0"/>
              <a:t>– škůdci – přenos virů</a:t>
            </a:r>
            <a:endParaRPr lang="en-GB" dirty="0"/>
          </a:p>
        </p:txBody>
      </p:sp>
      <p:sp>
        <p:nvSpPr>
          <p:cNvPr id="6" name="Obdélník 5"/>
          <p:cNvSpPr/>
          <p:nvPr/>
        </p:nvSpPr>
        <p:spPr>
          <a:xfrm>
            <a:off x="251520" y="858688"/>
            <a:ext cx="7920880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ovéPole 6"/>
          <p:cNvSpPr txBox="1"/>
          <p:nvPr/>
        </p:nvSpPr>
        <p:spPr>
          <a:xfrm>
            <a:off x="442950" y="5085184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n</a:t>
            </a:r>
            <a:r>
              <a:rPr lang="cs-CZ" dirty="0" smtClean="0"/>
              <a:t>ěkolik mm</a:t>
            </a:r>
          </a:p>
          <a:p>
            <a:pPr marL="285750" indent="-285750">
              <a:buFontTx/>
              <a:buChar char="-"/>
            </a:pPr>
            <a:r>
              <a:rPr lang="cs-CZ" dirty="0"/>
              <a:t>u</a:t>
            </a:r>
            <a:r>
              <a:rPr lang="cs-CZ" dirty="0" smtClean="0"/>
              <a:t> nás cca 230 druhů</a:t>
            </a:r>
            <a:endParaRPr lang="en-GB" dirty="0"/>
          </a:p>
        </p:txBody>
      </p:sp>
      <p:sp>
        <p:nvSpPr>
          <p:cNvPr id="8" name="Obdélník 7"/>
          <p:cNvSpPr/>
          <p:nvPr/>
        </p:nvSpPr>
        <p:spPr>
          <a:xfrm>
            <a:off x="442950" y="5085184"/>
            <a:ext cx="2544874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196" name="Picture 4" descr="http://www.kendalluk.com/THYSOP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756" y="2443864"/>
            <a:ext cx="2632624" cy="241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anic.ento.csiro.au/thrips/identifying_thrips/images/Thripidae/anisofull_clean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50" y="2429776"/>
            <a:ext cx="3247450" cy="241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encrypted-tbn2.gstatic.com/images?q=tbn:ANd9GcRQygb0nA79m-4OAaSlJRAw6KC9s-FHANlhNgVDcoi06WHW-fQ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167" y="5085184"/>
            <a:ext cx="2803993" cy="138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lh4.ggpht.com/_MtOSYC_9MIQ/S_xvRX52LfI/AAAAAAAAEM4/FwdzDaR2NB8/s400/ou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89717" y="2763699"/>
            <a:ext cx="2413237" cy="178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://www.phytoma.com/uploads/phytogallery/b_13382203534fc39f4117520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" t="27664" r="7572" b="18480"/>
          <a:stretch/>
        </p:blipFill>
        <p:spPr bwMode="auto">
          <a:xfrm>
            <a:off x="6095922" y="5081453"/>
            <a:ext cx="3000828" cy="138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8868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326300" y="0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Hexapoda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Ectognatha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Pterygota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Neoptera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Paraneoptera</a:t>
            </a:r>
            <a:endParaRPr lang="en-GB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3" name="Přímá spojnice 2"/>
          <p:cNvCxnSpPr/>
          <p:nvPr/>
        </p:nvCxnSpPr>
        <p:spPr>
          <a:xfrm>
            <a:off x="0" y="369332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2771800" y="458291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Hemiptera</a:t>
            </a:r>
            <a:r>
              <a:rPr lang="cs-CZ" sz="2400" dirty="0" smtClean="0"/>
              <a:t> - Polokřídlí</a:t>
            </a:r>
            <a:endParaRPr lang="en-GB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144378" y="1174473"/>
            <a:ext cx="38884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d</a:t>
            </a:r>
            <a:r>
              <a:rPr lang="cs-CZ" dirty="0" smtClean="0"/>
              <a:t>říve </a:t>
            </a:r>
            <a:r>
              <a:rPr lang="cs-CZ" dirty="0" err="1" smtClean="0"/>
              <a:t>Homoptera</a:t>
            </a:r>
            <a:r>
              <a:rPr lang="cs-CZ" dirty="0" smtClean="0"/>
              <a:t> + </a:t>
            </a:r>
            <a:r>
              <a:rPr lang="cs-CZ" dirty="0" err="1" smtClean="0"/>
              <a:t>Heteroptera</a:t>
            </a: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/>
              <a:t>b</a:t>
            </a:r>
            <a:r>
              <a:rPr lang="cs-CZ" dirty="0" smtClean="0"/>
              <a:t>odavě savé </a:t>
            </a:r>
            <a:r>
              <a:rPr lang="cs-CZ" dirty="0" err="1" smtClean="0"/>
              <a:t>ú.ú</a:t>
            </a:r>
            <a:r>
              <a:rPr lang="cs-CZ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cs-CZ" dirty="0" err="1"/>
              <a:t>p</a:t>
            </a:r>
            <a:r>
              <a:rPr lang="cs-CZ" dirty="0" err="1" smtClean="0"/>
              <a:t>olokrovky</a:t>
            </a:r>
            <a:r>
              <a:rPr lang="cs-CZ" dirty="0" smtClean="0"/>
              <a:t> (</a:t>
            </a:r>
            <a:r>
              <a:rPr lang="cs-CZ" dirty="0" err="1" smtClean="0"/>
              <a:t>hemielytry</a:t>
            </a:r>
            <a:r>
              <a:rPr lang="cs-CZ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cs-CZ" dirty="0" err="1"/>
              <a:t>g</a:t>
            </a:r>
            <a:r>
              <a:rPr lang="cs-CZ" dirty="0" err="1" smtClean="0"/>
              <a:t>ula</a:t>
            </a:r>
            <a:r>
              <a:rPr lang="cs-CZ" dirty="0" smtClean="0"/>
              <a:t> = </a:t>
            </a:r>
            <a:r>
              <a:rPr lang="cs-CZ" dirty="0" err="1" smtClean="0"/>
              <a:t>sklerotizované</a:t>
            </a:r>
            <a:r>
              <a:rPr lang="cs-CZ" dirty="0" smtClean="0"/>
              <a:t> hrdlo</a:t>
            </a:r>
          </a:p>
          <a:p>
            <a:pPr marL="285750" indent="-285750">
              <a:buFontTx/>
              <a:buChar char="-"/>
            </a:pPr>
            <a:r>
              <a:rPr lang="cs-CZ" dirty="0"/>
              <a:t>z</a:t>
            </a:r>
            <a:r>
              <a:rPr lang="cs-CZ" dirty="0" smtClean="0"/>
              <a:t>ápašné žlázy</a:t>
            </a:r>
          </a:p>
          <a:p>
            <a:pPr marL="285750" indent="-285750">
              <a:buFontTx/>
              <a:buChar char="-"/>
            </a:pPr>
            <a:endParaRPr lang="cs-CZ" dirty="0" smtClean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pic>
        <p:nvPicPr>
          <p:cNvPr id="7170" name="Picture 2" descr="http://www.cals.ncsu.edu/course/ent425/text02/proboscis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978"/>
          <a:stretch/>
        </p:blipFill>
        <p:spPr bwMode="auto">
          <a:xfrm>
            <a:off x="4032810" y="1124744"/>
            <a:ext cx="2256410" cy="311638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124745"/>
            <a:ext cx="2672410" cy="311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144378" y="1180152"/>
            <a:ext cx="3664149" cy="14401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ovéPole 6"/>
          <p:cNvSpPr txBox="1"/>
          <p:nvPr/>
        </p:nvSpPr>
        <p:spPr>
          <a:xfrm>
            <a:off x="770908" y="4797152"/>
            <a:ext cx="40017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 err="1" smtClean="0"/>
              <a:t>Sternorhyncha</a:t>
            </a:r>
            <a:r>
              <a:rPr lang="cs-CZ" sz="2200" dirty="0" smtClean="0"/>
              <a:t> (</a:t>
            </a:r>
            <a:r>
              <a:rPr lang="cs-CZ" sz="2200" dirty="0" err="1" smtClean="0"/>
              <a:t>Mšicosaví</a:t>
            </a:r>
            <a:r>
              <a:rPr lang="cs-CZ" sz="22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 err="1" smtClean="0"/>
              <a:t>Auchenorrhyncha</a:t>
            </a:r>
            <a:r>
              <a:rPr lang="cs-CZ" sz="2200" dirty="0" smtClean="0"/>
              <a:t> (</a:t>
            </a:r>
            <a:r>
              <a:rPr lang="cs-CZ" sz="2200" dirty="0" err="1" smtClean="0"/>
              <a:t>Křísi</a:t>
            </a:r>
            <a:r>
              <a:rPr lang="cs-CZ" sz="22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 err="1" smtClean="0"/>
              <a:t>Heteroptera</a:t>
            </a:r>
            <a:r>
              <a:rPr lang="cs-CZ" sz="2200" dirty="0" smtClean="0"/>
              <a:t> (Ploštice)</a:t>
            </a:r>
            <a:endParaRPr lang="en-GB" sz="22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11560" y="429898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U nás 3 podřády: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7886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59161" y="50140"/>
            <a:ext cx="417646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r>
              <a:rPr lang="cs-CZ" dirty="0" err="1" smtClean="0"/>
              <a:t>Apodní</a:t>
            </a:r>
            <a:r>
              <a:rPr lang="cs-CZ" dirty="0" smtClean="0"/>
              <a:t> – bez končetin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sz="1100" dirty="0"/>
          </a:p>
          <a:p>
            <a:r>
              <a:rPr lang="cs-CZ" dirty="0" err="1" smtClean="0"/>
              <a:t>Oligopodní</a:t>
            </a:r>
            <a:r>
              <a:rPr lang="cs-CZ" dirty="0" smtClean="0"/>
              <a:t> – 3 páry končetin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err="1" smtClean="0"/>
              <a:t>Polypodní</a:t>
            </a:r>
            <a:r>
              <a:rPr lang="cs-CZ" dirty="0" smtClean="0"/>
              <a:t> – více než 3 páry končetin</a:t>
            </a:r>
          </a:p>
          <a:p>
            <a:r>
              <a:rPr lang="cs-CZ" dirty="0" smtClean="0"/>
              <a:t>  (přívěsků končetinového původu)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en-GB" dirty="0"/>
          </a:p>
        </p:txBody>
      </p:sp>
      <p:sp>
        <p:nvSpPr>
          <p:cNvPr id="5" name="TextovéPole 4"/>
          <p:cNvSpPr txBox="1"/>
          <p:nvPr/>
        </p:nvSpPr>
        <p:spPr>
          <a:xfrm>
            <a:off x="3559197" y="-28186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Larvy</a:t>
            </a:r>
            <a:endParaRPr lang="en-GB" sz="32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5147848" y="50140"/>
            <a:ext cx="417646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r>
              <a:rPr lang="cs-CZ" dirty="0" err="1" smtClean="0"/>
              <a:t>Acefalní</a:t>
            </a:r>
            <a:r>
              <a:rPr lang="cs-CZ" dirty="0" smtClean="0"/>
              <a:t> – bez hlavy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err="1" smtClean="0"/>
              <a:t>Hemicefalní</a:t>
            </a:r>
            <a:r>
              <a:rPr lang="cs-CZ" dirty="0" smtClean="0"/>
              <a:t> – hlava redukovaná,              zatažitelná do 1. hrudního článku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dirty="0" err="1" smtClean="0"/>
              <a:t>Eucefalní</a:t>
            </a:r>
            <a:r>
              <a:rPr lang="cs-CZ" dirty="0" smtClean="0"/>
              <a:t> – hlavová kapsula dobře  vyvinuta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   </a:t>
            </a:r>
            <a:endParaRPr lang="en-GB" dirty="0"/>
          </a:p>
        </p:txBody>
      </p:sp>
      <p:cxnSp>
        <p:nvCxnSpPr>
          <p:cNvPr id="8" name="Přímá spojnice 7"/>
          <p:cNvCxnSpPr/>
          <p:nvPr/>
        </p:nvCxnSpPr>
        <p:spPr>
          <a:xfrm>
            <a:off x="4317908" y="714477"/>
            <a:ext cx="0" cy="56886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://www.agromanual.cz/userfiles/image/clanky/rotrekl_8_2011_kvetilka/2_kvetilka_zelna_larva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2" t="9386" r="32992" b="7908"/>
          <a:stretch/>
        </p:blipFill>
        <p:spPr bwMode="auto">
          <a:xfrm rot="5400000">
            <a:off x="1051690" y="271356"/>
            <a:ext cx="1495537" cy="238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nd05.jxs.cz/597/707/5e658b1ae2_77890581_o2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538" r="43304" b="15942"/>
          <a:stretch/>
        </p:blipFill>
        <p:spPr bwMode="auto">
          <a:xfrm>
            <a:off x="608568" y="2852936"/>
            <a:ext cx="1909954" cy="168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h5.googleusercontent.com/-t8DtElKghcs/TX6rEwBX8RI/AAAAAAAAAl4/nKWy3Z60ebQ/s1600/Moomans+hellgrammite+4-11-2010+1-54-02+AM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" t="11646" r="11473" b="15410"/>
          <a:stretch/>
        </p:blipFill>
        <p:spPr bwMode="auto">
          <a:xfrm>
            <a:off x="608568" y="5345950"/>
            <a:ext cx="2772092" cy="151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encrypted-tbn1.gstatic.com/images?q=tbn:ANd9GcQfvGeDOU9aLNFGT4GiHw0TIOmOkBX10lyf6dLcZoAPTDv1PBjTIQ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1" t="11668" r="15968" b="25002"/>
          <a:stretch/>
        </p:blipFill>
        <p:spPr bwMode="auto">
          <a:xfrm>
            <a:off x="5488327" y="2881844"/>
            <a:ext cx="2520280" cy="165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bugguide.net/images/cache/TH5HAH4H3H0LWZXLUZRL2ZKL8ZILJH5LHR4LZRWHRRNHNZILFH9HYHUH1ZQLBH5H2Z4LUZRLEZ4HDHMH4ZLL5Z7H3H.jp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327" y="5373781"/>
            <a:ext cx="2912775" cy="145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pixabay.com/static/uploads/photo/2014/04/12/17/39/honey-bee-larvae-322532_640.jpg">
            <a:hlinkClick r:id="rId12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8" t="27888" r="36384" b="18958"/>
          <a:stretch/>
        </p:blipFill>
        <p:spPr bwMode="auto">
          <a:xfrm rot="16200000">
            <a:off x="5617071" y="564923"/>
            <a:ext cx="1495538" cy="179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9078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27584" y="12879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Hexapoda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Ectognatha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Pterygota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Neoptera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Paraneoptera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Hemiptera</a:t>
            </a:r>
            <a:endParaRPr lang="en-GB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3" name="Přímá spojnice 2"/>
          <p:cNvCxnSpPr/>
          <p:nvPr/>
        </p:nvCxnSpPr>
        <p:spPr>
          <a:xfrm>
            <a:off x="0" y="369332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2082203" y="382211"/>
            <a:ext cx="55446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err="1" smtClean="0"/>
              <a:t>Hemiptera</a:t>
            </a:r>
            <a:r>
              <a:rPr lang="cs-CZ" sz="2200" dirty="0" smtClean="0"/>
              <a:t>: </a:t>
            </a:r>
            <a:r>
              <a:rPr lang="cs-CZ" sz="2200" dirty="0" err="1" smtClean="0"/>
              <a:t>Sternorrhyncha</a:t>
            </a:r>
            <a:r>
              <a:rPr lang="cs-CZ" sz="2200" dirty="0" smtClean="0"/>
              <a:t> </a:t>
            </a:r>
            <a:r>
              <a:rPr lang="cs-CZ" sz="2200" dirty="0" smtClean="0"/>
              <a:t>- </a:t>
            </a:r>
            <a:r>
              <a:rPr lang="cs-CZ" sz="2200" dirty="0" err="1" smtClean="0"/>
              <a:t>Mšicosaví</a:t>
            </a:r>
            <a:endParaRPr lang="en-GB" sz="22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76703" y="813098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- bodec přiložen ke spodní straně těla, hlava </a:t>
            </a:r>
            <a:r>
              <a:rPr lang="cs-CZ" dirty="0" err="1" smtClean="0"/>
              <a:t>opistognáthní</a:t>
            </a:r>
            <a:endParaRPr lang="en-GB" dirty="0"/>
          </a:p>
        </p:txBody>
      </p:sp>
      <p:sp>
        <p:nvSpPr>
          <p:cNvPr id="6" name="TextovéPole 5"/>
          <p:cNvSpPr txBox="1"/>
          <p:nvPr/>
        </p:nvSpPr>
        <p:spPr>
          <a:xfrm>
            <a:off x="301940" y="1351801"/>
            <a:ext cx="45725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u="sng" dirty="0" err="1" smtClean="0"/>
              <a:t>Psylloidea</a:t>
            </a:r>
            <a:r>
              <a:rPr lang="cs-CZ" sz="2000" u="sng" dirty="0" smtClean="0"/>
              <a:t> (</a:t>
            </a:r>
            <a:r>
              <a:rPr lang="cs-CZ" sz="2000" u="sng" dirty="0" err="1" smtClean="0"/>
              <a:t>Mery</a:t>
            </a:r>
            <a:r>
              <a:rPr lang="cs-CZ" sz="2000" u="sng" dirty="0" smtClean="0"/>
              <a:t>)</a:t>
            </a:r>
          </a:p>
          <a:p>
            <a:r>
              <a:rPr lang="cs-CZ" dirty="0"/>
              <a:t>	</a:t>
            </a:r>
            <a:r>
              <a:rPr lang="cs-CZ" dirty="0" smtClean="0"/>
              <a:t>- mohutné zadní </a:t>
            </a:r>
            <a:r>
              <a:rPr lang="cs-CZ" dirty="0" err="1" smtClean="0"/>
              <a:t>coxy</a:t>
            </a:r>
            <a:endParaRPr lang="cs-CZ" dirty="0" smtClean="0"/>
          </a:p>
          <a:p>
            <a:r>
              <a:rPr lang="cs-CZ" dirty="0"/>
              <a:t>	</a:t>
            </a:r>
            <a:r>
              <a:rPr lang="cs-CZ" dirty="0" smtClean="0"/>
              <a:t>- střechovitě složená křídla</a:t>
            </a:r>
          </a:p>
          <a:p>
            <a:r>
              <a:rPr lang="cs-CZ" dirty="0"/>
              <a:t>	</a:t>
            </a:r>
            <a:r>
              <a:rPr lang="cs-CZ" dirty="0" smtClean="0"/>
              <a:t>- fytofágní – škůdci</a:t>
            </a:r>
          </a:p>
          <a:p>
            <a:r>
              <a:rPr lang="cs-CZ" dirty="0"/>
              <a:t>	</a:t>
            </a:r>
            <a:r>
              <a:rPr lang="cs-CZ" dirty="0" smtClean="0"/>
              <a:t>- 1-5 mm</a:t>
            </a:r>
          </a:p>
          <a:p>
            <a:r>
              <a:rPr lang="cs-CZ" dirty="0"/>
              <a:t>	</a:t>
            </a:r>
            <a:r>
              <a:rPr lang="cs-CZ" dirty="0" smtClean="0"/>
              <a:t>- u nás cca 125 druhů</a:t>
            </a:r>
          </a:p>
          <a:p>
            <a:r>
              <a:rPr lang="cs-CZ" dirty="0"/>
              <a:t>	</a:t>
            </a:r>
            <a:endParaRPr lang="en-GB" dirty="0"/>
          </a:p>
        </p:txBody>
      </p:sp>
      <p:pic>
        <p:nvPicPr>
          <p:cNvPr id="6146" name="Picture 2" descr="http://www.virtuaali.info/opetusmaatilat/photoalbum/9/287/omenakemppiV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9" t="4921" r="2729" b="11009"/>
          <a:stretch/>
        </p:blipFill>
        <p:spPr bwMode="auto">
          <a:xfrm>
            <a:off x="541825" y="3136905"/>
            <a:ext cx="3094072" cy="226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41958" y="3143833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Mera</a:t>
            </a:r>
            <a:r>
              <a:rPr lang="cs-CZ" sz="1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jabloňová (</a:t>
            </a:r>
            <a:r>
              <a:rPr lang="cs-CZ" sz="1200" i="1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Cacopsylla</a:t>
            </a:r>
            <a:r>
              <a:rPr lang="cs-CZ" sz="1200" i="1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cs-CZ" sz="1200" i="1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mali</a:t>
            </a:r>
            <a:r>
              <a:rPr lang="cs-CZ" sz="1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)</a:t>
            </a:r>
            <a:endParaRPr lang="en-GB" sz="12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982359" y="1351801"/>
            <a:ext cx="442849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u="sng" dirty="0" err="1" smtClean="0"/>
              <a:t>Aleyrodoidea</a:t>
            </a:r>
            <a:r>
              <a:rPr lang="cs-CZ" sz="2000" u="sng" dirty="0" smtClean="0"/>
              <a:t> (Molice)</a:t>
            </a:r>
          </a:p>
          <a:p>
            <a:r>
              <a:rPr lang="cs-CZ" dirty="0"/>
              <a:t>	</a:t>
            </a:r>
            <a:r>
              <a:rPr lang="cs-CZ" dirty="0" smtClean="0"/>
              <a:t>- tělo kryto bílou vrstvou vosku</a:t>
            </a:r>
          </a:p>
          <a:p>
            <a:r>
              <a:rPr lang="cs-CZ" dirty="0"/>
              <a:t>	</a:t>
            </a:r>
            <a:r>
              <a:rPr lang="cs-CZ" dirty="0" smtClean="0"/>
              <a:t>- larvy přisedlé</a:t>
            </a:r>
          </a:p>
          <a:p>
            <a:r>
              <a:rPr lang="cs-CZ" dirty="0"/>
              <a:t>	</a:t>
            </a:r>
            <a:r>
              <a:rPr lang="cs-CZ" dirty="0" smtClean="0"/>
              <a:t>- sají na spodní straně listů</a:t>
            </a:r>
          </a:p>
          <a:p>
            <a:r>
              <a:rPr lang="cs-CZ" dirty="0"/>
              <a:t>	</a:t>
            </a:r>
            <a:r>
              <a:rPr lang="cs-CZ" dirty="0" smtClean="0"/>
              <a:t>- 1-3 mm</a:t>
            </a:r>
          </a:p>
          <a:p>
            <a:r>
              <a:rPr lang="cs-CZ" dirty="0"/>
              <a:t>	</a:t>
            </a:r>
            <a:r>
              <a:rPr lang="cs-CZ" dirty="0" smtClean="0"/>
              <a:t>- u nás cca 20 druhů </a:t>
            </a:r>
            <a:endParaRPr lang="en-GB" dirty="0"/>
          </a:p>
        </p:txBody>
      </p:sp>
      <p:pic>
        <p:nvPicPr>
          <p:cNvPr id="6148" name="Picture 4" descr="http://www.biolib.cz/IMG/GAL/12646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5" t="1332" r="8276" b="33666"/>
          <a:stretch/>
        </p:blipFill>
        <p:spPr bwMode="auto">
          <a:xfrm rot="10800000">
            <a:off x="4874448" y="3282332"/>
            <a:ext cx="3297952" cy="242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4982359" y="3275404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Molice skleníková </a:t>
            </a:r>
            <a:endParaRPr lang="en-GB" sz="12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2" name="Přímá spojnice 11"/>
          <p:cNvCxnSpPr/>
          <p:nvPr/>
        </p:nvCxnSpPr>
        <p:spPr>
          <a:xfrm>
            <a:off x="4584879" y="1516339"/>
            <a:ext cx="0" cy="53285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 descr="https://encrypted-tbn0.gstatic.com/images?q=tbn:ANd9GcTywdGy17DsULHS3czRbgNUpJhBsvy-2wiW-xx9Ero0IIDDC2x7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956" y="5084579"/>
            <a:ext cx="2853353" cy="17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http://www7.inra.fr/hyppz/IMAGES/7030585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" t="10257" r="12467" b="16821"/>
          <a:stretch/>
        </p:blipFill>
        <p:spPr bwMode="auto">
          <a:xfrm>
            <a:off x="6109620" y="5112602"/>
            <a:ext cx="3049625" cy="176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8868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27584" y="12879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Hexapoda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Ectognatha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Pterygota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Neoptera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Paraneoptera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Hemiptera</a:t>
            </a:r>
            <a:endParaRPr lang="en-GB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3" name="Přímá spojnice 2"/>
          <p:cNvCxnSpPr/>
          <p:nvPr/>
        </p:nvCxnSpPr>
        <p:spPr>
          <a:xfrm>
            <a:off x="0" y="369332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1943708" y="398548"/>
            <a:ext cx="56166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err="1" smtClean="0"/>
              <a:t>Hemiptera</a:t>
            </a:r>
            <a:r>
              <a:rPr lang="cs-CZ" sz="2200" dirty="0" smtClean="0"/>
              <a:t>: </a:t>
            </a:r>
            <a:r>
              <a:rPr lang="cs-CZ" sz="2200" dirty="0" err="1" smtClean="0"/>
              <a:t>Sternorrhyncha</a:t>
            </a:r>
            <a:r>
              <a:rPr lang="cs-CZ" sz="2200" dirty="0" smtClean="0"/>
              <a:t> </a:t>
            </a:r>
            <a:r>
              <a:rPr lang="cs-CZ" sz="2200" dirty="0" smtClean="0"/>
              <a:t>- </a:t>
            </a:r>
            <a:r>
              <a:rPr lang="cs-CZ" sz="2200" dirty="0" err="1" smtClean="0"/>
              <a:t>Mšicosaví</a:t>
            </a:r>
            <a:endParaRPr lang="en-GB" sz="22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323528" y="829435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- bodec přiložen ke spodní straně těla, hlava </a:t>
            </a:r>
            <a:r>
              <a:rPr lang="cs-CZ" dirty="0" err="1" smtClean="0"/>
              <a:t>opistognáthní</a:t>
            </a:r>
            <a:endParaRPr lang="en-GB" dirty="0"/>
          </a:p>
        </p:txBody>
      </p:sp>
      <p:sp>
        <p:nvSpPr>
          <p:cNvPr id="6" name="TextovéPole 5"/>
          <p:cNvSpPr txBox="1"/>
          <p:nvPr/>
        </p:nvSpPr>
        <p:spPr>
          <a:xfrm>
            <a:off x="220605" y="1295458"/>
            <a:ext cx="457250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u="sng" dirty="0" err="1" smtClean="0"/>
              <a:t>Aphidoidea</a:t>
            </a:r>
            <a:r>
              <a:rPr lang="cs-CZ" sz="2000" u="sng" dirty="0" smtClean="0"/>
              <a:t> (Mšice)</a:t>
            </a:r>
          </a:p>
          <a:p>
            <a:r>
              <a:rPr lang="cs-CZ" dirty="0"/>
              <a:t>	</a:t>
            </a:r>
            <a:r>
              <a:rPr lang="cs-CZ" dirty="0" smtClean="0"/>
              <a:t>- často </a:t>
            </a:r>
            <a:r>
              <a:rPr lang="cs-CZ" dirty="0" err="1" smtClean="0"/>
              <a:t>apterní</a:t>
            </a:r>
            <a:endParaRPr lang="cs-CZ" dirty="0" smtClean="0"/>
          </a:p>
          <a:p>
            <a:r>
              <a:rPr lang="cs-CZ" dirty="0"/>
              <a:t>	</a:t>
            </a:r>
            <a:r>
              <a:rPr lang="cs-CZ" dirty="0" smtClean="0"/>
              <a:t>- </a:t>
            </a:r>
            <a:r>
              <a:rPr lang="cs-CZ" dirty="0" err="1" smtClean="0"/>
              <a:t>sifunculi</a:t>
            </a:r>
            <a:endParaRPr lang="cs-CZ" dirty="0" smtClean="0"/>
          </a:p>
          <a:p>
            <a:r>
              <a:rPr lang="cs-CZ" dirty="0"/>
              <a:t>	</a:t>
            </a:r>
            <a:r>
              <a:rPr lang="cs-CZ" dirty="0" smtClean="0"/>
              <a:t>- heterogonie, </a:t>
            </a:r>
            <a:r>
              <a:rPr lang="cs-CZ" dirty="0" smtClean="0"/>
              <a:t>partenogeneze</a:t>
            </a:r>
          </a:p>
          <a:p>
            <a:r>
              <a:rPr lang="cs-CZ" dirty="0" smtClean="0"/>
              <a:t>	- </a:t>
            </a:r>
            <a:r>
              <a:rPr lang="cs-CZ" dirty="0" err="1" smtClean="0"/>
              <a:t>monoekní</a:t>
            </a:r>
            <a:r>
              <a:rPr lang="cs-CZ" dirty="0"/>
              <a:t>, </a:t>
            </a:r>
            <a:r>
              <a:rPr lang="cs-CZ" dirty="0" err="1"/>
              <a:t>diekní</a:t>
            </a:r>
            <a:endParaRPr lang="cs-CZ" dirty="0" smtClean="0"/>
          </a:p>
          <a:p>
            <a:r>
              <a:rPr lang="cs-CZ" dirty="0"/>
              <a:t>	</a:t>
            </a:r>
            <a:r>
              <a:rPr lang="cs-CZ" dirty="0" smtClean="0"/>
              <a:t>- fytofágní – škůdci</a:t>
            </a:r>
          </a:p>
          <a:p>
            <a:r>
              <a:rPr lang="cs-CZ" dirty="0"/>
              <a:t>	</a:t>
            </a:r>
            <a:r>
              <a:rPr lang="cs-CZ" dirty="0" smtClean="0"/>
              <a:t>- </a:t>
            </a:r>
            <a:r>
              <a:rPr lang="cs-CZ" dirty="0" err="1" smtClean="0"/>
              <a:t>trofobioza</a:t>
            </a:r>
            <a:r>
              <a:rPr lang="cs-CZ" dirty="0" smtClean="0"/>
              <a:t> s mravenci</a:t>
            </a:r>
          </a:p>
          <a:p>
            <a:r>
              <a:rPr lang="cs-CZ" dirty="0"/>
              <a:t>	</a:t>
            </a:r>
            <a:r>
              <a:rPr lang="cs-CZ" dirty="0" smtClean="0"/>
              <a:t>- </a:t>
            </a:r>
            <a:r>
              <a:rPr lang="cs-CZ" dirty="0" smtClean="0"/>
              <a:t>u nás cca 700 druhů</a:t>
            </a:r>
          </a:p>
          <a:p>
            <a:endParaRPr lang="cs-CZ" dirty="0" smtClean="0"/>
          </a:p>
          <a:p>
            <a:r>
              <a:rPr lang="cs-CZ" dirty="0"/>
              <a:t>	</a:t>
            </a:r>
            <a:endParaRPr lang="en-GB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67544" y="3694878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u="sng" dirty="0" smtClean="0"/>
              <a:t>Mšice (</a:t>
            </a:r>
            <a:r>
              <a:rPr lang="cs-CZ" u="sng" dirty="0" err="1" smtClean="0"/>
              <a:t>Aphididae</a:t>
            </a:r>
            <a:r>
              <a:rPr lang="cs-CZ" u="sng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u="sng" dirty="0" err="1" smtClean="0"/>
              <a:t>Dutilky</a:t>
            </a:r>
            <a:r>
              <a:rPr lang="cs-CZ" u="sng" dirty="0" smtClean="0"/>
              <a:t> (</a:t>
            </a:r>
            <a:r>
              <a:rPr lang="cs-CZ" u="sng" dirty="0" err="1" smtClean="0"/>
              <a:t>Pemphigidae</a:t>
            </a:r>
            <a:r>
              <a:rPr lang="cs-CZ" u="sng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u="sng" dirty="0" smtClean="0"/>
              <a:t>Korovnice (</a:t>
            </a:r>
            <a:r>
              <a:rPr lang="cs-CZ" u="sng" dirty="0" err="1" smtClean="0"/>
              <a:t>Adelgidae</a:t>
            </a:r>
            <a:r>
              <a:rPr lang="cs-CZ" u="sng" dirty="0" smtClean="0"/>
              <a:t>)</a:t>
            </a:r>
            <a:endParaRPr lang="en-GB" u="sng" dirty="0"/>
          </a:p>
        </p:txBody>
      </p:sp>
      <p:pic>
        <p:nvPicPr>
          <p:cNvPr id="11266" name="Picture 2" descr="http://upload.wikimedia.org/wikipedia/commons/8/88/Aphids_May_2010-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" t="8832" r="11736" b="9237"/>
          <a:stretch/>
        </p:blipFill>
        <p:spPr bwMode="auto">
          <a:xfrm>
            <a:off x="26706" y="4834619"/>
            <a:ext cx="2774409" cy="204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560992" y="4804174"/>
            <a:ext cx="1287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Mšice maková</a:t>
            </a:r>
            <a:endParaRPr lang="en-GB" sz="1400" dirty="0"/>
          </a:p>
        </p:txBody>
      </p:sp>
      <p:pic>
        <p:nvPicPr>
          <p:cNvPr id="15" name="Picture 10" descr="http://www.420genetics.com/faq/pest/afig.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34"/>
          <a:stretch/>
        </p:blipFill>
        <p:spPr bwMode="auto">
          <a:xfrm>
            <a:off x="4408718" y="2395622"/>
            <a:ext cx="4736683" cy="240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biolib.cz/IMG/GAL/1426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221" y="776254"/>
            <a:ext cx="2013180" cy="151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Ã½sledek obrÃ¡zku pro Korovni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846" y="4834619"/>
            <a:ext cx="2735582" cy="204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Ã½sledek obrÃ¡zku pro dutilk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227" y="4834620"/>
            <a:ext cx="2732799" cy="204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4025458" y="4785846"/>
            <a:ext cx="1682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Korovnice smrková</a:t>
            </a:r>
            <a:endParaRPr lang="en-GB" sz="14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7401955" y="4831157"/>
            <a:ext cx="1332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/>
              <a:t>Dutilka</a:t>
            </a:r>
            <a:r>
              <a:rPr lang="cs-CZ" sz="1400" dirty="0" smtClean="0"/>
              <a:t> listová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5971567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27584" y="12879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Hexapoda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Ectognatha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Pterygota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Neoptera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Paraneoptera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Hemiptera</a:t>
            </a:r>
            <a:endParaRPr lang="en-GB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3" name="Přímá spojnice 2"/>
          <p:cNvCxnSpPr/>
          <p:nvPr/>
        </p:nvCxnSpPr>
        <p:spPr>
          <a:xfrm>
            <a:off x="0" y="369332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2044749" y="398548"/>
            <a:ext cx="568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err="1" smtClean="0"/>
              <a:t>Hemiptera</a:t>
            </a:r>
            <a:r>
              <a:rPr lang="cs-CZ" sz="2200" dirty="0" smtClean="0"/>
              <a:t>: </a:t>
            </a:r>
            <a:r>
              <a:rPr lang="cs-CZ" sz="2200" dirty="0" err="1" smtClean="0"/>
              <a:t>Sternorrhyncha</a:t>
            </a:r>
            <a:r>
              <a:rPr lang="cs-CZ" sz="2200" dirty="0" smtClean="0"/>
              <a:t> </a:t>
            </a:r>
            <a:r>
              <a:rPr lang="cs-CZ" sz="2200" dirty="0" smtClean="0"/>
              <a:t>- </a:t>
            </a:r>
            <a:r>
              <a:rPr lang="cs-CZ" sz="2200" dirty="0" err="1" smtClean="0"/>
              <a:t>Mšicosaví</a:t>
            </a:r>
            <a:endParaRPr lang="en-GB" sz="22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179512" y="829435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- bodec přiložen ke spodní straně těla, hlava </a:t>
            </a:r>
            <a:r>
              <a:rPr lang="cs-CZ" dirty="0" err="1" smtClean="0"/>
              <a:t>opistognáthní</a:t>
            </a:r>
            <a:endParaRPr lang="en-GB" dirty="0"/>
          </a:p>
        </p:txBody>
      </p:sp>
      <p:sp>
        <p:nvSpPr>
          <p:cNvPr id="8" name="TextovéPole 7"/>
          <p:cNvSpPr txBox="1"/>
          <p:nvPr/>
        </p:nvSpPr>
        <p:spPr>
          <a:xfrm>
            <a:off x="488306" y="1198767"/>
            <a:ext cx="797212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u="sng" dirty="0" err="1" smtClean="0"/>
              <a:t>Coccoidea</a:t>
            </a:r>
            <a:r>
              <a:rPr lang="cs-CZ" sz="2000" u="sng" dirty="0" smtClean="0"/>
              <a:t> (Červci)</a:t>
            </a:r>
          </a:p>
          <a:p>
            <a:r>
              <a:rPr lang="cs-CZ" dirty="0"/>
              <a:t>	</a:t>
            </a:r>
            <a:r>
              <a:rPr lang="cs-CZ" dirty="0" smtClean="0"/>
              <a:t>- samec 1 pár křídel, 2. </a:t>
            </a:r>
            <a:r>
              <a:rPr lang="cs-CZ" dirty="0" err="1" smtClean="0"/>
              <a:t>haltery</a:t>
            </a:r>
            <a:endParaRPr lang="cs-CZ" dirty="0" smtClean="0"/>
          </a:p>
          <a:p>
            <a:r>
              <a:rPr lang="cs-CZ" dirty="0"/>
              <a:t>	</a:t>
            </a:r>
            <a:r>
              <a:rPr lang="cs-CZ" dirty="0" smtClean="0"/>
              <a:t>- </a:t>
            </a:r>
            <a:r>
              <a:rPr lang="cs-CZ" dirty="0"/>
              <a:t>extrémní pohlavní </a:t>
            </a:r>
            <a:r>
              <a:rPr lang="cs-CZ" dirty="0" smtClean="0"/>
              <a:t>dimorfismus - </a:t>
            </a:r>
            <a:r>
              <a:rPr lang="cs-CZ" dirty="0"/>
              <a:t>larvy </a:t>
            </a:r>
            <a:r>
              <a:rPr lang="cs-CZ" dirty="0" smtClean="0"/>
              <a:t>a samice přisedlé</a:t>
            </a:r>
          </a:p>
          <a:p>
            <a:r>
              <a:rPr lang="cs-CZ" dirty="0"/>
              <a:t>	</a:t>
            </a:r>
            <a:r>
              <a:rPr lang="cs-CZ" dirty="0" smtClean="0"/>
              <a:t>- sají na spodní straně listů</a:t>
            </a:r>
          </a:p>
          <a:p>
            <a:r>
              <a:rPr lang="cs-CZ" dirty="0"/>
              <a:t>	</a:t>
            </a:r>
            <a:r>
              <a:rPr lang="cs-CZ" dirty="0" smtClean="0"/>
              <a:t>- u nás cca 140 druhů </a:t>
            </a:r>
            <a:endParaRPr lang="en-GB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96577" y="2735156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/>
              <a:t>Toulice</a:t>
            </a:r>
            <a:r>
              <a:rPr lang="cs-CZ" dirty="0" smtClean="0"/>
              <a:t> (</a:t>
            </a:r>
            <a:r>
              <a:rPr lang="cs-CZ" dirty="0" err="1" smtClean="0"/>
              <a:t>Orthezidae</a:t>
            </a:r>
            <a:r>
              <a:rPr lang="cs-CZ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Štítenky (</a:t>
            </a:r>
            <a:r>
              <a:rPr lang="cs-CZ" dirty="0" err="1" smtClean="0"/>
              <a:t>Diaspididae</a:t>
            </a:r>
            <a:r>
              <a:rPr lang="cs-CZ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Puklice (</a:t>
            </a:r>
            <a:r>
              <a:rPr lang="cs-CZ" dirty="0" err="1" smtClean="0"/>
              <a:t>Coccidae</a:t>
            </a:r>
            <a:r>
              <a:rPr lang="cs-CZ" dirty="0" smtClean="0"/>
              <a:t>)</a:t>
            </a:r>
            <a:endParaRPr lang="en-GB" dirty="0"/>
          </a:p>
        </p:txBody>
      </p:sp>
      <p:pic>
        <p:nvPicPr>
          <p:cNvPr id="15" name="Picture 6" descr="http://www.biolib.cz/IMG/GAL/1921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t="22353" r="21720" b="12442"/>
          <a:stretch/>
        </p:blipFill>
        <p:spPr bwMode="auto">
          <a:xfrm>
            <a:off x="6552000" y="2700162"/>
            <a:ext cx="2561010" cy="186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5.rajce.idnes.cz/d0510/2/2111/2111004_4d573b4475e665a001cc187150f2dda6/images/132_-_Puklice_svestkov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33" t="2004" r="16509" b="51386"/>
          <a:stretch/>
        </p:blipFill>
        <p:spPr bwMode="auto">
          <a:xfrm>
            <a:off x="488306" y="3988178"/>
            <a:ext cx="2421413" cy="286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atlasposkozeni.mendelu.cz/lib/showpic.php?id=1035&amp;ww=fotogalerie&amp;w=obraze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" t="479" r="12122" b="3143"/>
          <a:stretch/>
        </p:blipFill>
        <p:spPr bwMode="auto">
          <a:xfrm>
            <a:off x="3105522" y="4642245"/>
            <a:ext cx="2592288" cy="221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3890309" y="4659677"/>
            <a:ext cx="1997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Puklice švestková</a:t>
            </a:r>
            <a:endParaRPr lang="en-GB" sz="16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9" name="Picture 2" descr="http://svabblog.files.wordpress.com/2011/08/031011_1356_neobyejnm3.jpg?w=64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4" t="14928" r="25466" b="12335"/>
          <a:stretch/>
        </p:blipFill>
        <p:spPr bwMode="auto">
          <a:xfrm rot="16200000">
            <a:off x="4055715" y="2242811"/>
            <a:ext cx="1828713" cy="281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/>
          <p:cNvSpPr txBox="1"/>
          <p:nvPr/>
        </p:nvSpPr>
        <p:spPr>
          <a:xfrm>
            <a:off x="3560021" y="4262153"/>
            <a:ext cx="6183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Toulice</a:t>
            </a:r>
            <a:r>
              <a:rPr lang="cs-CZ" sz="16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cs-CZ" sz="16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kopřivová       - </a:t>
            </a:r>
            <a:r>
              <a:rPr lang="cs-CZ" sz="16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samice  </a:t>
            </a:r>
            <a:r>
              <a:rPr lang="cs-CZ" sz="16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 - </a:t>
            </a:r>
            <a:r>
              <a:rPr lang="cs-CZ" sz="16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samec</a:t>
            </a:r>
            <a:endParaRPr lang="en-GB" sz="16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079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27584" y="12879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Hexapoda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Ectognatha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Pterygota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Neoptera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Paraneoptera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Hemiptera</a:t>
            </a:r>
            <a:endParaRPr lang="en-GB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3" name="Přímá spojnice 2"/>
          <p:cNvCxnSpPr/>
          <p:nvPr/>
        </p:nvCxnSpPr>
        <p:spPr>
          <a:xfrm>
            <a:off x="0" y="369332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2204712" y="359876"/>
            <a:ext cx="48245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err="1"/>
              <a:t>Hemiptera</a:t>
            </a:r>
            <a:r>
              <a:rPr lang="cs-CZ" sz="2200" dirty="0"/>
              <a:t>: </a:t>
            </a:r>
            <a:r>
              <a:rPr lang="cs-CZ" sz="2200" dirty="0" err="1"/>
              <a:t>Auchenorrhyncha</a:t>
            </a:r>
            <a:r>
              <a:rPr lang="cs-CZ" sz="2200" dirty="0"/>
              <a:t> </a:t>
            </a:r>
            <a:r>
              <a:rPr lang="cs-CZ" sz="2200" dirty="0" smtClean="0"/>
              <a:t>- </a:t>
            </a:r>
            <a:r>
              <a:rPr lang="cs-CZ" sz="2200" dirty="0" err="1" smtClean="0"/>
              <a:t>Křísi</a:t>
            </a:r>
            <a:endParaRPr lang="en-GB" sz="22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82469" y="829435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z</a:t>
            </a:r>
            <a:r>
              <a:rPr lang="cs-CZ" dirty="0" smtClean="0"/>
              <a:t>adní nohy skákavé</a:t>
            </a:r>
          </a:p>
          <a:p>
            <a:pPr marL="285750" indent="-285750">
              <a:buFontTx/>
              <a:buChar char="-"/>
            </a:pPr>
            <a:r>
              <a:rPr lang="cs-CZ" dirty="0"/>
              <a:t>s</a:t>
            </a:r>
            <a:r>
              <a:rPr lang="cs-CZ" dirty="0" smtClean="0"/>
              <a:t>tridulace – </a:t>
            </a:r>
            <a:r>
              <a:rPr lang="cs-CZ" dirty="0" err="1" smtClean="0"/>
              <a:t>tymbál</a:t>
            </a:r>
            <a:r>
              <a:rPr lang="cs-CZ" dirty="0" smtClean="0"/>
              <a:t>, </a:t>
            </a:r>
            <a:r>
              <a:rPr lang="cs-CZ" dirty="0" err="1" smtClean="0"/>
              <a:t>tympanální</a:t>
            </a:r>
            <a:r>
              <a:rPr lang="cs-CZ" dirty="0" smtClean="0"/>
              <a:t> orgány</a:t>
            </a:r>
            <a:endParaRPr lang="en-GB" dirty="0"/>
          </a:p>
        </p:txBody>
      </p:sp>
      <p:sp>
        <p:nvSpPr>
          <p:cNvPr id="6" name="TextovéPole 5"/>
          <p:cNvSpPr txBox="1"/>
          <p:nvPr/>
        </p:nvSpPr>
        <p:spPr>
          <a:xfrm>
            <a:off x="251520" y="1556792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u="sng" dirty="0" err="1" smtClean="0"/>
              <a:t>Fulgoromorpha</a:t>
            </a:r>
            <a:r>
              <a:rPr lang="cs-CZ" sz="2000" u="sng" dirty="0" smtClean="0"/>
              <a:t> (Svítilky)</a:t>
            </a:r>
            <a:r>
              <a:rPr lang="cs-CZ" sz="2000" dirty="0" smtClean="0"/>
              <a:t>		</a:t>
            </a:r>
            <a:endParaRPr lang="en-GB" sz="2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31596" y="1986335"/>
            <a:ext cx="49201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/>
              <a:t>Svítilkovití</a:t>
            </a:r>
            <a:r>
              <a:rPr lang="cs-CZ" dirty="0" smtClean="0"/>
              <a:t> (</a:t>
            </a:r>
            <a:r>
              <a:rPr lang="cs-CZ" dirty="0" err="1" smtClean="0"/>
              <a:t>Fulgoridae</a:t>
            </a:r>
            <a:r>
              <a:rPr lang="cs-CZ" dirty="0" smtClean="0"/>
              <a:t>)</a:t>
            </a:r>
          </a:p>
          <a:p>
            <a:r>
              <a:rPr lang="cs-CZ" dirty="0"/>
              <a:t> </a:t>
            </a:r>
            <a:r>
              <a:rPr lang="cs-CZ" dirty="0" smtClean="0"/>
              <a:t>    </a:t>
            </a:r>
            <a:r>
              <a:rPr lang="cs-CZ" dirty="0" smtClean="0"/>
              <a:t> </a:t>
            </a:r>
            <a:r>
              <a:rPr lang="cs-CZ" dirty="0" smtClean="0"/>
              <a:t>– tropy, u nás </a:t>
            </a:r>
            <a:r>
              <a:rPr lang="cs-CZ" dirty="0" smtClean="0"/>
              <a:t>ne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/>
              <a:t>Žilnatkovití</a:t>
            </a:r>
            <a:r>
              <a:rPr lang="cs-CZ" dirty="0" smtClean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Cixidae</a:t>
            </a:r>
            <a:r>
              <a:rPr lang="cs-CZ" dirty="0" smtClean="0"/>
              <a:t>) </a:t>
            </a:r>
          </a:p>
        </p:txBody>
      </p:sp>
      <p:pic>
        <p:nvPicPr>
          <p:cNvPr id="12294" name="Picture 6" descr="http://arthropoda.pavouci-cz.eu/CZ%20INSECTA/CZ%20HEMIPTERA/CZ%20AUCHENORRHYNCHA/Data/Javesella%20pellucida/obr_A_Javesella_pellucida_1005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7" t="10165" r="18067" b="5455"/>
          <a:stretch/>
        </p:blipFill>
        <p:spPr bwMode="auto">
          <a:xfrm>
            <a:off x="4839810" y="2783160"/>
            <a:ext cx="2204712" cy="188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www.tropicaldesigns.com/sep04-2/LanternBeet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601038"/>
            <a:ext cx="2876287" cy="171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://upload.wikimedia.org/wikipedia/commons/8/89/Cixius.nervosus.-.lindse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9" r="19539" b="5213"/>
          <a:stretch/>
        </p:blipFill>
        <p:spPr bwMode="auto">
          <a:xfrm>
            <a:off x="467543" y="4821972"/>
            <a:ext cx="2592000" cy="188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2574068" y="4088032"/>
            <a:ext cx="769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Svítilka</a:t>
            </a:r>
            <a:endParaRPr lang="en-GB" sz="14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67543" y="6395848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/>
              <a:t>Žilnatka</a:t>
            </a:r>
            <a:endParaRPr lang="en-GB" sz="14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4858366" y="4362870"/>
            <a:ext cx="1136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/>
              <a:t>Ostruhovník</a:t>
            </a:r>
            <a:endParaRPr lang="en-GB" sz="1400" dirty="0"/>
          </a:p>
        </p:txBody>
      </p:sp>
      <p:sp>
        <p:nvSpPr>
          <p:cNvPr id="16" name="Obdélník 15"/>
          <p:cNvSpPr/>
          <p:nvPr/>
        </p:nvSpPr>
        <p:spPr>
          <a:xfrm>
            <a:off x="4552911" y="2231706"/>
            <a:ext cx="3669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Ostruhovníkovití</a:t>
            </a:r>
            <a:r>
              <a:rPr lang="cs-CZ" dirty="0"/>
              <a:t> (</a:t>
            </a:r>
            <a:r>
              <a:rPr lang="cs-CZ" dirty="0" err="1"/>
              <a:t>Delphacidae</a:t>
            </a:r>
            <a:r>
              <a:rPr lang="cs-CZ" dirty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27140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27584" y="12879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Hexapoda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Ectognatha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Pterygota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Neoptera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Paraneoptera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Hemiptera</a:t>
            </a:r>
            <a:endParaRPr lang="en-GB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3" name="Přímá spojnice 2"/>
          <p:cNvCxnSpPr/>
          <p:nvPr/>
        </p:nvCxnSpPr>
        <p:spPr>
          <a:xfrm>
            <a:off x="0" y="369332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2050113" y="398548"/>
            <a:ext cx="48245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err="1" smtClean="0"/>
              <a:t>Hemiptera</a:t>
            </a:r>
            <a:r>
              <a:rPr lang="cs-CZ" sz="2200" dirty="0" smtClean="0"/>
              <a:t>: </a:t>
            </a:r>
            <a:r>
              <a:rPr lang="cs-CZ" sz="2200" dirty="0" err="1" smtClean="0"/>
              <a:t>Auchenorrhyncha</a:t>
            </a:r>
            <a:r>
              <a:rPr lang="cs-CZ" sz="2200" dirty="0" smtClean="0"/>
              <a:t> </a:t>
            </a:r>
            <a:r>
              <a:rPr lang="cs-CZ" sz="2200" dirty="0" smtClean="0"/>
              <a:t>- </a:t>
            </a:r>
            <a:r>
              <a:rPr lang="cs-CZ" sz="2200" dirty="0" err="1" smtClean="0"/>
              <a:t>Křísi</a:t>
            </a:r>
            <a:endParaRPr lang="en-GB" sz="22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291891" y="1537329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 </a:t>
            </a:r>
            <a:r>
              <a:rPr lang="cs-CZ" sz="2000" u="sng" dirty="0" err="1" smtClean="0"/>
              <a:t>Ciccadomorpha</a:t>
            </a:r>
            <a:r>
              <a:rPr lang="cs-CZ" sz="2000" u="sng" dirty="0" smtClean="0"/>
              <a:t> (Křískové)</a:t>
            </a:r>
            <a:endParaRPr lang="en-GB" sz="2000" u="sng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51520" y="2195702"/>
            <a:ext cx="36724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/>
              <a:t>Cikádovití</a:t>
            </a:r>
            <a:r>
              <a:rPr lang="cs-CZ" dirty="0" smtClean="0"/>
              <a:t> (</a:t>
            </a:r>
            <a:r>
              <a:rPr lang="cs-CZ" dirty="0" err="1" smtClean="0"/>
              <a:t>Ciccadidae</a:t>
            </a:r>
            <a:r>
              <a:rPr lang="cs-CZ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Pěnodějky </a:t>
            </a:r>
            <a:r>
              <a:rPr lang="cs-CZ" dirty="0" smtClean="0"/>
              <a:t>(</a:t>
            </a:r>
            <a:r>
              <a:rPr lang="cs-CZ" dirty="0" err="1" smtClean="0"/>
              <a:t>Cercopidae</a:t>
            </a:r>
            <a:r>
              <a:rPr lang="cs-CZ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grpSp>
        <p:nvGrpSpPr>
          <p:cNvPr id="13" name="Skupina 12"/>
          <p:cNvGrpSpPr/>
          <p:nvPr/>
        </p:nvGrpSpPr>
        <p:grpSpPr>
          <a:xfrm>
            <a:off x="5557668" y="2649439"/>
            <a:ext cx="3427719" cy="1409130"/>
            <a:chOff x="129647" y="3068959"/>
            <a:chExt cx="4622373" cy="2157325"/>
          </a:xfrm>
        </p:grpSpPr>
        <p:pic>
          <p:nvPicPr>
            <p:cNvPr id="12290" name="Picture 2" descr="http://zahradaweb.cz/wp-content/uploads/sites/7/2011/08/A3145-Kristi-1.jpg_800x569-608x432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65" t="2577" r="6117" b="21308"/>
            <a:stretch/>
          </p:blipFill>
          <p:spPr bwMode="auto">
            <a:xfrm>
              <a:off x="1751603" y="3068959"/>
              <a:ext cx="3000417" cy="2157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2" name="Picture 4" descr="http://www.biolib.cz/IMG/GAL/107982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75" r="17731" b="2485"/>
            <a:stretch/>
          </p:blipFill>
          <p:spPr bwMode="auto">
            <a:xfrm>
              <a:off x="129647" y="3068960"/>
              <a:ext cx="1889518" cy="2157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ovéPole 11"/>
            <p:cNvSpPr txBox="1"/>
            <p:nvPr/>
          </p:nvSpPr>
          <p:spPr>
            <a:xfrm>
              <a:off x="2019167" y="4924473"/>
              <a:ext cx="23132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 smtClean="0"/>
                <a:t>Ostnohřbetka ovocná</a:t>
              </a:r>
              <a:endParaRPr lang="en-GB" sz="1200" dirty="0"/>
            </a:p>
          </p:txBody>
        </p:sp>
      </p:grpSp>
      <p:pic>
        <p:nvPicPr>
          <p:cNvPr id="12300" name="Picture 12" descr="http://www.biolib.cz/IMG/GAL/BIG/1002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926" y="4796092"/>
            <a:ext cx="2375006" cy="158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7210298" y="6071652"/>
            <a:ext cx="668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Křísek</a:t>
            </a:r>
            <a:endParaRPr lang="en-GB" sz="1400" dirty="0"/>
          </a:p>
        </p:txBody>
      </p:sp>
      <p:pic>
        <p:nvPicPr>
          <p:cNvPr id="22" name="Picture 12" descr="http://www.uky.edu/Ag/CritterFiles/casefile/insects/homoptera/cicadas/annnymp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68" y="2649439"/>
            <a:ext cx="1878176" cy="134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http://www.gpnc.org/images/jpegs/animals/pincicad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034" y="2636912"/>
            <a:ext cx="2896055" cy="134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s://www.wwt.org.uk/blog/wp-content/uploads/2012/05/Froghopper-warrenphotographic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5" t="1" r="12526" b="26031"/>
          <a:stretch/>
        </p:blipFill>
        <p:spPr bwMode="auto">
          <a:xfrm>
            <a:off x="185968" y="4560367"/>
            <a:ext cx="2001751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s://farm1.staticflickr.com/38/84752502_c518a65c2c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" t="13689" r="1730" b="21339"/>
          <a:stretch/>
        </p:blipFill>
        <p:spPr bwMode="auto">
          <a:xfrm>
            <a:off x="2248579" y="4568687"/>
            <a:ext cx="2255211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ovéPole 25"/>
          <p:cNvSpPr txBox="1"/>
          <p:nvPr/>
        </p:nvSpPr>
        <p:spPr>
          <a:xfrm>
            <a:off x="251520" y="829435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z</a:t>
            </a:r>
            <a:r>
              <a:rPr lang="cs-CZ" dirty="0" smtClean="0"/>
              <a:t>adní nohy skákavé</a:t>
            </a:r>
          </a:p>
          <a:p>
            <a:pPr marL="285750" indent="-285750">
              <a:buFontTx/>
              <a:buChar char="-"/>
            </a:pPr>
            <a:r>
              <a:rPr lang="cs-CZ" dirty="0"/>
              <a:t>s</a:t>
            </a:r>
            <a:r>
              <a:rPr lang="cs-CZ" dirty="0" smtClean="0"/>
              <a:t>tridulace – </a:t>
            </a:r>
            <a:r>
              <a:rPr lang="cs-CZ" dirty="0" err="1" smtClean="0"/>
              <a:t>tymbál</a:t>
            </a:r>
            <a:r>
              <a:rPr lang="cs-CZ" dirty="0" smtClean="0"/>
              <a:t>, </a:t>
            </a:r>
            <a:r>
              <a:rPr lang="cs-CZ" dirty="0" err="1" smtClean="0"/>
              <a:t>tympanální</a:t>
            </a:r>
            <a:r>
              <a:rPr lang="cs-CZ" dirty="0" smtClean="0"/>
              <a:t> orgány</a:t>
            </a:r>
            <a:endParaRPr lang="en-GB" dirty="0"/>
          </a:p>
        </p:txBody>
      </p:sp>
      <p:sp>
        <p:nvSpPr>
          <p:cNvPr id="16" name="Obdélník 15"/>
          <p:cNvSpPr/>
          <p:nvPr/>
        </p:nvSpPr>
        <p:spPr>
          <a:xfrm>
            <a:off x="5530536" y="2195702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Ostnohřbetky (</a:t>
            </a:r>
            <a:r>
              <a:rPr lang="cs-CZ" dirty="0" err="1"/>
              <a:t>Membracidae</a:t>
            </a:r>
            <a:r>
              <a:rPr lang="cs-CZ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Křískovití</a:t>
            </a:r>
            <a:r>
              <a:rPr lang="cs-CZ" dirty="0"/>
              <a:t> (</a:t>
            </a:r>
            <a:r>
              <a:rPr lang="cs-CZ" dirty="0" err="1"/>
              <a:t>Ciccadellidae</a:t>
            </a:r>
            <a:r>
              <a:rPr lang="cs-CZ" dirty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25002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27584" y="12879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Hexapoda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Ectognatha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Pterygota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Neoptera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Paraneoptera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Hemiptera</a:t>
            </a:r>
            <a:endParaRPr lang="en-GB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483768" y="398548"/>
            <a:ext cx="48245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err="1" smtClean="0"/>
              <a:t>Heteroptera</a:t>
            </a:r>
            <a:r>
              <a:rPr lang="cs-CZ" sz="2200" dirty="0" smtClean="0"/>
              <a:t> - Ploštice</a:t>
            </a:r>
            <a:endParaRPr lang="en-GB" sz="2200" dirty="0"/>
          </a:p>
        </p:txBody>
      </p:sp>
      <p:cxnSp>
        <p:nvCxnSpPr>
          <p:cNvPr id="4" name="Přímá spojnice 3"/>
          <p:cNvCxnSpPr/>
          <p:nvPr/>
        </p:nvCxnSpPr>
        <p:spPr>
          <a:xfrm>
            <a:off x="0" y="369332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142926" y="829435"/>
            <a:ext cx="900270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/>
              <a:t>Nepomorpha</a:t>
            </a:r>
            <a:r>
              <a:rPr lang="cs-CZ" dirty="0" smtClean="0"/>
              <a:t> </a:t>
            </a:r>
          </a:p>
          <a:p>
            <a:pPr marL="0" lvl="1"/>
            <a:r>
              <a:rPr lang="cs-CZ" dirty="0" smtClean="0"/>
              <a:t>	- </a:t>
            </a:r>
            <a:r>
              <a:rPr lang="cs-CZ" dirty="0" err="1"/>
              <a:t>Nepidae</a:t>
            </a:r>
            <a:r>
              <a:rPr lang="cs-CZ" dirty="0"/>
              <a:t> (</a:t>
            </a:r>
            <a:r>
              <a:rPr lang="cs-CZ" dirty="0" err="1"/>
              <a:t>Splešťulovití</a:t>
            </a:r>
            <a:r>
              <a:rPr lang="cs-CZ" dirty="0"/>
              <a:t> ), </a:t>
            </a:r>
            <a:r>
              <a:rPr lang="cs-CZ" dirty="0" err="1"/>
              <a:t>Naucoridae</a:t>
            </a:r>
            <a:r>
              <a:rPr lang="cs-CZ" dirty="0"/>
              <a:t> (</a:t>
            </a:r>
            <a:r>
              <a:rPr lang="cs-CZ" dirty="0" err="1"/>
              <a:t>Bodulovití</a:t>
            </a:r>
            <a:r>
              <a:rPr lang="cs-CZ" dirty="0"/>
              <a:t>), </a:t>
            </a:r>
            <a:r>
              <a:rPr lang="cs-CZ" dirty="0" err="1"/>
              <a:t>Aphelocheiridae</a:t>
            </a:r>
            <a:r>
              <a:rPr lang="cs-CZ" dirty="0"/>
              <a:t> </a:t>
            </a:r>
            <a:r>
              <a:rPr lang="cs-CZ" dirty="0" smtClean="0"/>
              <a:t>	(</a:t>
            </a:r>
            <a:r>
              <a:rPr lang="cs-CZ" dirty="0" err="1"/>
              <a:t>Hlubenkovití</a:t>
            </a:r>
            <a:r>
              <a:rPr lang="cs-CZ" dirty="0"/>
              <a:t>), </a:t>
            </a:r>
            <a:r>
              <a:rPr lang="cs-CZ" dirty="0" err="1"/>
              <a:t>Notonectidae</a:t>
            </a:r>
            <a:r>
              <a:rPr lang="cs-CZ" dirty="0"/>
              <a:t> (</a:t>
            </a:r>
            <a:r>
              <a:rPr lang="cs-CZ" dirty="0" err="1"/>
              <a:t>Znakoplavkovití</a:t>
            </a:r>
            <a:r>
              <a:rPr lang="cs-CZ" dirty="0"/>
              <a:t>), </a:t>
            </a:r>
            <a:r>
              <a:rPr lang="cs-CZ" dirty="0" err="1"/>
              <a:t>Corixidae</a:t>
            </a:r>
            <a:r>
              <a:rPr lang="cs-CZ" dirty="0"/>
              <a:t> (</a:t>
            </a:r>
            <a:r>
              <a:rPr lang="cs-CZ" dirty="0" err="1"/>
              <a:t>Klešťankovití</a:t>
            </a:r>
            <a:r>
              <a:rPr lang="cs-CZ" dirty="0" smtClean="0"/>
              <a:t>),…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/>
              <a:t>Gerromorpha</a:t>
            </a:r>
            <a:endParaRPr lang="cs-CZ" dirty="0" smtClean="0"/>
          </a:p>
          <a:p>
            <a:pPr lvl="1"/>
            <a:r>
              <a:rPr lang="cs-CZ" dirty="0"/>
              <a:t>	</a:t>
            </a:r>
            <a:r>
              <a:rPr lang="cs-CZ" dirty="0" smtClean="0"/>
              <a:t>- </a:t>
            </a:r>
            <a:r>
              <a:rPr lang="cs-CZ" dirty="0" err="1" smtClean="0"/>
              <a:t>Gerridae</a:t>
            </a:r>
            <a:r>
              <a:rPr lang="cs-CZ" dirty="0" smtClean="0"/>
              <a:t> (</a:t>
            </a:r>
            <a:r>
              <a:rPr lang="cs-CZ" dirty="0" err="1" smtClean="0"/>
              <a:t>Bruslařkovití</a:t>
            </a:r>
            <a:r>
              <a:rPr lang="cs-CZ" dirty="0" smtClean="0"/>
              <a:t>), </a:t>
            </a:r>
            <a:r>
              <a:rPr lang="cs-CZ" dirty="0" err="1" smtClean="0"/>
              <a:t>Veliidae</a:t>
            </a:r>
            <a:r>
              <a:rPr lang="cs-CZ" dirty="0" smtClean="0"/>
              <a:t> (</a:t>
            </a:r>
            <a:r>
              <a:rPr lang="cs-CZ" dirty="0" err="1" smtClean="0"/>
              <a:t>Hladinatkovití</a:t>
            </a:r>
            <a:r>
              <a:rPr lang="cs-CZ" dirty="0" smtClean="0"/>
              <a:t>), </a:t>
            </a:r>
            <a:r>
              <a:rPr lang="cs-CZ" dirty="0" err="1" smtClean="0"/>
              <a:t>Hydrometridae</a:t>
            </a:r>
            <a:r>
              <a:rPr lang="cs-CZ" dirty="0" smtClean="0"/>
              <a:t> (</a:t>
            </a:r>
            <a:r>
              <a:rPr lang="cs-CZ" dirty="0" err="1" smtClean="0"/>
              <a:t>Vodoměrkovití</a:t>
            </a:r>
            <a:r>
              <a:rPr lang="cs-CZ" dirty="0" smtClean="0"/>
              <a:t>), </a:t>
            </a:r>
            <a:r>
              <a:rPr lang="cs-CZ" dirty="0" err="1" smtClean="0"/>
              <a:t>Mesoveliidae</a:t>
            </a:r>
            <a:r>
              <a:rPr lang="cs-CZ" dirty="0" smtClean="0"/>
              <a:t> (</a:t>
            </a:r>
            <a:r>
              <a:rPr lang="cs-CZ" dirty="0" err="1" smtClean="0"/>
              <a:t>Nártnicovití</a:t>
            </a:r>
            <a:r>
              <a:rPr lang="cs-CZ" dirty="0" smtClean="0"/>
              <a:t>),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/>
              <a:t>Cimicomorpha</a:t>
            </a:r>
            <a:endParaRPr lang="cs-CZ" dirty="0" smtClean="0"/>
          </a:p>
          <a:p>
            <a:pPr lvl="1"/>
            <a:r>
              <a:rPr lang="cs-CZ" dirty="0"/>
              <a:t>	</a:t>
            </a:r>
            <a:r>
              <a:rPr lang="cs-CZ" dirty="0" smtClean="0"/>
              <a:t>- </a:t>
            </a:r>
            <a:r>
              <a:rPr lang="cs-CZ" dirty="0" err="1" smtClean="0"/>
              <a:t>Miridae</a:t>
            </a:r>
            <a:r>
              <a:rPr lang="cs-CZ" dirty="0" smtClean="0"/>
              <a:t> (</a:t>
            </a:r>
            <a:r>
              <a:rPr lang="cs-CZ" dirty="0" err="1" smtClean="0"/>
              <a:t>Klopuškovití</a:t>
            </a:r>
            <a:r>
              <a:rPr lang="cs-CZ" dirty="0" smtClean="0"/>
              <a:t>), </a:t>
            </a:r>
            <a:r>
              <a:rPr lang="cs-CZ" dirty="0" err="1" smtClean="0"/>
              <a:t>Nabidae</a:t>
            </a:r>
            <a:r>
              <a:rPr lang="cs-CZ" dirty="0" smtClean="0"/>
              <a:t> (</a:t>
            </a:r>
            <a:r>
              <a:rPr lang="cs-CZ" dirty="0" err="1" smtClean="0"/>
              <a:t>Lovčicovití</a:t>
            </a:r>
            <a:r>
              <a:rPr lang="cs-CZ" dirty="0" smtClean="0"/>
              <a:t>), </a:t>
            </a:r>
            <a:r>
              <a:rPr lang="cs-CZ" dirty="0" err="1" smtClean="0"/>
              <a:t>Tingidae</a:t>
            </a:r>
            <a:r>
              <a:rPr lang="cs-CZ" dirty="0" smtClean="0"/>
              <a:t> (</a:t>
            </a:r>
            <a:r>
              <a:rPr lang="cs-CZ" dirty="0" err="1" smtClean="0"/>
              <a:t>Síťnatkovití</a:t>
            </a:r>
            <a:r>
              <a:rPr lang="cs-CZ" dirty="0" smtClean="0"/>
              <a:t>), </a:t>
            </a:r>
            <a:r>
              <a:rPr lang="cs-CZ" dirty="0" err="1" smtClean="0"/>
              <a:t>Reduviidae</a:t>
            </a:r>
            <a:r>
              <a:rPr lang="cs-CZ" dirty="0" smtClean="0"/>
              <a:t> (</a:t>
            </a:r>
            <a:r>
              <a:rPr lang="cs-CZ" dirty="0" err="1" smtClean="0"/>
              <a:t>Zákeřnicovití</a:t>
            </a:r>
            <a:r>
              <a:rPr lang="cs-CZ" dirty="0" smtClean="0"/>
              <a:t>), </a:t>
            </a:r>
            <a:r>
              <a:rPr lang="cs-CZ" dirty="0" err="1" smtClean="0"/>
              <a:t>Cimicidae</a:t>
            </a:r>
            <a:r>
              <a:rPr lang="cs-CZ" dirty="0" smtClean="0"/>
              <a:t> (</a:t>
            </a:r>
            <a:r>
              <a:rPr lang="cs-CZ" dirty="0" err="1" smtClean="0"/>
              <a:t>Štěnicovití</a:t>
            </a:r>
            <a:r>
              <a:rPr lang="cs-CZ" dirty="0" smtClean="0"/>
              <a:t>),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/>
              <a:t>Pentatomomorpha</a:t>
            </a:r>
            <a:endParaRPr lang="cs-CZ" dirty="0" smtClean="0"/>
          </a:p>
          <a:p>
            <a:pPr lvl="1"/>
            <a:r>
              <a:rPr lang="cs-CZ" dirty="0"/>
              <a:t>	</a:t>
            </a:r>
            <a:r>
              <a:rPr lang="cs-CZ" dirty="0" smtClean="0"/>
              <a:t>- </a:t>
            </a:r>
            <a:r>
              <a:rPr lang="cs-CZ" dirty="0" err="1" smtClean="0"/>
              <a:t>Lygaeidae</a:t>
            </a:r>
            <a:r>
              <a:rPr lang="cs-CZ" dirty="0" smtClean="0"/>
              <a:t> (</a:t>
            </a:r>
            <a:r>
              <a:rPr lang="cs-CZ" dirty="0" err="1" smtClean="0"/>
              <a:t>Ploštičkovití</a:t>
            </a:r>
            <a:r>
              <a:rPr lang="cs-CZ" dirty="0" smtClean="0"/>
              <a:t>), </a:t>
            </a:r>
            <a:r>
              <a:rPr lang="cs-CZ" dirty="0" err="1" smtClean="0"/>
              <a:t>Pyrrhocoridae</a:t>
            </a:r>
            <a:r>
              <a:rPr lang="cs-CZ" dirty="0" smtClean="0"/>
              <a:t> (</a:t>
            </a:r>
            <a:r>
              <a:rPr lang="cs-CZ" dirty="0" err="1" smtClean="0"/>
              <a:t>Ruměnicovití</a:t>
            </a:r>
            <a:r>
              <a:rPr lang="cs-CZ" dirty="0" smtClean="0"/>
              <a:t>), </a:t>
            </a:r>
            <a:r>
              <a:rPr lang="cs-CZ" dirty="0" err="1" smtClean="0"/>
              <a:t>Coreidae</a:t>
            </a:r>
            <a:r>
              <a:rPr lang="cs-CZ" dirty="0" smtClean="0"/>
              <a:t> (</a:t>
            </a:r>
            <a:r>
              <a:rPr lang="cs-CZ" dirty="0" err="1" smtClean="0"/>
              <a:t>Vroubenkovití</a:t>
            </a:r>
            <a:r>
              <a:rPr lang="cs-CZ" dirty="0" smtClean="0"/>
              <a:t>), </a:t>
            </a:r>
            <a:r>
              <a:rPr lang="cs-CZ" dirty="0" err="1" smtClean="0"/>
              <a:t>Cydnidae</a:t>
            </a:r>
            <a:r>
              <a:rPr lang="cs-CZ" dirty="0" smtClean="0"/>
              <a:t> (</a:t>
            </a:r>
            <a:r>
              <a:rPr lang="cs-CZ" dirty="0" err="1" smtClean="0"/>
              <a:t>Hrabulkovití</a:t>
            </a:r>
            <a:r>
              <a:rPr lang="cs-CZ" dirty="0" smtClean="0"/>
              <a:t>), </a:t>
            </a:r>
            <a:r>
              <a:rPr lang="cs-CZ" dirty="0" err="1" smtClean="0"/>
              <a:t>Scutellaridae</a:t>
            </a:r>
            <a:r>
              <a:rPr lang="cs-CZ" dirty="0" smtClean="0"/>
              <a:t> (</a:t>
            </a:r>
            <a:r>
              <a:rPr lang="cs-CZ" dirty="0" err="1" smtClean="0"/>
              <a:t>Kněžicovití</a:t>
            </a:r>
            <a:r>
              <a:rPr lang="cs-CZ" dirty="0" smtClean="0"/>
              <a:t>), </a:t>
            </a:r>
            <a:r>
              <a:rPr lang="cs-CZ" dirty="0" err="1" smtClean="0"/>
              <a:t>Pentatomidae</a:t>
            </a:r>
            <a:r>
              <a:rPr lang="cs-CZ" dirty="0" smtClean="0"/>
              <a:t> (</a:t>
            </a:r>
            <a:r>
              <a:rPr lang="cs-CZ" dirty="0" err="1" smtClean="0"/>
              <a:t>Kněžicovití</a:t>
            </a:r>
            <a:r>
              <a:rPr lang="cs-CZ" dirty="0" smtClean="0"/>
              <a:t>),… …</a:t>
            </a:r>
          </a:p>
          <a:p>
            <a:pPr lvl="1"/>
            <a:r>
              <a:rPr lang="cs-CZ" dirty="0"/>
              <a:t>	</a:t>
            </a:r>
            <a:endParaRPr lang="cs-CZ" dirty="0" smtClean="0"/>
          </a:p>
          <a:p>
            <a:pPr lvl="1"/>
            <a:endParaRPr lang="cs-CZ" dirty="0" smtClean="0"/>
          </a:p>
        </p:txBody>
      </p:sp>
      <p:pic>
        <p:nvPicPr>
          <p:cNvPr id="13314" name="Picture 2" descr="http://thumbs.dreamstime.com/x/heteroptera-red-black-bug-59088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9" t="7505" r="10883" b="6504"/>
          <a:stretch/>
        </p:blipFill>
        <p:spPr bwMode="auto">
          <a:xfrm>
            <a:off x="0" y="5393156"/>
            <a:ext cx="1907704" cy="146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insects.at/Heteroptera/Pentatomoidea/Pentatomidae/Pentatominae/Eurydema_ornata_B_0712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3" t="7304" r="21353" b="-7304"/>
          <a:stretch/>
        </p:blipFill>
        <p:spPr bwMode="auto">
          <a:xfrm>
            <a:off x="1907704" y="5393156"/>
            <a:ext cx="1944000" cy="166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www.koleopterologie.de/heteroptera/1d-lep/nepidae-nepa-cinerea-foto-koehl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393156"/>
            <a:ext cx="2189022" cy="145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://www.fotoradce.cz/galerie/albums/userpics/10250/normal_Hrabulka_ji%C5%BEn%C3%AD_(Tritomegas_sexmaculantus)_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7" t="3303" r="2665" b="6040"/>
          <a:stretch/>
        </p:blipFill>
        <p:spPr bwMode="auto">
          <a:xfrm>
            <a:off x="7275199" y="5393157"/>
            <a:ext cx="1870432" cy="145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www3.ag.purdue.edu/entm/images/news/stin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703" y="5393156"/>
            <a:ext cx="1658313" cy="146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42926" y="6525344"/>
            <a:ext cx="8301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Kněžice pruhovaná      Ruměnice pospolná        Kněžice chlupatá          Splešťule blátivá      </a:t>
            </a:r>
            <a:r>
              <a:rPr lang="cs-CZ" sz="1400" dirty="0" err="1" smtClean="0"/>
              <a:t>Hrabulka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6827140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dirtdoctor.com/pics/content_img.3036.img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23" y="557972"/>
            <a:ext cx="7410230" cy="24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67544" y="188640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Hemiptera</a:t>
            </a:r>
            <a:r>
              <a:rPr lang="cs-CZ" dirty="0" smtClean="0"/>
              <a:t>: </a:t>
            </a:r>
            <a:r>
              <a:rPr lang="cs-CZ" dirty="0" err="1" smtClean="0"/>
              <a:t>Heteroptera</a:t>
            </a:r>
            <a:endParaRPr lang="en-GB" dirty="0"/>
          </a:p>
        </p:txBody>
      </p:sp>
      <p:pic>
        <p:nvPicPr>
          <p:cNvPr id="4100" name="Picture 4" descr="http://www.aenews.wsu.edu/Oct01AENews/bigeyedjuv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96" y="3212975"/>
            <a:ext cx="2105025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esc-sec.ca/insectphotos/jclucier/images/Heteroptera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416" y="3204403"/>
            <a:ext cx="4340954" cy="324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717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123015" y="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Hexapoda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Entognatha</a:t>
            </a:r>
            <a:endParaRPr lang="en-GB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555776" y="369332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Collembola</a:t>
            </a:r>
            <a:r>
              <a:rPr lang="cs-CZ" sz="2400" dirty="0" smtClean="0"/>
              <a:t> - Chvostoskoci</a:t>
            </a:r>
            <a:endParaRPr lang="en-GB" sz="2400" dirty="0"/>
          </a:p>
        </p:txBody>
      </p:sp>
      <p:cxnSp>
        <p:nvCxnSpPr>
          <p:cNvPr id="9" name="Přímá spojnice 8"/>
          <p:cNvCxnSpPr/>
          <p:nvPr/>
        </p:nvCxnSpPr>
        <p:spPr>
          <a:xfrm>
            <a:off x="0" y="369332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Skupina 24"/>
          <p:cNvGrpSpPr/>
          <p:nvPr/>
        </p:nvGrpSpPr>
        <p:grpSpPr>
          <a:xfrm>
            <a:off x="186578" y="2604215"/>
            <a:ext cx="3548959" cy="1758242"/>
            <a:chOff x="2638107" y="861111"/>
            <a:chExt cx="3651762" cy="201622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8107" y="861111"/>
              <a:ext cx="3651762" cy="2016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Přímá spojnice se šipkou 10"/>
            <p:cNvCxnSpPr/>
            <p:nvPr/>
          </p:nvCxnSpPr>
          <p:spPr>
            <a:xfrm flipV="1">
              <a:off x="3923928" y="1988840"/>
              <a:ext cx="360040" cy="36004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se šipkou 17"/>
            <p:cNvCxnSpPr/>
            <p:nvPr/>
          </p:nvCxnSpPr>
          <p:spPr>
            <a:xfrm flipH="1" flipV="1">
              <a:off x="4860032" y="1869223"/>
              <a:ext cx="72008" cy="62367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se šipkou 19"/>
            <p:cNvCxnSpPr/>
            <p:nvPr/>
          </p:nvCxnSpPr>
          <p:spPr>
            <a:xfrm flipH="1" flipV="1">
              <a:off x="5543973" y="2109052"/>
              <a:ext cx="288032" cy="16782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ovéPole 25"/>
          <p:cNvSpPr txBox="1"/>
          <p:nvPr/>
        </p:nvSpPr>
        <p:spPr>
          <a:xfrm>
            <a:off x="107503" y="849889"/>
            <a:ext cx="72560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 smtClean="0"/>
              <a:t>skupiny očí v očním poli (5 + 3 očka)</a:t>
            </a:r>
          </a:p>
          <a:p>
            <a:pPr marL="285750" indent="-285750">
              <a:buFontTx/>
              <a:buChar char="-"/>
            </a:pPr>
            <a:r>
              <a:rPr lang="cs-CZ" dirty="0" err="1" smtClean="0"/>
              <a:t>ú.ú</a:t>
            </a:r>
            <a:r>
              <a:rPr lang="cs-CZ" dirty="0" smtClean="0"/>
              <a:t>. kousací nebo bodavě savé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dýchání celým povrchem těla; </a:t>
            </a:r>
            <a:endParaRPr lang="cs-CZ" dirty="0" smtClean="0"/>
          </a:p>
          <a:p>
            <a:r>
              <a:rPr lang="cs-CZ" dirty="0" smtClean="0"/>
              <a:t>- larvy </a:t>
            </a:r>
            <a:r>
              <a:rPr lang="cs-CZ" dirty="0"/>
              <a:t>podobné dospělcům, 4-5 </a:t>
            </a:r>
            <a:r>
              <a:rPr lang="cs-CZ" dirty="0" smtClean="0"/>
              <a:t>svlékání, </a:t>
            </a:r>
            <a:r>
              <a:rPr lang="cs-CZ" dirty="0" err="1" smtClean="0"/>
              <a:t>postadultní</a:t>
            </a:r>
            <a:r>
              <a:rPr lang="cs-CZ" dirty="0" smtClean="0"/>
              <a:t> </a:t>
            </a:r>
            <a:r>
              <a:rPr lang="cs-CZ" dirty="0" smtClean="0"/>
              <a:t>svlékání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reflexní krvácení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zadeček 6 článků – skákací aparát</a:t>
            </a:r>
            <a:endParaRPr lang="en-GB" dirty="0"/>
          </a:p>
        </p:txBody>
      </p:sp>
      <p:sp>
        <p:nvSpPr>
          <p:cNvPr id="27" name="Obdélník 26"/>
          <p:cNvSpPr/>
          <p:nvPr/>
        </p:nvSpPr>
        <p:spPr>
          <a:xfrm>
            <a:off x="107503" y="849889"/>
            <a:ext cx="6546937" cy="175432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ovéPole 28"/>
          <p:cNvSpPr txBox="1"/>
          <p:nvPr/>
        </p:nvSpPr>
        <p:spPr>
          <a:xfrm>
            <a:off x="88849" y="456656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 smtClean="0"/>
              <a:t>max. 7 mm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u nás ~ 600 druhů</a:t>
            </a:r>
            <a:endParaRPr lang="en-GB" dirty="0"/>
          </a:p>
        </p:txBody>
      </p:sp>
      <p:sp>
        <p:nvSpPr>
          <p:cNvPr id="30" name="Obdélník 29"/>
          <p:cNvSpPr/>
          <p:nvPr/>
        </p:nvSpPr>
        <p:spPr>
          <a:xfrm>
            <a:off x="76686" y="4593302"/>
            <a:ext cx="2304256" cy="64633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lh4.googleusercontent.com/-NSd_VQHDF14/UXFMEri8XaI/AAAAAAAAAdY/8nNBL80RzLU/s400/larvenka2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69" y="5405420"/>
            <a:ext cx="1905000" cy="110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collembola.org/images/hopkin/2004/bielan01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409" y="4566560"/>
            <a:ext cx="2596796" cy="194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ovéPole 30"/>
          <p:cNvSpPr txBox="1"/>
          <p:nvPr/>
        </p:nvSpPr>
        <p:spPr>
          <a:xfrm>
            <a:off x="923076" y="6503946"/>
            <a:ext cx="4732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/>
              <a:t>Larvěnka</a:t>
            </a:r>
            <a:r>
              <a:rPr lang="cs-CZ" sz="1600" dirty="0" smtClean="0"/>
              <a:t> obrovská (</a:t>
            </a:r>
            <a:r>
              <a:rPr lang="cs-CZ" sz="1600" i="1" dirty="0" err="1" smtClean="0"/>
              <a:t>Tetrodontophora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bialensis</a:t>
            </a:r>
            <a:r>
              <a:rPr lang="cs-CZ" sz="1400" dirty="0" smtClean="0"/>
              <a:t>)</a:t>
            </a:r>
            <a:endParaRPr lang="en-GB" sz="1400" dirty="0"/>
          </a:p>
        </p:txBody>
      </p:sp>
      <p:pic>
        <p:nvPicPr>
          <p:cNvPr id="1034" name="Picture 10" descr="http://www.collembola.org/images/dewilde/podaqu01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139" y="4566560"/>
            <a:ext cx="2762869" cy="194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ollembola.org/images/uk/michaelson/Podura-aquatica-20100709-Jonathan-Michaelson-UK-Berkshire-l.jpg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" t="7502" r="1864" b="10490"/>
          <a:stretch/>
        </p:blipFill>
        <p:spPr bwMode="auto">
          <a:xfrm>
            <a:off x="7533973" y="5724128"/>
            <a:ext cx="1292482" cy="79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" name="TextovéPole 1024"/>
          <p:cNvSpPr txBox="1"/>
          <p:nvPr/>
        </p:nvSpPr>
        <p:spPr>
          <a:xfrm>
            <a:off x="5824037" y="6503946"/>
            <a:ext cx="341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/>
              <a:t>Mákovka</a:t>
            </a:r>
            <a:r>
              <a:rPr lang="cs-CZ" sz="1600" dirty="0" smtClean="0"/>
              <a:t> vodní (</a:t>
            </a:r>
            <a:r>
              <a:rPr lang="cs-CZ" sz="1600" i="1" dirty="0" err="1" smtClean="0"/>
              <a:t>Podura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aquatica</a:t>
            </a:r>
            <a:r>
              <a:rPr lang="cs-CZ" sz="1600" dirty="0" smtClean="0"/>
              <a:t>)</a:t>
            </a:r>
            <a:endParaRPr lang="en-GB" sz="1600" dirty="0"/>
          </a:p>
        </p:txBody>
      </p:sp>
      <p:pic>
        <p:nvPicPr>
          <p:cNvPr id="1036" name="Picture 12" descr="http://bugguide.net/images/raw/0K2KLKEKIKBKMKY01QTK7KHS7KTK4KCK1QRS2Q6KSKEKRKAKXKF0UQCK9QJ0WQ10QKC02Q10GQ2KHK.jpg">
            <a:hlinkClick r:id="rId11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1" b="-5411"/>
          <a:stretch/>
        </p:blipFill>
        <p:spPr bwMode="auto">
          <a:xfrm>
            <a:off x="6803577" y="690697"/>
            <a:ext cx="2362784" cy="207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1.bp.blogspot.com/-Gb7P7O6M-po/UVdA6ZIVUDI/AAAAAAAACCI/MsTbReOcn5M/s1600/KGB_5359.jpg">
            <a:hlinkClick r:id="rId13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" t="5656" r="1707" b="5205"/>
          <a:stretch/>
        </p:blipFill>
        <p:spPr bwMode="auto">
          <a:xfrm>
            <a:off x="6707012" y="3041157"/>
            <a:ext cx="2536897" cy="132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bugguide.net/images/raw/ARRQ9RSQYRZQOQM0NRX0H0E0CRE0YRKQFRMQR00QK0MQK050OQ80URM0L0N0JRIQORMQ0060Q0N0.jpg">
            <a:hlinkClick r:id="rId15"/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" t="11105" r="-684" b="17967"/>
          <a:stretch/>
        </p:blipFill>
        <p:spPr bwMode="auto">
          <a:xfrm>
            <a:off x="3857689" y="3025795"/>
            <a:ext cx="2796751" cy="132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TextovéPole 1026"/>
          <p:cNvSpPr txBox="1"/>
          <p:nvPr/>
        </p:nvSpPr>
        <p:spPr>
          <a:xfrm>
            <a:off x="7049952" y="2234883"/>
            <a:ext cx="1851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Sminthurus</a:t>
            </a:r>
            <a:r>
              <a:rPr lang="cs-CZ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 </a:t>
            </a:r>
            <a:r>
              <a:rPr lang="cs-CZ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.</a:t>
            </a:r>
            <a:endParaRPr lang="en-GB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29" name="TextovéPole 1028"/>
          <p:cNvSpPr txBox="1"/>
          <p:nvPr/>
        </p:nvSpPr>
        <p:spPr>
          <a:xfrm>
            <a:off x="6707012" y="4023903"/>
            <a:ext cx="1840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err="1" smtClean="0"/>
              <a:t>Entomobrya</a:t>
            </a:r>
            <a:r>
              <a:rPr lang="cs-CZ" sz="1600" i="1" dirty="0" smtClean="0"/>
              <a:t>  </a:t>
            </a:r>
            <a:r>
              <a:rPr lang="cs-CZ" sz="1600" dirty="0" err="1" smtClean="0"/>
              <a:t>sp</a:t>
            </a:r>
            <a:r>
              <a:rPr lang="cs-CZ" sz="1600" dirty="0" smtClean="0"/>
              <a:t>.</a:t>
            </a:r>
            <a:endParaRPr lang="en-GB" sz="1600" i="1" dirty="0"/>
          </a:p>
        </p:txBody>
      </p:sp>
      <p:pic>
        <p:nvPicPr>
          <p:cNvPr id="28" name="Picture 2" descr="http://www.petsnails.co.uk/images/articles/collembola_01.jpg">
            <a:hlinkClick r:id="rId17"/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51" b="3451"/>
          <a:stretch/>
        </p:blipFill>
        <p:spPr bwMode="auto">
          <a:xfrm>
            <a:off x="4900442" y="2058688"/>
            <a:ext cx="1753998" cy="79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009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>
            <a:off x="0" y="369332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3123015" y="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Hexapoda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Entognatha</a:t>
            </a:r>
            <a:endParaRPr lang="en-GB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915816" y="350323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Protura</a:t>
            </a:r>
            <a:r>
              <a:rPr lang="cs-CZ" sz="2400" dirty="0" smtClean="0"/>
              <a:t> - </a:t>
            </a:r>
            <a:r>
              <a:rPr lang="cs-CZ" sz="2400" dirty="0" err="1" smtClean="0"/>
              <a:t>Hmyzenky</a:t>
            </a:r>
            <a:endParaRPr lang="en-GB" sz="2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145423" y="811988"/>
            <a:ext cx="4392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b</a:t>
            </a:r>
            <a:r>
              <a:rPr lang="cs-CZ" dirty="0" smtClean="0"/>
              <a:t>ez očí - </a:t>
            </a:r>
            <a:r>
              <a:rPr lang="cs-CZ" dirty="0" err="1" smtClean="0"/>
              <a:t>pseudoocelli</a:t>
            </a: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/>
              <a:t>t</a:t>
            </a:r>
            <a:r>
              <a:rPr lang="cs-CZ" dirty="0" smtClean="0"/>
              <a:t>ykadla chybí - 1. pár končetin</a:t>
            </a:r>
          </a:p>
          <a:p>
            <a:pPr marL="285750" indent="-285750">
              <a:buFontTx/>
              <a:buChar char="-"/>
            </a:pPr>
            <a:r>
              <a:rPr lang="cs-CZ" dirty="0"/>
              <a:t>b</a:t>
            </a:r>
            <a:r>
              <a:rPr lang="cs-CZ" dirty="0" smtClean="0"/>
              <a:t>odavé </a:t>
            </a:r>
            <a:r>
              <a:rPr lang="cs-CZ" dirty="0" err="1" smtClean="0"/>
              <a:t>ú.ú</a:t>
            </a:r>
            <a:r>
              <a:rPr lang="cs-CZ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cs-CZ" dirty="0" err="1"/>
              <a:t>a</a:t>
            </a:r>
            <a:r>
              <a:rPr lang="cs-CZ" dirty="0" err="1" smtClean="0"/>
              <a:t>namerie</a:t>
            </a:r>
            <a:r>
              <a:rPr lang="cs-CZ" dirty="0" smtClean="0"/>
              <a:t> – postupné dorůstání </a:t>
            </a:r>
            <a:r>
              <a:rPr lang="cs-CZ" dirty="0" smtClean="0"/>
              <a:t>článků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žijí </a:t>
            </a:r>
            <a:r>
              <a:rPr lang="cs-CZ" dirty="0" smtClean="0"/>
              <a:t>skrytě v půdě, pod kůrou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8" name="Obdélník 7"/>
          <p:cNvSpPr/>
          <p:nvPr/>
        </p:nvSpPr>
        <p:spPr>
          <a:xfrm>
            <a:off x="145423" y="811988"/>
            <a:ext cx="4392488" cy="1464884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 descr="http://www.cals.ncsu.edu/course/ent525/soil/soilpix/images/protura_jpg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8" b="14018"/>
          <a:stretch/>
        </p:blipFill>
        <p:spPr bwMode="auto">
          <a:xfrm>
            <a:off x="4683407" y="984206"/>
            <a:ext cx="4460593" cy="208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tolweb.org/tree/ToLimages/DSCN1510.250a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86062" y="4629170"/>
            <a:ext cx="3475931" cy="1939694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bugguide.net/images/cache/1LQZDL0ZUL4RYZ0RRHERHH4RHH8RKH6RZHMZRH5RSH8RDLQZPLRZNLLZNLMZ1LMZOLMZRHPRQHGRLHGRVL8RDLMZDL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7" t="27674" r="6946" b="13664"/>
          <a:stretch/>
        </p:blipFill>
        <p:spPr bwMode="auto">
          <a:xfrm>
            <a:off x="97967" y="5139112"/>
            <a:ext cx="2817849" cy="171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bionet-skola.com/w/images/thumb/0/0d/Protura3.jpg/300px-Protura3.jpg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8" t="1582" r="693" b="9940"/>
          <a:stretch/>
        </p:blipFill>
        <p:spPr bwMode="auto">
          <a:xfrm>
            <a:off x="6700798" y="3181730"/>
            <a:ext cx="2413210" cy="34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0888"/>
            <a:ext cx="37433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Přímá spojnice se šipkou 11"/>
          <p:cNvCxnSpPr/>
          <p:nvPr/>
        </p:nvCxnSpPr>
        <p:spPr>
          <a:xfrm flipH="1">
            <a:off x="1115616" y="2566314"/>
            <a:ext cx="216024" cy="54114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145423" y="4298082"/>
            <a:ext cx="2410353" cy="64633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 smtClean="0"/>
              <a:t>1-2 mm</a:t>
            </a:r>
          </a:p>
          <a:p>
            <a:pPr marL="285750" indent="-285750">
              <a:buFontTx/>
              <a:buChar char="-"/>
            </a:pPr>
            <a:r>
              <a:rPr lang="cs-CZ" dirty="0"/>
              <a:t>u</a:t>
            </a:r>
            <a:r>
              <a:rPr lang="cs-CZ" dirty="0" smtClean="0"/>
              <a:t> nás ~ 30 druhů</a:t>
            </a:r>
            <a:endParaRPr lang="en-GB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3820478" y="6535061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err="1" smtClean="0"/>
              <a:t>Eosentomon</a:t>
            </a:r>
            <a:r>
              <a:rPr lang="cs-CZ" sz="1600" i="1" dirty="0" smtClean="0"/>
              <a:t>  </a:t>
            </a:r>
            <a:r>
              <a:rPr lang="cs-CZ" sz="1600" dirty="0" err="1" smtClean="0"/>
              <a:t>sp</a:t>
            </a:r>
            <a:r>
              <a:rPr lang="cs-CZ" sz="1600" dirty="0" smtClean="0"/>
              <a:t>.</a:t>
            </a:r>
            <a:endParaRPr lang="en-GB" sz="1600" i="1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611560" y="6519446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Acerentomon</a:t>
            </a:r>
            <a:r>
              <a:rPr lang="cs-CZ" sz="1600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  </a:t>
            </a:r>
            <a:r>
              <a:rPr lang="cs-CZ" sz="16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sp</a:t>
            </a:r>
            <a:r>
              <a:rPr lang="cs-CZ" sz="1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.</a:t>
            </a:r>
            <a:endParaRPr lang="en-GB" sz="1600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752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>
            <a:off x="0" y="369332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3123015" y="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Hexapoda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Entognatha</a:t>
            </a:r>
            <a:endParaRPr lang="en-GB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915816" y="350323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Diplura</a:t>
            </a:r>
            <a:r>
              <a:rPr lang="cs-CZ" sz="2400" dirty="0" smtClean="0"/>
              <a:t> - Vidličnatky</a:t>
            </a:r>
            <a:endParaRPr lang="en-GB" sz="2400" dirty="0"/>
          </a:p>
        </p:txBody>
      </p:sp>
      <p:cxnSp>
        <p:nvCxnSpPr>
          <p:cNvPr id="9" name="Přímá spojnice 8"/>
          <p:cNvCxnSpPr/>
          <p:nvPr/>
        </p:nvCxnSpPr>
        <p:spPr>
          <a:xfrm>
            <a:off x="0" y="811988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>
            <a:stCxn id="16" idx="2"/>
          </p:cNvCxnSpPr>
          <p:nvPr/>
        </p:nvCxnSpPr>
        <p:spPr>
          <a:xfrm flipH="1">
            <a:off x="4427984" y="1458319"/>
            <a:ext cx="7045" cy="53996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107503" y="819806"/>
            <a:ext cx="360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dirty="0" err="1" smtClean="0"/>
              <a:t>Campodeina</a:t>
            </a:r>
            <a:r>
              <a:rPr lang="cs-CZ" sz="2100" dirty="0" smtClean="0"/>
              <a:t> - </a:t>
            </a:r>
            <a:r>
              <a:rPr lang="cs-CZ" sz="2100" dirty="0" err="1" smtClean="0"/>
              <a:t>Štětinatky</a:t>
            </a:r>
            <a:endParaRPr lang="en-GB" sz="21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5724128" y="819806"/>
            <a:ext cx="360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dirty="0" err="1" smtClean="0"/>
              <a:t>Japygina</a:t>
            </a:r>
            <a:r>
              <a:rPr lang="cs-CZ" sz="2100" dirty="0" smtClean="0"/>
              <a:t> - </a:t>
            </a:r>
            <a:r>
              <a:rPr lang="cs-CZ" sz="2100" dirty="0" err="1" smtClean="0"/>
              <a:t>Škvorovky</a:t>
            </a:r>
            <a:endParaRPr lang="en-GB" sz="21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3426917" y="811988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- bez očí -</a:t>
            </a:r>
            <a:endParaRPr lang="en-GB" dirty="0" smtClean="0"/>
          </a:p>
          <a:p>
            <a:pPr algn="ctr"/>
            <a:r>
              <a:rPr lang="cs-CZ" dirty="0" smtClean="0"/>
              <a:t>- dlouhá tykadla -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07503" y="1442934"/>
            <a:ext cx="30155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 smtClean="0"/>
              <a:t>na zadečku dlouhé </a:t>
            </a:r>
            <a:r>
              <a:rPr lang="cs-CZ" dirty="0" err="1" smtClean="0"/>
              <a:t>cerci</a:t>
            </a: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/>
              <a:t>f</a:t>
            </a:r>
            <a:r>
              <a:rPr lang="cs-CZ" dirty="0" smtClean="0"/>
              <a:t>ytofágní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autotomie</a:t>
            </a:r>
            <a:endParaRPr lang="en-GB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5759997" y="1439484"/>
            <a:ext cx="3969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k</a:t>
            </a:r>
            <a:r>
              <a:rPr lang="cs-CZ" dirty="0" smtClean="0"/>
              <a:t>rátké klíšťky – nečleněné       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dravé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teplomilné            </a:t>
            </a:r>
            <a:endParaRPr lang="en-GB" dirty="0"/>
          </a:p>
        </p:txBody>
      </p:sp>
      <p:sp>
        <p:nvSpPr>
          <p:cNvPr id="20" name="Obdélník 19"/>
          <p:cNvSpPr/>
          <p:nvPr/>
        </p:nvSpPr>
        <p:spPr>
          <a:xfrm>
            <a:off x="107503" y="1458319"/>
            <a:ext cx="3015511" cy="907945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bdélník 20"/>
          <p:cNvSpPr/>
          <p:nvPr/>
        </p:nvSpPr>
        <p:spPr>
          <a:xfrm>
            <a:off x="5759997" y="1442935"/>
            <a:ext cx="3204491" cy="91988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bdélník 21"/>
          <p:cNvSpPr/>
          <p:nvPr/>
        </p:nvSpPr>
        <p:spPr>
          <a:xfrm>
            <a:off x="3426917" y="819806"/>
            <a:ext cx="2016224" cy="638513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 descr="https://c1.staticflickr.com/9/8351/8361319777_f5a7754d17_z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2" t="432" r="5034" b="-450"/>
          <a:stretch/>
        </p:blipFill>
        <p:spPr bwMode="auto">
          <a:xfrm>
            <a:off x="427620" y="2422576"/>
            <a:ext cx="3283520" cy="37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naturabohemica.cz/wp-content/uploads/2010/12/Catajapyx-confusus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" t="-270" r="9249" b="478"/>
          <a:stretch/>
        </p:blipFill>
        <p:spPr bwMode="auto">
          <a:xfrm rot="5400000">
            <a:off x="5031336" y="2839948"/>
            <a:ext cx="3706236" cy="288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ovéPole 23"/>
          <p:cNvSpPr txBox="1"/>
          <p:nvPr/>
        </p:nvSpPr>
        <p:spPr>
          <a:xfrm>
            <a:off x="1615258" y="5605576"/>
            <a:ext cx="2120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i="1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Campodea</a:t>
            </a:r>
            <a:r>
              <a:rPr lang="cs-CZ" sz="16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cs-CZ" sz="1600" b="1" i="1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fragilis</a:t>
            </a:r>
            <a:endParaRPr lang="en-GB" sz="1600" b="1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5627648" y="5605576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i="1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Catajapyx</a:t>
            </a:r>
            <a:r>
              <a:rPr lang="cs-CZ" sz="16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cs-CZ" sz="16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cs-CZ" sz="1600" b="1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sp</a:t>
            </a:r>
            <a:r>
              <a:rPr lang="cs-CZ" sz="16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.</a:t>
            </a:r>
            <a:endParaRPr lang="en-GB" sz="16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107503" y="6192319"/>
            <a:ext cx="3319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d</a:t>
            </a:r>
            <a:r>
              <a:rPr lang="cs-CZ" dirty="0" smtClean="0"/>
              <a:t>o 10 mm</a:t>
            </a:r>
          </a:p>
          <a:p>
            <a:pPr marL="285750" indent="-285750">
              <a:buFontTx/>
              <a:buChar char="-"/>
            </a:pPr>
            <a:r>
              <a:rPr lang="cs-CZ" dirty="0"/>
              <a:t>u</a:t>
            </a:r>
            <a:r>
              <a:rPr lang="cs-CZ" dirty="0" smtClean="0"/>
              <a:t> nás </a:t>
            </a:r>
            <a:r>
              <a:rPr lang="cs-CZ" dirty="0"/>
              <a:t>8</a:t>
            </a:r>
            <a:r>
              <a:rPr lang="cs-CZ" dirty="0" smtClean="0"/>
              <a:t> druhů</a:t>
            </a:r>
            <a:endParaRPr lang="en-GB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5627648" y="6189900"/>
            <a:ext cx="317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d</a:t>
            </a:r>
            <a:r>
              <a:rPr lang="cs-CZ" dirty="0" smtClean="0"/>
              <a:t>o 5 cm (naši do 1 cm)</a:t>
            </a:r>
          </a:p>
          <a:p>
            <a:pPr marL="285750" indent="-285750">
              <a:buFontTx/>
              <a:buChar char="-"/>
            </a:pPr>
            <a:r>
              <a:rPr lang="cs-CZ" dirty="0"/>
              <a:t>u</a:t>
            </a:r>
            <a:r>
              <a:rPr lang="cs-CZ" dirty="0" smtClean="0"/>
              <a:t> nás 2 druhy</a:t>
            </a:r>
            <a:endParaRPr lang="en-GB" dirty="0"/>
          </a:p>
        </p:txBody>
      </p:sp>
      <p:sp>
        <p:nvSpPr>
          <p:cNvPr id="28" name="Obdélník 27"/>
          <p:cNvSpPr/>
          <p:nvPr/>
        </p:nvSpPr>
        <p:spPr>
          <a:xfrm>
            <a:off x="107503" y="6192319"/>
            <a:ext cx="1961877" cy="64633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bdélník 29"/>
          <p:cNvSpPr/>
          <p:nvPr/>
        </p:nvSpPr>
        <p:spPr>
          <a:xfrm>
            <a:off x="5627648" y="6192319"/>
            <a:ext cx="2760776" cy="64391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889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>
            <a:off x="0" y="369332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2555776" y="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Hexapoda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Ectognatha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Thysanura</a:t>
            </a:r>
            <a:endParaRPr lang="en-GB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297630" y="369332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Archaeognatha</a:t>
            </a:r>
            <a:r>
              <a:rPr lang="cs-CZ" sz="2400" dirty="0" smtClean="0"/>
              <a:t> - Chvostnatky</a:t>
            </a:r>
            <a:endParaRPr lang="en-GB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179512" y="830997"/>
            <a:ext cx="54726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 err="1" smtClean="0"/>
              <a:t>Monokondylia</a:t>
            </a:r>
            <a:r>
              <a:rPr lang="cs-CZ" dirty="0" smtClean="0"/>
              <a:t> – kusadla připojena 1 kloubem</a:t>
            </a:r>
          </a:p>
          <a:p>
            <a:pPr marL="285750" indent="-285750">
              <a:buFontTx/>
              <a:buChar char="-"/>
            </a:pPr>
            <a:r>
              <a:rPr lang="cs-CZ" dirty="0"/>
              <a:t>d</a:t>
            </a:r>
            <a:r>
              <a:rPr lang="cs-CZ" dirty="0" smtClean="0"/>
              <a:t>louhá tykadla a makadla</a:t>
            </a:r>
          </a:p>
          <a:p>
            <a:pPr marL="285750" indent="-285750">
              <a:buFontTx/>
              <a:buChar char="-"/>
            </a:pPr>
            <a:r>
              <a:rPr lang="cs-CZ" dirty="0"/>
              <a:t>v</a:t>
            </a:r>
            <a:r>
              <a:rPr lang="cs-CZ" dirty="0" smtClean="0"/>
              <a:t>elké složené oči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3 štěty na zadečku – prostřední nejdelší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šupinky; </a:t>
            </a:r>
            <a:r>
              <a:rPr lang="cs-CZ" dirty="0" err="1" smtClean="0"/>
              <a:t>adultní</a:t>
            </a:r>
            <a:r>
              <a:rPr lang="cs-CZ" dirty="0" smtClean="0"/>
              <a:t> svlékání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vlhkomilní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9" name="Obdélník 8"/>
          <p:cNvSpPr/>
          <p:nvPr/>
        </p:nvSpPr>
        <p:spPr>
          <a:xfrm>
            <a:off x="179512" y="830997"/>
            <a:ext cx="5040560" cy="1733907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2" name="Picture 2" descr="https://c2.staticflickr.com/8/7175/6429657845_d5e3063f86_z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186612"/>
            <a:ext cx="1707453" cy="256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bourgogne-nature.fr/visuels/portfolio/gallerie_img/zoom/51-machilis-polypoda-10mm_1374223678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0" b="22582"/>
          <a:stretch/>
        </p:blipFill>
        <p:spPr bwMode="auto">
          <a:xfrm rot="16200000">
            <a:off x="5138663" y="2772076"/>
            <a:ext cx="5598914" cy="241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delattinia.de/Machilis_germanica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20" y="5088982"/>
            <a:ext cx="4476311" cy="162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81" y="2676524"/>
            <a:ext cx="4854312" cy="140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Přímá spojnice se šipkou 10"/>
          <p:cNvCxnSpPr/>
          <p:nvPr/>
        </p:nvCxnSpPr>
        <p:spPr>
          <a:xfrm flipV="1">
            <a:off x="1043608" y="3380176"/>
            <a:ext cx="108012" cy="48087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179512" y="4401238"/>
            <a:ext cx="2118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d</a:t>
            </a:r>
            <a:r>
              <a:rPr lang="cs-CZ" dirty="0" smtClean="0"/>
              <a:t>o 15 mm</a:t>
            </a:r>
          </a:p>
          <a:p>
            <a:pPr marL="285750" indent="-285750">
              <a:buFontTx/>
              <a:buChar char="-"/>
            </a:pPr>
            <a:r>
              <a:rPr lang="cs-CZ" dirty="0"/>
              <a:t>u</a:t>
            </a:r>
            <a:r>
              <a:rPr lang="cs-CZ" dirty="0" smtClean="0"/>
              <a:t> nás 8 druhů</a:t>
            </a:r>
            <a:endParaRPr lang="en-GB" dirty="0"/>
          </a:p>
        </p:txBody>
      </p:sp>
      <p:sp>
        <p:nvSpPr>
          <p:cNvPr id="13" name="Obdélník 12"/>
          <p:cNvSpPr/>
          <p:nvPr/>
        </p:nvSpPr>
        <p:spPr>
          <a:xfrm>
            <a:off x="179512" y="4401238"/>
            <a:ext cx="1872208" cy="64633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ovéPole 15"/>
          <p:cNvSpPr txBox="1"/>
          <p:nvPr/>
        </p:nvSpPr>
        <p:spPr>
          <a:xfrm>
            <a:off x="3166422" y="6354101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err="1" smtClean="0"/>
              <a:t>Machilis</a:t>
            </a:r>
            <a:r>
              <a:rPr lang="cs-CZ" sz="1600" i="1" dirty="0" smtClean="0"/>
              <a:t>  </a:t>
            </a:r>
            <a:r>
              <a:rPr lang="cs-CZ" sz="1600" dirty="0" err="1" smtClean="0"/>
              <a:t>sp</a:t>
            </a:r>
            <a:r>
              <a:rPr lang="cs-CZ" sz="1600" dirty="0" smtClean="0"/>
              <a:t>.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2795042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>
            <a:off x="0" y="369332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2555776" y="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Hexapoda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Ectognatha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Thysanura</a:t>
            </a:r>
            <a:endParaRPr lang="en-GB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771800" y="369332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Zygentoma</a:t>
            </a:r>
            <a:r>
              <a:rPr lang="cs-CZ" sz="2400" dirty="0" smtClean="0"/>
              <a:t> - Rybenky</a:t>
            </a:r>
            <a:endParaRPr lang="en-GB" sz="2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107504" y="830997"/>
            <a:ext cx="47525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 err="1" smtClean="0"/>
              <a:t>Bikondylia</a:t>
            </a:r>
            <a:r>
              <a:rPr lang="cs-CZ" dirty="0" smtClean="0"/>
              <a:t> – kusadla - 2 klouby</a:t>
            </a:r>
          </a:p>
          <a:p>
            <a:pPr marL="285750" indent="-285750">
              <a:buFontTx/>
              <a:buChar char="-"/>
            </a:pPr>
            <a:r>
              <a:rPr lang="cs-CZ" dirty="0"/>
              <a:t>d</a:t>
            </a:r>
            <a:r>
              <a:rPr lang="cs-CZ" dirty="0" smtClean="0"/>
              <a:t>louhá tykadla, krátká makadla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malé oči</a:t>
            </a:r>
          </a:p>
          <a:p>
            <a:pPr marL="285750" indent="-285750">
              <a:buFontTx/>
              <a:buChar char="-"/>
            </a:pPr>
            <a:r>
              <a:rPr lang="cs-CZ" dirty="0"/>
              <a:t>š</a:t>
            </a:r>
            <a:r>
              <a:rPr lang="cs-CZ" dirty="0" smtClean="0"/>
              <a:t>těty stejně dlouhé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teplomilní, </a:t>
            </a:r>
            <a:r>
              <a:rPr lang="cs-CZ" dirty="0" err="1" smtClean="0"/>
              <a:t>synantropní</a:t>
            </a:r>
            <a:endParaRPr lang="en-GB" dirty="0"/>
          </a:p>
        </p:txBody>
      </p:sp>
      <p:sp>
        <p:nvSpPr>
          <p:cNvPr id="8" name="Obdélník 7"/>
          <p:cNvSpPr/>
          <p:nvPr/>
        </p:nvSpPr>
        <p:spPr>
          <a:xfrm>
            <a:off x="107504" y="830997"/>
            <a:ext cx="3672408" cy="147732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98" name="Picture 2" descr="http://www1.montpellier.inra.fr/CBGP/insectes-du-patrimoine/sites/default/files/images_pg_static_ordres/KEY_ORDER_image044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64593" y="1568401"/>
            <a:ext cx="20383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actaplantarum.org/floraitaliae/download/file.php?id=257807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" t="9558" r="31095" b="19834"/>
          <a:stretch/>
        </p:blipFill>
        <p:spPr bwMode="auto">
          <a:xfrm>
            <a:off x="6291852" y="4653135"/>
            <a:ext cx="2700000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previewcf.turbosquid.com/Preview/Content_2010_11_11__01_52_38/lepisma%20saccharina.jpg02f8eb63-4496-409e-b443-cd6ee4585d96Larger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9" t="-1" r="9580" b="4791"/>
          <a:stretch/>
        </p:blipFill>
        <p:spPr bwMode="auto">
          <a:xfrm>
            <a:off x="5922157" y="805542"/>
            <a:ext cx="3051700" cy="377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bugguide.net/images/cache/4ZRLEZLL1ZMHHREHRR4HTHMHCHUHDHIHGZ7LRRML8ZQLCHQLBHHL1HLLOHWHJH8L1ZML5Z8HZR4L9ZPH1ZUHDH4HHR.jpg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0" r="16528"/>
          <a:stretch/>
        </p:blipFill>
        <p:spPr bwMode="auto">
          <a:xfrm>
            <a:off x="4716016" y="4648793"/>
            <a:ext cx="2075516" cy="209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89150" y="4653135"/>
            <a:ext cx="2159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d</a:t>
            </a:r>
            <a:r>
              <a:rPr lang="cs-CZ" dirty="0" smtClean="0"/>
              <a:t>o 15 mm</a:t>
            </a:r>
          </a:p>
          <a:p>
            <a:pPr marL="285750" indent="-285750">
              <a:buFontTx/>
              <a:buChar char="-"/>
            </a:pPr>
            <a:r>
              <a:rPr lang="cs-CZ" dirty="0"/>
              <a:t>u</a:t>
            </a:r>
            <a:r>
              <a:rPr lang="cs-CZ" dirty="0" smtClean="0"/>
              <a:t> nás 4 druhy</a:t>
            </a:r>
            <a:endParaRPr lang="en-GB" dirty="0"/>
          </a:p>
        </p:txBody>
      </p:sp>
      <p:sp>
        <p:nvSpPr>
          <p:cNvPr id="11" name="Obdélník 10"/>
          <p:cNvSpPr/>
          <p:nvPr/>
        </p:nvSpPr>
        <p:spPr>
          <a:xfrm>
            <a:off x="107504" y="4653135"/>
            <a:ext cx="1836204" cy="64633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08" name="Picture 12" descr="http://www.pest2000.it/Foto/insetti/Thermobia01.jpg">
            <a:hlinkClick r:id="rId10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9" t="8023" r="1601" b="5421"/>
          <a:stretch/>
        </p:blipFill>
        <p:spPr bwMode="auto">
          <a:xfrm>
            <a:off x="1986288" y="4653132"/>
            <a:ext cx="2873744" cy="208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4956407" y="4648793"/>
            <a:ext cx="193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Rybenka domácí</a:t>
            </a:r>
          </a:p>
          <a:p>
            <a:r>
              <a:rPr lang="cs-CZ" sz="1400" dirty="0" smtClean="0"/>
              <a:t>(</a:t>
            </a:r>
            <a:r>
              <a:rPr lang="cs-CZ" sz="1400" i="1" dirty="0" err="1" smtClean="0"/>
              <a:t>Lepisma</a:t>
            </a:r>
            <a:r>
              <a:rPr lang="cs-CZ" sz="1400" i="1" dirty="0" smtClean="0"/>
              <a:t> </a:t>
            </a:r>
            <a:r>
              <a:rPr lang="cs-CZ" sz="1400" i="1" dirty="0" err="1" smtClean="0"/>
              <a:t>saccharina</a:t>
            </a:r>
            <a:r>
              <a:rPr lang="cs-CZ" sz="1400" dirty="0" smtClean="0"/>
              <a:t>)</a:t>
            </a:r>
            <a:endParaRPr lang="en-GB" sz="14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2699792" y="4681213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Rybenka skleníková</a:t>
            </a:r>
          </a:p>
          <a:p>
            <a:r>
              <a:rPr lang="cs-CZ" sz="1400" dirty="0" smtClean="0"/>
              <a:t>(</a:t>
            </a:r>
            <a:r>
              <a:rPr lang="cs-CZ" sz="1400" i="1" dirty="0" err="1" smtClean="0"/>
              <a:t>Thermobia</a:t>
            </a:r>
            <a:r>
              <a:rPr lang="cs-CZ" sz="1400" i="1" dirty="0" smtClean="0"/>
              <a:t> </a:t>
            </a:r>
            <a:r>
              <a:rPr lang="cs-CZ" sz="1400" i="1" dirty="0" err="1" smtClean="0"/>
              <a:t>domestica</a:t>
            </a:r>
            <a:r>
              <a:rPr lang="cs-CZ" sz="1400" dirty="0" smtClean="0"/>
              <a:t>)</a:t>
            </a:r>
            <a:endParaRPr lang="en-GB" sz="14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7020272" y="4686108"/>
            <a:ext cx="17885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err="1" smtClean="0"/>
              <a:t>Ctenolepisma</a:t>
            </a:r>
            <a:r>
              <a:rPr lang="cs-CZ" sz="1400" i="1" dirty="0" smtClean="0"/>
              <a:t> </a:t>
            </a:r>
            <a:r>
              <a:rPr lang="cs-CZ" sz="1400" dirty="0" smtClean="0"/>
              <a:t> </a:t>
            </a:r>
            <a:r>
              <a:rPr lang="cs-CZ" sz="1400" dirty="0" err="1" smtClean="0"/>
              <a:t>sp</a:t>
            </a:r>
            <a:r>
              <a:rPr lang="cs-CZ" sz="1400" dirty="0" smtClean="0"/>
              <a:t>.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2213448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051720" y="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Hexapoda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Ectognatha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Pterygota</a:t>
            </a:r>
            <a:r>
              <a:rPr lang="cs-CZ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Palaeoptera</a:t>
            </a:r>
            <a:endParaRPr lang="en-GB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0" y="369332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2627784" y="369332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Ephemeroptera</a:t>
            </a:r>
            <a:r>
              <a:rPr lang="cs-CZ" sz="2400" dirty="0" smtClean="0"/>
              <a:t> - Jepice</a:t>
            </a:r>
            <a:endParaRPr lang="en-GB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251520" y="830997"/>
            <a:ext cx="720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k</a:t>
            </a:r>
            <a:r>
              <a:rPr lang="cs-CZ" dirty="0" smtClean="0"/>
              <a:t>řídla kolmo nad zadeček – primitivní zakloubení křídla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20-40 instarů, </a:t>
            </a:r>
            <a:r>
              <a:rPr lang="cs-CZ" dirty="0" err="1" smtClean="0"/>
              <a:t>subimago</a:t>
            </a:r>
            <a:r>
              <a:rPr lang="cs-CZ" dirty="0" smtClean="0"/>
              <a:t> (křídla </a:t>
            </a:r>
            <a:r>
              <a:rPr lang="cs-CZ" dirty="0" smtClean="0"/>
              <a:t>zakalená, tělo kryto </a:t>
            </a:r>
            <a:r>
              <a:rPr lang="cs-CZ" dirty="0" smtClean="0"/>
              <a:t>blankou) </a:t>
            </a: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 smtClean="0"/>
              <a:t>2 štěty + </a:t>
            </a:r>
            <a:r>
              <a:rPr lang="cs-CZ" dirty="0" err="1" smtClean="0"/>
              <a:t>paštět</a:t>
            </a:r>
            <a:r>
              <a:rPr lang="cs-CZ" dirty="0" smtClean="0"/>
              <a:t> na zadečku</a:t>
            </a:r>
          </a:p>
          <a:p>
            <a:pPr marL="285750" indent="-285750">
              <a:buFontTx/>
              <a:buChar char="-"/>
            </a:pPr>
            <a:r>
              <a:rPr lang="cs-CZ" dirty="0"/>
              <a:t>l</a:t>
            </a:r>
            <a:r>
              <a:rPr lang="cs-CZ" dirty="0" smtClean="0"/>
              <a:t>arvy vodní – žábra po stranách zadečku</a:t>
            </a:r>
          </a:p>
          <a:p>
            <a:pPr marL="285750" indent="-285750">
              <a:buFontTx/>
              <a:buChar char="-"/>
            </a:pPr>
            <a:r>
              <a:rPr lang="cs-CZ" dirty="0"/>
              <a:t>p</a:t>
            </a:r>
            <a:r>
              <a:rPr lang="cs-CZ" dirty="0" smtClean="0"/>
              <a:t>ohlavní dimorfismus – samec větší oči</a:t>
            </a:r>
          </a:p>
          <a:p>
            <a:pPr marL="285750" indent="-285750">
              <a:buFontTx/>
              <a:buChar char="-"/>
            </a:pPr>
            <a:r>
              <a:rPr lang="cs-CZ" dirty="0"/>
              <a:t>d</a:t>
            </a:r>
            <a:r>
              <a:rPr lang="cs-CZ" dirty="0" smtClean="0"/>
              <a:t>ospělci nepřijímají potravu</a:t>
            </a:r>
            <a:endParaRPr lang="en-GB" dirty="0"/>
          </a:p>
        </p:txBody>
      </p:sp>
      <p:sp>
        <p:nvSpPr>
          <p:cNvPr id="9" name="Obdélník 8"/>
          <p:cNvSpPr/>
          <p:nvPr/>
        </p:nvSpPr>
        <p:spPr>
          <a:xfrm>
            <a:off x="251520" y="830997"/>
            <a:ext cx="6696744" cy="175432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http://www.kendalluk.com/EPHEM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09806" y="1756420"/>
            <a:ext cx="3333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bugguide.net/images/cache/HQARYK1RKQYQ20H020H070FQ80WRHQBRHQ9RYKYQ50BRFKTQHQFR9000P0K0U0L0SQQ0N0JQ80URJK1RG0FQ80TQZ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29" y="2708921"/>
            <a:ext cx="2955319" cy="208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107503" y="5085184"/>
            <a:ext cx="25717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 smtClean="0"/>
              <a:t>3-35 mm</a:t>
            </a:r>
          </a:p>
          <a:p>
            <a:pPr marL="285750" indent="-285750">
              <a:buFontTx/>
              <a:buChar char="-"/>
            </a:pPr>
            <a:r>
              <a:rPr lang="cs-CZ" dirty="0"/>
              <a:t>u </a:t>
            </a:r>
            <a:r>
              <a:rPr lang="cs-CZ" dirty="0" smtClean="0"/>
              <a:t>nás asi 110 druhů (37 čeledí)</a:t>
            </a:r>
            <a:endParaRPr lang="en-GB" dirty="0"/>
          </a:p>
        </p:txBody>
      </p:sp>
      <p:sp>
        <p:nvSpPr>
          <p:cNvPr id="11" name="Obdélník 10"/>
          <p:cNvSpPr/>
          <p:nvPr/>
        </p:nvSpPr>
        <p:spPr>
          <a:xfrm>
            <a:off x="107503" y="5085184"/>
            <a:ext cx="2448273" cy="9233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30" name="Picture 6" descr="http://harvest.cals.ncsu.edu/entomology_meyer/175_rhithrogena_sp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3" t="5827" r="3848" b="4745"/>
          <a:stretch/>
        </p:blipFill>
        <p:spPr bwMode="auto">
          <a:xfrm>
            <a:off x="3311860" y="2708920"/>
            <a:ext cx="297633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www.brc.ac.uk/schemes/RRS/images/ephemeroptera/cloeon_dipterum(f_sub-imago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299" y="5085184"/>
            <a:ext cx="3222140" cy="168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mwigle.zenfolio.com/img/s11/v3/p679123743-3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165" y="5055490"/>
            <a:ext cx="2148258" cy="171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6162298" y="5085184"/>
            <a:ext cx="934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/>
              <a:t>subimago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33426635"/>
      </p:ext>
    </p:extLst>
  </p:cSld>
  <p:clrMapOvr>
    <a:masterClrMapping/>
  </p:clrMapOvr>
</p:sld>
</file>

<file path=ppt/theme/theme1.xml><?xml version="1.0" encoding="utf-8"?>
<a:theme xmlns:a="http://schemas.openxmlformats.org/drawingml/2006/main" name="Aerodynamika">
  <a:themeElements>
    <a:clrScheme name="Vlastní 8">
      <a:dk1>
        <a:sysClr val="windowText" lastClr="000000"/>
      </a:dk1>
      <a:lt1>
        <a:srgbClr val="59A8D1"/>
      </a:lt1>
      <a:dk2>
        <a:srgbClr val="212745"/>
      </a:dk2>
      <a:lt2>
        <a:srgbClr val="9BCAE3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2808</TotalTime>
  <Words>1736</Words>
  <Application>Microsoft Office PowerPoint</Application>
  <PresentationFormat>Předvádění na obrazovce (4:3)</PresentationFormat>
  <Paragraphs>527</Paragraphs>
  <Slides>36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37" baseType="lpstr">
      <vt:lpstr>Aerodynamika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everteb</dc:creator>
  <cp:lastModifiedBy>everteb</cp:lastModifiedBy>
  <cp:revision>100</cp:revision>
  <dcterms:created xsi:type="dcterms:W3CDTF">2014-04-25T10:38:21Z</dcterms:created>
  <dcterms:modified xsi:type="dcterms:W3CDTF">2019-05-08T18:16:03Z</dcterms:modified>
</cp:coreProperties>
</file>