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73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0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4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6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1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6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3F8D-BAF4-4FDB-ADCE-46D7DB5C552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07C7-89F0-40C2-8FE4-638D45EEE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7006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Základy entomologie</a:t>
            </a:r>
            <a:br>
              <a:rPr lang="cs-CZ" sz="3200" dirty="0" smtClean="0"/>
            </a:br>
            <a:r>
              <a:rPr lang="cs-CZ" sz="3200" dirty="0" smtClean="0"/>
              <a:t>3. </a:t>
            </a:r>
            <a:r>
              <a:rPr lang="cs-CZ" sz="3200" dirty="0" smtClean="0"/>
              <a:t>cvičení:</a:t>
            </a:r>
            <a:endParaRPr lang="en-GB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4329" y="1877500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Hruď </a:t>
            </a:r>
          </a:p>
          <a:p>
            <a:r>
              <a:rPr lang="cs-CZ" sz="4400" b="1" dirty="0" smtClean="0">
                <a:solidFill>
                  <a:schemeClr val="tx1"/>
                </a:solidFill>
              </a:rPr>
              <a:t>Končetiny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38163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4716463" y="333375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empodium</a:t>
            </a:r>
          </a:p>
        </p:txBody>
      </p:sp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6516688" y="10525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pulvilli</a:t>
            </a:r>
          </a:p>
        </p:txBody>
      </p:sp>
      <p:sp>
        <p:nvSpPr>
          <p:cNvPr id="9221" name="TextovéPole 4"/>
          <p:cNvSpPr txBox="1">
            <a:spLocks noChangeArrowheads="1"/>
          </p:cNvSpPr>
          <p:nvPr/>
        </p:nvSpPr>
        <p:spPr bwMode="auto">
          <a:xfrm>
            <a:off x="5795963" y="5949950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DIPTERA: Brachycera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4500563" y="765175"/>
            <a:ext cx="647700" cy="360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5508625" y="1268413"/>
            <a:ext cx="1079500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7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3965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ovéPole 2"/>
          <p:cNvSpPr txBox="1">
            <a:spLocks noChangeArrowheads="1"/>
          </p:cNvSpPr>
          <p:nvPr/>
        </p:nvSpPr>
        <p:spPr bwMode="auto">
          <a:xfrm>
            <a:off x="3132138" y="404813"/>
            <a:ext cx="250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3200" b="1"/>
              <a:t>Čistící nohy</a:t>
            </a:r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1258888" y="5949950"/>
            <a:ext cx="262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Hymenoptera: Mutilidae</a:t>
            </a:r>
          </a:p>
        </p:txBody>
      </p:sp>
      <p:pic>
        <p:nvPicPr>
          <p:cNvPr id="10245" name="Obrázek 4" descr="OH8HBHGHFHSLNZ7LNZ8LWZ5LUZXLJH7LBZMLAZUHRRWHWZLL2ZMHAH7HBHQL1ZXLRR5LPZQLGZRLUZRL2Z4LBZ9H3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28209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5508625" y="6021388"/>
            <a:ext cx="250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/>
              <a:t>Coleoptera: Carabidae</a:t>
            </a:r>
          </a:p>
        </p:txBody>
      </p:sp>
    </p:spTree>
    <p:extLst>
      <p:ext uri="{BB962C8B-B14F-4D97-AF65-F5344CB8AC3E}">
        <p14:creationId xmlns:p14="http://schemas.microsoft.com/office/powerpoint/2010/main" val="16708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69988"/>
            <a:ext cx="65293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2051050" y="404813"/>
            <a:ext cx="510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800" b="1" dirty="0"/>
              <a:t>Skákavé končetiny (saranče)</a:t>
            </a:r>
          </a:p>
        </p:txBody>
      </p:sp>
    </p:spTree>
    <p:extLst>
      <p:ext uri="{BB962C8B-B14F-4D97-AF65-F5344CB8AC3E}">
        <p14:creationId xmlns:p14="http://schemas.microsoft.com/office/powerpoint/2010/main" val="144583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790274"/>
            <a:ext cx="4116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5"/>
          <p:cNvSpPr txBox="1">
            <a:spLocks noChangeArrowheads="1"/>
          </p:cNvSpPr>
          <p:nvPr/>
        </p:nvSpPr>
        <p:spPr bwMode="auto">
          <a:xfrm>
            <a:off x="2987824" y="188640"/>
            <a:ext cx="2817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/>
              <a:t>Sběrací končetiny</a:t>
            </a:r>
          </a:p>
        </p:txBody>
      </p:sp>
      <p:pic>
        <p:nvPicPr>
          <p:cNvPr id="2050" name="Picture 2" descr="http://beta.dreamcatcher.cz/upload/obrazek/original/sb%C4%9Brac%C3%AD%20kart%C3%A1%C4%8Dky%20v%C4%8De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19326"/>
            <a:ext cx="2856665" cy="21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stoprozivot.cz/images/ep/brouci/vcela/full/vcela-medonosna-562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22502" r="33218" b="18030"/>
          <a:stretch/>
        </p:blipFill>
        <p:spPr bwMode="auto">
          <a:xfrm>
            <a:off x="4788024" y="3238624"/>
            <a:ext cx="345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4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/>
          <p:cNvSpPr txBox="1">
            <a:spLocks noChangeArrowheads="1"/>
          </p:cNvSpPr>
          <p:nvPr/>
        </p:nvSpPr>
        <p:spPr bwMode="auto">
          <a:xfrm>
            <a:off x="179512" y="548681"/>
            <a:ext cx="2922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Hrabavé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1266" name="Picture 2" descr="http://www.digimanie.cz/galerie/files/2/9/3/9/1/9/krtono_ka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75" y="129867"/>
            <a:ext cx="44684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ceskatelevize.cz/program/porady/10214729714/foto09/209572230550003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86" y="370268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47203" y="3702684"/>
            <a:ext cx="2869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err="1" smtClean="0"/>
              <a:t>Plovavé</a:t>
            </a:r>
            <a:r>
              <a:rPr lang="cs-CZ" altLang="en-US" sz="2400" b="1" dirty="0" smtClean="0"/>
              <a:t> </a:t>
            </a:r>
            <a:r>
              <a:rPr lang="cs-CZ" altLang="en-US" sz="2400" b="1" dirty="0"/>
              <a:t>končetiny</a:t>
            </a:r>
          </a:p>
        </p:txBody>
      </p:sp>
    </p:spTree>
    <p:extLst>
      <p:ext uri="{BB962C8B-B14F-4D97-AF65-F5344CB8AC3E}">
        <p14:creationId xmlns:p14="http://schemas.microsoft.com/office/powerpoint/2010/main" val="197491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/>
          <p:cNvSpPr txBox="1">
            <a:spLocks noChangeArrowheads="1"/>
          </p:cNvSpPr>
          <p:nvPr/>
        </p:nvSpPr>
        <p:spPr bwMode="auto">
          <a:xfrm>
            <a:off x="2771800" y="107663"/>
            <a:ext cx="320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Loupeživé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2290" name="Picture 2" descr="https://tigrepelvar5.files.wordpress.com/2013/03/3-mant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500833" cy="45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hm.ac.uk/resources-rx/images/1049/p-humanulus-claw_6693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5704"/>
            <a:ext cx="4349849" cy="22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5"/>
          <p:cNvSpPr txBox="1">
            <a:spLocks noChangeArrowheads="1"/>
          </p:cNvSpPr>
          <p:nvPr/>
        </p:nvSpPr>
        <p:spPr bwMode="auto">
          <a:xfrm>
            <a:off x="2771800" y="107663"/>
            <a:ext cx="3057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Záchytné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4340" name="Picture 4" descr="http://upload.wikimedia.org/wikipedia/commons/9/93/Pediculus-humanus-l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663"/>
            <a:ext cx="1801083" cy="31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aturamediterraneo.com/Public/data7/elleelle/su%20tela.JPG_201014115755_su%20te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06" y="4203513"/>
            <a:ext cx="3537870" cy="26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049948" y="3573016"/>
            <a:ext cx="2885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 b="1" dirty="0" smtClean="0"/>
              <a:t>Snovací </a:t>
            </a:r>
            <a:r>
              <a:rPr lang="cs-CZ" altLang="en-US" sz="2400" b="1" dirty="0"/>
              <a:t>končetiny</a:t>
            </a:r>
          </a:p>
        </p:txBody>
      </p:sp>
      <p:pic>
        <p:nvPicPr>
          <p:cNvPr id="14344" name="Picture 8" descr="https://6legs2many.files.wordpress.com/2010/08/webspinner-embioptera-winged-male-adult-close-u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33466" r="16019" b="16141"/>
          <a:stretch/>
        </p:blipFill>
        <p:spPr bwMode="auto">
          <a:xfrm>
            <a:off x="755576" y="4203513"/>
            <a:ext cx="3744416" cy="19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4214" y="6340678"/>
            <a:ext cx="23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Snovatky</a:t>
            </a:r>
            <a:r>
              <a:rPr lang="cs-CZ" dirty="0" smtClean="0"/>
              <a:t> (</a:t>
            </a:r>
            <a:r>
              <a:rPr lang="cs-CZ" dirty="0" err="1" smtClean="0"/>
              <a:t>Embioptera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0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888" y="46030"/>
            <a:ext cx="192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Hruď (</a:t>
            </a:r>
            <a:r>
              <a:rPr lang="cs-CZ" sz="2400" dirty="0" err="1" smtClean="0"/>
              <a:t>Thorax</a:t>
            </a:r>
            <a:r>
              <a:rPr lang="cs-CZ" sz="2400" dirty="0" smtClean="0"/>
              <a:t>)</a:t>
            </a:r>
            <a:endParaRPr lang="en-GB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73608" y="420501"/>
            <a:ext cx="129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rothorax</a:t>
            </a:r>
            <a:endParaRPr lang="cs-CZ" dirty="0" smtClean="0"/>
          </a:p>
          <a:p>
            <a:r>
              <a:rPr lang="cs-CZ" dirty="0" err="1" smtClean="0"/>
              <a:t>mesothorax</a:t>
            </a:r>
            <a:endParaRPr lang="cs-CZ" dirty="0" smtClean="0"/>
          </a:p>
          <a:p>
            <a:r>
              <a:rPr lang="cs-CZ" dirty="0" err="1" smtClean="0"/>
              <a:t>metathorax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811355" y="636525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>
            <a:endCxn id="5" idx="1"/>
          </p:cNvCxnSpPr>
          <p:nvPr/>
        </p:nvCxnSpPr>
        <p:spPr>
          <a:xfrm>
            <a:off x="811355" y="636525"/>
            <a:ext cx="362253" cy="24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11355" y="636525"/>
            <a:ext cx="36004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46051" y="1482695"/>
            <a:ext cx="8920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rozsáhlá sklerotizace – rozpad na sklerity: tergity, sternity, </a:t>
            </a:r>
            <a:r>
              <a:rPr lang="cs-CZ" dirty="0" err="1" smtClean="0"/>
              <a:t>pleurity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/>
              <a:t>h</a:t>
            </a:r>
            <a:r>
              <a:rPr lang="cs-CZ" dirty="0" smtClean="0"/>
              <a:t>omonomní segmentace – např. </a:t>
            </a:r>
            <a:r>
              <a:rPr lang="cs-CZ" dirty="0" err="1" smtClean="0"/>
              <a:t>Plecoptera</a:t>
            </a:r>
            <a:r>
              <a:rPr lang="cs-CZ" dirty="0" smtClean="0"/>
              <a:t>, </a:t>
            </a:r>
            <a:r>
              <a:rPr lang="cs-CZ" dirty="0" err="1" smtClean="0"/>
              <a:t>Megaloptera</a:t>
            </a:r>
            <a:r>
              <a:rPr lang="cs-CZ" dirty="0" smtClean="0"/>
              <a:t>, </a:t>
            </a:r>
            <a:r>
              <a:rPr lang="cs-CZ" dirty="0" err="1" smtClean="0"/>
              <a:t>Mecoptera</a:t>
            </a:r>
            <a:r>
              <a:rPr lang="cs-CZ" dirty="0" smtClean="0"/>
              <a:t>, </a:t>
            </a:r>
            <a:r>
              <a:rPr lang="cs-CZ" dirty="0" err="1" smtClean="0"/>
              <a:t>Thysanoptera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heteronomní segmentace:</a:t>
            </a:r>
          </a:p>
          <a:p>
            <a:r>
              <a:rPr lang="cs-CZ" dirty="0" smtClean="0"/>
              <a:t>	- </a:t>
            </a:r>
            <a:r>
              <a:rPr lang="cs-CZ" b="1" dirty="0" err="1"/>
              <a:t>p</a:t>
            </a:r>
            <a:r>
              <a:rPr lang="cs-CZ" b="1" dirty="0" err="1" smtClean="0"/>
              <a:t>rothorax</a:t>
            </a:r>
            <a:r>
              <a:rPr lang="cs-CZ" dirty="0" smtClean="0"/>
              <a:t> – redukován (</a:t>
            </a:r>
            <a:r>
              <a:rPr lang="cs-CZ" dirty="0" err="1" smtClean="0"/>
              <a:t>alátní</a:t>
            </a:r>
            <a:r>
              <a:rPr lang="cs-CZ" dirty="0" smtClean="0"/>
              <a:t> druhy - </a:t>
            </a:r>
            <a:r>
              <a:rPr lang="cs-CZ" dirty="0" err="1" smtClean="0"/>
              <a:t>Odonata</a:t>
            </a:r>
            <a:r>
              <a:rPr lang="cs-CZ" dirty="0" smtClean="0"/>
              <a:t>), zesílený (</a:t>
            </a:r>
            <a:r>
              <a:rPr lang="cs-CZ" dirty="0" err="1" smtClean="0"/>
              <a:t>Coleoptera</a:t>
            </a:r>
            <a:r>
              <a:rPr lang="cs-CZ" dirty="0" smtClean="0"/>
              <a:t>, </a:t>
            </a:r>
            <a:r>
              <a:rPr lang="cs-CZ" dirty="0" err="1" smtClean="0"/>
              <a:t>Orthoptera</a:t>
            </a:r>
            <a:r>
              <a:rPr lang="cs-CZ" dirty="0" smtClean="0"/>
              <a:t>)</a:t>
            </a:r>
          </a:p>
          <a:p>
            <a:r>
              <a:rPr lang="cs-CZ" dirty="0"/>
              <a:t>	</a:t>
            </a:r>
            <a:r>
              <a:rPr lang="cs-CZ" dirty="0" smtClean="0"/>
              <a:t>	prodloužený u </a:t>
            </a:r>
            <a:r>
              <a:rPr lang="cs-CZ" dirty="0" err="1" smtClean="0"/>
              <a:t>Mantodea</a:t>
            </a:r>
            <a:r>
              <a:rPr lang="cs-CZ" dirty="0" smtClean="0"/>
              <a:t>, </a:t>
            </a:r>
            <a:r>
              <a:rPr lang="cs-CZ" dirty="0" err="1" smtClean="0"/>
              <a:t>Raphidioptera</a:t>
            </a:r>
            <a:endParaRPr lang="cs-CZ" dirty="0" smtClean="0"/>
          </a:p>
          <a:p>
            <a:r>
              <a:rPr lang="cs-CZ" dirty="0" smtClean="0"/>
              <a:t>	-</a:t>
            </a:r>
            <a:r>
              <a:rPr lang="cs-CZ" b="1" dirty="0" smtClean="0"/>
              <a:t> </a:t>
            </a:r>
            <a:r>
              <a:rPr lang="cs-CZ" b="1" dirty="0" err="1"/>
              <a:t>m</a:t>
            </a:r>
            <a:r>
              <a:rPr lang="cs-CZ" b="1" dirty="0" err="1" smtClean="0"/>
              <a:t>esothorax</a:t>
            </a:r>
            <a:r>
              <a:rPr lang="cs-CZ" b="1" dirty="0" smtClean="0"/>
              <a:t> </a:t>
            </a:r>
            <a:r>
              <a:rPr lang="cs-CZ" dirty="0" smtClean="0"/>
              <a:t>– dobře vyvinutý u </a:t>
            </a:r>
            <a:r>
              <a:rPr lang="cs-CZ" dirty="0" err="1" smtClean="0"/>
              <a:t>Diptera</a:t>
            </a:r>
            <a:r>
              <a:rPr lang="cs-CZ" dirty="0" smtClean="0"/>
              <a:t>, </a:t>
            </a:r>
            <a:r>
              <a:rPr lang="cs-CZ" dirty="0" err="1" smtClean="0"/>
              <a:t>Hymenoptera</a:t>
            </a:r>
            <a:r>
              <a:rPr lang="cs-CZ" dirty="0" smtClean="0"/>
              <a:t>, </a:t>
            </a:r>
          </a:p>
          <a:p>
            <a:r>
              <a:rPr lang="cs-CZ" dirty="0"/>
              <a:t>	</a:t>
            </a:r>
            <a:r>
              <a:rPr lang="cs-CZ" dirty="0" smtClean="0"/>
              <a:t>	redukce u </a:t>
            </a:r>
            <a:r>
              <a:rPr lang="cs-CZ" dirty="0" err="1" smtClean="0"/>
              <a:t>Coleoptera</a:t>
            </a:r>
            <a:r>
              <a:rPr lang="cs-CZ" dirty="0" smtClean="0"/>
              <a:t>, </a:t>
            </a:r>
            <a:r>
              <a:rPr lang="cs-CZ" dirty="0" err="1" smtClean="0"/>
              <a:t>Dermaptera</a:t>
            </a:r>
            <a:r>
              <a:rPr lang="cs-CZ" dirty="0" smtClean="0"/>
              <a:t>, </a:t>
            </a:r>
            <a:r>
              <a:rPr lang="cs-CZ" dirty="0" err="1" smtClean="0"/>
              <a:t>Blattodea</a:t>
            </a:r>
            <a:endParaRPr lang="cs-CZ" dirty="0" smtClean="0"/>
          </a:p>
          <a:p>
            <a:r>
              <a:rPr lang="cs-CZ" dirty="0" smtClean="0"/>
              <a:t>	- </a:t>
            </a:r>
            <a:r>
              <a:rPr lang="cs-CZ" b="1" dirty="0" err="1"/>
              <a:t>m</a:t>
            </a:r>
            <a:r>
              <a:rPr lang="cs-CZ" b="1" dirty="0" err="1" smtClean="0"/>
              <a:t>etathorax</a:t>
            </a:r>
            <a:r>
              <a:rPr lang="cs-CZ" dirty="0" smtClean="0"/>
              <a:t> – dobře vyvinutý u </a:t>
            </a:r>
            <a:r>
              <a:rPr lang="cs-CZ" dirty="0" err="1" smtClean="0"/>
              <a:t>Orthoptera</a:t>
            </a:r>
            <a:r>
              <a:rPr lang="cs-CZ" dirty="0" smtClean="0"/>
              <a:t>, </a:t>
            </a:r>
            <a:r>
              <a:rPr lang="cs-CZ" dirty="0" err="1" smtClean="0"/>
              <a:t>Strepsiptera</a:t>
            </a:r>
            <a:endParaRPr lang="en-GB" dirty="0"/>
          </a:p>
        </p:txBody>
      </p:sp>
      <p:sp>
        <p:nvSpPr>
          <p:cNvPr id="13" name="Pravá složená závorka 12"/>
          <p:cNvSpPr/>
          <p:nvPr/>
        </p:nvSpPr>
        <p:spPr>
          <a:xfrm>
            <a:off x="2473516" y="888553"/>
            <a:ext cx="45719" cy="3240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2627784" y="908720"/>
            <a:ext cx="165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 err="1" smtClean="0"/>
              <a:t>Pterygot</a:t>
            </a:r>
            <a:r>
              <a:rPr lang="cs-CZ" dirty="0" smtClean="0"/>
              <a:t> </a:t>
            </a:r>
            <a:r>
              <a:rPr lang="cs-CZ" dirty="0" err="1" smtClean="0"/>
              <a:t>allae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" y="4574395"/>
            <a:ext cx="2686050" cy="2238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413" y="4609922"/>
            <a:ext cx="3170010" cy="172527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2672339"/>
            <a:ext cx="780290" cy="169473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099394" y="2772923"/>
            <a:ext cx="80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scutum</a:t>
            </a:r>
            <a:endParaRPr lang="cs-CZ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094290" y="3316120"/>
            <a:ext cx="103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scutellum</a:t>
            </a:r>
            <a:endParaRPr lang="cs-CZ" sz="1600" dirty="0"/>
          </a:p>
        </p:txBody>
      </p:sp>
      <p:cxnSp>
        <p:nvCxnSpPr>
          <p:cNvPr id="20" name="Přímá spojnice 19"/>
          <p:cNvCxnSpPr/>
          <p:nvPr/>
        </p:nvCxnSpPr>
        <p:spPr>
          <a:xfrm>
            <a:off x="7827849" y="2977566"/>
            <a:ext cx="536253" cy="267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8047224" y="3488235"/>
            <a:ext cx="496398" cy="26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3/37/Cetonia_aurata_skydel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3970" y="4755289"/>
            <a:ext cx="2240763" cy="19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ál 16"/>
          <p:cNvSpPr/>
          <p:nvPr/>
        </p:nvSpPr>
        <p:spPr>
          <a:xfrm>
            <a:off x="833385" y="4911960"/>
            <a:ext cx="338009" cy="893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6340"/>
          <a:stretch/>
        </p:blipFill>
        <p:spPr bwMode="auto">
          <a:xfrm>
            <a:off x="4391726" y="3021722"/>
            <a:ext cx="4752274" cy="301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931"/>
            <a:ext cx="4720997" cy="29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3419872" y="1295191"/>
            <a:ext cx="20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419872" y="1295191"/>
            <a:ext cx="205543" cy="223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1295191"/>
            <a:ext cx="205544" cy="43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á složená závorka 8"/>
          <p:cNvSpPr/>
          <p:nvPr/>
        </p:nvSpPr>
        <p:spPr>
          <a:xfrm>
            <a:off x="4860033" y="1295191"/>
            <a:ext cx="72008" cy="218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5076057" y="1222092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utura </a:t>
            </a:r>
            <a:r>
              <a:rPr lang="cs-CZ" dirty="0" err="1" smtClean="0"/>
              <a:t>mesoprescutellaris</a:t>
            </a:r>
            <a:endParaRPr lang="en-GB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4860033" y="1608413"/>
            <a:ext cx="72008" cy="218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1518326"/>
            <a:ext cx="227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utura </a:t>
            </a:r>
            <a:r>
              <a:rPr lang="cs-CZ" dirty="0" err="1" smtClean="0"/>
              <a:t>scutoscutellaris</a:t>
            </a:r>
            <a:endParaRPr lang="en-GB" dirty="0"/>
          </a:p>
        </p:txBody>
      </p:sp>
      <p:sp>
        <p:nvSpPr>
          <p:cNvPr id="13" name="Obdélník 12"/>
          <p:cNvSpPr/>
          <p:nvPr/>
        </p:nvSpPr>
        <p:spPr>
          <a:xfrm>
            <a:off x="519224" y="10517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b="1" dirty="0" err="1"/>
              <a:t>notum</a:t>
            </a:r>
            <a:r>
              <a:rPr lang="cs-CZ" b="1" dirty="0"/>
              <a:t> </a:t>
            </a:r>
            <a:r>
              <a:rPr lang="cs-CZ" dirty="0"/>
              <a:t>= dorzální část </a:t>
            </a:r>
            <a:r>
              <a:rPr lang="cs-CZ" dirty="0" err="1"/>
              <a:t>terga</a:t>
            </a:r>
            <a:r>
              <a:rPr lang="cs-CZ" dirty="0"/>
              <a:t>        </a:t>
            </a:r>
            <a:r>
              <a:rPr lang="cs-CZ" dirty="0" err="1"/>
              <a:t>prescutum</a:t>
            </a:r>
            <a:endParaRPr lang="cs-CZ" dirty="0"/>
          </a:p>
          <a:p>
            <a:r>
              <a:rPr lang="cs-CZ" dirty="0"/>
              <a:t>                                                          </a:t>
            </a:r>
            <a:r>
              <a:rPr lang="cs-CZ" dirty="0" err="1"/>
              <a:t>scutum</a:t>
            </a:r>
            <a:endParaRPr lang="cs-CZ" dirty="0"/>
          </a:p>
          <a:p>
            <a:r>
              <a:rPr lang="cs-CZ" dirty="0"/>
              <a:t>			      </a:t>
            </a:r>
            <a:r>
              <a:rPr lang="cs-CZ" dirty="0" err="1"/>
              <a:t>scutellum</a:t>
            </a:r>
            <a:r>
              <a:rPr lang="cs-CZ" dirty="0"/>
              <a:t>        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25415" y="237528"/>
            <a:ext cx="192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Hruď (</a:t>
            </a:r>
            <a:r>
              <a:rPr lang="cs-CZ" sz="2400" dirty="0" err="1" smtClean="0"/>
              <a:t>Thorax</a:t>
            </a:r>
            <a:r>
              <a:rPr lang="cs-CZ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177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460"/>
          <a:stretch>
            <a:fillRect/>
          </a:stretch>
        </p:blipFill>
        <p:spPr bwMode="auto">
          <a:xfrm>
            <a:off x="1835696" y="1124744"/>
            <a:ext cx="5658345" cy="50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5"/>
          <p:cNvCxnSpPr/>
          <p:nvPr/>
        </p:nvCxnSpPr>
        <p:spPr>
          <a:xfrm>
            <a:off x="3347864" y="5805264"/>
            <a:ext cx="0" cy="43204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47864" y="6237312"/>
            <a:ext cx="22322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580112" y="5805264"/>
            <a:ext cx="0" cy="43204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860425" y="6237312"/>
            <a:ext cx="12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eusternum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5580112" y="5805264"/>
            <a:ext cx="0" cy="43204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580112" y="5805264"/>
            <a:ext cx="0" cy="43204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2987824" y="1058238"/>
            <a:ext cx="22322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2987824" y="1058238"/>
            <a:ext cx="0" cy="43204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220072" y="1058238"/>
            <a:ext cx="0" cy="43204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637023" y="64236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alinotum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1619672" y="2492896"/>
            <a:ext cx="2952328" cy="103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619672" y="2501532"/>
            <a:ext cx="2149306" cy="9994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06419" y="3352366"/>
            <a:ext cx="11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proxalaria</a:t>
            </a:r>
            <a:endParaRPr lang="en-GB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0" y="6183939"/>
            <a:ext cx="27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</a:t>
            </a:r>
            <a:r>
              <a:rPr lang="cs-CZ" dirty="0" err="1" smtClean="0"/>
              <a:t>asalare</a:t>
            </a:r>
            <a:r>
              <a:rPr lang="cs-CZ" dirty="0" smtClean="0"/>
              <a:t> + </a:t>
            </a:r>
            <a:r>
              <a:rPr lang="cs-CZ" dirty="0" err="1" smtClean="0"/>
              <a:t>subalare</a:t>
            </a:r>
            <a:r>
              <a:rPr lang="cs-CZ" dirty="0" smtClean="0"/>
              <a:t>:</a:t>
            </a:r>
          </a:p>
          <a:p>
            <a:r>
              <a:rPr lang="cs-CZ" dirty="0" smtClean="0"/>
              <a:t>úpon svalů - pohyb křídel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38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32" y="570260"/>
            <a:ext cx="6548475" cy="59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416490" y="42874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1416490" y="428740"/>
            <a:ext cx="360040" cy="24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416490" y="428740"/>
            <a:ext cx="36004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/>
          <p:cNvSpPr txBox="1">
            <a:spLocks noChangeArrowheads="1"/>
          </p:cNvSpPr>
          <p:nvPr/>
        </p:nvSpPr>
        <p:spPr bwMode="auto">
          <a:xfrm>
            <a:off x="1793006" y="6530033"/>
            <a:ext cx="5580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400" dirty="0"/>
              <a:t>Ventrální pohled na </a:t>
            </a:r>
            <a:r>
              <a:rPr lang="cs-CZ" altLang="en-US" sz="1400" dirty="0" smtClean="0"/>
              <a:t>hruď: případ </a:t>
            </a:r>
            <a:r>
              <a:rPr lang="cs-CZ" altLang="en-US" sz="1400" dirty="0"/>
              <a:t>s jasně oddělenými sklerity (šváb)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131267" y="932796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8986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Sternum           </a:t>
            </a:r>
            <a:r>
              <a:rPr lang="cs-CZ" dirty="0" err="1" smtClean="0"/>
              <a:t>basisternum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         </a:t>
            </a:r>
            <a:r>
              <a:rPr lang="cs-CZ" dirty="0" err="1" smtClean="0"/>
              <a:t>sternellum</a:t>
            </a:r>
            <a:endParaRPr lang="cs-CZ" dirty="0" smtClean="0"/>
          </a:p>
          <a:p>
            <a:r>
              <a:rPr lang="cs-CZ" dirty="0"/>
              <a:t>	 </a:t>
            </a:r>
            <a:r>
              <a:rPr lang="cs-CZ" dirty="0" smtClean="0"/>
              <a:t>        </a:t>
            </a:r>
            <a:r>
              <a:rPr lang="cs-CZ" dirty="0" err="1" smtClean="0"/>
              <a:t>spinasternum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29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238"/>
            <a:ext cx="72421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251520" y="6519665"/>
            <a:ext cx="8645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400" dirty="0"/>
              <a:t>Ventrální pohled na </a:t>
            </a:r>
            <a:r>
              <a:rPr lang="cs-CZ" altLang="en-US" sz="1400" dirty="0" smtClean="0"/>
              <a:t>hruď: případ </a:t>
            </a:r>
            <a:r>
              <a:rPr lang="cs-CZ" altLang="en-US" sz="1400" dirty="0"/>
              <a:t>se splynulou středo- a zadohrudí do </a:t>
            </a:r>
            <a:r>
              <a:rPr lang="cs-CZ" altLang="en-US" sz="1400" dirty="0" err="1"/>
              <a:t>pterothorakální</a:t>
            </a:r>
            <a:r>
              <a:rPr lang="cs-CZ" altLang="en-US" sz="1400" dirty="0"/>
              <a:t> destičky (saranče)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123728" y="260648"/>
            <a:ext cx="165618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0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 descr="Thorax-diptera-dors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28273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6300787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98" y="188640"/>
            <a:ext cx="69512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603" y="4317454"/>
            <a:ext cx="62341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84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0662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6497638" y="6488113"/>
            <a:ext cx="264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i="1"/>
              <a:t>Gullan </a:t>
            </a:r>
            <a:r>
              <a:rPr lang="en-US" altLang="en-US" i="1"/>
              <a:t>&amp; </a:t>
            </a:r>
            <a:r>
              <a:rPr lang="cs-CZ" altLang="en-US" i="1"/>
              <a:t>Cranston 2010</a:t>
            </a: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2483768" y="4941168"/>
            <a:ext cx="1228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400" dirty="0"/>
              <a:t>(</a:t>
            </a:r>
            <a:r>
              <a:rPr lang="cs-CZ" altLang="en-US" sz="1400" i="1" dirty="0" err="1"/>
              <a:t>euplantulae</a:t>
            </a:r>
            <a:r>
              <a:rPr lang="cs-CZ" altLang="en-US" sz="1400" dirty="0"/>
              <a:t>)</a:t>
            </a:r>
            <a:endParaRPr lang="cs-CZ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53471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145</Words>
  <Application>Microsoft Office PowerPoint</Application>
  <PresentationFormat>Předvádění na obrazovce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Základy entomologie 3. cvičení: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entomologie 4. cvičení:</dc:title>
  <dc:creator>everteb</dc:creator>
  <cp:lastModifiedBy>lenka</cp:lastModifiedBy>
  <cp:revision>22</cp:revision>
  <dcterms:created xsi:type="dcterms:W3CDTF">2015-03-10T09:26:33Z</dcterms:created>
  <dcterms:modified xsi:type="dcterms:W3CDTF">2019-05-13T08:01:20Z</dcterms:modified>
</cp:coreProperties>
</file>