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77" r:id="rId4"/>
    <p:sldId id="258" r:id="rId5"/>
    <p:sldId id="261" r:id="rId6"/>
    <p:sldId id="278" r:id="rId7"/>
    <p:sldId id="262" r:id="rId8"/>
    <p:sldId id="264" r:id="rId9"/>
    <p:sldId id="263" r:id="rId10"/>
    <p:sldId id="265" r:id="rId11"/>
    <p:sldId id="266" r:id="rId12"/>
    <p:sldId id="274" r:id="rId13"/>
    <p:sldId id="273" r:id="rId14"/>
    <p:sldId id="268" r:id="rId15"/>
    <p:sldId id="267" r:id="rId16"/>
    <p:sldId id="271" r:id="rId17"/>
    <p:sldId id="272" r:id="rId18"/>
    <p:sldId id="275" r:id="rId19"/>
    <p:sldId id="276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71" autoAdjust="0"/>
  </p:normalViewPr>
  <p:slideViewPr>
    <p:cSldViewPr>
      <p:cViewPr varScale="1">
        <p:scale>
          <a:sx n="82" d="100"/>
          <a:sy n="82" d="100"/>
        </p:scale>
        <p:origin x="92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F7F42-E22F-4274-B3E4-6947D6CB75B4}" type="datetimeFigureOut">
              <a:rPr lang="cs-CZ" smtClean="0"/>
              <a:t>13.5.2019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92D9A-788F-4030-B2FC-1000FF4A39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18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1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7479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E1B6-EF05-480D-8BFB-0DC4EFBDF2E2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F321-AAE4-43E5-B0DC-6F6E8BD2B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00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E1B6-EF05-480D-8BFB-0DC4EFBDF2E2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F321-AAE4-43E5-B0DC-6F6E8BD2B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65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E1B6-EF05-480D-8BFB-0DC4EFBDF2E2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F321-AAE4-43E5-B0DC-6F6E8BD2B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28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E1B6-EF05-480D-8BFB-0DC4EFBDF2E2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F321-AAE4-43E5-B0DC-6F6E8BD2B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90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E1B6-EF05-480D-8BFB-0DC4EFBDF2E2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F321-AAE4-43E5-B0DC-6F6E8BD2B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49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E1B6-EF05-480D-8BFB-0DC4EFBDF2E2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F321-AAE4-43E5-B0DC-6F6E8BD2B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51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E1B6-EF05-480D-8BFB-0DC4EFBDF2E2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F321-AAE4-43E5-B0DC-6F6E8BD2B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98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E1B6-EF05-480D-8BFB-0DC4EFBDF2E2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F321-AAE4-43E5-B0DC-6F6E8BD2B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60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E1B6-EF05-480D-8BFB-0DC4EFBDF2E2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F321-AAE4-43E5-B0DC-6F6E8BD2B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13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E1B6-EF05-480D-8BFB-0DC4EFBDF2E2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F321-AAE4-43E5-B0DC-6F6E8BD2B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96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E1B6-EF05-480D-8BFB-0DC4EFBDF2E2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F321-AAE4-43E5-B0DC-6F6E8BD2B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12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BE1B6-EF05-480D-8BFB-0DC4EFBDF2E2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3F321-AAE4-43E5-B0DC-6F6E8BD2B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74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38610" y="692696"/>
            <a:ext cx="37527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dirty="0" smtClean="0"/>
              <a:t>Základy entomologie </a:t>
            </a:r>
          </a:p>
          <a:p>
            <a:pPr algn="ctr"/>
            <a:r>
              <a:rPr lang="cs-CZ" sz="2800" dirty="0"/>
              <a:t>c</a:t>
            </a:r>
            <a:r>
              <a:rPr lang="cs-CZ" sz="2800" dirty="0" smtClean="0"/>
              <a:t>vičení </a:t>
            </a:r>
            <a:r>
              <a:rPr lang="cs-CZ" sz="2800" dirty="0" smtClean="0"/>
              <a:t>4</a:t>
            </a:r>
            <a:endParaRPr lang="en-GB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35896" y="2564904"/>
            <a:ext cx="1569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/>
              <a:t>Křídlo</a:t>
            </a:r>
            <a:endParaRPr lang="en-GB" sz="4400" b="1" dirty="0"/>
          </a:p>
        </p:txBody>
      </p:sp>
      <p:pic>
        <p:nvPicPr>
          <p:cNvPr id="1026" name="Picture 2" descr="http://ecogeek.org/wp-content/uploads/2012/06/chitin-w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" t="3611" r="404" b="2139"/>
          <a:stretch/>
        </p:blipFill>
        <p:spPr bwMode="auto">
          <a:xfrm>
            <a:off x="-14328" y="4888940"/>
            <a:ext cx="327230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ongchunxing.com/DragonFly/FamilyLibellulidae/LathrecistaAsiatica/Lathrecista_Asiatica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368" y="4437112"/>
            <a:ext cx="2752631" cy="223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olyvore.com/cgi/img-thing?.out=jpg&amp;size=l&amp;tid=11666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772"/>
          <a:stretch/>
        </p:blipFill>
        <p:spPr bwMode="auto">
          <a:xfrm>
            <a:off x="3235648" y="3428334"/>
            <a:ext cx="3133395" cy="292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061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23" y="764704"/>
            <a:ext cx="9024677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1674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315595" cy="495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305304"/>
            <a:ext cx="3913163" cy="155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6012160" y="6488668"/>
            <a:ext cx="19516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Heteroptera</a:t>
            </a:r>
            <a:r>
              <a:rPr lang="cs-CZ" sz="1600" dirty="0" smtClean="0"/>
              <a:t>: </a:t>
            </a:r>
            <a:r>
              <a:rPr lang="cs-CZ" sz="1600" dirty="0" err="1" smtClean="0"/>
              <a:t>Miridae</a:t>
            </a:r>
            <a:endParaRPr lang="cs-CZ" sz="16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2255752" y="17044"/>
            <a:ext cx="3699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Polokrovky</a:t>
            </a:r>
            <a:r>
              <a:rPr lang="cs-CZ" dirty="0" smtClean="0"/>
              <a:t> (</a:t>
            </a:r>
            <a:r>
              <a:rPr lang="cs-CZ" dirty="0" err="1" smtClean="0"/>
              <a:t>hemielytrae</a:t>
            </a:r>
            <a:r>
              <a:rPr lang="cs-CZ" dirty="0" smtClean="0"/>
              <a:t>) - </a:t>
            </a:r>
            <a:r>
              <a:rPr lang="cs-CZ" dirty="0" err="1" smtClean="0"/>
              <a:t>Hemiptera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8645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" y="498215"/>
            <a:ext cx="570547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63638" y="42081"/>
            <a:ext cx="3184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Heteroptera</a:t>
            </a:r>
            <a:r>
              <a:rPr lang="cs-CZ" sz="2400" dirty="0" smtClean="0"/>
              <a:t>: </a:t>
            </a:r>
            <a:r>
              <a:rPr lang="cs-CZ" sz="2400" dirty="0" err="1" smtClean="0"/>
              <a:t>Hemiptera</a:t>
            </a:r>
            <a:endParaRPr lang="en-GB" sz="2400" dirty="0"/>
          </a:p>
        </p:txBody>
      </p:sp>
      <p:pic>
        <p:nvPicPr>
          <p:cNvPr id="6149" name="Picture 5" descr="http://www.britishbugs.org.uk/mirid_anatom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r="71"/>
          <a:stretch/>
        </p:blipFill>
        <p:spPr bwMode="auto">
          <a:xfrm>
            <a:off x="5004000" y="3857624"/>
            <a:ext cx="4140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300192" y="141232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Polokrovky</a:t>
            </a:r>
            <a:r>
              <a:rPr lang="cs-CZ" dirty="0" smtClean="0"/>
              <a:t> (</a:t>
            </a:r>
            <a:r>
              <a:rPr lang="cs-CZ" dirty="0" err="1" smtClean="0"/>
              <a:t>hemielytrea</a:t>
            </a:r>
            <a:r>
              <a:rPr lang="cs-CZ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592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ieldzoologyuvm.wikispaces.com/file/view/strep.jpg/468091252/str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67" y="412021"/>
            <a:ext cx="3672408" cy="367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54844" y="12697"/>
            <a:ext cx="2818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Strepsiptera</a:t>
            </a:r>
            <a:r>
              <a:rPr lang="cs-CZ" sz="2000" dirty="0" smtClean="0"/>
              <a:t> (</a:t>
            </a:r>
            <a:r>
              <a:rPr lang="cs-CZ" sz="2000" dirty="0" err="1" smtClean="0"/>
              <a:t>Řásnokřídlí</a:t>
            </a:r>
            <a:r>
              <a:rPr lang="cs-CZ" sz="2000" dirty="0" smtClean="0"/>
              <a:t>)</a:t>
            </a:r>
            <a:endParaRPr lang="en-GB" dirty="0"/>
          </a:p>
        </p:txBody>
      </p:sp>
      <p:pic>
        <p:nvPicPr>
          <p:cNvPr id="5124" name="Picture 4" descr="http://www.drawwing.org/files/imagecache/thumbnail200/images/Paraxenos_fig3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91131"/>
            <a:ext cx="2679029" cy="279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anic.ento.csiro.au/thrips/identifying_thrips/images/Thripidae/ThripsTabFu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55" y="548680"/>
            <a:ext cx="315567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59216" y="12697"/>
            <a:ext cx="3021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Thysanoptera</a:t>
            </a:r>
            <a:r>
              <a:rPr lang="cs-CZ" sz="2000" dirty="0" smtClean="0"/>
              <a:t> (</a:t>
            </a:r>
            <a:r>
              <a:rPr lang="cs-CZ" sz="2000" dirty="0" err="1" smtClean="0"/>
              <a:t>Třásnokřídlí</a:t>
            </a:r>
            <a:r>
              <a:rPr lang="cs-CZ" sz="2000" dirty="0" smtClean="0"/>
              <a:t>)</a:t>
            </a:r>
            <a:endParaRPr lang="en-GB" dirty="0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923" y="3844418"/>
            <a:ext cx="3159502" cy="175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347" y="5471080"/>
            <a:ext cx="3039286" cy="132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522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644" y="332656"/>
            <a:ext cx="74295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glossary_fig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829640"/>
            <a:ext cx="6377965" cy="2704896"/>
          </a:xfrm>
          <a:prstGeom prst="rect">
            <a:avLst/>
          </a:prstGeom>
        </p:spPr>
      </p:pic>
      <p:pic>
        <p:nvPicPr>
          <p:cNvPr id="7170" name="Picture 2" descr="http://dragonflywoman.files.wordpress.com/2010/04/crane-fly-halter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" b="9842"/>
          <a:stretch/>
        </p:blipFill>
        <p:spPr bwMode="auto">
          <a:xfrm>
            <a:off x="6475088" y="3926544"/>
            <a:ext cx="2598511" cy="25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217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b="4311"/>
          <a:stretch>
            <a:fillRect/>
          </a:stretch>
        </p:blipFill>
        <p:spPr bwMode="auto">
          <a:xfrm>
            <a:off x="467544" y="404664"/>
            <a:ext cx="8339974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2728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hotomacrography.net/forum/userpix/442_20100401Osmiarufahamuli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t="17452" r="311" b="1456"/>
          <a:stretch/>
        </p:blipFill>
        <p:spPr bwMode="auto">
          <a:xfrm>
            <a:off x="4499992" y="751377"/>
            <a:ext cx="4111577" cy="225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obs-bugs.info/wp-content/uploads/2014/01/Hamu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68580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alinella.bio.uottawa.ca/bio3323/Labs/Images/WingMod/hammul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33337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75734" y="68842"/>
            <a:ext cx="600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Hamulátní</a:t>
            </a:r>
            <a:r>
              <a:rPr lang="cs-CZ" sz="2800" dirty="0" smtClean="0"/>
              <a:t> spojení křídel - </a:t>
            </a:r>
            <a:r>
              <a:rPr lang="cs-CZ" sz="2800" dirty="0" err="1" smtClean="0"/>
              <a:t>Hymenoptera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99405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etafysica.nl/nature/insect/tillyard1917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52" y="817295"/>
            <a:ext cx="4733925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403648" y="68842"/>
            <a:ext cx="6436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Mecopteroidní</a:t>
            </a:r>
            <a:r>
              <a:rPr lang="cs-CZ" sz="2800" dirty="0" smtClean="0"/>
              <a:t> spojení křídel - </a:t>
            </a:r>
            <a:r>
              <a:rPr lang="cs-CZ" sz="2800" dirty="0" err="1" smtClean="0"/>
              <a:t>Mecoptera</a:t>
            </a:r>
            <a:endParaRPr lang="en-GB" sz="2800" dirty="0"/>
          </a:p>
        </p:txBody>
      </p:sp>
      <p:pic>
        <p:nvPicPr>
          <p:cNvPr id="8194" name="Picture 2" descr="http://mecoptera.free.fr/Images/photographies/Panorpa/Aile%20Panorpa%20alpina%20-%20photo%20Pierre%20TILLI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3" y="4294288"/>
            <a:ext cx="5831104" cy="19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aramel.free.fr/Panorpa-vulgaris-ma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141" y="855084"/>
            <a:ext cx="2878485" cy="26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chovzvirat.cz/images/zvirata/srpice-obecna_tkv81i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 r="22789"/>
          <a:stretch/>
        </p:blipFill>
        <p:spPr bwMode="auto">
          <a:xfrm>
            <a:off x="6265515" y="4005064"/>
            <a:ext cx="2864949" cy="263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359317" y="918937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male</a:t>
            </a:r>
            <a:endParaRPr lang="en-GB" dirty="0"/>
          </a:p>
        </p:txBody>
      </p:sp>
      <p:sp>
        <p:nvSpPr>
          <p:cNvPr id="4" name="TextovéPole 3"/>
          <p:cNvSpPr txBox="1"/>
          <p:nvPr/>
        </p:nvSpPr>
        <p:spPr>
          <a:xfrm>
            <a:off x="8179139" y="4109622"/>
            <a:ext cx="82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female</a:t>
            </a:r>
            <a:endParaRPr lang="en-GB" dirty="0"/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1126041" y="2126152"/>
            <a:ext cx="452029" cy="5766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792325" y="2780928"/>
            <a:ext cx="720701" cy="4855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383915" y="1756820"/>
            <a:ext cx="1484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j</a:t>
            </a:r>
            <a:r>
              <a:rPr lang="cs-CZ" dirty="0" err="1" smtClean="0">
                <a:solidFill>
                  <a:srgbClr val="FF0000"/>
                </a:solidFill>
              </a:rPr>
              <a:t>ugální</a:t>
            </a:r>
            <a:r>
              <a:rPr lang="cs-CZ" dirty="0" smtClean="0">
                <a:solidFill>
                  <a:srgbClr val="FF0000"/>
                </a:solidFill>
              </a:rPr>
              <a:t> štětiny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91724" y="3320366"/>
            <a:ext cx="161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f</a:t>
            </a:r>
            <a:r>
              <a:rPr lang="cs-CZ" dirty="0" err="1" smtClean="0">
                <a:solidFill>
                  <a:srgbClr val="FF0000"/>
                </a:solidFill>
              </a:rPr>
              <a:t>renátní</a:t>
            </a:r>
            <a:r>
              <a:rPr lang="cs-CZ" dirty="0" smtClean="0">
                <a:solidFill>
                  <a:srgbClr val="FF0000"/>
                </a:solidFill>
              </a:rPr>
              <a:t> štětiny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44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13267"/>
            <a:ext cx="5112595" cy="396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403648" y="68842"/>
            <a:ext cx="6687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Jugátní</a:t>
            </a:r>
            <a:r>
              <a:rPr lang="cs-CZ" sz="2800" dirty="0" smtClean="0"/>
              <a:t> spojení křídel – </a:t>
            </a:r>
            <a:r>
              <a:rPr lang="cs-CZ" sz="2800" dirty="0" err="1" smtClean="0"/>
              <a:t>Lepidoptera</a:t>
            </a:r>
            <a:r>
              <a:rPr lang="cs-CZ" sz="2800" dirty="0" smtClean="0"/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Hepialidae</a:t>
            </a:r>
            <a:r>
              <a:rPr lang="cs-CZ" sz="2000" dirty="0" smtClean="0"/>
              <a:t>)</a:t>
            </a:r>
            <a:endParaRPr lang="en-GB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724054"/>
            <a:ext cx="5981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- </a:t>
            </a:r>
            <a:r>
              <a:rPr lang="cs-CZ" sz="2000" dirty="0" err="1" smtClean="0"/>
              <a:t>jugální</a:t>
            </a:r>
            <a:r>
              <a:rPr lang="cs-CZ" sz="2000" dirty="0" smtClean="0"/>
              <a:t> lalůček předního křídla nadzvedává zadní křídlo</a:t>
            </a:r>
            <a:endParaRPr lang="en-GB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348880"/>
            <a:ext cx="26003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4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68842"/>
            <a:ext cx="7300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Frenátní</a:t>
            </a:r>
            <a:r>
              <a:rPr lang="cs-CZ" sz="2800" dirty="0" smtClean="0"/>
              <a:t> spojení křídel – </a:t>
            </a:r>
            <a:r>
              <a:rPr lang="cs-CZ" sz="2800" dirty="0" err="1" smtClean="0"/>
              <a:t>Lepidoptera</a:t>
            </a:r>
            <a:r>
              <a:rPr lang="cs-CZ" sz="2800" dirty="0"/>
              <a:t>:</a:t>
            </a:r>
            <a:r>
              <a:rPr lang="cs-CZ" sz="2800" dirty="0" smtClean="0"/>
              <a:t> </a:t>
            </a:r>
            <a:r>
              <a:rPr lang="cs-CZ" sz="2800" dirty="0" err="1" smtClean="0"/>
              <a:t>Sphingidae</a:t>
            </a:r>
            <a:endParaRPr lang="en-GB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827584" y="1124744"/>
            <a:ext cx="7231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samci: háček z radiální žilky předního křídla zachytává </a:t>
            </a:r>
            <a:r>
              <a:rPr lang="cs-CZ" dirty="0" err="1" smtClean="0"/>
              <a:t>frenulum</a:t>
            </a:r>
            <a:r>
              <a:rPr lang="cs-CZ" dirty="0" smtClean="0"/>
              <a:t> (1 </a:t>
            </a:r>
            <a:r>
              <a:rPr lang="cs-CZ" dirty="0" err="1" smtClean="0"/>
              <a:t>štetina</a:t>
            </a:r>
            <a:r>
              <a:rPr lang="cs-CZ" dirty="0" smtClean="0"/>
              <a:t>)</a:t>
            </a:r>
          </a:p>
          <a:p>
            <a:r>
              <a:rPr lang="cs-CZ" dirty="0" smtClean="0"/>
              <a:t>- samice: </a:t>
            </a:r>
            <a:r>
              <a:rPr lang="cs-CZ" dirty="0" err="1" smtClean="0"/>
              <a:t>frenulum</a:t>
            </a:r>
            <a:r>
              <a:rPr lang="cs-CZ" dirty="0" smtClean="0"/>
              <a:t> – více štětin, zachyceno do </a:t>
            </a:r>
            <a:r>
              <a:rPr lang="cs-CZ" dirty="0" err="1" smtClean="0"/>
              <a:t>retinacula</a:t>
            </a:r>
            <a:r>
              <a:rPr lang="cs-CZ" dirty="0" smtClean="0"/>
              <a:t> z </a:t>
            </a:r>
            <a:r>
              <a:rPr lang="cs-CZ" dirty="0" err="1" smtClean="0"/>
              <a:t>cubitální</a:t>
            </a:r>
            <a:r>
              <a:rPr lang="cs-CZ" dirty="0" smtClean="0"/>
              <a:t> žilky</a:t>
            </a:r>
            <a:endParaRPr lang="en-GB" dirty="0"/>
          </a:p>
        </p:txBody>
      </p:sp>
      <p:pic>
        <p:nvPicPr>
          <p:cNvPr id="10244" name="Picture 4" descr="http://www.nabla.cz/obsah/biologie/zivocichove/motyli/img/lisaj-smrtihlav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" t="19761" r="864" b="12570"/>
          <a:stretch/>
        </p:blipFill>
        <p:spPr bwMode="auto">
          <a:xfrm>
            <a:off x="2677550" y="4694315"/>
            <a:ext cx="3600400" cy="191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Photo02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6" t="63695" r="11494"/>
          <a:stretch>
            <a:fillRect/>
          </a:stretch>
        </p:blipFill>
        <p:spPr bwMode="auto">
          <a:xfrm>
            <a:off x="1600200" y="2285111"/>
            <a:ext cx="6219825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467600" y="2361311"/>
            <a:ext cx="76200" cy="7620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391400" y="2361311"/>
            <a:ext cx="533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5029200" y="2818511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 flipV="1">
            <a:off x="2362200" y="3656711"/>
            <a:ext cx="2514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 flipV="1">
            <a:off x="2362200" y="3351911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7620000" y="2513711"/>
            <a:ext cx="685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defTabSz="449263"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defTabSz="449263"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defTabSz="449263"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defTabSz="449263"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>
                <a:solidFill>
                  <a:schemeClr val="tx1"/>
                </a:solidFill>
              </a:rPr>
              <a:t>radial</a:t>
            </a:r>
            <a:r>
              <a:rPr lang="cs-CZ" altLang="cs-CZ" sz="1400" b="1">
                <a:solidFill>
                  <a:schemeClr val="tx1"/>
                </a:solidFill>
              </a:rPr>
              <a:t> </a:t>
            </a:r>
            <a:r>
              <a:rPr lang="cs-CZ" altLang="cs-CZ" sz="1400">
                <a:solidFill>
                  <a:schemeClr val="tx1"/>
                </a:solidFill>
              </a:rPr>
              <a:t>vein</a:t>
            </a:r>
            <a:endParaRPr lang="cs-CZ" altLang="cs-CZ" sz="1400" b="1">
              <a:solidFill>
                <a:schemeClr val="tx1"/>
              </a:solidFill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H="1" flipV="1">
            <a:off x="7162800" y="2742311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265471" y="1982769"/>
            <a:ext cx="4191000" cy="304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defTabSz="449263"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defTabSz="449263"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defTabSz="449263"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defTabSz="449263"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600" b="1" dirty="0" err="1">
                <a:solidFill>
                  <a:schemeClr val="tx1"/>
                </a:solidFill>
              </a:rPr>
              <a:t>Frenátní</a:t>
            </a:r>
            <a:r>
              <a:rPr lang="cs-CZ" altLang="cs-CZ" sz="1600" b="1" dirty="0">
                <a:solidFill>
                  <a:schemeClr val="tx1"/>
                </a:solidFill>
              </a:rPr>
              <a:t> typ - </a:t>
            </a:r>
            <a:r>
              <a:rPr lang="cs-CZ" altLang="cs-CZ" sz="1600" b="1" dirty="0">
                <a:solidFill>
                  <a:srgbClr val="FF3300"/>
                </a:solidFill>
              </a:rPr>
              <a:t>samice</a:t>
            </a:r>
            <a:r>
              <a:rPr lang="cs-CZ" altLang="cs-CZ" sz="1600" b="1" dirty="0">
                <a:solidFill>
                  <a:schemeClr val="tx1"/>
                </a:solidFill>
              </a:rPr>
              <a:t>, </a:t>
            </a:r>
            <a:r>
              <a:rPr lang="cs-CZ" altLang="cs-CZ" sz="1600" dirty="0" smtClean="0">
                <a:solidFill>
                  <a:schemeClr val="tx1"/>
                </a:solidFill>
              </a:rPr>
              <a:t>lišaj </a:t>
            </a:r>
            <a:r>
              <a:rPr lang="cs-CZ" altLang="cs-CZ" sz="1600" i="1" dirty="0" err="1">
                <a:solidFill>
                  <a:schemeClr val="tx1"/>
                </a:solidFill>
              </a:rPr>
              <a:t>Hippotion</a:t>
            </a:r>
            <a:r>
              <a:rPr lang="cs-CZ" altLang="cs-CZ" sz="1600" dirty="0">
                <a:solidFill>
                  <a:schemeClr val="tx1"/>
                </a:solidFill>
              </a:rPr>
              <a:t> (</a:t>
            </a:r>
            <a:r>
              <a:rPr lang="cs-CZ" altLang="cs-CZ" sz="1600" dirty="0" err="1">
                <a:solidFill>
                  <a:schemeClr val="tx1"/>
                </a:solidFill>
              </a:rPr>
              <a:t>Lepidoptera</a:t>
            </a:r>
            <a:r>
              <a:rPr lang="cs-CZ" altLang="cs-CZ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4576916" y="1894279"/>
            <a:ext cx="4567084" cy="36379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defTabSz="449263"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defTabSz="449263"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defTabSz="449263"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defTabSz="449263"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600" b="1" dirty="0" err="1">
                <a:solidFill>
                  <a:schemeClr val="tx1"/>
                </a:solidFill>
              </a:rPr>
              <a:t>Frenátní</a:t>
            </a:r>
            <a:r>
              <a:rPr lang="cs-CZ" altLang="cs-CZ" sz="1600" b="1" dirty="0">
                <a:solidFill>
                  <a:schemeClr val="tx1"/>
                </a:solidFill>
              </a:rPr>
              <a:t> typ - </a:t>
            </a:r>
            <a:r>
              <a:rPr lang="cs-CZ" altLang="cs-CZ" sz="1600" b="1" dirty="0">
                <a:solidFill>
                  <a:srgbClr val="FF3300"/>
                </a:solidFill>
              </a:rPr>
              <a:t>samec</a:t>
            </a:r>
            <a:r>
              <a:rPr lang="cs-CZ" altLang="cs-CZ" sz="1600" b="1" dirty="0">
                <a:solidFill>
                  <a:schemeClr val="tx1"/>
                </a:solidFill>
              </a:rPr>
              <a:t>, </a:t>
            </a:r>
            <a:r>
              <a:rPr lang="cs-CZ" altLang="cs-CZ" sz="1600" dirty="0" smtClean="0">
                <a:solidFill>
                  <a:schemeClr val="tx1"/>
                </a:solidFill>
              </a:rPr>
              <a:t>lišaj</a:t>
            </a:r>
            <a:r>
              <a:rPr lang="cs-CZ" altLang="cs-CZ" sz="1600" b="1" dirty="0" smtClean="0">
                <a:solidFill>
                  <a:schemeClr val="tx1"/>
                </a:solidFill>
              </a:rPr>
              <a:t> </a:t>
            </a:r>
            <a:r>
              <a:rPr lang="cs-CZ" altLang="cs-CZ" sz="1600" i="1" dirty="0" err="1">
                <a:solidFill>
                  <a:schemeClr val="tx1"/>
                </a:solidFill>
              </a:rPr>
              <a:t>Hippotion</a:t>
            </a:r>
            <a:r>
              <a:rPr lang="cs-CZ" altLang="cs-CZ" sz="1600" i="1" dirty="0">
                <a:solidFill>
                  <a:schemeClr val="tx1"/>
                </a:solidFill>
              </a:rPr>
              <a:t> </a:t>
            </a:r>
            <a:r>
              <a:rPr lang="cs-CZ" altLang="cs-CZ" sz="1600" dirty="0">
                <a:solidFill>
                  <a:schemeClr val="tx1"/>
                </a:solidFill>
              </a:rPr>
              <a:t>(</a:t>
            </a:r>
            <a:r>
              <a:rPr lang="cs-CZ" altLang="cs-CZ" sz="1600" dirty="0" err="1">
                <a:solidFill>
                  <a:schemeClr val="tx1"/>
                </a:solidFill>
              </a:rPr>
              <a:t>Lepidoptera</a:t>
            </a:r>
            <a:r>
              <a:rPr lang="cs-CZ" altLang="cs-CZ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6" name="Line 29"/>
          <p:cNvSpPr>
            <a:spLocks noChangeShapeType="1"/>
          </p:cNvSpPr>
          <p:nvPr/>
        </p:nvSpPr>
        <p:spPr bwMode="auto">
          <a:xfrm flipH="1" flipV="1">
            <a:off x="2895600" y="2513711"/>
            <a:ext cx="914400" cy="152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 flipH="1">
            <a:off x="3276600" y="2666111"/>
            <a:ext cx="533400" cy="533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Line 32"/>
          <p:cNvSpPr>
            <a:spLocks noChangeShapeType="1"/>
          </p:cNvSpPr>
          <p:nvPr/>
        </p:nvSpPr>
        <p:spPr bwMode="auto">
          <a:xfrm flipV="1">
            <a:off x="5638800" y="2513711"/>
            <a:ext cx="1219200" cy="152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Line 33"/>
          <p:cNvSpPr>
            <a:spLocks noChangeShapeType="1"/>
          </p:cNvSpPr>
          <p:nvPr/>
        </p:nvSpPr>
        <p:spPr bwMode="auto">
          <a:xfrm>
            <a:off x="5638800" y="2666111"/>
            <a:ext cx="838200" cy="685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Line 34"/>
          <p:cNvSpPr>
            <a:spLocks noChangeShapeType="1"/>
          </p:cNvSpPr>
          <p:nvPr/>
        </p:nvSpPr>
        <p:spPr bwMode="auto">
          <a:xfrm flipV="1">
            <a:off x="5393229" y="4108278"/>
            <a:ext cx="533400" cy="152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 flipH="1" flipV="1">
            <a:off x="3118834" y="3889225"/>
            <a:ext cx="914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Line 52"/>
          <p:cNvSpPr>
            <a:spLocks noChangeShapeType="1"/>
          </p:cNvSpPr>
          <p:nvPr/>
        </p:nvSpPr>
        <p:spPr bwMode="auto">
          <a:xfrm flipH="1" flipV="1">
            <a:off x="1371600" y="2589911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Line 53"/>
          <p:cNvSpPr>
            <a:spLocks noChangeShapeType="1"/>
          </p:cNvSpPr>
          <p:nvPr/>
        </p:nvSpPr>
        <p:spPr bwMode="auto">
          <a:xfrm flipH="1" flipV="1">
            <a:off x="1295400" y="2589911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" name="Line 54"/>
          <p:cNvSpPr>
            <a:spLocks noChangeShapeType="1"/>
          </p:cNvSpPr>
          <p:nvPr/>
        </p:nvSpPr>
        <p:spPr bwMode="auto">
          <a:xfrm flipV="1">
            <a:off x="685800" y="2894711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Line 55"/>
          <p:cNvSpPr>
            <a:spLocks noChangeShapeType="1"/>
          </p:cNvSpPr>
          <p:nvPr/>
        </p:nvSpPr>
        <p:spPr bwMode="auto">
          <a:xfrm flipH="1" flipV="1">
            <a:off x="1219200" y="2666111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Line 56"/>
          <p:cNvSpPr>
            <a:spLocks noChangeShapeType="1"/>
          </p:cNvSpPr>
          <p:nvPr/>
        </p:nvSpPr>
        <p:spPr bwMode="auto">
          <a:xfrm flipV="1">
            <a:off x="609600" y="2742311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auto">
          <a:xfrm>
            <a:off x="3848380" y="2361311"/>
            <a:ext cx="1828800" cy="304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defTabSz="449263"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defTabSz="449263"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defTabSz="449263"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defTabSz="449263"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 b="1">
                <a:solidFill>
                  <a:srgbClr val="FF3300"/>
                </a:solidFill>
              </a:rPr>
              <a:t>rub předního</a:t>
            </a:r>
            <a:r>
              <a:rPr lang="cs-CZ" altLang="cs-CZ" sz="1400">
                <a:solidFill>
                  <a:schemeClr val="tx1"/>
                </a:solidFill>
              </a:rPr>
              <a:t> </a:t>
            </a:r>
            <a:r>
              <a:rPr lang="cs-CZ" altLang="cs-CZ" sz="1400" b="1">
                <a:solidFill>
                  <a:srgbClr val="FF3300"/>
                </a:solidFill>
              </a:rPr>
              <a:t>křídla</a:t>
            </a:r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28" name="Rectangle 59"/>
          <p:cNvSpPr>
            <a:spLocks noChangeArrowheads="1"/>
          </p:cNvSpPr>
          <p:nvPr/>
        </p:nvSpPr>
        <p:spPr bwMode="auto">
          <a:xfrm>
            <a:off x="3810000" y="4266311"/>
            <a:ext cx="1752600" cy="304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 defTabSz="449263"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 defTabSz="449263"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 defTabSz="449263"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 defTabSz="449263"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 b="1">
                <a:solidFill>
                  <a:srgbClr val="FF3300"/>
                </a:solidFill>
              </a:rPr>
              <a:t>rub zadního křídla</a:t>
            </a:r>
            <a:endParaRPr lang="cs-CZ" altLang="cs-CZ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961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9" r="1960"/>
          <a:stretch/>
        </p:blipFill>
        <p:spPr bwMode="auto">
          <a:xfrm>
            <a:off x="66660" y="333526"/>
            <a:ext cx="9072000" cy="503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322535" y="102694"/>
            <a:ext cx="4267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Žilnatina křídla – obecné schéma</a:t>
            </a:r>
            <a:endParaRPr lang="en-GB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1938" y="5230071"/>
            <a:ext cx="4104456" cy="15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Přímá spojnice 3"/>
          <p:cNvCxnSpPr/>
          <p:nvPr/>
        </p:nvCxnSpPr>
        <p:spPr>
          <a:xfrm>
            <a:off x="4693186" y="2669809"/>
            <a:ext cx="3130422" cy="7920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7823608" y="3284984"/>
            <a:ext cx="85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arculus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020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4158"/>
            <a:ext cx="8806688" cy="646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3833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5754688" cy="36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62471" name="Line 7"/>
          <p:cNvSpPr>
            <a:spLocks noChangeShapeType="1"/>
          </p:cNvSpPr>
          <p:nvPr/>
        </p:nvSpPr>
        <p:spPr bwMode="auto">
          <a:xfrm flipH="1" flipV="1">
            <a:off x="2667000" y="1905000"/>
            <a:ext cx="365125" cy="298450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5105400" y="1981200"/>
            <a:ext cx="6254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altLang="cs-CZ" sz="1200" b="1" u="sng">
                <a:solidFill>
                  <a:srgbClr val="996633"/>
                </a:solidFill>
              </a:rPr>
              <a:t>tegula</a:t>
            </a:r>
            <a:endParaRPr lang="en-GB" altLang="cs-CZ" sz="1200" u="sng"/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5715000" y="1371600"/>
            <a:ext cx="152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altLang="cs-CZ" sz="1200" b="1" u="sng">
                <a:solidFill>
                  <a:srgbClr val="996633"/>
                </a:solidFill>
              </a:rPr>
              <a:t>humerální ploška </a:t>
            </a:r>
            <a:r>
              <a:rPr lang="en-GB" altLang="cs-CZ" sz="1200">
                <a:solidFill>
                  <a:srgbClr val="996633"/>
                </a:solidFill>
              </a:rPr>
              <a:t>(basivenale+fulcare)</a:t>
            </a:r>
            <a:endParaRPr lang="en-GB" altLang="cs-CZ" sz="1200" u="sng"/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5029200" y="4495800"/>
            <a:ext cx="13716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00"/>
              </a:buClr>
            </a:pPr>
            <a:r>
              <a:rPr lang="en-GB" altLang="cs-CZ" sz="1200" b="1" u="sng">
                <a:solidFill>
                  <a:srgbClr val="996633"/>
                </a:solidFill>
              </a:rPr>
              <a:t>mediální ploška M1</a:t>
            </a:r>
            <a:endParaRPr lang="en-GB" altLang="cs-CZ" sz="1200" u="sng"/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3886200" y="2667000"/>
            <a:ext cx="7699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altLang="cs-CZ" sz="1200" b="1" u="sng">
                <a:solidFill>
                  <a:srgbClr val="996633"/>
                </a:solidFill>
              </a:rPr>
              <a:t>axillare</a:t>
            </a:r>
            <a:r>
              <a:rPr lang="en-GB" altLang="cs-CZ" sz="1200">
                <a:solidFill>
                  <a:srgbClr val="996633"/>
                </a:solidFill>
              </a:rPr>
              <a:t> 1</a:t>
            </a:r>
            <a:endParaRPr lang="en-GB" altLang="cs-CZ" sz="1200" u="sng"/>
          </a:p>
        </p:txBody>
      </p:sp>
      <p:sp>
        <p:nvSpPr>
          <p:cNvPr id="62483" name="Text Box 19"/>
          <p:cNvSpPr txBox="1">
            <a:spLocks noChangeArrowheads="1"/>
          </p:cNvSpPr>
          <p:nvPr/>
        </p:nvSpPr>
        <p:spPr bwMode="auto">
          <a:xfrm>
            <a:off x="838200" y="281940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altLang="cs-CZ" sz="1200" b="1" u="sng">
                <a:solidFill>
                  <a:srgbClr val="996633"/>
                </a:solidFill>
              </a:rPr>
              <a:t>posteriorní křídelní výběžek</a:t>
            </a:r>
            <a:endParaRPr lang="en-GB" altLang="cs-CZ" sz="1200" u="sng">
              <a:solidFill>
                <a:srgbClr val="996633"/>
              </a:solidFill>
            </a:endParaRPr>
          </a:p>
        </p:txBody>
      </p:sp>
      <p:sp>
        <p:nvSpPr>
          <p:cNvPr id="62484" name="Text Box 20"/>
          <p:cNvSpPr txBox="1">
            <a:spLocks noChangeArrowheads="1"/>
          </p:cNvSpPr>
          <p:nvPr/>
        </p:nvSpPr>
        <p:spPr bwMode="auto">
          <a:xfrm>
            <a:off x="2971800" y="3200400"/>
            <a:ext cx="10969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00"/>
              </a:buClr>
            </a:pPr>
            <a:r>
              <a:rPr lang="en-GB" altLang="cs-CZ" sz="1200" u="sng">
                <a:solidFill>
                  <a:srgbClr val="996633"/>
                </a:solidFill>
              </a:rPr>
              <a:t>tergální štěrbina</a:t>
            </a:r>
            <a:endParaRPr lang="en-GB" altLang="cs-CZ" sz="1200" u="sng"/>
          </a:p>
        </p:txBody>
      </p:sp>
      <p:sp>
        <p:nvSpPr>
          <p:cNvPr id="62485" name="Text Box 21"/>
          <p:cNvSpPr txBox="1">
            <a:spLocks noChangeArrowheads="1"/>
          </p:cNvSpPr>
          <p:nvPr/>
        </p:nvSpPr>
        <p:spPr bwMode="auto">
          <a:xfrm>
            <a:off x="838200" y="2209800"/>
            <a:ext cx="18288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altLang="cs-CZ" sz="1200" b="1" u="sng">
                <a:solidFill>
                  <a:srgbClr val="996633"/>
                </a:solidFill>
              </a:rPr>
              <a:t>anteriorní křídelní výběžek</a:t>
            </a:r>
            <a:endParaRPr lang="en-GB" altLang="cs-CZ" sz="1200" u="sng"/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4191000" y="3429000"/>
            <a:ext cx="6858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00"/>
              </a:buClr>
            </a:pPr>
            <a:r>
              <a:rPr lang="en-GB" altLang="cs-CZ" sz="1200" b="1" u="sng">
                <a:solidFill>
                  <a:srgbClr val="996633"/>
                </a:solidFill>
              </a:rPr>
              <a:t>axillare</a:t>
            </a:r>
            <a:r>
              <a:rPr lang="en-GB" altLang="cs-CZ" sz="1200">
                <a:solidFill>
                  <a:srgbClr val="996633"/>
                </a:solidFill>
              </a:rPr>
              <a:t> 3</a:t>
            </a: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3810000" y="3048000"/>
            <a:ext cx="762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altLang="cs-CZ" sz="1200" b="1" u="sng">
                <a:solidFill>
                  <a:srgbClr val="996633"/>
                </a:solidFill>
              </a:rPr>
              <a:t>axillare</a:t>
            </a:r>
            <a:r>
              <a:rPr lang="en-GB" altLang="cs-CZ" sz="1200">
                <a:solidFill>
                  <a:srgbClr val="996633"/>
                </a:solidFill>
              </a:rPr>
              <a:t> 2</a:t>
            </a:r>
          </a:p>
        </p:txBody>
      </p:sp>
      <p:sp>
        <p:nvSpPr>
          <p:cNvPr id="62488" name="Text Box 24"/>
          <p:cNvSpPr txBox="1">
            <a:spLocks noChangeArrowheads="1"/>
          </p:cNvSpPr>
          <p:nvPr/>
        </p:nvSpPr>
        <p:spPr bwMode="auto">
          <a:xfrm>
            <a:off x="6248400" y="4953000"/>
            <a:ext cx="14478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00"/>
              </a:buClr>
            </a:pPr>
            <a:r>
              <a:rPr lang="en-GB" altLang="cs-CZ" sz="1200" b="1" u="sng">
                <a:solidFill>
                  <a:srgbClr val="996633"/>
                </a:solidFill>
              </a:rPr>
              <a:t>mediální ploška M2</a:t>
            </a:r>
            <a:endParaRPr lang="en-GB" altLang="cs-CZ" sz="1200" u="sng"/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8020050" y="1751013"/>
            <a:ext cx="2301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altLang="cs-CZ" sz="1600" b="1">
                <a:solidFill>
                  <a:srgbClr val="800080"/>
                </a:solidFill>
              </a:rPr>
              <a:t>C</a:t>
            </a:r>
          </a:p>
        </p:txBody>
      </p:sp>
      <p:sp>
        <p:nvSpPr>
          <p:cNvPr id="62490" name="Text Box 26"/>
          <p:cNvSpPr txBox="1">
            <a:spLocks noChangeArrowheads="1"/>
          </p:cNvSpPr>
          <p:nvPr/>
        </p:nvSpPr>
        <p:spPr bwMode="auto">
          <a:xfrm>
            <a:off x="8008938" y="4362450"/>
            <a:ext cx="295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altLang="cs-CZ" sz="1600" b="1">
                <a:solidFill>
                  <a:srgbClr val="800080"/>
                </a:solidFill>
              </a:rPr>
              <a:t>A3</a:t>
            </a:r>
          </a:p>
        </p:txBody>
      </p:sp>
      <p:sp>
        <p:nvSpPr>
          <p:cNvPr id="62491" name="Text Box 27"/>
          <p:cNvSpPr txBox="1">
            <a:spLocks noChangeArrowheads="1"/>
          </p:cNvSpPr>
          <p:nvPr/>
        </p:nvSpPr>
        <p:spPr bwMode="auto">
          <a:xfrm>
            <a:off x="7989888" y="3813175"/>
            <a:ext cx="3032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altLang="cs-CZ" sz="1600" b="1">
                <a:solidFill>
                  <a:srgbClr val="800080"/>
                </a:solidFill>
              </a:rPr>
              <a:t>A2</a:t>
            </a:r>
          </a:p>
        </p:txBody>
      </p:sp>
      <p:sp>
        <p:nvSpPr>
          <p:cNvPr id="62492" name="Text Box 28"/>
          <p:cNvSpPr txBox="1">
            <a:spLocks noChangeArrowheads="1"/>
          </p:cNvSpPr>
          <p:nvPr/>
        </p:nvSpPr>
        <p:spPr bwMode="auto">
          <a:xfrm>
            <a:off x="8008938" y="3419475"/>
            <a:ext cx="312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altLang="cs-CZ" sz="1600" b="1">
                <a:solidFill>
                  <a:srgbClr val="800080"/>
                </a:solidFill>
              </a:rPr>
              <a:t>A1</a:t>
            </a:r>
          </a:p>
        </p:txBody>
      </p:sp>
      <p:sp>
        <p:nvSpPr>
          <p:cNvPr id="62493" name="Text Box 29"/>
          <p:cNvSpPr txBox="1">
            <a:spLocks noChangeArrowheads="1"/>
          </p:cNvSpPr>
          <p:nvPr/>
        </p:nvSpPr>
        <p:spPr bwMode="auto">
          <a:xfrm>
            <a:off x="8027988" y="3116263"/>
            <a:ext cx="3508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altLang="cs-CZ" sz="1600" b="1" u="sng">
                <a:solidFill>
                  <a:srgbClr val="996633"/>
                </a:solidFill>
              </a:rPr>
              <a:t>Pcu</a:t>
            </a:r>
            <a:endParaRPr lang="en-GB" altLang="cs-CZ" sz="1600" b="1">
              <a:solidFill>
                <a:srgbClr val="800080"/>
              </a:solidFill>
            </a:endParaRPr>
          </a:p>
        </p:txBody>
      </p:sp>
      <p:sp>
        <p:nvSpPr>
          <p:cNvPr id="62494" name="Text Box 30"/>
          <p:cNvSpPr txBox="1">
            <a:spLocks noChangeArrowheads="1"/>
          </p:cNvSpPr>
          <p:nvPr/>
        </p:nvSpPr>
        <p:spPr bwMode="auto">
          <a:xfrm>
            <a:off x="8008938" y="2851150"/>
            <a:ext cx="276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altLang="cs-CZ" sz="1600" b="1" u="sng">
                <a:solidFill>
                  <a:srgbClr val="996633"/>
                </a:solidFill>
              </a:rPr>
              <a:t>Cu</a:t>
            </a:r>
            <a:endParaRPr lang="en-GB" altLang="cs-CZ" sz="1600" b="1">
              <a:solidFill>
                <a:srgbClr val="996633"/>
              </a:solidFill>
            </a:endParaRPr>
          </a:p>
        </p:txBody>
      </p:sp>
      <p:sp>
        <p:nvSpPr>
          <p:cNvPr id="62495" name="Text Box 31"/>
          <p:cNvSpPr txBox="1">
            <a:spLocks noChangeArrowheads="1"/>
          </p:cNvSpPr>
          <p:nvPr/>
        </p:nvSpPr>
        <p:spPr bwMode="auto">
          <a:xfrm>
            <a:off x="8016875" y="2586038"/>
            <a:ext cx="230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altLang="cs-CZ" sz="1600" b="1" u="sng">
                <a:solidFill>
                  <a:srgbClr val="996633"/>
                </a:solidFill>
              </a:rPr>
              <a:t>M</a:t>
            </a:r>
            <a:endParaRPr lang="en-GB" altLang="cs-CZ" sz="1400" b="1"/>
          </a:p>
        </p:txBody>
      </p:sp>
      <p:sp>
        <p:nvSpPr>
          <p:cNvPr id="62496" name="Text Box 32"/>
          <p:cNvSpPr txBox="1">
            <a:spLocks noChangeArrowheads="1"/>
          </p:cNvSpPr>
          <p:nvPr/>
        </p:nvSpPr>
        <p:spPr bwMode="auto">
          <a:xfrm>
            <a:off x="8008938" y="2292350"/>
            <a:ext cx="2301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altLang="cs-CZ" sz="1600" b="1" u="sng">
                <a:solidFill>
                  <a:srgbClr val="996633"/>
                </a:solidFill>
              </a:rPr>
              <a:t>R</a:t>
            </a:r>
            <a:endParaRPr lang="en-GB" altLang="cs-CZ" sz="1600" b="1">
              <a:solidFill>
                <a:srgbClr val="996633"/>
              </a:solidFill>
            </a:endParaRPr>
          </a:p>
        </p:txBody>
      </p:sp>
      <p:sp>
        <p:nvSpPr>
          <p:cNvPr id="62497" name="Text Box 33"/>
          <p:cNvSpPr txBox="1">
            <a:spLocks noChangeArrowheads="1"/>
          </p:cNvSpPr>
          <p:nvPr/>
        </p:nvSpPr>
        <p:spPr bwMode="auto">
          <a:xfrm>
            <a:off x="8008938" y="2090738"/>
            <a:ext cx="2301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altLang="cs-CZ" sz="1600" b="1">
                <a:solidFill>
                  <a:srgbClr val="800080"/>
                </a:solidFill>
              </a:rPr>
              <a:t>Sc</a:t>
            </a:r>
            <a:endParaRPr lang="en-GB" altLang="cs-CZ" sz="1400" b="1"/>
          </a:p>
        </p:txBody>
      </p:sp>
      <p:sp>
        <p:nvSpPr>
          <p:cNvPr id="62498" name="Text Box 34"/>
          <p:cNvSpPr txBox="1">
            <a:spLocks noChangeArrowheads="1"/>
          </p:cNvSpPr>
          <p:nvPr/>
        </p:nvSpPr>
        <p:spPr bwMode="auto">
          <a:xfrm>
            <a:off x="7999413" y="4737100"/>
            <a:ext cx="295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altLang="cs-CZ" sz="1600" b="1">
                <a:solidFill>
                  <a:srgbClr val="800080"/>
                </a:solidFill>
              </a:rPr>
              <a:t>A4</a:t>
            </a:r>
          </a:p>
        </p:txBody>
      </p:sp>
      <p:sp>
        <p:nvSpPr>
          <p:cNvPr id="62499" name="Line 35"/>
          <p:cNvSpPr>
            <a:spLocks noChangeShapeType="1"/>
          </p:cNvSpPr>
          <p:nvPr/>
        </p:nvSpPr>
        <p:spPr bwMode="auto">
          <a:xfrm flipH="1" flipV="1">
            <a:off x="2057400" y="2438400"/>
            <a:ext cx="865188" cy="250825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500" name="Line 36"/>
          <p:cNvSpPr>
            <a:spLocks noChangeShapeType="1"/>
          </p:cNvSpPr>
          <p:nvPr/>
        </p:nvSpPr>
        <p:spPr bwMode="auto">
          <a:xfrm>
            <a:off x="2971800" y="2819400"/>
            <a:ext cx="76200" cy="457200"/>
          </a:xfrm>
          <a:prstGeom prst="line">
            <a:avLst/>
          </a:prstGeom>
          <a:noFill/>
          <a:ln w="936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501" name="Line 37"/>
          <p:cNvSpPr>
            <a:spLocks noChangeShapeType="1"/>
          </p:cNvSpPr>
          <p:nvPr/>
        </p:nvSpPr>
        <p:spPr bwMode="auto">
          <a:xfrm flipH="1" flipV="1">
            <a:off x="2133600" y="3048000"/>
            <a:ext cx="533400" cy="68580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505" name="Line 41"/>
          <p:cNvSpPr>
            <a:spLocks noChangeShapeType="1"/>
          </p:cNvSpPr>
          <p:nvPr/>
        </p:nvSpPr>
        <p:spPr bwMode="auto">
          <a:xfrm flipH="1">
            <a:off x="4495800" y="2743200"/>
            <a:ext cx="685800" cy="15240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506" name="Line 42"/>
          <p:cNvSpPr>
            <a:spLocks noChangeShapeType="1"/>
          </p:cNvSpPr>
          <p:nvPr/>
        </p:nvSpPr>
        <p:spPr bwMode="auto">
          <a:xfrm flipH="1">
            <a:off x="4495800" y="2971800"/>
            <a:ext cx="914400" cy="15240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507" name="Line 43"/>
          <p:cNvSpPr>
            <a:spLocks noChangeShapeType="1"/>
          </p:cNvSpPr>
          <p:nvPr/>
        </p:nvSpPr>
        <p:spPr bwMode="auto">
          <a:xfrm flipH="1" flipV="1">
            <a:off x="4800600" y="3505200"/>
            <a:ext cx="914400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508" name="Line 44"/>
          <p:cNvSpPr>
            <a:spLocks noChangeShapeType="1"/>
          </p:cNvSpPr>
          <p:nvPr/>
        </p:nvSpPr>
        <p:spPr bwMode="auto">
          <a:xfrm flipV="1">
            <a:off x="5791200" y="3200400"/>
            <a:ext cx="0" cy="129540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509" name="Line 45"/>
          <p:cNvSpPr>
            <a:spLocks noChangeShapeType="1"/>
          </p:cNvSpPr>
          <p:nvPr/>
        </p:nvSpPr>
        <p:spPr bwMode="auto">
          <a:xfrm flipH="1" flipV="1">
            <a:off x="6045200" y="3052763"/>
            <a:ext cx="431800" cy="1976437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510" name="Line 46"/>
          <p:cNvSpPr>
            <a:spLocks noChangeShapeType="1"/>
          </p:cNvSpPr>
          <p:nvPr/>
        </p:nvSpPr>
        <p:spPr bwMode="auto">
          <a:xfrm flipH="1">
            <a:off x="5129213" y="2138363"/>
            <a:ext cx="196850" cy="182562"/>
          </a:xfrm>
          <a:prstGeom prst="line">
            <a:avLst/>
          </a:prstGeom>
          <a:noFill/>
          <a:ln w="936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512" name="Line 48"/>
          <p:cNvSpPr>
            <a:spLocks noChangeShapeType="1"/>
          </p:cNvSpPr>
          <p:nvPr/>
        </p:nvSpPr>
        <p:spPr bwMode="auto">
          <a:xfrm flipH="1">
            <a:off x="5360988" y="1676400"/>
            <a:ext cx="887412" cy="727075"/>
          </a:xfrm>
          <a:prstGeom prst="line">
            <a:avLst/>
          </a:prstGeom>
          <a:noFill/>
          <a:ln w="936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514" name="Oval 50"/>
          <p:cNvSpPr>
            <a:spLocks noChangeArrowheads="1"/>
          </p:cNvSpPr>
          <p:nvPr/>
        </p:nvSpPr>
        <p:spPr bwMode="auto">
          <a:xfrm>
            <a:off x="8382000" y="304800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2515" name="Line 51"/>
          <p:cNvSpPr>
            <a:spLocks noChangeShapeType="1"/>
          </p:cNvSpPr>
          <p:nvPr/>
        </p:nvSpPr>
        <p:spPr bwMode="auto">
          <a:xfrm flipV="1">
            <a:off x="8610600" y="8382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2516" name="Text Box 52"/>
          <p:cNvSpPr txBox="1">
            <a:spLocks noChangeArrowheads="1"/>
          </p:cNvSpPr>
          <p:nvPr/>
        </p:nvSpPr>
        <p:spPr bwMode="auto">
          <a:xfrm>
            <a:off x="8229600" y="457200"/>
            <a:ext cx="762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altLang="cs-CZ" sz="900" b="1" u="sng"/>
              <a:t>cranium</a:t>
            </a:r>
            <a:endParaRPr lang="en-GB" altLang="cs-CZ" sz="1200" u="sng"/>
          </a:p>
        </p:txBody>
      </p:sp>
      <p:sp>
        <p:nvSpPr>
          <p:cNvPr id="62521" name="Text Box 57"/>
          <p:cNvSpPr txBox="1">
            <a:spLocks noChangeArrowheads="1"/>
          </p:cNvSpPr>
          <p:nvPr/>
        </p:nvSpPr>
        <p:spPr bwMode="auto">
          <a:xfrm>
            <a:off x="0" y="2514600"/>
            <a:ext cx="990600" cy="1825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altLang="cs-CZ" sz="1200" b="1" u="sng">
                <a:solidFill>
                  <a:srgbClr val="996633"/>
                </a:solidFill>
              </a:rPr>
              <a:t>proxalaria</a:t>
            </a:r>
            <a:endParaRPr lang="en-GB" altLang="cs-CZ" sz="1200" u="sng"/>
          </a:p>
        </p:txBody>
      </p:sp>
      <p:sp>
        <p:nvSpPr>
          <p:cNvPr id="62522" name="Line 58"/>
          <p:cNvSpPr>
            <a:spLocks noChangeShapeType="1"/>
          </p:cNvSpPr>
          <p:nvPr/>
        </p:nvSpPr>
        <p:spPr bwMode="auto">
          <a:xfrm flipV="1">
            <a:off x="914400" y="2514600"/>
            <a:ext cx="609600" cy="76200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2523" name="Line 59"/>
          <p:cNvSpPr>
            <a:spLocks noChangeShapeType="1"/>
          </p:cNvSpPr>
          <p:nvPr/>
        </p:nvSpPr>
        <p:spPr bwMode="auto">
          <a:xfrm>
            <a:off x="914400" y="2667000"/>
            <a:ext cx="609600" cy="152400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2524" name="Text Box 60"/>
          <p:cNvSpPr txBox="1">
            <a:spLocks noChangeArrowheads="1"/>
          </p:cNvSpPr>
          <p:nvPr/>
        </p:nvSpPr>
        <p:spPr bwMode="auto">
          <a:xfrm>
            <a:off x="5410200" y="5486400"/>
            <a:ext cx="1143000" cy="2127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altLang="cs-CZ" sz="1400" b="1" u="sng">
                <a:solidFill>
                  <a:srgbClr val="996633"/>
                </a:solidFill>
              </a:rPr>
              <a:t>PTERALIA</a:t>
            </a:r>
            <a:endParaRPr lang="en-GB" altLang="cs-CZ" sz="1400" u="sng"/>
          </a:p>
        </p:txBody>
      </p:sp>
      <p:sp>
        <p:nvSpPr>
          <p:cNvPr id="62525" name="Line 61"/>
          <p:cNvSpPr>
            <a:spLocks noChangeShapeType="1"/>
          </p:cNvSpPr>
          <p:nvPr/>
        </p:nvSpPr>
        <p:spPr bwMode="auto">
          <a:xfrm>
            <a:off x="5334000" y="4114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2526" name="Line 62"/>
          <p:cNvSpPr>
            <a:spLocks noChangeShapeType="1"/>
          </p:cNvSpPr>
          <p:nvPr/>
        </p:nvSpPr>
        <p:spPr bwMode="auto">
          <a:xfrm flipH="1">
            <a:off x="3276600" y="4191000"/>
            <a:ext cx="2362200" cy="1219200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2527" name="Text Box 63"/>
          <p:cNvSpPr txBox="1">
            <a:spLocks noChangeArrowheads="1"/>
          </p:cNvSpPr>
          <p:nvPr/>
        </p:nvSpPr>
        <p:spPr bwMode="auto">
          <a:xfrm>
            <a:off x="2667000" y="5410200"/>
            <a:ext cx="8540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altLang="cs-CZ" sz="1200" b="1" u="sng">
                <a:solidFill>
                  <a:srgbClr val="996633"/>
                </a:solidFill>
              </a:rPr>
              <a:t>axilární lem</a:t>
            </a:r>
            <a:endParaRPr lang="en-GB" altLang="cs-CZ" sz="1200" u="sng"/>
          </a:p>
        </p:txBody>
      </p:sp>
      <p:sp>
        <p:nvSpPr>
          <p:cNvPr id="62528" name="Line 64"/>
          <p:cNvSpPr>
            <a:spLocks noChangeShapeType="1"/>
          </p:cNvSpPr>
          <p:nvPr/>
        </p:nvSpPr>
        <p:spPr bwMode="auto">
          <a:xfrm flipV="1">
            <a:off x="5257800" y="4114800"/>
            <a:ext cx="76200" cy="304800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2530" name="Text Box 66"/>
          <p:cNvSpPr txBox="1">
            <a:spLocks noChangeArrowheads="1"/>
          </p:cNvSpPr>
          <p:nvPr/>
        </p:nvSpPr>
        <p:spPr bwMode="auto">
          <a:xfrm>
            <a:off x="228600" y="457200"/>
            <a:ext cx="76565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altLang="cs-CZ" sz="2800" b="1">
                <a:solidFill>
                  <a:srgbClr val="0000FF"/>
                </a:solidFill>
              </a:rPr>
              <a:t>Pterothorax a zakloubení křídla </a:t>
            </a:r>
            <a:r>
              <a:rPr lang="en-GB" altLang="cs-CZ" sz="1200">
                <a:solidFill>
                  <a:srgbClr val="0000FF"/>
                </a:solidFill>
              </a:rPr>
              <a:t>- dorzální pohled</a:t>
            </a:r>
            <a:r>
              <a:rPr lang="cs-CZ" altLang="cs-CZ" sz="1200">
                <a:solidFill>
                  <a:srgbClr val="0000FF"/>
                </a:solidFill>
              </a:rPr>
              <a:t> na mesothorax</a:t>
            </a:r>
            <a:endParaRPr lang="en-GB" altLang="cs-CZ" sz="2800" b="1"/>
          </a:p>
        </p:txBody>
      </p:sp>
    </p:spTree>
    <p:extLst>
      <p:ext uri="{BB962C8B-B14F-4D97-AF65-F5344CB8AC3E}">
        <p14:creationId xmlns:p14="http://schemas.microsoft.com/office/powerpoint/2010/main" val="31713327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732240" y="6487340"/>
            <a:ext cx="2282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/>
              <a:t>Grimaldi</a:t>
            </a:r>
            <a:r>
              <a:rPr lang="cs-CZ" i="1" dirty="0" smtClean="0"/>
              <a:t> </a:t>
            </a:r>
            <a:r>
              <a:rPr lang="en-US" i="1" dirty="0" smtClean="0"/>
              <a:t>&amp; </a:t>
            </a:r>
            <a:r>
              <a:rPr lang="cs-CZ" i="1" dirty="0" err="1" smtClean="0"/>
              <a:t>Engel</a:t>
            </a:r>
            <a:r>
              <a:rPr lang="cs-CZ" i="1" dirty="0" smtClean="0"/>
              <a:t> 2005</a:t>
            </a:r>
            <a:endParaRPr lang="cs-CZ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601"/>
            <a:ext cx="3113978" cy="36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209" y="324991"/>
            <a:ext cx="3980215" cy="36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943891" y="89555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Struktura báze křídla:  bazální sklerity (</a:t>
            </a:r>
            <a:r>
              <a:rPr lang="cs-CZ" sz="2000" b="1" dirty="0" err="1" smtClean="0"/>
              <a:t>pteralia</a:t>
            </a:r>
            <a:r>
              <a:rPr lang="cs-CZ" sz="2000" b="1" dirty="0" smtClean="0"/>
              <a:t>)</a:t>
            </a:r>
            <a:endParaRPr lang="cs-CZ" sz="20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29374"/>
            <a:ext cx="23145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72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532440" cy="364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195736" y="0"/>
            <a:ext cx="4922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Žilnatina křídla vážky (</a:t>
            </a:r>
            <a:r>
              <a:rPr lang="cs-CZ" sz="2800" b="1" dirty="0" err="1" smtClean="0"/>
              <a:t>Odonata</a:t>
            </a:r>
            <a:r>
              <a:rPr lang="cs-CZ" sz="2800" b="1" dirty="0" smtClean="0"/>
              <a:t>)</a:t>
            </a:r>
            <a:endParaRPr lang="cs-CZ" sz="28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b="4224"/>
          <a:stretch>
            <a:fillRect/>
          </a:stretch>
        </p:blipFill>
        <p:spPr bwMode="auto">
          <a:xfrm>
            <a:off x="1403648" y="3933056"/>
            <a:ext cx="6118223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320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Výsledek obrázku pro zygoptera w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53314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naturenorth.com/dragonfly/DOM/Images/01_wing_comparis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" r="51186" b="3014"/>
          <a:stretch/>
        </p:blipFill>
        <p:spPr bwMode="auto">
          <a:xfrm>
            <a:off x="1403648" y="3940560"/>
            <a:ext cx="280831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www.naturenorth.com/dragonfly/DOM/Images/01_wing_comparis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8" t="721" r="1571" b="3508"/>
          <a:stretch/>
        </p:blipFill>
        <p:spPr bwMode="auto">
          <a:xfrm>
            <a:off x="5436096" y="3888206"/>
            <a:ext cx="2736304" cy="277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15264" y="203873"/>
            <a:ext cx="8028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Anisoptera</a:t>
            </a:r>
            <a:r>
              <a:rPr lang="cs-CZ" sz="2400" b="1" dirty="0" smtClean="0"/>
              <a:t> (Vážky + Šídla)</a:t>
            </a:r>
            <a:r>
              <a:rPr lang="cs-CZ" sz="2400" b="1" dirty="0"/>
              <a:t> </a:t>
            </a:r>
            <a:r>
              <a:rPr lang="cs-CZ" sz="2400" b="1" dirty="0" smtClean="0"/>
              <a:t>   x    </a:t>
            </a:r>
            <a:r>
              <a:rPr lang="cs-CZ" sz="2400" b="1" dirty="0" err="1" smtClean="0"/>
              <a:t>Zygoptera</a:t>
            </a:r>
            <a:r>
              <a:rPr lang="cs-CZ" sz="2400" b="1" dirty="0" smtClean="0"/>
              <a:t> (Motýlice + Šidélka)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956619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wing gene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6588224" cy="326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195736" y="0"/>
            <a:ext cx="5102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Žilnatina křídla švába (</a:t>
            </a:r>
            <a:r>
              <a:rPr lang="cs-CZ" sz="2800" b="1" dirty="0" err="1" smtClean="0"/>
              <a:t>Blattodea</a:t>
            </a:r>
            <a:r>
              <a:rPr lang="cs-CZ" sz="2800" b="1" dirty="0" smtClean="0"/>
              <a:t>)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724128" y="764704"/>
            <a:ext cx="299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</a:t>
            </a:r>
            <a:r>
              <a:rPr lang="cs-CZ" dirty="0" smtClean="0"/>
              <a:t>obecněná žilnatina </a:t>
            </a:r>
            <a:r>
              <a:rPr lang="cs-CZ" dirty="0" err="1" smtClean="0"/>
              <a:t>Neoptera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668131"/>
            <a:ext cx="5932314" cy="318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0823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7" y="1268760"/>
            <a:ext cx="4644008" cy="328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9225" y="908720"/>
            <a:ext cx="4550046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2987824" y="116632"/>
            <a:ext cx="2935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Polyneoptera</a:t>
            </a:r>
            <a:r>
              <a:rPr lang="cs-CZ" sz="2000" dirty="0" smtClean="0"/>
              <a:t> - </a:t>
            </a:r>
            <a:r>
              <a:rPr lang="cs-CZ" sz="2000" dirty="0" err="1" smtClean="0"/>
              <a:t>Mnohožilní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97814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065" y="644252"/>
            <a:ext cx="4126935" cy="343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6008" y="644252"/>
            <a:ext cx="3937992" cy="300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861048"/>
            <a:ext cx="2880320" cy="30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872" y="4319141"/>
            <a:ext cx="3829320" cy="253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2555776" y="32851"/>
            <a:ext cx="4656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Krytky (</a:t>
            </a:r>
            <a:r>
              <a:rPr lang="cs-CZ" sz="2000" dirty="0" err="1" smtClean="0"/>
              <a:t>tegminae</a:t>
            </a:r>
            <a:r>
              <a:rPr lang="cs-CZ" sz="2000" dirty="0" smtClean="0"/>
              <a:t>): </a:t>
            </a:r>
            <a:r>
              <a:rPr lang="cs-CZ" dirty="0" smtClean="0"/>
              <a:t> modifikace 1. páru křídel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58573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234</Words>
  <Application>Microsoft Office PowerPoint</Application>
  <PresentationFormat>Předvádění na obrazovce (4:3)</PresentationFormat>
  <Paragraphs>60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everteb</dc:creator>
  <cp:lastModifiedBy>lenka</cp:lastModifiedBy>
  <cp:revision>26</cp:revision>
  <dcterms:created xsi:type="dcterms:W3CDTF">2015-03-16T13:03:40Z</dcterms:created>
  <dcterms:modified xsi:type="dcterms:W3CDTF">2019-05-13T08:01:44Z</dcterms:modified>
</cp:coreProperties>
</file>