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2" r:id="rId5"/>
    <p:sldId id="270" r:id="rId6"/>
    <p:sldId id="273" r:id="rId7"/>
    <p:sldId id="263" r:id="rId8"/>
    <p:sldId id="272" r:id="rId9"/>
    <p:sldId id="269" r:id="rId10"/>
    <p:sldId id="264" r:id="rId11"/>
    <p:sldId id="271" r:id="rId12"/>
    <p:sldId id="265" r:id="rId13"/>
    <p:sldId id="258" r:id="rId14"/>
    <p:sldId id="266" r:id="rId15"/>
    <p:sldId id="268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7282-19FC-40F3-8DD6-449A92FAD73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56254-A4B6-4647-BB60-A18CF83FE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33C0B-67AB-4EFB-9880-E87A0F60DECC}" type="slidenum">
              <a:rPr lang="cs-CZ"/>
              <a:pPr/>
              <a:t>2</a:t>
            </a:fld>
            <a:endParaRPr lang="cs-CZ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9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8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7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5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61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8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4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2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8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0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B45D-B3EC-44F5-91B5-92651BC7153C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3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11760" y="1330408"/>
            <a:ext cx="417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Základy entomologie</a:t>
            </a:r>
          </a:p>
          <a:p>
            <a:pPr algn="ctr"/>
            <a:r>
              <a:rPr lang="cs-CZ" sz="2800" b="1" dirty="0" smtClean="0"/>
              <a:t>Cvičení </a:t>
            </a:r>
            <a:r>
              <a:rPr lang="cs-CZ" sz="2800" b="1" dirty="0" smtClean="0"/>
              <a:t>6</a:t>
            </a:r>
            <a:endParaRPr lang="en-GB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03847" y="288429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Abdomen II.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71136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8387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79" y="2609850"/>
            <a:ext cx="57340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99992" y="215062"/>
            <a:ext cx="3705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Ephemeroptera</a:t>
            </a:r>
            <a:r>
              <a:rPr lang="cs-CZ" sz="2800" b="1" dirty="0" smtClean="0"/>
              <a:t> (jepice)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19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2classnotes.com/images/12/science/Zoology/Reproductive_System_of_Cockroach_-_M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6" y="836712"/>
            <a:ext cx="4436683" cy="577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36749" y="7727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Šváb (</a:t>
            </a:r>
            <a:r>
              <a:rPr lang="cs-CZ" sz="2400" dirty="0" err="1" smtClean="0"/>
              <a:t>Blatta</a:t>
            </a:r>
            <a:r>
              <a:rPr lang="cs-CZ" sz="2400" dirty="0" smtClean="0"/>
              <a:t> </a:t>
            </a:r>
            <a:r>
              <a:rPr lang="cs-CZ" sz="2400" dirty="0" err="1" smtClean="0"/>
              <a:t>orientalis</a:t>
            </a:r>
            <a:r>
              <a:rPr lang="cs-CZ" dirty="0" smtClean="0"/>
              <a:t>)</a:t>
            </a: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15878" b="9158"/>
          <a:stretch/>
        </p:blipFill>
        <p:spPr>
          <a:xfrm rot="10800000">
            <a:off x="5150406" y="2492896"/>
            <a:ext cx="3973684" cy="23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4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80920" cy="1143000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Coleoptera</a:t>
            </a:r>
            <a:r>
              <a:rPr lang="cs-CZ" sz="2800" b="1" dirty="0" smtClean="0"/>
              <a:t>: </a:t>
            </a:r>
            <a:r>
              <a:rPr lang="cs-CZ" sz="2800" b="1" dirty="0" err="1" smtClean="0"/>
              <a:t>Elateridae</a:t>
            </a:r>
            <a:r>
              <a:rPr lang="cs-CZ" sz="2800" b="1" dirty="0" smtClean="0"/>
              <a:t> (kovaříci)</a:t>
            </a:r>
            <a:endParaRPr lang="cs-CZ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9053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29379" y="4400864"/>
            <a:ext cx="371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(vnější </a:t>
            </a:r>
            <a:r>
              <a:rPr lang="cs-CZ" dirty="0" err="1" smtClean="0"/>
              <a:t>pohl</a:t>
            </a:r>
            <a:r>
              <a:rPr lang="cs-CZ" dirty="0" smtClean="0"/>
              <a:t>. orgány - genitální laloky)</a:t>
            </a:r>
            <a:endParaRPr lang="en-GB" dirty="0"/>
          </a:p>
        </p:txBody>
      </p:sp>
      <p:pic>
        <p:nvPicPr>
          <p:cNvPr id="4100" name="Picture 4" descr="http://www.zin.ru/Animalia/Coleoptera/images/foto/athous-subfusc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2669"/>
            <a:ext cx="1872208" cy="32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5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5550"/>
            <a:ext cx="70199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151262"/>
            <a:ext cx="65534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en-US" sz="2400" b="1" i="1" dirty="0" err="1" smtClean="0"/>
              <a:t>Anopheles</a:t>
            </a:r>
            <a:r>
              <a:rPr lang="cs-CZ" altLang="en-US" sz="2400" b="1" i="1" dirty="0" smtClean="0"/>
              <a:t> </a:t>
            </a:r>
            <a:r>
              <a:rPr lang="cs-CZ" altLang="en-US" sz="2400" b="1" dirty="0" smtClean="0"/>
              <a:t>(</a:t>
            </a:r>
            <a:r>
              <a:rPr lang="cs-CZ" altLang="en-US" sz="2400" b="1" dirty="0" err="1" smtClean="0"/>
              <a:t>Diptera</a:t>
            </a:r>
            <a:r>
              <a:rPr lang="cs-CZ" altLang="en-US" sz="2400" b="1" dirty="0" smtClean="0"/>
              <a:t>: </a:t>
            </a:r>
            <a:r>
              <a:rPr lang="cs-CZ" altLang="en-US" sz="2400" b="1" dirty="0" err="1" smtClean="0"/>
              <a:t>Nematocera</a:t>
            </a:r>
            <a:r>
              <a:rPr lang="cs-CZ" altLang="en-US" sz="2400" b="1" dirty="0" smtClean="0"/>
              <a:t>: </a:t>
            </a:r>
            <a:r>
              <a:rPr lang="cs-CZ" altLang="en-US" sz="2400" b="1" dirty="0" err="1" smtClean="0"/>
              <a:t>Culicidae</a:t>
            </a:r>
            <a:r>
              <a:rPr lang="cs-CZ" altLang="en-US" sz="2400" b="1" dirty="0" smtClean="0"/>
              <a:t>)</a:t>
            </a:r>
            <a:r>
              <a:rPr lang="cs-CZ" altLang="en-US" sz="2400" b="1" i="1" dirty="0" smtClean="0"/>
              <a:t> </a:t>
            </a:r>
          </a:p>
          <a:p>
            <a:r>
              <a:rPr lang="cs-CZ" altLang="en-US" sz="2400" dirty="0" err="1" smtClean="0"/>
              <a:t>Hypopygium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inversum</a:t>
            </a:r>
            <a:r>
              <a:rPr lang="cs-CZ" altLang="en-US" sz="2400" dirty="0" smtClean="0"/>
              <a:t> (otočení o 180°) </a:t>
            </a:r>
            <a:r>
              <a:rPr lang="cs-CZ" altLang="en-US" sz="1600" b="1" dirty="0" smtClean="0"/>
              <a:t> </a:t>
            </a:r>
            <a:endParaRPr lang="cs-CZ" altLang="en-US" sz="1600" b="1" i="1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7596336" y="1043814"/>
            <a:ext cx="179165" cy="375333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ovéPole 2"/>
          <p:cNvSpPr txBox="1"/>
          <p:nvPr/>
        </p:nvSpPr>
        <p:spPr>
          <a:xfrm>
            <a:off x="7783288" y="2735817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gonopode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1475656" y="5157192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www.nhm.ac.uk/resources-rx/images/1049/an_janconnae_male_genitalia-47515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1302"/>
          <a:stretch/>
        </p:blipFill>
        <p:spPr bwMode="auto">
          <a:xfrm>
            <a:off x="6789279" y="4941168"/>
            <a:ext cx="2355881" cy="19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568" y="-482"/>
            <a:ext cx="8811091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err="1" smtClean="0"/>
              <a:t>Diptera</a:t>
            </a:r>
            <a:r>
              <a:rPr lang="cs-CZ" sz="2400" b="1" dirty="0" smtClean="0"/>
              <a:t>: </a:t>
            </a:r>
            <a:r>
              <a:rPr lang="cs-CZ" sz="2400" b="1" dirty="0" err="1" smtClean="0"/>
              <a:t>Brachycera</a:t>
            </a:r>
            <a:r>
              <a:rPr lang="cs-CZ" sz="2400" b="1" dirty="0" smtClean="0"/>
              <a:t>: </a:t>
            </a:r>
            <a:r>
              <a:rPr lang="cs-CZ" sz="2400" b="1" dirty="0" err="1" smtClean="0"/>
              <a:t>Sarcophagidae</a:t>
            </a:r>
            <a:r>
              <a:rPr lang="cs-CZ" sz="2400" b="1" dirty="0" smtClean="0"/>
              <a:t> (masařka)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2400" dirty="0" err="1" smtClean="0"/>
              <a:t>Hypopygium</a:t>
            </a:r>
            <a:r>
              <a:rPr lang="cs-CZ" sz="2400" dirty="0" smtClean="0"/>
              <a:t> </a:t>
            </a:r>
            <a:r>
              <a:rPr lang="cs-CZ" sz="2400" dirty="0" err="1" smtClean="0"/>
              <a:t>circumversum</a:t>
            </a:r>
            <a:r>
              <a:rPr lang="cs-CZ" sz="2400" dirty="0" smtClean="0"/>
              <a:t> (o 360°)</a:t>
            </a:r>
            <a:endParaRPr lang="cs-CZ" sz="2400" dirty="0"/>
          </a:p>
        </p:txBody>
      </p:sp>
      <p:pic>
        <p:nvPicPr>
          <p:cNvPr id="6" name="Obrázek 5" descr="sarcbytes%20guid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7176" y="3257600"/>
            <a:ext cx="4346824" cy="3600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8950" b="-4673"/>
          <a:stretch/>
        </p:blipFill>
        <p:spPr bwMode="auto">
          <a:xfrm>
            <a:off x="229568" y="1584000"/>
            <a:ext cx="472290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Skupina 2"/>
          <p:cNvGrpSpPr/>
          <p:nvPr/>
        </p:nvGrpSpPr>
        <p:grpSpPr>
          <a:xfrm>
            <a:off x="5076056" y="3573016"/>
            <a:ext cx="3617055" cy="3254206"/>
            <a:chOff x="5076056" y="3573016"/>
            <a:chExt cx="3617055" cy="3254206"/>
          </a:xfrm>
        </p:grpSpPr>
        <p:sp>
          <p:nvSpPr>
            <p:cNvPr id="8" name="TextovéPole 7"/>
            <p:cNvSpPr txBox="1"/>
            <p:nvPr/>
          </p:nvSpPr>
          <p:spPr>
            <a:xfrm>
              <a:off x="5076056" y="3573016"/>
              <a:ext cx="10396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(</a:t>
              </a:r>
              <a:r>
                <a:rPr lang="cs-CZ" sz="1600" dirty="0" err="1" smtClean="0"/>
                <a:t>surstylus</a:t>
              </a:r>
              <a:r>
                <a:rPr lang="cs-CZ" sz="1600" dirty="0" smtClean="0"/>
                <a:t>)</a:t>
              </a:r>
              <a:endParaRPr lang="cs-CZ" sz="16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7596336" y="3761911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err="1" smtClean="0"/>
                <a:t>epandrium</a:t>
              </a:r>
              <a:endParaRPr lang="cs-CZ" sz="16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588224" y="6488668"/>
              <a:ext cx="12499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(</a:t>
              </a:r>
              <a:r>
                <a:rPr lang="cs-CZ" sz="1600" dirty="0" err="1" smtClean="0"/>
                <a:t>distiphallus</a:t>
              </a:r>
              <a:r>
                <a:rPr lang="cs-CZ" sz="1600" dirty="0" smtClean="0"/>
                <a:t>)</a:t>
              </a:r>
              <a:endParaRPr lang="cs-CZ" sz="1600" dirty="0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4797176" y="5805264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(</a:t>
            </a:r>
            <a:r>
              <a:rPr lang="cs-CZ" sz="1600" dirty="0" err="1" smtClean="0"/>
              <a:t>aedeagus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pic>
        <p:nvPicPr>
          <p:cNvPr id="12" name="Picture 2" descr="http://www.scielo.cl/fbpe/img/bres/v47/14f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78" y="784838"/>
            <a:ext cx="2818131" cy="22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ielo.cl/fbpe/img/bres/v47/14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99" y="621670"/>
            <a:ext cx="2664296" cy="21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iand.it/diptera/pics/p/peckia_male_termina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79" y="2954740"/>
            <a:ext cx="6234951" cy="368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08107" y="463904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basiphallus</a:t>
            </a:r>
            <a:endParaRPr lang="en-GB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43403" y="628113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distiphallus</a:t>
            </a:r>
            <a:endParaRPr lang="en-GB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644563" y="54629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phallus</a:t>
            </a:r>
            <a:endParaRPr lang="en-GB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17267" y="3861048"/>
            <a:ext cx="158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</a:t>
            </a:r>
            <a:r>
              <a:rPr lang="cs-CZ" dirty="0" err="1" smtClean="0"/>
              <a:t>ostgonite</a:t>
            </a:r>
            <a:endParaRPr lang="cs-CZ" dirty="0" smtClean="0"/>
          </a:p>
          <a:p>
            <a:r>
              <a:rPr lang="cs-CZ" dirty="0" smtClean="0"/>
              <a:t>(= </a:t>
            </a:r>
            <a:r>
              <a:rPr lang="cs-CZ" dirty="0" err="1" smtClean="0"/>
              <a:t>parameron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7726166" y="276934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</a:t>
            </a:r>
            <a:r>
              <a:rPr lang="cs-CZ" dirty="0" err="1" smtClean="0"/>
              <a:t>regonite</a:t>
            </a:r>
            <a:r>
              <a:rPr lang="cs-CZ" dirty="0" smtClean="0"/>
              <a:t> </a:t>
            </a:r>
          </a:p>
          <a:p>
            <a:r>
              <a:rPr lang="cs-CZ" dirty="0" smtClean="0"/>
              <a:t>(= </a:t>
            </a:r>
            <a:r>
              <a:rPr lang="cs-CZ" dirty="0" err="1" smtClean="0"/>
              <a:t>gonopod</a:t>
            </a:r>
            <a:r>
              <a:rPr lang="cs-CZ" dirty="0" smtClean="0"/>
              <a:t>)</a:t>
            </a:r>
            <a:endParaRPr lang="en-GB" dirty="0"/>
          </a:p>
        </p:txBody>
      </p:sp>
      <p:cxnSp>
        <p:nvCxnSpPr>
          <p:cNvPr id="10" name="Přímá spojnice 9"/>
          <p:cNvCxnSpPr>
            <a:endCxn id="6" idx="1"/>
          </p:cNvCxnSpPr>
          <p:nvPr/>
        </p:nvCxnSpPr>
        <p:spPr>
          <a:xfrm flipV="1">
            <a:off x="6228184" y="3092510"/>
            <a:ext cx="1497982" cy="7685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endCxn id="5" idx="1"/>
          </p:cNvCxnSpPr>
          <p:nvPr/>
        </p:nvCxnSpPr>
        <p:spPr>
          <a:xfrm flipV="1">
            <a:off x="6660232" y="4184214"/>
            <a:ext cx="957035" cy="180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endCxn id="4" idx="1"/>
          </p:cNvCxnSpPr>
          <p:nvPr/>
        </p:nvCxnSpPr>
        <p:spPr>
          <a:xfrm flipV="1">
            <a:off x="7002213" y="4839097"/>
            <a:ext cx="705894" cy="5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endCxn id="9" idx="1"/>
          </p:cNvCxnSpPr>
          <p:nvPr/>
        </p:nvCxnSpPr>
        <p:spPr>
          <a:xfrm>
            <a:off x="6606169" y="5607635"/>
            <a:ext cx="1038394" cy="55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endCxn id="8" idx="1"/>
          </p:cNvCxnSpPr>
          <p:nvPr/>
        </p:nvCxnSpPr>
        <p:spPr>
          <a:xfrm>
            <a:off x="6012160" y="6093296"/>
            <a:ext cx="1631243" cy="387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247491" y="-387424"/>
            <a:ext cx="8811091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err="1" smtClean="0"/>
              <a:t>Diptera</a:t>
            </a:r>
            <a:r>
              <a:rPr lang="cs-CZ" sz="2400" b="1" dirty="0" smtClean="0"/>
              <a:t>: </a:t>
            </a:r>
            <a:r>
              <a:rPr lang="cs-CZ" sz="2400" b="1" dirty="0" err="1" smtClean="0"/>
              <a:t>Brachycera</a:t>
            </a:r>
            <a:r>
              <a:rPr lang="cs-CZ" sz="2400" b="1" dirty="0" smtClean="0"/>
              <a:t>: </a:t>
            </a:r>
            <a:r>
              <a:rPr lang="cs-CZ" sz="2400" b="1" dirty="0" err="1" smtClean="0"/>
              <a:t>Sarcophagidae</a:t>
            </a:r>
            <a:r>
              <a:rPr lang="cs-CZ" sz="2400" b="1" dirty="0" smtClean="0"/>
              <a:t> (masařka)</a:t>
            </a:r>
            <a:r>
              <a:rPr lang="cs-CZ" sz="3200" b="1" dirty="0"/>
              <a:t> </a:t>
            </a:r>
            <a:r>
              <a:rPr lang="cs-CZ" sz="2400" dirty="0" smtClean="0"/>
              <a:t>- </a:t>
            </a:r>
            <a:r>
              <a:rPr lang="cs-CZ" sz="2400" dirty="0" err="1" smtClean="0"/>
              <a:t>hypopygium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495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a08fig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901418" cy="4536504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Diptera</a:t>
            </a:r>
            <a:r>
              <a:rPr lang="cs-CZ" sz="3600" b="1" dirty="0" smtClean="0"/>
              <a:t> (</a:t>
            </a:r>
            <a:r>
              <a:rPr lang="cs-CZ" sz="3600" b="1" dirty="0" err="1" smtClean="0"/>
              <a:t>Sarcophagidae</a:t>
            </a:r>
            <a:r>
              <a:rPr lang="cs-CZ" sz="3600" b="1" dirty="0" smtClean="0"/>
              <a:t>, masařka)</a:t>
            </a: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35896" y="321297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epandrium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4941168"/>
            <a:ext cx="100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surstylus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95936" y="4869160"/>
            <a:ext cx="783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cercus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5229200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</a:t>
            </a:r>
            <a:r>
              <a:rPr lang="cs-CZ" dirty="0" err="1" smtClean="0"/>
              <a:t>istiphallus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phallosoma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668344" y="3861048"/>
            <a:ext cx="10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paramera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40352" y="2852936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basiphallus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16016" y="2852936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hypandrium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97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4210050" y="633413"/>
            <a:ext cx="876300" cy="468312"/>
          </a:xfrm>
          <a:prstGeom prst="roundRect">
            <a:avLst>
              <a:gd name="adj" fmla="val 33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601453" y="124558"/>
            <a:ext cx="1697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>
                <a:solidFill>
                  <a:schemeClr val="accent2"/>
                </a:solidFill>
              </a:rPr>
              <a:t>Terminalia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75818" y="729006"/>
            <a:ext cx="5059597" cy="34349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>
                <a:solidFill>
                  <a:schemeClr val="accent2"/>
                </a:solidFill>
              </a:rPr>
              <a:t>Idealizované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samčí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pohlavní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orgány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174081" y="1412775"/>
            <a:ext cx="5627153" cy="5040561"/>
            <a:chOff x="0" y="1823577"/>
            <a:chExt cx="5275338" cy="4805823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823577"/>
              <a:ext cx="3925888" cy="4071937"/>
            </a:xfrm>
            <a:prstGeom prst="rect">
              <a:avLst/>
            </a:prstGeom>
            <a:noFill/>
          </p:spPr>
        </p:pic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 flipV="1">
              <a:off x="849313" y="3505200"/>
              <a:ext cx="141287" cy="442913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V="1">
              <a:off x="3292475" y="3021013"/>
              <a:ext cx="360363" cy="730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762000" y="3200400"/>
              <a:ext cx="544513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stigma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914400" y="2362200"/>
              <a:ext cx="3810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u="sng">
                  <a:solidFill>
                    <a:schemeClr val="tx1"/>
                  </a:solidFill>
                </a:rPr>
                <a:t>T 8</a:t>
              </a:r>
              <a:endParaRPr lang="en-GB" sz="1200" u="sng">
                <a:solidFill>
                  <a:schemeClr val="tx1"/>
                </a:solidFill>
              </a:endParaRPr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 flipV="1">
              <a:off x="3411538" y="2133600"/>
              <a:ext cx="93662" cy="35560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 flipV="1">
              <a:off x="3346450" y="2768600"/>
              <a:ext cx="333375" cy="2619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 flipH="1" flipV="1">
              <a:off x="3122613" y="3184525"/>
              <a:ext cx="660400" cy="138113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2262187" y="2017713"/>
              <a:ext cx="1014411" cy="191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 u="sng" dirty="0" err="1">
                  <a:solidFill>
                    <a:srgbClr val="993300"/>
                  </a:solidFill>
                </a:rPr>
                <a:t>anální</a:t>
              </a:r>
              <a:r>
                <a:rPr lang="en-GB" sz="1400" u="sng" dirty="0">
                  <a:solidFill>
                    <a:schemeClr val="tx1"/>
                  </a:solidFill>
                </a:rPr>
                <a:t> </a:t>
              </a:r>
              <a:r>
                <a:rPr lang="en-GB" sz="1400" b="1" u="sng" dirty="0" err="1">
                  <a:solidFill>
                    <a:srgbClr val="993300"/>
                  </a:solidFill>
                </a:rPr>
                <a:t>kužel</a:t>
              </a:r>
              <a:endParaRPr lang="en-GB" sz="1400" u="sng" dirty="0">
                <a:solidFill>
                  <a:schemeClr val="tx1"/>
                </a:solidFill>
              </a:endParaRP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3352800" y="1905000"/>
              <a:ext cx="542925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>
                  <a:solidFill>
                    <a:srgbClr val="993300"/>
                  </a:solidFill>
                </a:rPr>
                <a:t>cercus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3671888" y="2601027"/>
              <a:ext cx="801687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993300"/>
                  </a:solidFill>
                </a:rPr>
                <a:t>periproct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3595688" y="2906713"/>
              <a:ext cx="561976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>
                  <a:solidFill>
                    <a:srgbClr val="993300"/>
                  </a:solidFill>
                </a:rPr>
                <a:t>anus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3826155" y="3200400"/>
              <a:ext cx="801688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993300"/>
                  </a:solidFill>
                </a:rPr>
                <a:t>paraproct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3798926" y="3525267"/>
              <a:ext cx="801687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FF0000"/>
                  </a:solidFill>
                </a:rPr>
                <a:t>gonopody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3642152" y="3808001"/>
              <a:ext cx="801687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FF0000"/>
                  </a:solidFill>
                </a:rPr>
                <a:t>titilátory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3311525" y="4092957"/>
              <a:ext cx="1244637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FF0000"/>
                  </a:solidFill>
                </a:rPr>
                <a:t>endophallus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5" name="Text Box 23"/>
            <p:cNvSpPr txBox="1">
              <a:spLocks noChangeArrowheads="1"/>
            </p:cNvSpPr>
            <p:nvPr/>
          </p:nvSpPr>
          <p:spPr bwMode="auto">
            <a:xfrm>
              <a:off x="3122613" y="4436726"/>
              <a:ext cx="1001199" cy="43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>
                  <a:solidFill>
                    <a:srgbClr val="FF0000"/>
                  </a:solidFill>
                </a:rPr>
                <a:t>penis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dirty="0" smtClean="0">
                  <a:solidFill>
                    <a:srgbClr val="FF0000"/>
                  </a:solidFill>
                </a:rPr>
                <a:t>=</a:t>
              </a:r>
              <a:r>
                <a:rPr lang="cs-CZ" sz="1600" dirty="0" smtClean="0">
                  <a:solidFill>
                    <a:srgbClr val="FF0000"/>
                  </a:solidFill>
                </a:rPr>
                <a:t> </a:t>
              </a:r>
              <a:r>
                <a:rPr lang="en-GB" sz="1600" dirty="0" err="1" smtClean="0">
                  <a:solidFill>
                    <a:srgbClr val="FF0000"/>
                  </a:solidFill>
                </a:rPr>
                <a:t>aedeagus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3011880" y="4940300"/>
              <a:ext cx="801687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FF0000"/>
                  </a:solidFill>
                </a:rPr>
                <a:t>paramera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2382044" y="5366133"/>
              <a:ext cx="1070769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FF0000"/>
                  </a:solidFill>
                </a:rPr>
                <a:t>phallobasis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 flipV="1">
              <a:off x="2617788" y="2209800"/>
              <a:ext cx="49212" cy="20637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870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6192294"/>
                </p:ext>
              </p:extLst>
            </p:nvPr>
          </p:nvGraphicFramePr>
          <p:xfrm>
            <a:off x="4227513" y="4048125"/>
            <a:ext cx="720725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r:id="rId5" imgW="714240" imgH="352440" progId="">
                    <p:embed/>
                  </p:oleObj>
                </mc:Choice>
                <mc:Fallback>
                  <p:oleObj r:id="rId5" imgW="714240" imgH="3524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513" y="4048125"/>
                          <a:ext cx="720725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709" name="AutoShape 37"/>
            <p:cNvCxnSpPr>
              <a:cxnSpLocks noChangeShapeType="1"/>
            </p:cNvCxnSpPr>
            <p:nvPr/>
          </p:nvCxnSpPr>
          <p:spPr bwMode="auto">
            <a:xfrm>
              <a:off x="2292350" y="2341563"/>
              <a:ext cx="703263" cy="184150"/>
            </a:xfrm>
            <a:prstGeom prst="straightConnector1">
              <a:avLst/>
            </a:prstGeom>
            <a:noFill/>
            <a:ln w="28575">
              <a:solidFill>
                <a:srgbClr val="9933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8712" name="Line 40"/>
            <p:cNvSpPr>
              <a:spLocks noChangeShapeType="1"/>
            </p:cNvSpPr>
            <p:nvPr/>
          </p:nvSpPr>
          <p:spPr bwMode="auto">
            <a:xfrm flipH="1" flipV="1">
              <a:off x="3446463" y="3448050"/>
              <a:ext cx="280987" cy="1587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3" name="Line 41"/>
            <p:cNvSpPr>
              <a:spLocks noChangeShapeType="1"/>
            </p:cNvSpPr>
            <p:nvPr/>
          </p:nvSpPr>
          <p:spPr bwMode="auto">
            <a:xfrm flipH="1" flipV="1">
              <a:off x="3003550" y="3632200"/>
              <a:ext cx="641350" cy="268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 flipH="1" flipV="1">
              <a:off x="2798763" y="3860800"/>
              <a:ext cx="568325" cy="3413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5" name="Line 43"/>
            <p:cNvSpPr>
              <a:spLocks noChangeShapeType="1"/>
            </p:cNvSpPr>
            <p:nvPr/>
          </p:nvSpPr>
          <p:spPr bwMode="auto">
            <a:xfrm flipH="1" flipV="1">
              <a:off x="2632075" y="3960813"/>
              <a:ext cx="679450" cy="5619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6" name="Line 44"/>
            <p:cNvSpPr>
              <a:spLocks noChangeShapeType="1"/>
            </p:cNvSpPr>
            <p:nvPr/>
          </p:nvSpPr>
          <p:spPr bwMode="auto">
            <a:xfrm flipH="1" flipV="1">
              <a:off x="2309813" y="4217988"/>
              <a:ext cx="723900" cy="8270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7" name="Line 45"/>
            <p:cNvSpPr>
              <a:spLocks noChangeShapeType="1"/>
            </p:cNvSpPr>
            <p:nvPr/>
          </p:nvSpPr>
          <p:spPr bwMode="auto">
            <a:xfrm flipH="1" flipV="1">
              <a:off x="3122613" y="3184525"/>
              <a:ext cx="660400" cy="1381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 flipH="1" flipV="1">
              <a:off x="2133600" y="4500563"/>
              <a:ext cx="298450" cy="9747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9" name="Freeform 47"/>
            <p:cNvSpPr>
              <a:spLocks noChangeArrowheads="1"/>
            </p:cNvSpPr>
            <p:nvPr/>
          </p:nvSpPr>
          <p:spPr bwMode="auto">
            <a:xfrm>
              <a:off x="2706688" y="3714750"/>
              <a:ext cx="233362" cy="239713"/>
            </a:xfrm>
            <a:custGeom>
              <a:avLst/>
              <a:gdLst/>
              <a:ahLst/>
              <a:cxnLst>
                <a:cxn ang="0">
                  <a:pos x="281" y="0"/>
                </a:cxn>
                <a:cxn ang="0">
                  <a:pos x="346" y="580"/>
                </a:cxn>
                <a:cxn ang="0">
                  <a:pos x="561" y="417"/>
                </a:cxn>
                <a:cxn ang="0">
                  <a:pos x="647" y="324"/>
                </a:cxn>
              </a:cxnLst>
              <a:rect l="0" t="0" r="r" b="b"/>
              <a:pathLst>
                <a:path w="648" h="666">
                  <a:moveTo>
                    <a:pt x="281" y="0"/>
                  </a:moveTo>
                  <a:cubicBezTo>
                    <a:pt x="10" y="66"/>
                    <a:pt x="0" y="665"/>
                    <a:pt x="346" y="580"/>
                  </a:cubicBezTo>
                  <a:lnTo>
                    <a:pt x="561" y="417"/>
                  </a:lnTo>
                  <a:lnTo>
                    <a:pt x="647" y="324"/>
                  </a:lnTo>
                </a:path>
              </a:pathLst>
            </a:custGeom>
            <a:noFill/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28" name="Text Box 56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27305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u="sng">
                  <a:solidFill>
                    <a:schemeClr val="tx1"/>
                  </a:solidFill>
                </a:rPr>
                <a:t>T 9</a:t>
              </a:r>
              <a:endParaRPr lang="en-GB" sz="1200" u="sng">
                <a:solidFill>
                  <a:schemeClr val="tx1"/>
                </a:solidFill>
              </a:endParaRPr>
            </a:p>
          </p:txBody>
        </p:sp>
        <p:sp>
          <p:nvSpPr>
            <p:cNvPr id="28729" name="Text Box 57"/>
            <p:cNvSpPr txBox="1">
              <a:spLocks noChangeArrowheads="1"/>
            </p:cNvSpPr>
            <p:nvPr/>
          </p:nvSpPr>
          <p:spPr bwMode="auto">
            <a:xfrm>
              <a:off x="2209800" y="2590800"/>
              <a:ext cx="4572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u="sng">
                  <a:solidFill>
                    <a:schemeClr val="tx1"/>
                  </a:solidFill>
                </a:rPr>
                <a:t>T 10</a:t>
              </a:r>
              <a:endParaRPr lang="en-GB" sz="1200" u="sng">
                <a:solidFill>
                  <a:schemeClr val="tx1"/>
                </a:solidFill>
              </a:endParaRPr>
            </a:p>
          </p:txBody>
        </p:sp>
        <p:sp>
          <p:nvSpPr>
            <p:cNvPr id="28733" name="Text Box 61"/>
            <p:cNvSpPr txBox="1">
              <a:spLocks noChangeArrowheads="1"/>
            </p:cNvSpPr>
            <p:nvPr/>
          </p:nvSpPr>
          <p:spPr bwMode="auto">
            <a:xfrm>
              <a:off x="914400" y="5029200"/>
              <a:ext cx="3810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u="sng">
                  <a:solidFill>
                    <a:schemeClr val="tx1"/>
                  </a:solidFill>
                </a:rPr>
                <a:t>S 8</a:t>
              </a:r>
              <a:endParaRPr lang="en-GB" sz="1200" u="sng">
                <a:solidFill>
                  <a:schemeClr val="tx1"/>
                </a:solidFill>
              </a:endParaRPr>
            </a:p>
          </p:txBody>
        </p:sp>
        <p:sp>
          <p:nvSpPr>
            <p:cNvPr id="28738" name="Text Box 66"/>
            <p:cNvSpPr txBox="1">
              <a:spLocks noChangeArrowheads="1"/>
            </p:cNvSpPr>
            <p:nvPr/>
          </p:nvSpPr>
          <p:spPr bwMode="auto">
            <a:xfrm>
              <a:off x="228600" y="5791200"/>
              <a:ext cx="1905001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>
                  <a:solidFill>
                    <a:schemeClr val="tx1"/>
                  </a:solidFill>
                </a:rPr>
                <a:t>ductus </a:t>
              </a:r>
              <a:r>
                <a:rPr lang="en-GB" sz="1600" b="1" u="sng" dirty="0" err="1">
                  <a:solidFill>
                    <a:schemeClr val="tx1"/>
                  </a:solidFill>
                </a:rPr>
                <a:t>ejaculatorius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739" name="Line 67"/>
            <p:cNvSpPr>
              <a:spLocks noChangeShapeType="1"/>
            </p:cNvSpPr>
            <p:nvPr/>
          </p:nvSpPr>
          <p:spPr bwMode="auto">
            <a:xfrm flipH="1">
              <a:off x="1219200" y="4572000"/>
              <a:ext cx="15240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41" name="Oval 69"/>
            <p:cNvSpPr>
              <a:spLocks noChangeArrowheads="1"/>
            </p:cNvSpPr>
            <p:nvPr/>
          </p:nvSpPr>
          <p:spPr bwMode="auto">
            <a:xfrm>
              <a:off x="457200" y="61722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42" name="Line 70"/>
            <p:cNvSpPr>
              <a:spLocks noChangeShapeType="1"/>
            </p:cNvSpPr>
            <p:nvPr/>
          </p:nvSpPr>
          <p:spPr bwMode="auto">
            <a:xfrm flipH="1">
              <a:off x="990600" y="6400800"/>
              <a:ext cx="11430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43" name="Text Box 71"/>
            <p:cNvSpPr txBox="1">
              <a:spLocks noChangeArrowheads="1"/>
            </p:cNvSpPr>
            <p:nvPr/>
          </p:nvSpPr>
          <p:spPr bwMode="auto">
            <a:xfrm>
              <a:off x="457200" y="6324600"/>
              <a:ext cx="4572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b="1" u="sng">
                  <a:solidFill>
                    <a:schemeClr val="tx1"/>
                  </a:solidFill>
                </a:rPr>
                <a:t>cranium</a:t>
              </a:r>
              <a:endParaRPr lang="en-GB" sz="1200" u="sng">
                <a:solidFill>
                  <a:schemeClr val="tx1"/>
                </a:solidFill>
              </a:endParaRPr>
            </a:p>
          </p:txBody>
        </p:sp>
        <p:sp>
          <p:nvSpPr>
            <p:cNvPr id="28751" name="Line 79"/>
            <p:cNvSpPr>
              <a:spLocks noChangeShapeType="1"/>
            </p:cNvSpPr>
            <p:nvPr/>
          </p:nvSpPr>
          <p:spPr bwMode="auto">
            <a:xfrm flipH="1">
              <a:off x="3276600" y="2416175"/>
              <a:ext cx="581025" cy="4794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52" name="Text Box 80"/>
            <p:cNvSpPr txBox="1">
              <a:spLocks noChangeArrowheads="1"/>
            </p:cNvSpPr>
            <p:nvPr/>
          </p:nvSpPr>
          <p:spPr bwMode="auto">
            <a:xfrm>
              <a:off x="3925888" y="2176845"/>
              <a:ext cx="1349450" cy="2183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>
                  <a:solidFill>
                    <a:srgbClr val="993300"/>
                  </a:solidFill>
                </a:rPr>
                <a:t>T 11=</a:t>
              </a:r>
              <a:r>
                <a:rPr lang="en-GB" sz="1600" b="1" u="sng" dirty="0" err="1">
                  <a:solidFill>
                    <a:srgbClr val="993300"/>
                  </a:solidFill>
                </a:rPr>
                <a:t>epiproct</a:t>
              </a:r>
              <a:endParaRPr lang="en-GB" sz="1600" b="1" u="sng" dirty="0">
                <a:solidFill>
                  <a:srgbClr val="99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897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403225" y="-244475"/>
            <a:ext cx="8229600" cy="936625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Vnitřní oplození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38791" y="463125"/>
            <a:ext cx="8677275" cy="2160587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a) nepřímý přenos spermatu</a:t>
            </a:r>
          </a:p>
          <a:p>
            <a:pPr marL="457200" lvl="1" indent="0">
              <a:buNone/>
            </a:pPr>
            <a:r>
              <a:rPr lang="cs-CZ" sz="1700" dirty="0" smtClean="0"/>
              <a:t>- </a:t>
            </a:r>
            <a:r>
              <a:rPr lang="cs-CZ" sz="1700" dirty="0" err="1" smtClean="0"/>
              <a:t>spermatofor</a:t>
            </a:r>
            <a:r>
              <a:rPr lang="cs-CZ" sz="1700" dirty="0" smtClean="0"/>
              <a:t> na substrát nebo vlákno</a:t>
            </a:r>
          </a:p>
          <a:p>
            <a:pPr marL="457200" lvl="1" indent="0">
              <a:buNone/>
            </a:pPr>
            <a:r>
              <a:rPr lang="cs-CZ" sz="1700" dirty="0" smtClean="0"/>
              <a:t>- jen u </a:t>
            </a:r>
            <a:r>
              <a:rPr lang="cs-CZ" sz="1700" dirty="0" err="1" smtClean="0"/>
              <a:t>Collembola</a:t>
            </a:r>
            <a:r>
              <a:rPr lang="cs-CZ" sz="1700" dirty="0" smtClean="0"/>
              <a:t>, </a:t>
            </a:r>
            <a:r>
              <a:rPr lang="cs-CZ" sz="1700" dirty="0" err="1" smtClean="0"/>
              <a:t>Diplura</a:t>
            </a:r>
            <a:r>
              <a:rPr lang="cs-CZ" sz="1700" dirty="0" smtClean="0"/>
              <a:t>, </a:t>
            </a:r>
            <a:r>
              <a:rPr lang="cs-CZ" sz="1700" dirty="0" err="1" smtClean="0"/>
              <a:t>Archaeognatha</a:t>
            </a:r>
            <a:r>
              <a:rPr lang="cs-CZ" sz="1700" dirty="0" smtClean="0"/>
              <a:t> a </a:t>
            </a:r>
            <a:r>
              <a:rPr lang="cs-CZ" sz="1700" dirty="0" err="1" smtClean="0"/>
              <a:t>Zygentoma</a:t>
            </a:r>
            <a:r>
              <a:rPr lang="cs-CZ" sz="1700" dirty="0" smtClean="0"/>
              <a:t> (= u vlhkomilných skupin) </a:t>
            </a:r>
          </a:p>
          <a:p>
            <a:pPr marL="457200" lvl="1" indent="0">
              <a:buNone/>
            </a:pPr>
            <a:endParaRPr lang="cs-CZ" sz="1700" dirty="0" smtClean="0"/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107504" y="5085556"/>
            <a:ext cx="104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 dirty="0" err="1"/>
              <a:t>Pinot</a:t>
            </a:r>
            <a:r>
              <a:rPr lang="cs-CZ" sz="1400" i="1" dirty="0"/>
              <a:t> 1976</a:t>
            </a:r>
          </a:p>
        </p:txBody>
      </p:sp>
      <p:pic>
        <p:nvPicPr>
          <p:cNvPr id="55301" name="Obrázek 7" descr="Biology of Springtails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12" y="1509443"/>
            <a:ext cx="3967829" cy="271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Obrázek 8" descr="Sminthurides-aquaticus-20120812-Eddie-Nurcombe-UK-England-Mowbra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225" y="4301990"/>
            <a:ext cx="3409623" cy="255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Obrázek 12" descr="Collembola-spermatophore-20071016-Philippe-Lebeaux-France-Francheville-l.jpg"/>
          <p:cNvPicPr>
            <a:picLocks noChangeAspect="1"/>
          </p:cNvPicPr>
          <p:nvPr/>
        </p:nvPicPr>
        <p:blipFill>
          <a:blip r:embed="rId4" cstate="print"/>
          <a:srcRect l="19289" t="5901" r="58269" b="37399"/>
          <a:stretch>
            <a:fillRect/>
          </a:stretch>
        </p:blipFill>
        <p:spPr bwMode="auto">
          <a:xfrm>
            <a:off x="107504" y="4301991"/>
            <a:ext cx="1349222" cy="255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22062" y="3010735"/>
            <a:ext cx="5021339" cy="267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69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>
          <a:xfrm>
            <a:off x="395536" y="-205736"/>
            <a:ext cx="8229600" cy="936625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Vnitřní oplození</a:t>
            </a:r>
            <a:endParaRPr lang="cs-CZ" sz="1800" b="1" dirty="0" smtClean="0"/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0" y="476672"/>
            <a:ext cx="8748464" cy="2159000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b) přímý přenos spermatu</a:t>
            </a:r>
          </a:p>
          <a:p>
            <a:pPr lvl="1"/>
            <a:r>
              <a:rPr lang="cs-CZ" sz="1800" dirty="0" smtClean="0"/>
              <a:t>přechodný případ: sekundární pohlavní orgán  u </a:t>
            </a:r>
            <a:r>
              <a:rPr lang="cs-CZ" sz="1800" dirty="0" err="1" smtClean="0"/>
              <a:t>Odonata</a:t>
            </a:r>
            <a:r>
              <a:rPr lang="cs-CZ" sz="1800" dirty="0" smtClean="0"/>
              <a:t> </a:t>
            </a:r>
          </a:p>
        </p:txBody>
      </p:sp>
      <p:pic>
        <p:nvPicPr>
          <p:cNvPr id="57348" name="Obrázek 7" descr="Fig3-6.jpg"/>
          <p:cNvPicPr>
            <a:picLocks noChangeAspect="1"/>
          </p:cNvPicPr>
          <p:nvPr/>
        </p:nvPicPr>
        <p:blipFill>
          <a:blip r:embed="rId2" cstate="print"/>
          <a:srcRect l="10190" r="13635" b="24078"/>
          <a:stretch>
            <a:fillRect/>
          </a:stretch>
        </p:blipFill>
        <p:spPr bwMode="auto">
          <a:xfrm>
            <a:off x="1835696" y="1350100"/>
            <a:ext cx="5724128" cy="550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7894638" y="6550025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Heming 2003</a:t>
            </a:r>
          </a:p>
        </p:txBody>
      </p:sp>
    </p:spTree>
    <p:extLst>
      <p:ext uri="{BB962C8B-B14F-4D97-AF65-F5344CB8AC3E}">
        <p14:creationId xmlns:p14="http://schemas.microsoft.com/office/powerpoint/2010/main" val="181463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9" descr="sek geni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" b="1371"/>
          <a:stretch/>
        </p:blipFill>
        <p:spPr bwMode="auto">
          <a:xfrm>
            <a:off x="5508104" y="910078"/>
            <a:ext cx="3628482" cy="594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3205163" y="525997"/>
            <a:ext cx="5400675" cy="14700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en-US" sz="2400" dirty="0" smtClean="0"/>
              <a:t>sekundární samčí kopulační orgány na 2. a 3. článku</a:t>
            </a:r>
          </a:p>
          <a:p>
            <a:pPr eaLnBrk="1" hangingPunct="1"/>
            <a:endParaRPr lang="cs-CZ" altLang="en-US" sz="2400" dirty="0" smtClean="0"/>
          </a:p>
        </p:txBody>
      </p:sp>
      <p:pic>
        <p:nvPicPr>
          <p:cNvPr id="20484" name="Obrázek 5" descr="Evolution of the Insects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205163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132138" y="6237288"/>
            <a:ext cx="160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200" i="1">
                <a:latin typeface="Calibri" pitchFamily="34" charset="0"/>
              </a:rPr>
              <a:t>Grimaldi </a:t>
            </a:r>
            <a:r>
              <a:rPr lang="en-US" altLang="en-US" sz="1200" i="1">
                <a:latin typeface="Calibri" pitchFamily="34" charset="0"/>
              </a:rPr>
              <a:t>&amp; </a:t>
            </a:r>
            <a:r>
              <a:rPr lang="cs-CZ" altLang="en-US" sz="1200" i="1">
                <a:latin typeface="Calibri" pitchFamily="34" charset="0"/>
              </a:rPr>
              <a:t>Engel 2005</a:t>
            </a:r>
            <a:endParaRPr lang="cs-CZ" altLang="en-US" sz="1200" i="1"/>
          </a:p>
          <a:p>
            <a:pPr eaLnBrk="1" hangingPunct="1"/>
            <a:r>
              <a:rPr lang="cs-CZ" altLang="en-US" sz="1200" i="1"/>
              <a:t>Hanel </a:t>
            </a:r>
            <a:r>
              <a:rPr lang="en-US" altLang="en-US" sz="1200" i="1"/>
              <a:t>&amp; </a:t>
            </a:r>
            <a:r>
              <a:rPr lang="cs-CZ" altLang="en-US" sz="1200" i="1"/>
              <a:t>Zelený 2000</a:t>
            </a:r>
          </a:p>
        </p:txBody>
      </p:sp>
      <p:pic>
        <p:nvPicPr>
          <p:cNvPr id="20486" name="Picture 8" descr="prim gen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9" b="23354"/>
          <a:stretch>
            <a:fillRect/>
          </a:stretch>
        </p:blipFill>
        <p:spPr bwMode="auto">
          <a:xfrm>
            <a:off x="2843808" y="2492896"/>
            <a:ext cx="2924738" cy="316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14204" y="42432"/>
            <a:ext cx="263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Odonata</a:t>
            </a:r>
            <a:r>
              <a:rPr lang="cs-CZ" sz="2800" b="1" dirty="0" smtClean="0"/>
              <a:t> (Vážky)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235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kopulace v tande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57152" cy="50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0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>
          <a:xfrm>
            <a:off x="482600" y="-171400"/>
            <a:ext cx="8229600" cy="936625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Vnitřní oplození</a:t>
            </a:r>
            <a:endParaRPr lang="cs-CZ" sz="2000" b="1" dirty="0" smtClean="0"/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>
          <a:xfrm>
            <a:off x="250825" y="620688"/>
            <a:ext cx="8461375" cy="1582737"/>
          </a:xfrm>
        </p:spPr>
        <p:txBody>
          <a:bodyPr/>
          <a:lstStyle/>
          <a:p>
            <a:r>
              <a:rPr lang="cs-CZ" sz="2000" b="1" dirty="0" smtClean="0"/>
              <a:t>b) přímé vnitřní oplození</a:t>
            </a:r>
          </a:p>
          <a:p>
            <a:pPr marL="457200" lvl="1" indent="0">
              <a:buNone/>
            </a:pPr>
            <a:endParaRPr lang="cs-CZ" sz="1800" dirty="0" smtClean="0"/>
          </a:p>
        </p:txBody>
      </p:sp>
      <p:pic>
        <p:nvPicPr>
          <p:cNvPr id="58372" name="Obrázek 5" descr="Outline of Entomology_4 e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028" y="1988840"/>
            <a:ext cx="9144000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6875463" y="6381750"/>
            <a:ext cx="2095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Gullan </a:t>
            </a:r>
            <a:r>
              <a:rPr lang="en-US" sz="1400" i="1"/>
              <a:t>&amp; </a:t>
            </a:r>
            <a:r>
              <a:rPr lang="cs-CZ" sz="1400" i="1"/>
              <a:t>Cranston 2010</a:t>
            </a:r>
          </a:p>
        </p:txBody>
      </p:sp>
    </p:spTree>
    <p:extLst>
      <p:ext uri="{BB962C8B-B14F-4D97-AF65-F5344CB8AC3E}">
        <p14:creationId xmlns:p14="http://schemas.microsoft.com/office/powerpoint/2010/main" val="330816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dwards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6" y="664667"/>
            <a:ext cx="4679950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Freude-Harde-Lohse-Acrotrich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"/>
          <a:stretch>
            <a:fillRect/>
          </a:stretch>
        </p:blipFill>
        <p:spPr bwMode="auto">
          <a:xfrm>
            <a:off x="5075503" y="852487"/>
            <a:ext cx="37909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3350" y="6396037"/>
            <a:ext cx="419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cs-CZ" altLang="en-US" sz="1200" dirty="0" err="1"/>
              <a:t>Hemiptera</a:t>
            </a:r>
            <a:r>
              <a:rPr lang="cs-CZ" altLang="en-US" sz="1200" dirty="0"/>
              <a:t>: </a:t>
            </a:r>
            <a:r>
              <a:rPr lang="cs-CZ" altLang="en-US" sz="1200" dirty="0" err="1"/>
              <a:t>Cicadomorpha</a:t>
            </a:r>
            <a:r>
              <a:rPr lang="cs-CZ" altLang="en-US" sz="1200" dirty="0"/>
              <a:t>: </a:t>
            </a:r>
            <a:r>
              <a:rPr lang="cs-CZ" altLang="en-US" sz="1200" dirty="0" err="1"/>
              <a:t>Cicadellidae</a:t>
            </a:r>
            <a:r>
              <a:rPr lang="cs-CZ" altLang="en-US" sz="1200" dirty="0"/>
              <a:t>: </a:t>
            </a:r>
            <a:r>
              <a:rPr lang="cs-CZ" altLang="en-US" sz="1200" i="1" dirty="0" err="1"/>
              <a:t>Edwardsiana</a:t>
            </a:r>
            <a:r>
              <a:rPr lang="cs-CZ" altLang="en-US" sz="1200" i="1" dirty="0"/>
              <a:t> </a:t>
            </a:r>
            <a:r>
              <a:rPr lang="cs-CZ" altLang="en-US" sz="1200" dirty="0" err="1"/>
              <a:t>spp</a:t>
            </a:r>
            <a:r>
              <a:rPr lang="cs-CZ" altLang="en-US" sz="1200" dirty="0"/>
              <a:t>.</a:t>
            </a:r>
          </a:p>
          <a:p>
            <a:pPr eaLnBrk="1" hangingPunct="1"/>
            <a:r>
              <a:rPr lang="cs-CZ" altLang="en-US" sz="1200" dirty="0"/>
              <a:t>samčí </a:t>
            </a:r>
            <a:r>
              <a:rPr lang="cs-CZ" altLang="en-US" sz="1200" dirty="0" err="1"/>
              <a:t>aedeagus</a:t>
            </a:r>
            <a:endParaRPr lang="cs-CZ" altLang="en-US" sz="12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0700" y="6488112"/>
            <a:ext cx="41513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cs-CZ" altLang="en-US" sz="1200"/>
              <a:t>Coleoptera: Ptiliidae: </a:t>
            </a:r>
            <a:r>
              <a:rPr lang="cs-CZ" altLang="en-US" sz="1200" i="1"/>
              <a:t>Acrotrichis </a:t>
            </a:r>
            <a:r>
              <a:rPr lang="cs-CZ" altLang="en-US" sz="1200"/>
              <a:t>spp.- samičí spermatheky</a:t>
            </a:r>
          </a:p>
        </p:txBody>
      </p:sp>
      <p:sp>
        <p:nvSpPr>
          <p:cNvPr id="9" name="Nadpis 1"/>
          <p:cNvSpPr>
            <a:spLocks noGrp="1"/>
          </p:cNvSpPr>
          <p:nvPr/>
        </p:nvSpPr>
        <p:spPr bwMode="auto">
          <a:xfrm>
            <a:off x="636853" y="-3324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800" b="1" dirty="0" smtClean="0">
                <a:solidFill>
                  <a:schemeClr val="tx1"/>
                </a:solidFill>
              </a:rPr>
              <a:t>Rozmanitost kopulačních orgánů</a:t>
            </a:r>
          </a:p>
        </p:txBody>
      </p:sp>
    </p:spTree>
    <p:extLst>
      <p:ext uri="{BB962C8B-B14F-4D97-AF65-F5344CB8AC3E}">
        <p14:creationId xmlns:p14="http://schemas.microsoft.com/office/powerpoint/2010/main" val="385490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49000" y="-171400"/>
            <a:ext cx="82296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/>
              <a:t>Vnitřní oplození</a:t>
            </a:r>
            <a:endParaRPr lang="cs-CZ" sz="1800" b="1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583934" cy="158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b) přímé vnitřní oplození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-</a:t>
            </a:r>
            <a:r>
              <a:rPr lang="cs-CZ" sz="2000" dirty="0" smtClean="0"/>
              <a:t> štěnice (</a:t>
            </a:r>
            <a:r>
              <a:rPr lang="cs-CZ" sz="2000" dirty="0" err="1" smtClean="0"/>
              <a:t>Heteroptera</a:t>
            </a:r>
            <a:r>
              <a:rPr lang="cs-CZ" sz="2000" dirty="0" smtClean="0"/>
              <a:t>: </a:t>
            </a:r>
            <a:r>
              <a:rPr lang="cs-CZ" sz="2000" dirty="0" err="1" smtClean="0"/>
              <a:t>Cimicomorpha</a:t>
            </a:r>
            <a:r>
              <a:rPr lang="cs-CZ" sz="2000" dirty="0" smtClean="0"/>
              <a:t>) a </a:t>
            </a:r>
            <a:r>
              <a:rPr lang="cs-CZ" sz="2000" dirty="0" err="1" smtClean="0"/>
              <a:t>řásnokřídlí</a:t>
            </a:r>
            <a:r>
              <a:rPr lang="cs-CZ" sz="2000" dirty="0" smtClean="0"/>
              <a:t> (</a:t>
            </a:r>
            <a:r>
              <a:rPr lang="cs-CZ" sz="2000" dirty="0" err="1" smtClean="0"/>
              <a:t>Strepsiptera</a:t>
            </a:r>
            <a:r>
              <a:rPr lang="cs-CZ" sz="2000" dirty="0" smtClean="0"/>
              <a:t>):            traumatická inseminace = proražení tělní dutiny</a:t>
            </a:r>
          </a:p>
        </p:txBody>
      </p:sp>
      <p:pic>
        <p:nvPicPr>
          <p:cNvPr id="3076" name="Picture 4" descr="http://files.stenice-obecna-postelni-domaci.webnode.cz/200001695-b15ecb2592/02_800px-Traumatic_insemination_1_edi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7651" r="5043" b="5262"/>
          <a:stretch/>
        </p:blipFill>
        <p:spPr bwMode="auto">
          <a:xfrm>
            <a:off x="-5637" y="1988840"/>
            <a:ext cx="4046474" cy="32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ired.com/wp-content/uploads/2015/01/Xenos-mating-Aug-23-14min1280x720.mp4.Still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29" y="2708920"/>
            <a:ext cx="5039271" cy="28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jdjgilbert.files.wordpress.com/2014/03/bug-paramere-1024x61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9433"/>
            <a:ext cx="2520280" cy="15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266</Words>
  <Application>Microsoft Office PowerPoint</Application>
  <PresentationFormat>Předvádění na obrazovce (4:3)</PresentationFormat>
  <Paragraphs>78</Paragraphs>
  <Slides>16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Prezentace aplikace PowerPoint</vt:lpstr>
      <vt:lpstr>Prezentace aplikace PowerPoint</vt:lpstr>
      <vt:lpstr>Vnitřní oplození</vt:lpstr>
      <vt:lpstr>Vnitřní oplození</vt:lpstr>
      <vt:lpstr>Prezentace aplikace PowerPoint</vt:lpstr>
      <vt:lpstr>Prezentace aplikace PowerPoint</vt:lpstr>
      <vt:lpstr>Vnitřní oplození</vt:lpstr>
      <vt:lpstr>Prezentace aplikace PowerPoint</vt:lpstr>
      <vt:lpstr>Prezentace aplikace PowerPoint</vt:lpstr>
      <vt:lpstr>Prezentace aplikace PowerPoint</vt:lpstr>
      <vt:lpstr>Prezentace aplikace PowerPoint</vt:lpstr>
      <vt:lpstr>Coleoptera: Elateridae (kovaříci)</vt:lpstr>
      <vt:lpstr>Prezentace aplikace PowerPoint</vt:lpstr>
      <vt:lpstr>Diptera: Brachycera: Sarcophagidae (masařka) Hypopygium circumversum (o 360°)</vt:lpstr>
      <vt:lpstr>Diptera: Brachycera: Sarcophagidae (masařka) - hypopygium</vt:lpstr>
      <vt:lpstr>Diptera (Sarcophagidae, masařka)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everteb</dc:creator>
  <cp:lastModifiedBy>lenka</cp:lastModifiedBy>
  <cp:revision>31</cp:revision>
  <dcterms:created xsi:type="dcterms:W3CDTF">2015-03-30T13:59:37Z</dcterms:created>
  <dcterms:modified xsi:type="dcterms:W3CDTF">2019-05-13T08:02:00Z</dcterms:modified>
</cp:coreProperties>
</file>