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7" r:id="rId2"/>
    <p:sldId id="268" r:id="rId3"/>
    <p:sldId id="269" r:id="rId4"/>
    <p:sldId id="270" r:id="rId5"/>
    <p:sldId id="265" r:id="rId6"/>
    <p:sldId id="266" r:id="rId7"/>
    <p:sldId id="271" r:id="rId8"/>
    <p:sldId id="264" r:id="rId9"/>
    <p:sldId id="263" r:id="rId10"/>
    <p:sldId id="258" r:id="rId11"/>
    <p:sldId id="259" r:id="rId12"/>
    <p:sldId id="260" r:id="rId13"/>
    <p:sldId id="261" r:id="rId14"/>
    <p:sldId id="273" r:id="rId15"/>
    <p:sldId id="257" r:id="rId16"/>
    <p:sldId id="272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5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BCE9-42BE-41F0-9C90-5830830FD878}" type="datetimeFigureOut">
              <a:rPr lang="en-GB" smtClean="0"/>
              <a:t>11/04/2019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2981-74F0-4F77-B27D-DC07538C485F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BCE9-42BE-41F0-9C90-5830830FD878}" type="datetimeFigureOut">
              <a:rPr lang="en-GB" smtClean="0"/>
              <a:t>11/04/2019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2981-74F0-4F77-B27D-DC07538C48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BCE9-42BE-41F0-9C90-5830830FD878}" type="datetimeFigureOut">
              <a:rPr lang="en-GB" smtClean="0"/>
              <a:t>11/04/2019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2981-74F0-4F77-B27D-DC07538C48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BCE9-42BE-41F0-9C90-5830830FD878}" type="datetimeFigureOut">
              <a:rPr lang="en-GB" smtClean="0"/>
              <a:t>11/04/2019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2981-74F0-4F77-B27D-DC07538C485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BCE9-42BE-41F0-9C90-5830830FD878}" type="datetimeFigureOut">
              <a:rPr lang="en-GB" smtClean="0"/>
              <a:t>11/04/2019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2981-74F0-4F77-B27D-DC07538C48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BCE9-42BE-41F0-9C90-5830830FD878}" type="datetimeFigureOut">
              <a:rPr lang="en-GB" smtClean="0"/>
              <a:t>11/04/2019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2981-74F0-4F77-B27D-DC07538C485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BCE9-42BE-41F0-9C90-5830830FD878}" type="datetimeFigureOut">
              <a:rPr lang="en-GB" smtClean="0"/>
              <a:t>11/04/2019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2981-74F0-4F77-B27D-DC07538C485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BCE9-42BE-41F0-9C90-5830830FD878}" type="datetimeFigureOut">
              <a:rPr lang="en-GB" smtClean="0"/>
              <a:t>11/04/2019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2981-74F0-4F77-B27D-DC07538C48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BCE9-42BE-41F0-9C90-5830830FD878}" type="datetimeFigureOut">
              <a:rPr lang="en-GB" smtClean="0"/>
              <a:t>11/04/2019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2981-74F0-4F77-B27D-DC07538C48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BCE9-42BE-41F0-9C90-5830830FD878}" type="datetimeFigureOut">
              <a:rPr lang="en-GB" smtClean="0"/>
              <a:t>11/04/2019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2981-74F0-4F77-B27D-DC07538C48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BCE9-42BE-41F0-9C90-5830830FD878}" type="datetimeFigureOut">
              <a:rPr lang="en-GB" smtClean="0"/>
              <a:t>11/04/2019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2981-74F0-4F77-B27D-DC07538C485F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C8BCE9-42BE-41F0-9C90-5830830FD878}" type="datetimeFigureOut">
              <a:rPr lang="en-GB" smtClean="0"/>
              <a:t>11/04/2019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1B2981-74F0-4F77-B27D-DC07538C485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828gDc08QNJfjM&amp;tbnid=TuW-XtaV1YDyrM:&amp;ved=0CAUQjRw&amp;url=http://rivers.snre.umich.edu/www311/aqinsects_06.htm&amp;ei=jepDU7vGKcTIsga524CoBQ&amp;psig=AFQjCNGen0Ne-6iuy0ssVZoLgsSLH8F8-g&amp;ust=1397046215868536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url?sa=i&amp;rct=j&amp;q=&amp;esrc=s&amp;source=images&amp;cd=&amp;cad=rja&amp;uact=8&amp;docid=wJo0FEttxc17LM&amp;tbnid=Q0ioHPVOzb7SpM:&amp;ved=0CAUQjRw&amp;url=http://www.hlasek.com/anax_imperator_bj7152.html&amp;ei=kO5DU9PGOsLrswaVpIGACw&amp;psig=AFQjCNEzL7CvIT4IGtCwcKXfguYwf6MVTw&amp;ust=1397047258417049" TargetMode="External"/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hyperlink" Target="http://www.google.cz/url?sa=i&amp;rct=j&amp;q=&amp;esrc=s&amp;source=images&amp;cd=&amp;cad=rja&amp;uact=8&amp;docid=SUuHnGGWmG82LM&amp;tbnid=JbcGGjFA82PgjM:&amp;ved=0CAUQjRw&amp;url=http://6legs2many.wordpress.com/category/insects/odonata/anisoptera/&amp;ei=_-tDU_zTNcGctAbHqIHIAQ&amp;psig=AFQjCNEVfbbEBjOIEztmkUn55dsBl0Y-VA&amp;ust=139704658909524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url?sa=i&amp;rct=j&amp;q=&amp;esrc=s&amp;source=images&amp;cd=&amp;cad=rja&amp;uact=8&amp;docid=Yz1eFidHDeQWiM&amp;tbnid=MQVF0ddwEySxgM:&amp;ved=0CAUQjRw&amp;url=http://commons.wikimedia.org/wiki/File:Geb%C3%A4nderte_Prachtlibelle,_Calopteryx_splendens_05.JPG&amp;ei=FO5DU5r6Osrrswbo84DoBA&amp;psig=AFQjCNGQvEcTVu0knZSWa48QfQEzZf0xfQ&amp;ust=1397047178371781" TargetMode="External"/><Relationship Id="rId11" Type="http://schemas.openxmlformats.org/officeDocument/2006/relationships/image" Target="../media/image36.jpeg"/><Relationship Id="rId5" Type="http://schemas.openxmlformats.org/officeDocument/2006/relationships/image" Target="../media/image33.jpeg"/><Relationship Id="rId10" Type="http://schemas.openxmlformats.org/officeDocument/2006/relationships/hyperlink" Target="http://www.google.cz/url?sa=i&amp;rct=j&amp;q=&amp;esrc=s&amp;source=images&amp;cd=&amp;cad=rja&amp;uact=8&amp;docid=AoER7vZqrmlKbM&amp;tbnid=NKyCCrDDU7xU2M:&amp;ved=0CAUQjRw&amp;url=http://www.granadanatural.com/ficha_fauna.php?cod%3D22&amp;ei=tu5DU4iJPMfXtAbF7IDIDg&amp;psig=AFQjCNEzL7CvIT4IGtCwcKXfguYwf6MVTw&amp;ust=1397047258417049" TargetMode="External"/><Relationship Id="rId4" Type="http://schemas.openxmlformats.org/officeDocument/2006/relationships/hyperlink" Target="http://www.google.cz/url?sa=i&amp;rct=j&amp;q=&amp;esrc=s&amp;source=images&amp;cd=&amp;cad=rja&amp;uact=8&amp;docid=2i7OFNM4eyy9LM&amp;tbnid=yY_-6CaOfCNsyM:&amp;ved=0CAUQjRw&amp;url=http://www.troutnut.com/specimen/394&amp;ei=Gu1DU4ahNcrBtQaArIDoCQ&amp;psig=AFQjCNH_N5KLroHQUZD0FDGeLdfzxnXJiw&amp;ust=1397046810718941" TargetMode="External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39.jpeg"/><Relationship Id="rId2" Type="http://schemas.openxmlformats.org/officeDocument/2006/relationships/hyperlink" Target="http://www.google.cz/url?sa=i&amp;rct=j&amp;q=&amp;esrc=s&amp;source=images&amp;cd=&amp;cad=rja&amp;uact=8&amp;docid=IAa9CcWPldDMUM&amp;tbnid=5zgsUcEl7_DkvM:&amp;ved=0CAUQjRw&amp;url=http://www.cals.ncsu.edu/course/ent525/water/aquatic/pages/06_jpg.htm&amp;ei=K-9DU8nSH8iHtQbnvoGQCA&amp;psig=AFQjCNFG722ZcZlqk48ZF3WDcuoGc8FRBQ&amp;ust=139704745637056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url?sa=i&amp;rct=j&amp;q=&amp;esrc=s&amp;source=images&amp;cd=&amp;cad=rja&amp;uact=8&amp;docid=HuiRpWYZXqq2_M&amp;tbnid=wtRRFYhV-qTgMM:&amp;ved=0CAUQjRw&amp;url=http://www.flickr.com/photos/gorpie/3450811282/&amp;ei=DPBDU7qCC4agtAb6xoDADg&amp;psig=AFQjCNH7ca4zCUGSyHj4x95aViFiJliNwg&amp;ust=1397047638608140" TargetMode="External"/><Relationship Id="rId5" Type="http://schemas.openxmlformats.org/officeDocument/2006/relationships/image" Target="../media/image38.jpeg"/><Relationship Id="rId4" Type="http://schemas.openxmlformats.org/officeDocument/2006/relationships/hyperlink" Target="http://www.google.cz/url?sa=i&amp;rct=j&amp;q=&amp;esrc=s&amp;source=images&amp;cd=&amp;cad=rja&amp;uact=8&amp;docid=OO2yW-2SppzAuM&amp;tbnid=2BcpPqb9WUYPkM:&amp;ved=0CAUQjRw&amp;url=http://calphotos.berkeley.edu/cgi/img_query?enlarge%3D1111%2B1111%2B2222%2B1020&amp;ei=gO9DU8mvOMiNtQavwYCIBg&amp;psig=AFQjCNFG722ZcZlqk48ZF3WDcuoGc8FRBQ&amp;ust=139704745637056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cz/url?sa=i&amp;rct=j&amp;q=&amp;esrc=s&amp;source=images&amp;cd=&amp;cad=rja&amp;uact=8&amp;docid=3R62EwaF8LycNM&amp;tbnid=YtnQmX08AILO_M:&amp;ved=0CAUQjRw&amp;url=http://www.mdfrc.org.au/bugguide/display.asp?class%3D17%26subclass%3D%26order%3D3%26Couplet%3D0%26Type%3D3&amp;ei=e_JDU53rJZDGtAbb1YGoCg&amp;psig=AFQjCNHHn2J2uCb2bj7t99JpYDYLlKSwVA&amp;ust=139704823064998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url?sa=i&amp;rct=j&amp;q=&amp;esrc=s&amp;source=images&amp;cd=&amp;cad=rja&amp;uact=8&amp;docid=qNAm2JV4OG8iHM&amp;tbnid=r4YZYhFnxMRiRM:&amp;ved=0CAUQjRw&amp;url=http://www.skudci.com/komari-komar&amp;ei=7ulDU7TKI4GOtAatgYG4CA&amp;psig=AFQjCNFGMFVx5TLbBTL2DQwo47xg9gtvVw&amp;ust=1397046124898043" TargetMode="External"/><Relationship Id="rId13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49.jpeg"/><Relationship Id="rId12" Type="http://schemas.openxmlformats.org/officeDocument/2006/relationships/hyperlink" Target="http://www.google.cz/url?sa=i&amp;rct=j&amp;q=&amp;esrc=s&amp;source=images&amp;cd=&amp;cad=rja&amp;uact=8&amp;docid=ksmC9T2LtwCbtM&amp;tbnid=lCKN-OrzURqjMM:&amp;ved=0CAUQjRw&amp;url=http://fmel.ifas.ufl.edu/key/genus/ochlerotatus_tor.shtml&amp;ei=EfdDU6fwPMbVtQaMooHwCA&amp;psig=AFQjCNHLvG8_Nq_CHs99F7LaPh_-hYEHRA&amp;ust=1397049284621909" TargetMode="External"/><Relationship Id="rId2" Type="http://schemas.openxmlformats.org/officeDocument/2006/relationships/hyperlink" Target="http://www.google.cz/url?sa=i&amp;rct=j&amp;q=&amp;esrc=s&amp;source=images&amp;cd=&amp;cad=rja&amp;uact=8&amp;docid=yOeX5ArC2-WPJM&amp;tbnid=Z5q6fhlIROCBTM:&amp;ved=0CAUQjRw&amp;url=http://www.tananyag.almasi.hu/krez/a_mezo/rovar/szunyog.htm&amp;ei=huhDU_q_Jc_XsgaZvoBY&amp;psig=AFQjCNEdE6oChIGCjEcf80iRBP1gr5-2TA&amp;ust=1397045644255419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z/url?sa=i&amp;rct=j&amp;q=&amp;esrc=s&amp;source=images&amp;cd=&amp;cad=rja&amp;uact=8&amp;docid=7OutU5x55Is4SM&amp;tbnid=pDDpgZ527iY84M:&amp;ved=0CAUQjRw&amp;url=http://www.primat.cz/moje-materialy/detail/129612?do%3Ddownload&amp;ei=fOlDU_m4K8qctAam3oGABg&amp;psig=AFQjCNGltupLpmttp2soBr14xkA-SKzXSg&amp;ust=1397046011075676" TargetMode="External"/><Relationship Id="rId11" Type="http://schemas.openxmlformats.org/officeDocument/2006/relationships/image" Target="../media/image51.gif"/><Relationship Id="rId5" Type="http://schemas.openxmlformats.org/officeDocument/2006/relationships/image" Target="../media/image48.jpeg"/><Relationship Id="rId10" Type="http://schemas.openxmlformats.org/officeDocument/2006/relationships/hyperlink" Target="http://www.google.cz/url?sa=i&amp;rct=j&amp;q=&amp;esrc=s&amp;source=images&amp;cd=&amp;cad=rja&amp;uact=8&amp;docid=OMq-gEYXVCaVeM&amp;tbnid=08r2-62cS3zC0M:&amp;ved=0CAUQjRw&amp;url=http://www.2classnotes.com/digital_notes.asp?p%3DClassification_of_Arthropoda_Phylum&amp;ei=e_ZDU-qSDMmWtAbQ9oHYCA&amp;psig=AFQjCNHLvG8_Nq_CHs99F7LaPh_-hYEHRA&amp;ust=1397049284621909" TargetMode="External"/><Relationship Id="rId4" Type="http://schemas.openxmlformats.org/officeDocument/2006/relationships/hyperlink" Target="http://www.google.cz/url?sa=i&amp;rct=j&amp;q=&amp;esrc=s&amp;source=images&amp;cd=&amp;cad=rja&amp;uact=8&amp;docid=3-4hP5wOF8t0FM&amp;tbnid=Uo2CWxO1NST3RM:&amp;ved=0CAUQjRw&amp;url=http://www.gybroumov.cz/cs/dum/EU050111.pptx&amp;ei=3uhDU9yYIcXTtAb-moGIDA&amp;psig=AFQjCNEu1yOVwDKLML4KyZcDF8k7FV8-uQ&amp;ust=1397045835749040" TargetMode="External"/><Relationship Id="rId9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http://www.google.cz/url?sa=i&amp;rct=j&amp;q=&amp;esrc=s&amp;source=images&amp;cd=&amp;cad=rja&amp;uact=8&amp;docid=-KT8DfdPJZ7XeM&amp;tbnid=diQ8upelexanLM:&amp;ved=0CAUQjRw&amp;url=http://www.brisbaneinsects.com/brisbane_muscoid/AustralianSheepBlowfly.htm&amp;ei=rPRDU_PtGsPctAaW-oDwCQ&amp;psig=AFQjCNFFNGKHR-oG_HRxg-mGElV2Jkhsow&amp;ust=139704884018809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url?sa=i&amp;rct=j&amp;q=&amp;esrc=s&amp;source=images&amp;cd=&amp;cad=rja&amp;uact=8&amp;docid=tFg5rvRtn3Ln6M&amp;tbnid=X8d7wOyNvQd0jM:&amp;ved=0CAUQjRw&amp;url=http://www.janneheimonen.net/Gallery/Dragonflies/Beautiful-Demoiselle-Calopteryx-virgo-photo/5/&amp;ei=xRFEU87bCYHStAbMvIC4BA&amp;bvm=bv.64367178,d.bGQ&amp;psig=AFQjCNH4nnibnMPcsf6R3mykcUB2mC1Cig&amp;ust=1397056283396378" TargetMode="External"/><Relationship Id="rId13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12" Type="http://schemas.openxmlformats.org/officeDocument/2006/relationships/hyperlink" Target="http://www.google.cz/url?sa=i&amp;rct=j&amp;q=&amp;esrc=s&amp;source=images&amp;cd=&amp;cad=rja&amp;uact=8&amp;docid=eVxczxrtrTyTQM&amp;tbnid=KfbMxZxEIcJZtM:&amp;ved=0CAUQjRw&amp;url=http://www.erdragonflies.co.uk/yorkshire/blog/wordpress/?p%3D519&amp;ei=eBJEU92FCc-GswaK6IEg&amp;bvm=bv.64367178,d.bGQ&amp;psig=AFQjCNGW2mrSdLWztjLjaYkNt40s0Auamw&amp;ust=1397056460736206" TargetMode="External"/><Relationship Id="rId2" Type="http://schemas.openxmlformats.org/officeDocument/2006/relationships/hyperlink" Target="http://www.google.cz/url?sa=i&amp;rct=j&amp;q=&amp;esrc=s&amp;source=images&amp;cd=&amp;cad=rja&amp;uact=8&amp;docid=7uY9t9SFUWdXsM&amp;tbnid=UKtNYW07gUDwsM:&amp;ved=0CAUQjRw&amp;url=http://www.liveinternet.ru/users/3596969/post252639603/&amp;ei=0BBEU-fGL4ertAbxioGQBg&amp;bvm=bv.64367178,d.bGQ&amp;psig=AFQjCNF9u5k_I2o8JDji5HuxYjhQ4eN8NQ&amp;ust=1397056009786017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z/url?sa=i&amp;rct=j&amp;q=&amp;esrc=s&amp;source=images&amp;cd=&amp;cad=rja&amp;uact=8&amp;docid=SOfwoJF6aaFBnM&amp;tbnid=th2DsXc0oSrisM:&amp;ved=0CAUQjRw&amp;url=http://othersign.deviantart.com/art/Dragonfly-Calopteryx-Splendens-171004560&amp;ei=oBFEU4XHFpCKtQbbxIGgAw&amp;bvm=bv.64367178,d.bGQ&amp;psig=AFQjCNH4nnibnMPcsf6R3mykcUB2mC1Cig&amp;ust=1397056283396378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8.jpeg"/><Relationship Id="rId15" Type="http://schemas.openxmlformats.org/officeDocument/2006/relationships/image" Target="../media/image13.jpeg"/><Relationship Id="rId10" Type="http://schemas.openxmlformats.org/officeDocument/2006/relationships/hyperlink" Target="http://www.google.cz/url?sa=i&amp;rct=j&amp;q=&amp;esrc=s&amp;source=images&amp;cd=&amp;cad=rja&amp;uact=8&amp;docid=9CUEjnUVKsCufM&amp;tbnid=ZMuM3qHA_Da04M:&amp;ved=0CAUQjRw&amp;url=http://commons.wikimedia.org/wiki/File:BlowFly2.JPG&amp;ei=KxJEU5myEsSRtQb35IDQBg&amp;bvm=bv.64367178,d.bGQ&amp;psig=AFQjCNEOOgSK3x4xL3JvnFUiDQ0UJE7B0w&amp;ust=1397056420681330" TargetMode="External"/><Relationship Id="rId4" Type="http://schemas.openxmlformats.org/officeDocument/2006/relationships/hyperlink" Target="http://www.google.cz/url?sa=i&amp;rct=j&amp;q=&amp;esrc=s&amp;source=images&amp;cd=&amp;cad=rja&amp;uact=8&amp;docid=DRz6jZvMkXX8KM&amp;tbnid=w5yheLR122kM-M:&amp;ved=0CAUQjRw&amp;url=http://en.butterflycorner.net/Morpho-aega.458.0.html&amp;ei=LBFEU8ydG8OjtAbN_IGIBA&amp;bvm=bv.64367178,d.bGQ&amp;psig=AFQjCNF9u5k_I2o8JDji5HuxYjhQ4eN8NQ&amp;ust=1397056009786017" TargetMode="External"/><Relationship Id="rId9" Type="http://schemas.openxmlformats.org/officeDocument/2006/relationships/image" Target="../media/image10.jpeg"/><Relationship Id="rId14" Type="http://schemas.openxmlformats.org/officeDocument/2006/relationships/hyperlink" Target="http://www.google.cz/url?sa=i&amp;rct=j&amp;q=&amp;esrc=s&amp;source=images&amp;cd=&amp;cad=rja&amp;uact=8&amp;docid=wR_jym8E8y6__M&amp;tbnid=rqDtC44O-C80iM:&amp;ved=0CAUQjRw&amp;url=http://tolweb.org/Chrysomelidae/9132&amp;ei=4RJEU9_tMMfBtQbK3oGwDA&amp;bvm=bv.64367178,d.bGQ&amp;psig=AFQjCNHpMNWwxQuy-_3cdJAnkMSEGfZnxA&amp;ust=1397056555966518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url?sa=i&amp;rct=j&amp;q=&amp;esrc=s&amp;source=images&amp;cd=&amp;cad=rja&amp;uact=8&amp;docid=EnpRQZNH3IsN9M&amp;tbnid=K6PtFTDawPg3lM:&amp;ved=0CAUQjRw&amp;url=http://www.biolib.cz/cz/image/id72930/&amp;ei=thREU5_VO4XPsgbptIDgAg&amp;bvm=bv.64367178,d.bGQ&amp;psig=AFQjCNFFKXXXiYBmec2zFWSV4-4LkB1fYg&amp;ust=1397056996260948" TargetMode="External"/><Relationship Id="rId13" Type="http://schemas.openxmlformats.org/officeDocument/2006/relationships/hyperlink" Target="http://www.google.cz/url?sa=i&amp;rct=j&amp;q=&amp;esrc=s&amp;source=images&amp;cd=&amp;cad=rja&amp;uact=8&amp;docid=-a25FT7_qz3UeM&amp;tbnid=ratBY99ZJ3EV4M:&amp;ved=0CAUQjRw&amp;url=http://objektivem.webgarden.cz/rubriky/motyli/vretenuskoviti/vretenuska-obecna&amp;ei=JhREU8fzEMrPtAb8tYHQBA&amp;bvm=bv.64367178,d.bGQ&amp;psig=AFQjCNGinlk8Rpp99J_77G4sBH_WQCW1Yw&amp;ust=1397056920594303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12" Type="http://schemas.openxmlformats.org/officeDocument/2006/relationships/image" Target="../media/image19.jpeg"/><Relationship Id="rId2" Type="http://schemas.openxmlformats.org/officeDocument/2006/relationships/hyperlink" Target="http://www.google.cz/url?sa=i&amp;rct=j&amp;q=&amp;esrc=s&amp;source=images&amp;cd=&amp;cad=rja&amp;uact=8&amp;docid=L3ThUdV_0SPLeM&amp;tbnid=iwAB0Iny1UDXYM:&amp;ved=0CAUQjRw&amp;url=http://www.biolib.cz/cz/image/id35429/&amp;ei=ZRNEU_-TBMPZtQb18YHYAg&amp;bvm=bv.64367178,d.bGQ&amp;psig=AFQjCNF_fjZQ8Ux9biIn2rYBk8ukZ5gSkg&amp;ust=139705667169849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url?sa=i&amp;rct=j&amp;q=&amp;esrc=s&amp;source=images&amp;cd=&amp;cad=rja&amp;uact=8&amp;docid=EnpRQZNH3IsN9M&amp;tbnid=K6PtFTDawPg3lM:&amp;ved=0CAUQjRw&amp;url=http://bednature.webnode.cz/album/fotogalerie-brouci/ohnivacek-cervcovy-jpg/&amp;ei=bxREU8eRHouRswaJmIGoCQ&amp;bvm=bv.64367178,d.bGQ&amp;psig=AFQjCNFFKXXXiYBmec2zFWSV4-4LkB1fYg&amp;ust=1397056996260948" TargetMode="External"/><Relationship Id="rId11" Type="http://schemas.openxmlformats.org/officeDocument/2006/relationships/hyperlink" Target="http://www.google.cz/url?sa=i&amp;rct=j&amp;q=&amp;esrc=s&amp;source=images&amp;cd=&amp;cad=rja&amp;uact=8&amp;docid=L3ThUdV_0SPLeM&amp;tbnid=iwAB0Iny1UDXYM:&amp;ved=0CAUQjRw&amp;url=http://www.naturephoto.cz/priroda/hmyz/64-fotografovani-vazek-na-sri-lance.html&amp;ei=gBNEU-mFMMfUtQaUuICwAQ&amp;bvm=bv.64367178,d.bGQ&amp;psig=AFQjCNF_fjZQ8Ux9biIn2rYBk8ukZ5gSkg&amp;ust=1397056671698496" TargetMode="External"/><Relationship Id="rId5" Type="http://schemas.openxmlformats.org/officeDocument/2006/relationships/image" Target="../media/image15.jpeg"/><Relationship Id="rId10" Type="http://schemas.openxmlformats.org/officeDocument/2006/relationships/image" Target="../media/image18.jpeg"/><Relationship Id="rId4" Type="http://schemas.openxmlformats.org/officeDocument/2006/relationships/hyperlink" Target="http://www.google.cz/url?sa=i&amp;rct=j&amp;q=&amp;esrc=s&amp;source=images&amp;cd=&amp;cad=rja&amp;uact=8&amp;docid=ybHwFO5QG8DNNM&amp;tbnid=bGqHazYvKNr09M:&amp;ved=0CAUQjRw&amp;url=http://sinobug.aminus3.com/image/2012-08-14.html&amp;ei=2RNEU_XzPMjBtQa91oCAAQ&amp;bvm=bv.64367178,d.bGQ&amp;psig=AFQjCNGA5j_qTNEJiqUZYRsv2jWQoxOknw&amp;ust=1397056820140912" TargetMode="External"/><Relationship Id="rId9" Type="http://schemas.openxmlformats.org/officeDocument/2006/relationships/image" Target="../media/image17.jpeg"/><Relationship Id="rId1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google.cz/url?sa=i&amp;rct=j&amp;q=&amp;esrc=s&amp;source=images&amp;cd=&amp;cad=rja&amp;uact=8&amp;docid=qdSG2A9_ohSDZM&amp;tbnid=hpwAWE8bG8_TEM:&amp;ved=0CAUQjRw&amp;url=http://gymtri.trinec.org/index.php?option%3Dcom_content%26view%3Darticle%26id%3D182%26catid%3D18%26Itemid%3D21&amp;ei=tOVDU5P-KoeEtAadoIDQCg&amp;psig=AFQjCNH_oIkhYadMHk-v0DuZpSqk0BqMIg&amp;ust=1397044965811254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hyperlink" Target="http://www.google.cz/url?sa=i&amp;rct=j&amp;q=&amp;esrc=s&amp;source=images&amp;cd=&amp;cad=rja&amp;uact=8&amp;docid=1oNiohdSUknwOM&amp;tbnid=V3QcaAXkT0oAsM:&amp;ved=0CAUQjRw&amp;url=http://bugs.bio.usyd.edu.au/learning/resources/Entomology/internalAnatomy/imagePages/roachTracheae.htm&amp;ei=wvdDU_j1BomotAbZ5IDYCg&amp;psig=AFQjCNFiRlIRpaXnTjjv-X0kBTVH04ztBA&amp;ust=1397049663749328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411760" y="980728"/>
            <a:ext cx="41553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/>
              <a:t>Základy entomologie</a:t>
            </a:r>
          </a:p>
          <a:p>
            <a:pPr algn="ctr"/>
            <a:r>
              <a:rPr lang="cs-CZ" sz="2800" dirty="0"/>
              <a:t>7</a:t>
            </a:r>
            <a:r>
              <a:rPr lang="cs-CZ" sz="2800" dirty="0" smtClean="0"/>
              <a:t>. </a:t>
            </a:r>
            <a:r>
              <a:rPr lang="cs-CZ" sz="2800" dirty="0" smtClean="0"/>
              <a:t>cvičení:</a:t>
            </a:r>
            <a:endParaRPr lang="en-GB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13261" y="2852935"/>
            <a:ext cx="2552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dirty="0" smtClean="0"/>
              <a:t>Integument</a:t>
            </a:r>
          </a:p>
          <a:p>
            <a:pPr algn="ctr"/>
            <a:r>
              <a:rPr lang="cs-CZ" sz="3600" dirty="0" smtClean="0"/>
              <a:t>Dýchání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782690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5637010" cy="882119"/>
          </a:xfrm>
        </p:spPr>
        <p:txBody>
          <a:bodyPr/>
          <a:lstStyle/>
          <a:p>
            <a:r>
              <a:rPr lang="cs-CZ" dirty="0" err="1" smtClean="0"/>
              <a:t>Ephemeroptera</a:t>
            </a:r>
            <a:endParaRPr lang="cs-CZ" dirty="0" smtClean="0"/>
          </a:p>
          <a:p>
            <a:r>
              <a:rPr lang="cs-CZ" dirty="0" smtClean="0"/>
              <a:t>- larva - lupenitá žábra na zadečku</a:t>
            </a:r>
            <a:endParaRPr lang="en-GB" dirty="0"/>
          </a:p>
        </p:txBody>
      </p:sp>
      <p:pic>
        <p:nvPicPr>
          <p:cNvPr id="3074" name="Picture 2" descr="https://encrypted-tbn1.gstatic.com/images?q=tbn:ANd9GcSiierEbIXKfHBFf6m9YTP39lXrbWNS9H5msk6PoGd25dI2-Ud7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88628"/>
            <a:ext cx="367201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rivers.snre.umich.edu/www311/OrganismPhotos/ephem4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05001"/>
            <a:ext cx="2325592" cy="546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2.gstatic.com/images?q=tbn:ANd9GcQcQCLODBFKcs4WYcHMqlBuc-QOzPhKuc-osxzJYInTIWc5paa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8" t="11954" r="2709" b="4705"/>
          <a:stretch/>
        </p:blipFill>
        <p:spPr bwMode="auto">
          <a:xfrm>
            <a:off x="2015659" y="4221088"/>
            <a:ext cx="2988000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91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04800" y="160338"/>
            <a:ext cx="8155632" cy="3474720"/>
          </a:xfrm>
        </p:spPr>
        <p:txBody>
          <a:bodyPr/>
          <a:lstStyle/>
          <a:p>
            <a:pPr marL="45720" indent="0">
              <a:buNone/>
            </a:pPr>
            <a:r>
              <a:rPr lang="cs-CZ" sz="2800" dirty="0" smtClean="0"/>
              <a:t>                              </a:t>
            </a:r>
            <a:r>
              <a:rPr lang="cs-CZ" sz="2800" dirty="0" err="1" smtClean="0"/>
              <a:t>Odonata</a:t>
            </a:r>
            <a:r>
              <a:rPr lang="cs-CZ" sz="2800" dirty="0" smtClean="0"/>
              <a:t> </a:t>
            </a:r>
          </a:p>
          <a:p>
            <a:pPr marL="45720" indent="0">
              <a:buNone/>
            </a:pPr>
            <a:r>
              <a:rPr lang="cs-CZ" dirty="0" smtClean="0"/>
              <a:t>     </a:t>
            </a:r>
            <a:r>
              <a:rPr lang="cs-CZ" dirty="0" err="1" smtClean="0"/>
              <a:t>Anisoptera</a:t>
            </a:r>
            <a:r>
              <a:rPr lang="cs-CZ" dirty="0" smtClean="0"/>
              <a:t>                                                 </a:t>
            </a:r>
            <a:r>
              <a:rPr lang="cs-CZ" dirty="0" err="1" smtClean="0"/>
              <a:t>Zygoptera</a:t>
            </a:r>
            <a:r>
              <a:rPr lang="cs-CZ" dirty="0" smtClean="0"/>
              <a:t>    </a:t>
            </a:r>
          </a:p>
          <a:p>
            <a:pPr marL="45720" indent="0">
              <a:buNone/>
            </a:pPr>
            <a:r>
              <a:rPr lang="cs-CZ" dirty="0" smtClean="0"/>
              <a:t>- </a:t>
            </a:r>
            <a:r>
              <a:rPr lang="cs-CZ" sz="2000" dirty="0" smtClean="0"/>
              <a:t>anální pyramida                                             - tracheální žábra        </a:t>
            </a:r>
            <a:endParaRPr lang="en-GB" sz="2000" dirty="0"/>
          </a:p>
        </p:txBody>
      </p:sp>
      <p:sp>
        <p:nvSpPr>
          <p:cNvPr id="4" name="AutoShape 2" descr="data:image/jpeg;base64,/9j/4AAQSkZJRgABAQAAAQABAAD/2wCEAAkGBxAPEBQPEBAPDxAUDw8QDw8PEA8QDw8PFBQWFhQUFBQYHCggGBolHRQUITEhJSkrLi4uFx8zODMsNygtLisBCgoKDg0OGhAQGCwkICQsLCwsLywsLCwsLCwsLCwsLCwsLCwsLCwsLCwsLCwsLCwsLCwsLCwsLCwsLCwsLCwsLP/AABEIAMIBAwMBIgACEQEDEQH/xAAbAAACAgMBAAAAAAAAAAAAAAAAAQIDBAUGB//EAD0QAAIBAgQEBAIIBAQHAAAAAAABAgMRBBIhMQVBUWEGEyJxMpFCgaGxwdHh8BQjUnJigpKiBxUXM7LC8f/EABgBAQEBAQEAAAAAAAAAAAAAAAABAgME/8QAIREBAQACAgIDAQEBAAAAAAAAAAECESExEkEDUXEykVL/2gAMAwEAAhEDEQA/APTatS5OhSuV0oXZs6FOyK0lThZGPi8RZFmJrKKNPVqZmLQTld3ERGQMYgIpjEABcrhiIOTgpRco2copq8b7XXIlJmtp5YYrZKdSlq7atQfX/MS3SybbQZFMZUMAAAAQXAYgAAEMQAIYihCGIAYgBgIQAAhMbIgAxABv8NSsW1qqiivzbI12LxF9CiGIrZmUiAyiQCGFMZEYDAQrgEjnOM8T/h8TTlKMnDK16Y3u29flbbudEzDxWGU90Yzx3O2sbq8r8JioVVmhJSX2r3XIyLnMVuD2qKrRnKjVW+X4Jro0ZXDeON1HQxEPKqJ2jJ/BU9jMzs/r/VuO+m+uBETZ1YNs0tZSrYmE41JRp0s0Wo6KrJ9XzS6EOMcUl5iw1KyqT0cm7OMWnfKubM/hmDjShGEVZJWV9Wc9+V19N61Ns9MZFDOjAAAABDEAERiATENiABMZEBMTZIi0BBy9wJWAozatdvQxxXGAwACBgILgF7/vYIvk9/v7ickld6Lds4rxP4tSl5WHvmjaXmrl1Vuj2OeecxaxxtdF4j4wsLRclZz2gnzf6bnl+K8R4idTMqk81/62rLsl3KeJcWq4h5qkrvVve2pq6lm072tzW5x/q7yb6mo9u4Bip1sNTqVPjcfV7p2/AzmeceDfE6pfyar9D5/0vqdZxvxNh8JH1SzTaTjCL1s9m+iOs+Sa5ZuF3w2OLqQhFznJQileUpOySPPuN+IZ4yrGlho54RfptpOUnpddEYGJx2M4pWyRi5RvdRi8tGEesu/udjwDw9SwEW1660laU39FdI9EZsuffTc1h+uj4fnVKCqNSqKKU2tmy+TMbDN7l7Z2nTk5bxJDy5RxOVtwmndbnUYSqpwjNO6lFST6pow+I4ZVYSg1e6+3kYXg/GKdF07OPlyypO/wvVficv5z/XS84/joExkLjudnJIQr/IYAJAIBiAQAIdxXABDIsAExiYEG30AkBUTAVx3IpgIAGRc11C4myDS+LMZ5eGk097LT52+w8rnUbvf4pay7Lkj0jxrSpyw7lKymmnGWzv07nlFV67tv96nmym867S6xWV5+rT2fv1KKlXW3fkVu0V9TFn0UVu9fY1pje2RgK+Wd5K6T+fudHwrhn/MMU54io8so+ZJRa9bT0im9UrHPQhZp6KKXzfQ2WErTvGdNqEk9G27qP0rfYZ3q7dJOHprrUMHSywUKVOPRWX6s5bFeOoRk3CnnjeycpWcu9uhpMZjlVlapNyj9F3b97mRw+nhqSy1MNCqm2/M+KWvZ/gPO5Xm6Txkbin/xFStfD/6ai/IyP+o1K1/In/riV4fh3Dq6vGjTl/a5xa91fQtXhzAWt5P++d/vN6vrJd4fTGxn/EGWXNSoJa2eeV7fUjYeB8XOrUrVWllllba2ztt2SLsFwXB01aNCHV5s0l9rN1g7LSMVFLZRSS+SEwu92pcprUjZ3HcrUh3O7isuFyFxXAsuIjcLgSuIVxXAdwEJsB3AQAACAAGIChjEMgAYEZADZXUka+PFJSi2qMlJXWWo1HVfPQ0vGsVjFTdVNQUUm4Q1165nuuxyvySdRuYbaXx/j5Sn5adlDW3VvmcJOq72eh6FxfgksdCNeEowlKK8yMtnJaOz+o19LwrGEbTqXlzyxVvt1MY432t+nGTWl/i7MrtJXlbeyXZG947g6WHdlJydrpW299TF/gKitJxlfKntdWff8B5HixKdVrtpquVzLw2ZuUn6bpKEX05sKFNLWay9L82tvYTr5n8l9XVGWlzg765dt1p9hZSruOkXdLfd/aYOJUo6xeia0v8AvoGBxsavolaMuXJSfT3LceEmTbUcZFO6k4P+qLtY3WB47U52nZaXtr8jjatV09opWd2pRTv8zNwVSNWGaF4zi1mhHS3dLoYuNnLcu3o3C+K0arUJfy5vVRltL+18zf04pbHkFbDVa1nTfqUmoxbazXtZRk+fZmdwzxpicJLya0XNR0cKicake2uvzOuGd98sXGenq6kKpXjFXk1FdW7I5zB+MMLUSzSdOTS9M1f7jB4ni3i66pQk/Kir3S9Mur/A1fkmuEmF9uhxHiDDwT9fmNX9FJOpJtcrIrq8UrTj/KpKDa9Mqz58rxWpXw/hdOmvTFJ83zb7mxhRS5F1le6nEV8DdZUrV5RnUzSvOCai7u+ie1r2+o2NymCsTTNyaZqdwuRuFyokIVwuAxCuFwGAriKHcBABYAhkADAAKHRW9kVVqKaaa0aaZlshKJNK47hNSdOpVw0/ozcqb5OD2LMY8qcnokm2+iLvFNCpTccRSV3B/wAxdYfv7zmvF3GYypqlQlmlNKU2uUenucN6mnTW+XNuX8Zik+We7XLJH9PvOomjA8PcNdOHmSjapPlzUOXtc6CngtNdzciWuS4vh7PN9FvXtI1nl2eh2+PwClBxa5fJnCU8QlJwd1Jaa9jFxNnUruN37b2t3vf2K5KjUfqXlS5VI3cb94/kWVlmT278zCrUpPWHqX9K3j9RYlZ1StJK1ezjtTrxeaNv6ZNfiVZZUpZ6byy301TXVPmjEo15R0asno1JXjLs0y+knZumrxv6qTeifWnLk+w1pd7bjB41VFmi8s/p09tesen7sdFhsfh8VFUcbTjU3UKrupw/zLVe9zhrKfqi2pR57Tj2kjMwGOztQn6anKWyn+pjVx5xa3LxXYV/A6v5mGr6W0hWWZNPkprb5M3fh/gn8LFqU89SVnJraP8AhXVHJYfideKyxqTjKLs430kuqOn4N4hhOK82SjPZtp2ffsWZ428wsy06aCLUzCw+Lp1PgnGdt8rTt7mSpHeWOVWpkkypMdyi24XK7krlRK4EbjuA7gK4XAdwEK4EhCuAFwCGAwEAAJkhAY+IpKSaauno0cdifCkPOVRJtJ3Ue/5HbsrnEzcZeWplY0VDh2XV6v7iydGxs5xMepAaRq6tG5w3i3gLu61Jc7zit79Ueh1YmvxVK6JSPKMNW+hN2fKXPTky6tBp5k9Hpp17G18ScDSbqx0jvKK5PqjT4GpDNlq3yvSMm2kvf8znY2s83MstSOZdWmpr99yieGau6TzLnB7/AFG4r8PVtLr2NZKNnZ3i0yczo7Y9PEK+qkpLaS0nH57rswqLMtba7SWkW/8A0fZ6GVUjCX/dXtOPxL8zDq4eULyi/MhzlHdLpKJcbKl2ycNxCUGo1W2l8NRL1w7S6o29SpmSaauldWd4zj2OfhOMot2vZfDfW3+Fv7mRwWOcHaKcoN3yy5PquhMsN8xrHLTqeE8QlSqKUZOLvr0a6M6rCeMIbVYNd4O6+TOAqYn6SzRzLVdvqCE+91e620MTc5jpqXt6/wAP4lSrxzU5Zlz3TXujMUjy/gvFZ4bNKnJNO14y20vyOt4X4qo1bKp/Kn3d4v2Z1x+T/pzy+O+nSpkrlEKiaummuTRYmdXNZcLkLjuVE7hcjcLgSuK4rhcBgIArIGRGncIYAADEAAIhIlJlcmQVyKZouZTUCsaqjDrRM6Zi1okRqMbhlJNNXTVmcFxrh0lUdON5aXSS0tuvrsj0yrC6OWxdGKxsd8zjdL6PwyX4HPKOmNcvwfieV+TVfpvaMn9F9H2NvicKnujG8U8Es/OprRv1x6Pqh8CxeePlTlecV6Xzcf0BpqKqlCTWu+3II1knfWEns4/idHisGpLVez6HMYik1Jxe6ZNC2VGFS+0JNWzx+GX90eT7owlhnTlaelue6fS3YnGnu9e9mEpZ9+StFvoWbNLPNknqlr8vqLoTV9jDhJpWvyL6c3FZu+lnqn3RLFlZkq1rR+dtm/ccG/bqt/kYjqqWu0ktSyhK7sZsbldz4Z8Q06VONOrmT2z3bju7XXI7OlWUkpRaaezWzPG61Z3UU7paK+lze+E+MVadVUk7wlpkk7a9m9mMcrh+JljMv16YpEkzHo1cyTs1fk1Zr3LUz0SuKxMZC47lRK4yFxgO4CAKyhkRoIYxDAAbAg2ApFc2TbK5MgjJlMicmVsKrkUziXsg0RGHUjY53jSyYijVUcyu4NrdX/8ArOqnE0niKhejJqOZxcJpc9JLYxnOGse1eKoqScWrpppnE4vhssNXhlvdzjlaaTkm7WR6DKlfU0PFaWbGUI2TSs/9139xnL7bxX1cOajiHDIz1taXVc/c66pRMOvhLm9M7ecYum07NZWnZ+/Uxn++h1/HeEuazRXqX2o5ythHTeWdl0szPTTDy89OuvMJPK8y+Sd7DqO/tt2RW1YrK1zRdQmlq0nfTezTMWC63sWwnm0lvb0vou5LFlZGz687mXhpR+JtppOzXU1jWXnfXQyqb9Nrq+7VtUupixuV2fhTxI01RqyvF6Qk3s+jO4jI8bwdlKL3tJXW11fqencAxyq0k072dtfiS5Jlwy1fFM5ubblMlcqUiSZ3cU7juQTGUSuAgCswZEYQxiE2A2yDYNkWwFKRXJjkytsgTZBjYiBMi0SEBCSNTx6bjQm1FzeXSMU25O+yNwyqpBMlm5pZdNdhJ54RlZq8Yuz3TtqjU3zcQy6WjBP68v6nQShY0WGcHj6svpKml/4/oYznX63j7biSBwJwRPKdHNgYjCKRz/F+DqorbNfCzr3Epq0UyWLK8hxWHlCTTTTT10K1T0vy53uek4/hKk81k39Wq7nHcZ4POm3KKbg9+sTHMb4rRzl00W6W9iM5X157fUSSty/Mk6fXblt9xRGE+bV1zV9RzV/Unr7/ACRGaUk9Fr05EIJrQDPw0+vQ6LwpxCVGqru8JaS/B+5zFO0l0s76Pmu5mYWu6crptdGcso6Y17DTnfUtTNH4c4iq9FPROPpaW3y5G5jI743c24WaulyY7laZK5pEgIgUZ4yIwgItg2RbChshKQNlcpEA2QbBsjcBgK4AACAAZFokIgpqwucs8O6eOvrapGVpcrpL0/YdZI0/HKDcYVIuzp1YTv1je0l8mZznG2sbzpn00WpCiTSNMo2E0WWE0BTKBiYjBRlyNg0RcQOSxnhyN24xWu6t93RnM8S8O1YN2WeP2o9QcSqdFPkZ8Pprzvt5B/CTW6a7NalTVna1u/72PWK3DoS+ivkanFeHKUnfIr/IzrJdx56oOO232DVVPR6ckdhW8PxWmvbqjWY7w47Xpv1d1uT9a39MHhfF6uEmpQ9Ufpx5SXP7z1PhfEIYimqkHuleL3i+jPJKGCqRdqicLPnt7o6zhsZ0ZKrSkraZot+mSM3PxvCzDyjvosmmYeExKmrrR8480zKR3xss3HKzSdwFcRRsAbD8iJUDItjkRb0+oCEmVtkpIhJEEWxXHb8RNBBcBXFmIJXGRQyqYgACMjA4pGTpTjFXk4SUdL+prS/a9jYCcSUjX8J8zyYKqstRRSmk01mWl1Yz0CjYYhQKwxBCaFYkIqoNCaJiCK3Eg4F7QrAYk6CfIxqmBRs7Cyk0u2ixHCYzVpJNdGUYThToPNG8o3vkb29n+Z0mUkomMvjlbmdjEwdCMnGqlKMrW1TjK3NNGwRFDNyaYt2lcCNwKNiyLGBRXIhIAIitkWIAEIYAIEAEDQwAoAAAAQwIEAAAAAAIAAoQgAAAAAQAAAMAAaAYAAAAH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xAPEBQPEBAPDxAUDw8QDw8PEA8QDw8PFBQWFhQUFBQYHCggGBolHRQUITEhJSkrLi4uFx8zODMsNygtLisBCgoKDg0OGhAQGCwkICQsLCwsLywsLCwsLCwsLCwsLCwsLCwsLCwsLCwsLCwsLCwsLCwsLCwsLCwsLCwsLCwsLP/AABEIAMIBAwMBIgACEQEDEQH/xAAbAAACAgMBAAAAAAAAAAAAAAAAAQIDBAUGB//EAD0QAAIBAgQEBAIIBAQHAAAAAAABAgMRBBIhMQVBUWEGEyJxMpFCgaGxwdHh8BQjUnJigpKiBxUXM7LC8f/EABgBAQEBAQEAAAAAAAAAAAAAAAABAgME/8QAIREBAQACAgIDAQEBAAAAAAAAAAECESExEkEDUXEykVL/2gAMAwEAAhEDEQA/APTatS5OhSuV0oXZs6FOyK0lThZGPi8RZFmJrKKNPVqZmLQTld3ERGQMYgIpjEABcrhiIOTgpRco2copq8b7XXIlJmtp5YYrZKdSlq7atQfX/MS3SybbQZFMZUMAAAAQXAYgAAEMQAIYihCGIAYgBgIQAAhMbIgAxABv8NSsW1qqiivzbI12LxF9CiGIrZmUiAyiQCGFMZEYDAQrgEjnOM8T/h8TTlKMnDK16Y3u29flbbudEzDxWGU90Yzx3O2sbq8r8JioVVmhJSX2r3XIyLnMVuD2qKrRnKjVW+X4Jro0ZXDeON1HQxEPKqJ2jJ/BU9jMzs/r/VuO+m+uBETZ1YNs0tZSrYmE41JRp0s0Wo6KrJ9XzS6EOMcUl5iw1KyqT0cm7OMWnfKubM/hmDjShGEVZJWV9Wc9+V19N61Ns9MZFDOjAAAABDEAERiATENiABMZEBMTZIi0BBy9wJWAozatdvQxxXGAwACBgILgF7/vYIvk9/v7ickld6Lds4rxP4tSl5WHvmjaXmrl1Vuj2OeecxaxxtdF4j4wsLRclZz2gnzf6bnl+K8R4idTMqk81/62rLsl3KeJcWq4h5qkrvVve2pq6lm072tzW5x/q7yb6mo9u4Bip1sNTqVPjcfV7p2/AzmeceDfE6pfyar9D5/0vqdZxvxNh8JH1SzTaTjCL1s9m+iOs+Sa5ZuF3w2OLqQhFznJQileUpOySPPuN+IZ4yrGlho54RfptpOUnpddEYGJx2M4pWyRi5RvdRi8tGEesu/udjwDw9SwEW1660laU39FdI9EZsuffTc1h+uj4fnVKCqNSqKKU2tmy+TMbDN7l7Z2nTk5bxJDy5RxOVtwmndbnUYSqpwjNO6lFST6pow+I4ZVYSg1e6+3kYXg/GKdF07OPlyypO/wvVficv5z/XS84/joExkLjudnJIQr/IYAJAIBiAQAIdxXABDIsAExiYEG30AkBUTAVx3IpgIAGRc11C4myDS+LMZ5eGk097LT52+w8rnUbvf4pay7Lkj0jxrSpyw7lKymmnGWzv07nlFV67tv96nmym867S6xWV5+rT2fv1KKlXW3fkVu0V9TFn0UVu9fY1pje2RgK+Wd5K6T+fudHwrhn/MMU54io8so+ZJRa9bT0im9UrHPQhZp6KKXzfQ2WErTvGdNqEk9G27qP0rfYZ3q7dJOHprrUMHSywUKVOPRWX6s5bFeOoRk3CnnjeycpWcu9uhpMZjlVlapNyj9F3b97mRw+nhqSy1MNCqm2/M+KWvZ/gPO5Xm6Txkbin/xFStfD/6ai/IyP+o1K1/In/riV4fh3Dq6vGjTl/a5xa91fQtXhzAWt5P++d/vN6vrJd4fTGxn/EGWXNSoJa2eeV7fUjYeB8XOrUrVWllllba2ztt2SLsFwXB01aNCHV5s0l9rN1g7LSMVFLZRSS+SEwu92pcprUjZ3HcrUh3O7isuFyFxXAsuIjcLgSuIVxXAdwEJsB3AQAACAAGIChjEMgAYEZADZXUka+PFJSi2qMlJXWWo1HVfPQ0vGsVjFTdVNQUUm4Q1165nuuxyvySdRuYbaXx/j5Sn5adlDW3VvmcJOq72eh6FxfgksdCNeEowlKK8yMtnJaOz+o19LwrGEbTqXlzyxVvt1MY432t+nGTWl/i7MrtJXlbeyXZG947g6WHdlJydrpW299TF/gKitJxlfKntdWff8B5HixKdVrtpquVzLw2ZuUn6bpKEX05sKFNLWay9L82tvYTr5n8l9XVGWlzg765dt1p9hZSruOkXdLfd/aYOJUo6xeia0v8AvoGBxsavolaMuXJSfT3LceEmTbUcZFO6k4P+qLtY3WB47U52nZaXtr8jjatV09opWd2pRTv8zNwVSNWGaF4zi1mhHS3dLoYuNnLcu3o3C+K0arUJfy5vVRltL+18zf04pbHkFbDVa1nTfqUmoxbazXtZRk+fZmdwzxpicJLya0XNR0cKicake2uvzOuGd98sXGenq6kKpXjFXk1FdW7I5zB+MMLUSzSdOTS9M1f7jB4ni3i66pQk/Kir3S9Mur/A1fkmuEmF9uhxHiDDwT9fmNX9FJOpJtcrIrq8UrTj/KpKDa9Mqz58rxWpXw/hdOmvTFJ83zb7mxhRS5F1le6nEV8DdZUrV5RnUzSvOCai7u+ie1r2+o2NymCsTTNyaZqdwuRuFyokIVwuAxCuFwGAriKHcBABYAhkADAAKHRW9kVVqKaaa0aaZlshKJNK47hNSdOpVw0/ozcqb5OD2LMY8qcnokm2+iLvFNCpTccRSV3B/wAxdYfv7zmvF3GYypqlQlmlNKU2uUenucN6mnTW+XNuX8Zik+We7XLJH9PvOomjA8PcNdOHmSjapPlzUOXtc6CngtNdzciWuS4vh7PN9FvXtI1nl2eh2+PwClBxa5fJnCU8QlJwd1Jaa9jFxNnUruN37b2t3vf2K5KjUfqXlS5VI3cb94/kWVlmT278zCrUpPWHqX9K3j9RYlZ1StJK1ezjtTrxeaNv6ZNfiVZZUpZ6byy301TXVPmjEo15R0asno1JXjLs0y+knZumrxv6qTeifWnLk+w1pd7bjB41VFmi8s/p09tesen7sdFhsfh8VFUcbTjU3UKrupw/zLVe9zhrKfqi2pR57Tj2kjMwGOztQn6anKWyn+pjVx5xa3LxXYV/A6v5mGr6W0hWWZNPkprb5M3fh/gn8LFqU89SVnJraP8AhXVHJYfideKyxqTjKLs430kuqOn4N4hhOK82SjPZtp2ffsWZ428wsy06aCLUzCw+Lp1PgnGdt8rTt7mSpHeWOVWpkkypMdyi24XK7krlRK4EbjuA7gK4XAdwEK4EhCuAFwCGAwEAAJkhAY+IpKSaauno0cdifCkPOVRJtJ3Ue/5HbsrnEzcZeWplY0VDh2XV6v7iydGxs5xMepAaRq6tG5w3i3gLu61Jc7zit79Ueh1YmvxVK6JSPKMNW+hN2fKXPTky6tBp5k9Hpp17G18ScDSbqx0jvKK5PqjT4GpDNlq3yvSMm2kvf8znY2s83MstSOZdWmpr99yieGau6TzLnB7/AFG4r8PVtLr2NZKNnZ3i0yczo7Y9PEK+qkpLaS0nH57rswqLMtba7SWkW/8A0fZ6GVUjCX/dXtOPxL8zDq4eULyi/MhzlHdLpKJcbKl2ycNxCUGo1W2l8NRL1w7S6o29SpmSaauldWd4zj2OfhOMot2vZfDfW3+Fv7mRwWOcHaKcoN3yy5PquhMsN8xrHLTqeE8QlSqKUZOLvr0a6M6rCeMIbVYNd4O6+TOAqYn6SzRzLVdvqCE+91e620MTc5jpqXt6/wAP4lSrxzU5Zlz3TXujMUjy/gvFZ4bNKnJNO14y20vyOt4X4qo1bKp/Kn3d4v2Z1x+T/pzy+O+nSpkrlEKiaummuTRYmdXNZcLkLjuVE7hcjcLgSuK4rhcBgIArIGRGncIYAADEAAIhIlJlcmQVyKZouZTUCsaqjDrRM6Zi1okRqMbhlJNNXTVmcFxrh0lUdON5aXSS0tuvrsj0yrC6OWxdGKxsd8zjdL6PwyX4HPKOmNcvwfieV+TVfpvaMn9F9H2NvicKnujG8U8Es/OprRv1x6Pqh8CxeePlTlecV6Xzcf0BpqKqlCTWu+3II1knfWEns4/idHisGpLVez6HMYik1Jxe6ZNC2VGFS+0JNWzx+GX90eT7owlhnTlaelue6fS3YnGnu9e9mEpZ9+StFvoWbNLPNknqlr8vqLoTV9jDhJpWvyL6c3FZu+lnqn3RLFlZkq1rR+dtm/ccG/bqt/kYjqqWu0ktSyhK7sZsbldz4Z8Q06VONOrmT2z3bju7XXI7OlWUkpRaaezWzPG61Z3UU7paK+lze+E+MVadVUk7wlpkk7a9m9mMcrh+JljMv16YpEkzHo1cyTs1fk1Zr3LUz0SuKxMZC47lRK4yFxgO4CAKyhkRoIYxDAAbAg2ApFc2TbK5MgjJlMicmVsKrkUziXsg0RGHUjY53jSyYijVUcyu4NrdX/8ArOqnE0niKhejJqOZxcJpc9JLYxnOGse1eKoqScWrpppnE4vhssNXhlvdzjlaaTkm7WR6DKlfU0PFaWbGUI2TSs/9139xnL7bxX1cOajiHDIz1taXVc/c66pRMOvhLm9M7ecYum07NZWnZ+/Uxn++h1/HeEuazRXqX2o5ythHTeWdl0szPTTDy89OuvMJPK8y+Sd7DqO/tt2RW1YrK1zRdQmlq0nfTezTMWC63sWwnm0lvb0vou5LFlZGz687mXhpR+JtppOzXU1jWXnfXQyqb9Nrq+7VtUupixuV2fhTxI01RqyvF6Qk3s+jO4jI8bwdlKL3tJXW11fqencAxyq0k072dtfiS5Jlwy1fFM5ubblMlcqUiSZ3cU7juQTGUSuAgCswZEYQxiE2A2yDYNkWwFKRXJjkytsgTZBjYiBMi0SEBCSNTx6bjQm1FzeXSMU25O+yNwyqpBMlm5pZdNdhJ54RlZq8Yuz3TtqjU3zcQy6WjBP68v6nQShY0WGcHj6svpKml/4/oYznX63j7biSBwJwRPKdHNgYjCKRz/F+DqorbNfCzr3Epq0UyWLK8hxWHlCTTTTT10K1T0vy53uek4/hKk81k39Wq7nHcZ4POm3KKbg9+sTHMb4rRzl00W6W9iM5X157fUSSty/Mk6fXblt9xRGE+bV1zV9RzV/Unr7/ACRGaUk9Fr05EIJrQDPw0+vQ6LwpxCVGqru8JaS/B+5zFO0l0s76Pmu5mYWu6crptdGcso6Y17DTnfUtTNH4c4iq9FPROPpaW3y5G5jI743c24WaulyY7laZK5pEgIgUZ4yIwgItg2RbChshKQNlcpEA2QbBsjcBgK4AACAAZFokIgpqwucs8O6eOvrapGVpcrpL0/YdZI0/HKDcYVIuzp1YTv1je0l8mZznG2sbzpn00WpCiTSNMo2E0WWE0BTKBiYjBRlyNg0RcQOSxnhyN24xWu6t93RnM8S8O1YN2WeP2o9QcSqdFPkZ8Pprzvt5B/CTW6a7NalTVna1u/72PWK3DoS+ivkanFeHKUnfIr/IzrJdx56oOO232DVVPR6ckdhW8PxWmvbqjWY7w47Xpv1d1uT9a39MHhfF6uEmpQ9Ufpx5SXP7z1PhfEIYimqkHuleL3i+jPJKGCqRdqicLPnt7o6zhsZ0ZKrSkraZot+mSM3PxvCzDyjvosmmYeExKmrrR8480zKR3xss3HKzSdwFcRRsAbD8iJUDItjkRb0+oCEmVtkpIhJEEWxXHb8RNBBcBXFmIJXGRQyqYgACMjA4pGTpTjFXk4SUdL+prS/a9jYCcSUjX8J8zyYKqstRRSmk01mWl1Yz0CjYYhQKwxBCaFYkIqoNCaJiCK3Eg4F7QrAYk6CfIxqmBRs7Cyk0u2ixHCYzVpJNdGUYThToPNG8o3vkb29n+Z0mUkomMvjlbmdjEwdCMnGqlKMrW1TjK3NNGwRFDNyaYt2lcCNwKNiyLGBRXIhIAIitkWIAEIYAIEAEDQwAoAAAAQwIEAAAAAAIAAoQgAAAAAQAAAMAAaAYAAAAH//Z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data:image/jpeg;base64,/9j/4AAQSkZJRgABAQAAAQABAAD/2wCEAAkGBxAPEBQPEBAPDxAUDw8QDw8PEA8QDw8PFBQWFhQUFBQYHCggGBolHRQUITEhJSkrLi4uFx8zODMsNygtLisBCgoKDg0OGhAQGCwkICQsLCwsLywsLCwsLCwsLCwsLCwsLCwsLCwsLCwsLCwsLCwsLCwsLCwsLCwsLCwsLCwsLP/AABEIAMIBAwMBIgACEQEDEQH/xAAbAAACAgMBAAAAAAAAAAAAAAAAAQIDBAUGB//EAD0QAAIBAgQEBAIIBAQHAAAAAAABAgMRBBIhMQVBUWEGEyJxMpFCgaGxwdHh8BQjUnJigpKiBxUXM7LC8f/EABgBAQEBAQEAAAAAAAAAAAAAAAABAgME/8QAIREBAQACAgIDAQEBAAAAAAAAAAECESExEkEDUXEykVL/2gAMAwEAAhEDEQA/APTatS5OhSuV0oXZs6FOyK0lThZGPi8RZFmJrKKNPVqZmLQTld3ERGQMYgIpjEABcrhiIOTgpRco2copq8b7XXIlJmtp5YYrZKdSlq7atQfX/MS3SybbQZFMZUMAAAAQXAYgAAEMQAIYihCGIAYgBgIQAAhMbIgAxABv8NSsW1qqiivzbI12LxF9CiGIrZmUiAyiQCGFMZEYDAQrgEjnOM8T/h8TTlKMnDK16Y3u29flbbudEzDxWGU90Yzx3O2sbq8r8JioVVmhJSX2r3XIyLnMVuD2qKrRnKjVW+X4Jro0ZXDeON1HQxEPKqJ2jJ/BU9jMzs/r/VuO+m+uBETZ1YNs0tZSrYmE41JRp0s0Wo6KrJ9XzS6EOMcUl5iw1KyqT0cm7OMWnfKubM/hmDjShGEVZJWV9Wc9+V19N61Ns9MZFDOjAAAABDEAERiATENiABMZEBMTZIi0BBy9wJWAozatdvQxxXGAwACBgILgF7/vYIvk9/v7ickld6Lds4rxP4tSl5WHvmjaXmrl1Vuj2OeecxaxxtdF4j4wsLRclZz2gnzf6bnl+K8R4idTMqk81/62rLsl3KeJcWq4h5qkrvVve2pq6lm072tzW5x/q7yb6mo9u4Bip1sNTqVPjcfV7p2/AzmeceDfE6pfyar9D5/0vqdZxvxNh8JH1SzTaTjCL1s9m+iOs+Sa5ZuF3w2OLqQhFznJQileUpOySPPuN+IZ4yrGlho54RfptpOUnpddEYGJx2M4pWyRi5RvdRi8tGEesu/udjwDw9SwEW1660laU39FdI9EZsuffTc1h+uj4fnVKCqNSqKKU2tmy+TMbDN7l7Z2nTk5bxJDy5RxOVtwmndbnUYSqpwjNO6lFST6pow+I4ZVYSg1e6+3kYXg/GKdF07OPlyypO/wvVficv5z/XS84/joExkLjudnJIQr/IYAJAIBiAQAIdxXABDIsAExiYEG30AkBUTAVx3IpgIAGRc11C4myDS+LMZ5eGk097LT52+w8rnUbvf4pay7Lkj0jxrSpyw7lKymmnGWzv07nlFV67tv96nmym867S6xWV5+rT2fv1KKlXW3fkVu0V9TFn0UVu9fY1pje2RgK+Wd5K6T+fudHwrhn/MMU54io8so+ZJRa9bT0im9UrHPQhZp6KKXzfQ2WErTvGdNqEk9G27qP0rfYZ3q7dJOHprrUMHSywUKVOPRWX6s5bFeOoRk3CnnjeycpWcu9uhpMZjlVlapNyj9F3b97mRw+nhqSy1MNCqm2/M+KWvZ/gPO5Xm6Txkbin/xFStfD/6ai/IyP+o1K1/In/riV4fh3Dq6vGjTl/a5xa91fQtXhzAWt5P++d/vN6vrJd4fTGxn/EGWXNSoJa2eeV7fUjYeB8XOrUrVWllllba2ztt2SLsFwXB01aNCHV5s0l9rN1g7LSMVFLZRSS+SEwu92pcprUjZ3HcrUh3O7isuFyFxXAsuIjcLgSuIVxXAdwEJsB3AQAACAAGIChjEMgAYEZADZXUka+PFJSi2qMlJXWWo1HVfPQ0vGsVjFTdVNQUUm4Q1165nuuxyvySdRuYbaXx/j5Sn5adlDW3VvmcJOq72eh6FxfgksdCNeEowlKK8yMtnJaOz+o19LwrGEbTqXlzyxVvt1MY432t+nGTWl/i7MrtJXlbeyXZG947g6WHdlJydrpW299TF/gKitJxlfKntdWff8B5HixKdVrtpquVzLw2ZuUn6bpKEX05sKFNLWay9L82tvYTr5n8l9XVGWlzg765dt1p9hZSruOkXdLfd/aYOJUo6xeia0v8AvoGBxsavolaMuXJSfT3LceEmTbUcZFO6k4P+qLtY3WB47U52nZaXtr8jjatV09opWd2pRTv8zNwVSNWGaF4zi1mhHS3dLoYuNnLcu3o3C+K0arUJfy5vVRltL+18zf04pbHkFbDVa1nTfqUmoxbazXtZRk+fZmdwzxpicJLya0XNR0cKicake2uvzOuGd98sXGenq6kKpXjFXk1FdW7I5zB+MMLUSzSdOTS9M1f7jB4ni3i66pQk/Kir3S9Mur/A1fkmuEmF9uhxHiDDwT9fmNX9FJOpJtcrIrq8UrTj/KpKDa9Mqz58rxWpXw/hdOmvTFJ83zb7mxhRS5F1le6nEV8DdZUrV5RnUzSvOCai7u+ie1r2+o2NymCsTTNyaZqdwuRuFyokIVwuAxCuFwGAriKHcBABYAhkADAAKHRW9kVVqKaaa0aaZlshKJNK47hNSdOpVw0/ozcqb5OD2LMY8qcnokm2+iLvFNCpTccRSV3B/wAxdYfv7zmvF3GYypqlQlmlNKU2uUenucN6mnTW+XNuX8Zik+We7XLJH9PvOomjA8PcNdOHmSjapPlzUOXtc6CngtNdzciWuS4vh7PN9FvXtI1nl2eh2+PwClBxa5fJnCU8QlJwd1Jaa9jFxNnUruN37b2t3vf2K5KjUfqXlS5VI3cb94/kWVlmT278zCrUpPWHqX9K3j9RYlZ1StJK1ezjtTrxeaNv6ZNfiVZZUpZ6byy301TXVPmjEo15R0asno1JXjLs0y+knZumrxv6qTeifWnLk+w1pd7bjB41VFmi8s/p09tesen7sdFhsfh8VFUcbTjU3UKrupw/zLVe9zhrKfqi2pR57Tj2kjMwGOztQn6anKWyn+pjVx5xa3LxXYV/A6v5mGr6W0hWWZNPkprb5M3fh/gn8LFqU89SVnJraP8AhXVHJYfideKyxqTjKLs430kuqOn4N4hhOK82SjPZtp2ffsWZ428wsy06aCLUzCw+Lp1PgnGdt8rTt7mSpHeWOVWpkkypMdyi24XK7krlRK4EbjuA7gK4XAdwEK4EhCuAFwCGAwEAAJkhAY+IpKSaauno0cdifCkPOVRJtJ3Ue/5HbsrnEzcZeWplY0VDh2XV6v7iydGxs5xMepAaRq6tG5w3i3gLu61Jc7zit79Ueh1YmvxVK6JSPKMNW+hN2fKXPTky6tBp5k9Hpp17G18ScDSbqx0jvKK5PqjT4GpDNlq3yvSMm2kvf8znY2s83MstSOZdWmpr99yieGau6TzLnB7/AFG4r8PVtLr2NZKNnZ3i0yczo7Y9PEK+qkpLaS0nH57rswqLMtba7SWkW/8A0fZ6GVUjCX/dXtOPxL8zDq4eULyi/MhzlHdLpKJcbKl2ycNxCUGo1W2l8NRL1w7S6o29SpmSaauldWd4zj2OfhOMot2vZfDfW3+Fv7mRwWOcHaKcoN3yy5PquhMsN8xrHLTqeE8QlSqKUZOLvr0a6M6rCeMIbVYNd4O6+TOAqYn6SzRzLVdvqCE+91e620MTc5jpqXt6/wAP4lSrxzU5Zlz3TXujMUjy/gvFZ4bNKnJNO14y20vyOt4X4qo1bKp/Kn3d4v2Z1x+T/pzy+O+nSpkrlEKiaummuTRYmdXNZcLkLjuVE7hcjcLgSuK4rhcBgIArIGRGncIYAADEAAIhIlJlcmQVyKZouZTUCsaqjDrRM6Zi1okRqMbhlJNNXTVmcFxrh0lUdON5aXSS0tuvrsj0yrC6OWxdGKxsd8zjdL6PwyX4HPKOmNcvwfieV+TVfpvaMn9F9H2NvicKnujG8U8Es/OprRv1x6Pqh8CxeePlTlecV6Xzcf0BpqKqlCTWu+3II1knfWEns4/idHisGpLVez6HMYik1Jxe6ZNC2VGFS+0JNWzx+GX90eT7owlhnTlaelue6fS3YnGnu9e9mEpZ9+StFvoWbNLPNknqlr8vqLoTV9jDhJpWvyL6c3FZu+lnqn3RLFlZkq1rR+dtm/ccG/bqt/kYjqqWu0ktSyhK7sZsbldz4Z8Q06VONOrmT2z3bju7XXI7OlWUkpRaaezWzPG61Z3UU7paK+lze+E+MVadVUk7wlpkk7a9m9mMcrh+JljMv16YpEkzHo1cyTs1fk1Zr3LUz0SuKxMZC47lRK4yFxgO4CAKyhkRoIYxDAAbAg2ApFc2TbK5MgjJlMicmVsKrkUziXsg0RGHUjY53jSyYijVUcyu4NrdX/8ArOqnE0niKhejJqOZxcJpc9JLYxnOGse1eKoqScWrpppnE4vhssNXhlvdzjlaaTkm7WR6DKlfU0PFaWbGUI2TSs/9139xnL7bxX1cOajiHDIz1taXVc/c66pRMOvhLm9M7ecYum07NZWnZ+/Uxn++h1/HeEuazRXqX2o5ythHTeWdl0szPTTDy89OuvMJPK8y+Sd7DqO/tt2RW1YrK1zRdQmlq0nfTezTMWC63sWwnm0lvb0vou5LFlZGz687mXhpR+JtppOzXU1jWXnfXQyqb9Nrq+7VtUupixuV2fhTxI01RqyvF6Qk3s+jO4jI8bwdlKL3tJXW11fqencAxyq0k072dtfiS5Jlwy1fFM5ubblMlcqUiSZ3cU7juQTGUSuAgCswZEYQxiE2A2yDYNkWwFKRXJjkytsgTZBjYiBMi0SEBCSNTx6bjQm1FzeXSMU25O+yNwyqpBMlm5pZdNdhJ54RlZq8Yuz3TtqjU3zcQy6WjBP68v6nQShY0WGcHj6svpKml/4/oYznX63j7biSBwJwRPKdHNgYjCKRz/F+DqorbNfCzr3Epq0UyWLK8hxWHlCTTTTT10K1T0vy53uek4/hKk81k39Wq7nHcZ4POm3KKbg9+sTHMb4rRzl00W6W9iM5X157fUSSty/Mk6fXblt9xRGE+bV1zV9RzV/Unr7/ACRGaUk9Fr05EIJrQDPw0+vQ6LwpxCVGqru8JaS/B+5zFO0l0s76Pmu5mYWu6crptdGcso6Y17DTnfUtTNH4c4iq9FPROPpaW3y5G5jI743c24WaulyY7laZK5pEgIgUZ4yIwgItg2RbChshKQNlcpEA2QbBsjcBgK4AACAAZFokIgpqwucs8O6eOvrapGVpcrpL0/YdZI0/HKDcYVIuzp1YTv1je0l8mZznG2sbzpn00WpCiTSNMo2E0WWE0BTKBiYjBRlyNg0RcQOSxnhyN24xWu6t93RnM8S8O1YN2WeP2o9QcSqdFPkZ8Pprzvt5B/CTW6a7NalTVna1u/72PWK3DoS+ivkanFeHKUnfIr/IzrJdx56oOO232DVVPR6ckdhW8PxWmvbqjWY7w47Xpv1d1uT9a39MHhfF6uEmpQ9Ufpx5SXP7z1PhfEIYimqkHuleL3i+jPJKGCqRdqicLPnt7o6zhsZ0ZKrSkraZot+mSM3PxvCzDyjvosmmYeExKmrrR8480zKR3xss3HKzSdwFcRRsAbD8iJUDItjkRb0+oCEmVtkpIhJEEWxXHb8RNBBcBXFmIJXGRQyqYgACMjA4pGTpTjFXk4SUdL+prS/a9jYCcSUjX8J8zyYKqstRRSmk01mWl1Yz0CjYYhQKwxBCaFYkIqoNCaJiCK3Eg4F7QrAYk6CfIxqmBRs7Cyk0u2ixHCYzVpJNdGUYThToPNG8o3vkb29n+Z0mUkomMvjlbmdjEwdCMnGqlKMrW1TjK3NNGwRFDNyaYt2lcCNwKNiyLGBRXIhIAIitkWIAEIYAIEAEDQwAoAAAAQwIEAAAAAAIAAoQgAAAAAQAAAMAAaAYAAAAH//Z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4" name="Picture 8" descr="http://6legs2many.files.wordpress.com/2011/02/libellulidae_larvae_dragonfly_nymphs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96" b="1160"/>
          <a:stretch/>
        </p:blipFill>
        <p:spPr bwMode="auto">
          <a:xfrm>
            <a:off x="322150" y="1628800"/>
            <a:ext cx="385756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troutnut.com/im_regspec/picture_1222_larg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56792"/>
            <a:ext cx="2889995" cy="331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upload.wikimedia.org/wikipedia/commons/e/e1/Geb%C3%A4nderte_Prachtlibelle,_Calopteryx_splendens_05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5" b="12848"/>
          <a:stretch/>
        </p:blipFill>
        <p:spPr bwMode="auto">
          <a:xfrm>
            <a:off x="5615906" y="5085184"/>
            <a:ext cx="3152545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www.hlasek.com/foto/anax_imperator_bj7152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289" y="5085184"/>
            <a:ext cx="1655823" cy="165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www.granadanatural.com/imagenes/fauna_fichas/anax-imperator-1.jpg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" t="3558" r="20493" b="7527"/>
          <a:stretch/>
        </p:blipFill>
        <p:spPr bwMode="auto">
          <a:xfrm>
            <a:off x="293626" y="4221088"/>
            <a:ext cx="2808000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928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55576" y="260648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cs-CZ" dirty="0" err="1" smtClean="0"/>
              <a:t>Plecoptera</a:t>
            </a:r>
            <a:endParaRPr lang="cs-CZ" dirty="0" smtClean="0"/>
          </a:p>
          <a:p>
            <a:pPr marL="45720" indent="0">
              <a:buNone/>
            </a:pPr>
            <a:r>
              <a:rPr lang="cs-CZ" dirty="0" smtClean="0"/>
              <a:t>- žábra na hrudi, na končetinách</a:t>
            </a:r>
          </a:p>
        </p:txBody>
      </p:sp>
      <p:pic>
        <p:nvPicPr>
          <p:cNvPr id="5122" name="Picture 2" descr="http://www.cals.ncsu.edu/course/ent525/water/aquatic/images/0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53467"/>
            <a:ext cx="4824536" cy="319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alphotos.berkeley.edu/imgs/512x768/1111_1111/2222/1020.jpe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265" y="2161361"/>
            <a:ext cx="4696222" cy="3139143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farm4.staticflickr.com/3642/3450811282_da3f9dee2d_o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" t="16838" r="2020" b="17822"/>
          <a:stretch/>
        </p:blipFill>
        <p:spPr bwMode="auto">
          <a:xfrm>
            <a:off x="539552" y="4493554"/>
            <a:ext cx="4830370" cy="224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229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15616" y="332656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cs-CZ" sz="2400" dirty="0" err="1" smtClean="0"/>
              <a:t>Heteroptera</a:t>
            </a:r>
            <a:r>
              <a:rPr lang="cs-CZ" sz="2400" dirty="0" smtClean="0"/>
              <a:t> </a:t>
            </a:r>
            <a:r>
              <a:rPr lang="cs-CZ" dirty="0" smtClean="0"/>
              <a:t>- vodní</a:t>
            </a:r>
          </a:p>
          <a:p>
            <a:pPr marL="45720" indent="0">
              <a:buNone/>
            </a:pPr>
            <a:r>
              <a:rPr lang="cs-CZ" dirty="0" smtClean="0"/>
              <a:t>- plastron, dýchací trubičky</a:t>
            </a:r>
            <a:endParaRPr lang="en-GB" dirty="0"/>
          </a:p>
        </p:txBody>
      </p:sp>
      <p:pic>
        <p:nvPicPr>
          <p:cNvPr id="6146" name="Picture 2" descr="http://www.mdfrc.org.au/bugguide/images/natatorialnaucorisnaucorid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01336"/>
            <a:ext cx="3800600" cy="289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beardsleyzoo.org/sites/default/files/PDFs/Water-Scorpion-%20July%2020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7" t="5819" r="14323" b="12207"/>
          <a:stretch/>
        </p:blipFill>
        <p:spPr bwMode="auto">
          <a:xfrm>
            <a:off x="5364088" y="942923"/>
            <a:ext cx="3436367" cy="331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biolib.cz/IMG/GAL/10189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" t="10813" r="17347" b="10500"/>
          <a:stretch/>
        </p:blipFill>
        <p:spPr bwMode="auto">
          <a:xfrm>
            <a:off x="539552" y="4313891"/>
            <a:ext cx="3033497" cy="240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discoverlife.org/IM/I_MWS/1009/320/Notonecta_40Notonecta41_glauca,I_MWS1009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49" y="4313891"/>
            <a:ext cx="2304256" cy="235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73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pload.wikimedia.org/wikipedia/commons/3/32/Sialis_lutaria_larva_(aka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7"/>
            <a:ext cx="4968000" cy="316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sunsite.ualberta.ca/Projects/Aquatic_Invertebrates/thumbnails/tFig37.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4" r="476"/>
          <a:stretch/>
        </p:blipFill>
        <p:spPr bwMode="auto">
          <a:xfrm>
            <a:off x="6444208" y="980727"/>
            <a:ext cx="2304000" cy="46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043608" y="260648"/>
            <a:ext cx="3070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/>
              <a:t>Megaloptera</a:t>
            </a:r>
            <a:r>
              <a:rPr lang="cs-CZ" sz="2000" dirty="0" smtClean="0"/>
              <a:t> - Střechatky</a:t>
            </a:r>
            <a:endParaRPr lang="en-GB" sz="2000" dirty="0"/>
          </a:p>
        </p:txBody>
      </p:sp>
      <p:pic>
        <p:nvPicPr>
          <p:cNvPr id="9222" name="Picture 6" descr="http://www.rspb.org.uk/community/cfs-file.ashx/__key/communityserver-blogs-components-weblogfiles/00-00-01-27-01/siali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t="25973" r="11608" b="20916"/>
          <a:stretch/>
        </p:blipFill>
        <p:spPr bwMode="auto">
          <a:xfrm>
            <a:off x="1043608" y="4357288"/>
            <a:ext cx="4968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886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244601" y="2844552"/>
            <a:ext cx="5637010" cy="882119"/>
          </a:xfrm>
        </p:spPr>
        <p:txBody>
          <a:bodyPr>
            <a:noAutofit/>
          </a:bodyPr>
          <a:lstStyle/>
          <a:p>
            <a:r>
              <a:rPr lang="cs-CZ" sz="2400" dirty="0" err="1" smtClean="0"/>
              <a:t>Anopheles</a:t>
            </a:r>
            <a:r>
              <a:rPr lang="cs-CZ" sz="2400" dirty="0" smtClean="0"/>
              <a:t> </a:t>
            </a:r>
          </a:p>
          <a:p>
            <a:r>
              <a:rPr lang="cs-CZ" sz="2400" dirty="0" smtClean="0"/>
              <a:t>(</a:t>
            </a:r>
            <a:r>
              <a:rPr lang="cs-CZ" sz="2400" dirty="0" err="1" smtClean="0"/>
              <a:t>Diptera</a:t>
            </a:r>
            <a:r>
              <a:rPr lang="cs-CZ" sz="2400" dirty="0" smtClean="0"/>
              <a:t>: </a:t>
            </a:r>
            <a:r>
              <a:rPr lang="cs-CZ" sz="2400" dirty="0" err="1" smtClean="0"/>
              <a:t>Culicidae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- dýchací trubičky</a:t>
            </a:r>
            <a:endParaRPr lang="en-GB" sz="2400" dirty="0"/>
          </a:p>
        </p:txBody>
      </p:sp>
      <p:pic>
        <p:nvPicPr>
          <p:cNvPr id="2050" name="Picture 2" descr="http://www.tananyag.almasi.hu/krez/a_mezo/rovar/szunyog/szunyog%20(6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7" y="358074"/>
            <a:ext cx="323891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2.gstatic.com/images?q=tbn:ANd9GcR5Y8VfaerpBGhO7pqRWXZa30ODtjC_IzYYynUtsAuxQr_YUDo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58" y="332656"/>
            <a:ext cx="176263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1.gstatic.com/images?q=tbn:ANd9GcTabuvsgHZVzCJWdJGTuxSFdxHC5BlMS_r5rjAKlYO7N9fV9jn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926" y="3159637"/>
            <a:ext cx="3132290" cy="166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data:image/jpeg;base64,/9j/4AAQSkZJRgABAQAAAQABAAD/2wCEAAkGBxQSEBQUEhQVFBQVFRQUFBQUFBQUFBQUFBUWFhQUFRQYHCggGBolHBQUITEhJSkrLi4uFx8zODMsNygtLisBCgoKDg0OFBAQGiwcHCQsLCwsLCwsLCwsLCwsLCwsLCwsLCwsLCwsLCwsLCwsLCwsLCwsLCwsLCwsLCwsLCwsLP/AABEIAL4BCQMBIgACEQEDEQH/xAAbAAACAwEBAQAAAAAAAAAAAAAAAQIEBQMGB//EAD4QAAEDAgMFBQYFAwIHAQAAAAEAAhEDIQQSMQUGQVFhEyIycYFCUnKRobEUI8HR8DNTYgcVJEOCksLh8Rb/xAAYAQEBAQEBAAAAAAAAAAAAAAAAAQIDBP/EACARAQEBAAIDAQEAAwAAAAAAAAABEQIhAxIxUUEiYYH/2gAMAwEAAhEDEQA/APoAqDNl4xK6qnVtXZ1a4fYq4uDdCEIRkITQgEIQgEITQJNCFQIQhRQhNEKoSE0IEhOEIBCE0CTQhAk0IQCEIQCEIQCE0IEhNJBTx9Pu5hqw5h6aqRxIhp97RdyFj1X5Hhh0a+R8LtPqp/WmwhMIRkk0IVAhCaBITQgEITQJCaECTQhAIQhAITSQCEIQCEIQCaEIBCE0CQhNAk0IQJEIQggs7beGLqZe3xtEjqOIWkk5shRqXKq7NxIqU2u4xccjxCtLBotdQqlou0yQPebxHxD7Lbo1Q9oc0yCkSzE0IQqhoQhAITQgEIQgEIQgEiU1EopZlIFQJgXWG/H1MU7JhjlpAw/EEa820hx+JTVxsnG0w/Jnbnt3ZEyZgRzsVYXldubNZR/DOpiCys0lx8RzEZi48ZC9WpOW7Cz5SQmmtMkAiE0IFCE0kAhCEAkhEIBCIRCAlKVKEQgikmkiquPwvaNiYcLtdydwWdgy+XFlqjT+bSJsT7zeUraVPHbOFQhzSWVB4Xt18iOI6KWLK7YbFNfbRw1abEKxCwa2JykNxTch0ZXZPZk8JOrD0NlebWqUxLvzGe83xAcyOPohjQQuVDFMeJaQfv8AJdVUCa4VsWxnie1vmQFRrbwUG+0T8LSfqmmVqIWA/eunMCnUd/2D7uXA72iYFE+tRn6Sp7RfWvTIXl3b3wYNIDl+a39lzfvgZgUmR1rfs0qe0PWvWqvjMUykwvecoH16AcSvI1N+jMNpMceTXvP/AIKp/v8AVL+1qU2ugd0OLm028ZEwCf2S8ovr+t3GufWpufVBZQAkU9H1OWbk02suu6e2BXY5ppik+mcpp6QOBHRee2jvI+qwNc/DMBcCb1HWaRrlkR9Vk1d4aoxJrUeycYylzG1BTcLah8EkLMuVc17re4fkA8nArVOJAEusOZ/Xovle1d4sTUAD3ty8Q1gAHCY/9qzW3oxEDM5mU2sIN7GTJA1uP4Z7SW1r0tkj6UzHsJib8v2/bVd21AdF8cG2qrnAF85bCSRGoyy034X6BWsLvdWpmzpg+F5zA6izvXndWeSF8NfW5WJvRto4am3IM1V7gGt16TA14D1S3e3lpYphIOV7RL2EiRGrhzb1VHY3/F4p1dw/Lp92mObuB9ASfNwWuV+SMTj+t3YuNNai17hDrh7eTmmHD5hXoWPsFuSriafKrnHlUAP3BW1CsZqMJwpIVRGE4TQgUIypoQEIhKU0HKElJJGqSITQjKNRgIIIBB1BEg+iyHbKfSJdhXho1NB96R+E60/S3RbKEXXlq2NplxOJw1ei7i9rXPZ556c28ws7a20DEYasXU47xFVrnA8oJDmr3ULxe2d06tWq9w7F7XGQX5g9s+zMHTzWbG+NjzTnEXyVDOpgmdeeig7EOA0I0mW/f15Lao7mYpngqBl5guzt+TgVi7adiaDzTqPa6ACezJbE+YhcrMdJdUDjwTBI9G/quf4sSJdboAPkLfouZLXasfPExmB6nL6LkKzZiKUe86x166psW8a7OxzW++7X24EnoJ+64O2k6DlDdIMta/XjLp+fRSx9Qtjs2gggnU5fSCAodpW7JzyGhoE5iQCY93Me8bcOS1LvbNmInH1jq4xz8IF59nqT81zqVXi5Mf5OkeveVPB4t76nExc3dMNj2hcRbRGLFQ1iS7LfWe0AmNHEkTx1Ws7Y10NdztC53KxPymys0HVjqbdRP0AhNpylsPe8SXHMx2UyYksDxIOsW4XUcTLgcgMAE95gGUX4k9R/BKLq9Rw7wx+Yz3QRAyxe4+qudgIgggW9tpEn189YXHAUz2D5AIyk575ncQDyiTa2it4XZ8eKRcT0HE28wvPyvdejh/FB1AtcXMNgYBF55g8Doo1i1zR3cpMNMA948yOBNv5ZXcRTDBpmkGNQWm8efD5ri2gGHO4EADNcQDwEdP2WZW7FdzH08pzQ4S0QYIkCWuPLvET15L6zuZiKdTCMNO0WeOIqe0D9/IhfGTUcS4kmC4O+djf0C9x/p1jXNxOX2KzYI077W5g6PLMD5hd+F/XDnNle2c3JjgeFWkW/9TDI+hK1lmbcECnU/t1Gk/C7uu+60wusee/AiUQgqoiXx6qSrU+9Ung23meKtIEhCYCBQnCaEHFCE0aJCaIRAiEwmiEhNCBLK2xsOnXuRDogHpyIWvCFLJZlWWy7HgDu46iZDAY0MZp9RcQsnGU2AwWNmRIPLnB4r6rCpYrZVKoZe0E85Mxy1Xnvgy7K7zzb9fJNosY0ZabLwBIF/PkFmVNkPyS7vDhBsD+hX1zE7o4d2jcp96ZI6hVau5jIOWoRNtJ/WFrjx5T+M3lL/XydlDKdB8p+6nXcR56EmJPS4/kL3+J3GDA55rQxozEkXgXKzKe6IfQpVKj3A1D3GQLNcbE+l1vaxI8qyo/KQCROugtx0XGngajzaSJkmLftyXucR/p/Vp96k9lUa5HjL6C/6haOzNtU8MQ3EYQ0HaB7W5tOMHvRfUFyvtn+l9f+vO08A+lhnBzHNBBLSRGY20m8X1WlRqe0RIi46XP7LS29teliDT7Go18EGLgjvNJDmmCNFmYxuUggiba8RIH7ry+S/wCVejxzqM7EPpvLpaWn2QOHqszG04Y1hN3uJM8GjQfX6rXqlpsBcwDJvPTouWzcC7EYktbAIAaJGgEZiY0Cxx3XW/GBXw7haBGlueov6K/uztltCqCDL72LRAkmYvyi8zcr353BoOHefVnWWloEjpl/VfNNoUqVCpWa8OfUa5zABZnddEuPAH146ar0SWTt57zlvT7HhsUzF4VxaZztIIuC10WBB46LtsPFdpQaT4h3XfE2x+y+af6c7ZqNrVG5S/tAGtaIa0PEnU9J+a9dsh9UYmrSc4U835gA79ne44wPpxXaVxseqqVA25IA5nRV87qnhlreLjYkf4j9VKlgmgyZe73nmT6DQegVqFWEKVMNEDQKSaFQkIQgElKEQgqkoBQ5qiiuwKYC4hym16I6oUQ5NAJoATQJCaJRSRKRcOaj2o5oiaa5HEN5rm7GtHFBm7ykvFLDjWu+HRr2bO8/9B6rninh2Mp0x4aTcxHAcAqmF2i1+Iq4hxGVg7Gl8Lb1Hep+yz9l7QHbVqzj4zDfIfwrLb2NWvCzsa5lRuWo1r28nAELLrbZB4qpV2w0cQjMcMZumwuD6DjTIJIBn6OFwPmreH2NVe4dpkEZQXCDMdABe5+azKm87W8Vxdvm0cVi+PjXSeXlGvvHgy19FlNsywsZaZcScxMaagzyWxutsn8MwhxaXON4HLrxkkn+X8a7foBSo79iU4+OTlqXy28cfTXGy+Wb77rl2JLqJu9jqgafaLfExp53JC16G+jXWldtq4/NSbXbc0XB8Diw2ePkVvkzO+nktyqdBj3NxDi027N2ZzCx4zZ++2C11wLle4qbHrisytTqdoWiPzYlw93O0CfMgpba3ZZiGirRcGVCA6YllQWIzgel1Y3c2i2kG4eqw0HtsA5znMcOGSo4m3QlSflat/F2nt7KYr0n0zzHfb6EX+i1MLjKdQSx4d5G48xwXZ9MEQQCOqzq+yKUy2WHm0kfRa7Y6aDnoZdZH4eu3wvDujhf5hWGYqq3xU56tKaY0sqaoM2o32g5vmF1G0KZ9oJqLUoXJuIadCD6rqqK5UIUikjRZEdmugcpZgiOBCMy7QFFzQg5GvCrVtphvFQxxgLxm28Q68Spq49JiN4mjis6vvY0cV4HEZyeKo1aT+RU0x7vEb5DgVQq75FeHqBw4FcXEoj2lXfJypneao+bwIueS8oQequsp5ael3XPlFvv9UqyLtXbL8mUGG6R0Vb/AHd8RJhZ9RpJ0K6U8DUdo0n0TIVa/wB1dzKg/aTjxK74fd2u/RhWzgtxKzvFZOjHlqmIJXA1F7XGblmmCbleWxWzXNJGUqmKJelK7/hHe6Vp7I3eqVzYGFdgyaVYtMgr1OxNu2yPNiCD6rewn+nXdlxKxtt7oupn8tpPks0x7zc7aQFPsHnvU4yz7VN16ZHpb0WjtVjXjK5udp4fsvm2A/EUy0vYQRAvYPAsATwPXRfRt3dtUarYHiFnNdYg9VJd6q2d6q4ZuKof0XGrT/tVT3mjkx/6Gy0cBtynUfkMsqjWnU7rvT3vRbdOo06Qqm1dj0sS2KjZI8LhZ7Tza7grlnxNldg8+6pAv5LzpxWKwJ/OnE4f+60fm0x/mPaHX/4vR4DHMrMD6Tg5p4j7EcCrLqYg6g52sKtV2Q11nR6WWmShMNZeH2LTYQRMjqVoZF0hGVU2qxalkXRNFcSxRyFWUgERwgqJBVqEAIjMrYQuVCtsAO1Xo04UxdeZbuuzkg7q0zwXpoTTF14fH7rsbo0LlR3cw58QAK909gOoVSts9hubD6JhrwW3dlUaVF72NBgWtxNh6LQ2LumxtBpqiajhmdPAm4b6CB81p7JwwxNQ1Q2MPTcRRt/WeLOrfCLhvO5XoxRAUkW15WnunSmS0fJaDMBRp6NHyWo8yulLDDUhXE1mse0eGmuwfUOjY9Fphg4BSDURh1dmPqeI2XGnurSmXAFeihEJi6xP/wA1Q9wfJXsLsynTHdaArqJCJqBpiFRrUAOC0ZXOtTzCEFalRY8QWg+izto7qUqhD2TSqN8L2/ZzfaCm0VaVSYlnMX+i1KGLY8wHSeWh+SfV2vL4aWVOyxBdQebMeHTQq/C4+E/4lbRw2Ib4agPxD9loYrDNqNLHtDmnUG4WMGPwUSXVMLxJl1ShfWfap/UeSHVWfxGJA71Jj/hfB+ThCysBhmsxAdTpV8OXO77Mmai+fIw3zXqqbgQHNIINwQZBB5FBKYnwg1SCMx5IuqhSnmCIRlKK4wgpykgJSUwEwEEcqkGoSJQOEkwE7IIwpZESnCBQsLabjiqpwzCRSbH4qo0wb3GHaebtXchbire1sY4FtGj/AFqgMOiRSYLGq4ceQHErvgMGyhSDG2aLknxOcbue48XE3JUWddrFNrWNDWgNa0AAAQABYABValcuMNUarnVbMs3i79law2HDBA+aIVHDxqu4CYCcHmFQgE0izqkgkkUgpBqBQmCmIQgipBo4olBEoGXgKticM2pq310PoQrAHRBQZ/4Go3+nWI5NqAPb87O+q5uxlRk9tS7vF9KXtjm5kZh8itOR5ozIPNMcMMO1ofmYQkmoxhzGkTq+mB7PNvyXocPVD2hzCHNcJBFwQdFTxOy2ucXsJpVDq5kAO+Nhs/1WIyjiMJXDmtD6DzFRtOQGuP8AzG0zJb1AJCL9erulZE2Uh6IiEjr9k5HX5plLKqOOqkGpByaihNMBBciIwmPJPMmECMoAUgOqRcEAquOxopgBozVHSKbBxPM8mjieC5Y/aoYSxmU1IzEEw1jffqu0a36mLKvgcO85nNJLn+Ku9sSODaVM6NHDQce8pqxPA0+waXVTnr1DLy0eIjRrBqGjQeqsNw7ql6thwYP1PErrhsAGXu5x1e4y4+vDyCsZAmFDGgCylIUS0Iyqhl6RKllRKIjBTAQfNBKBz0SnogJgoESiFLMieqBSeQCRJ5oJQOiBZkFSgohAiEoU7JSEEUZVMFBQRy9Uk8qcIEmlKFUcWqQC5NJ6LpJUaSyJBiLo0REoCCk0yqm1NnDEU+ze5waSM2UlpcB7JI4FBn7Q3pw1N3Ztc6tV/tUB2r55HLYHzIVScdiTGUYOj1dmruHmPB5CD1W7s3ZVHDty0abKY/xEE+Z1PqrYRemXgNiUqQEDNBm+maZzR7Tv8nSeq0yfNTDf4EaIIhvNEBNKEQ0SjKnCCKYSQgkT0RdKCiEDASypohAkl0yoyoIhqd0JAIApppEqiJUgEAJqCKMqcpqiIQU0QgQCcJgJwoP/2Q==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52101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14" descr="data:image/jpeg;base64,/9j/4AAQSkZJRgABAQAAAQABAAD/2wCEAAkGBxQSEBQUEhQVFBQVFRQUFBQUFBQUFBQUFBUWFhQUFRQYHCggGBolHBQUITEhJSkrLi4uFx8zODMsNygtLisBCgoKDg0OFBAQGiwcHCQsLCwsLCwsLCwsLCwsLCwsLCwsLCwsLCwsLCwsLCwsLCwsLCwsLCwsLCwsLCwsLCwsLP/AABEIAL4BCQMBIgACEQEDEQH/xAAbAAACAwEBAQAAAAAAAAAAAAAAAQIEBQMGB//EAD4QAAEDAgMFBQYFAwIHAQAAAAEAAhEDIQQSMQUGQVFhEyIycYFCUnKRobEUI8HR8DNTYgcVJEOCksLh8Rb/xAAYAQEBAQEBAAAAAAAAAAAAAAAAAQIDBP/EACARAQEBAAIDAQEAAwAAAAAAAAABEQIhAxIxUUEiYYH/2gAMAwEAAhEDEQA/APoAqDNl4xK6qnVtXZ1a4fYq4uDdCEIRkITQgEIQgEITQJNCFQIQhRQhNEKoSE0IEhOEIBCE0CTQhAk0IQCEIQCEIQCE0IEhNJBTx9Pu5hqw5h6aqRxIhp97RdyFj1X5Hhh0a+R8LtPqp/WmwhMIRkk0IVAhCaBITQgEITQJCaECTQhAIQhAITSQCEIQCEIQCaEIBCE0CQhNAk0IQJEIQggs7beGLqZe3xtEjqOIWkk5shRqXKq7NxIqU2u4xccjxCtLBotdQqlou0yQPebxHxD7Lbo1Q9oc0yCkSzE0IQqhoQhAITQgEIQgEIQgEiU1EopZlIFQJgXWG/H1MU7JhjlpAw/EEa820hx+JTVxsnG0w/Jnbnt3ZEyZgRzsVYXldubNZR/DOpiCys0lx8RzEZi48ZC9WpOW7Cz5SQmmtMkAiE0IFCE0kAhCEAkhEIBCIRCAlKVKEQgikmkiquPwvaNiYcLtdydwWdgy+XFlqjT+bSJsT7zeUraVPHbOFQhzSWVB4Xt18iOI6KWLK7YbFNfbRw1abEKxCwa2JykNxTch0ZXZPZk8JOrD0NlebWqUxLvzGe83xAcyOPohjQQuVDFMeJaQfv8AJdVUCa4VsWxnie1vmQFRrbwUG+0T8LSfqmmVqIWA/eunMCnUd/2D7uXA72iYFE+tRn6Sp7RfWvTIXl3b3wYNIDl+a39lzfvgZgUmR1rfs0qe0PWvWqvjMUykwvecoH16AcSvI1N+jMNpMceTXvP/AIKp/v8AVL+1qU2ugd0OLm028ZEwCf2S8ovr+t3GufWpufVBZQAkU9H1OWbk02suu6e2BXY5ppik+mcpp6QOBHRee2jvI+qwNc/DMBcCb1HWaRrlkR9Vk1d4aoxJrUeycYylzG1BTcLah8EkLMuVc17re4fkA8nArVOJAEusOZ/Xovle1d4sTUAD3ty8Q1gAHCY/9qzW3oxEDM5mU2sIN7GTJA1uP4Z7SW1r0tkj6UzHsJib8v2/bVd21AdF8cG2qrnAF85bCSRGoyy034X6BWsLvdWpmzpg+F5zA6izvXndWeSF8NfW5WJvRto4am3IM1V7gGt16TA14D1S3e3lpYphIOV7RL2EiRGrhzb1VHY3/F4p1dw/Lp92mObuB9ASfNwWuV+SMTj+t3YuNNai17hDrh7eTmmHD5hXoWPsFuSriafKrnHlUAP3BW1CsZqMJwpIVRGE4TQgUIypoQEIhKU0HKElJJGqSITQjKNRgIIIBB1BEg+iyHbKfSJdhXho1NB96R+E60/S3RbKEXXlq2NplxOJw1ei7i9rXPZ556c28ws7a20DEYasXU47xFVrnA8oJDmr3ULxe2d06tWq9w7F7XGQX5g9s+zMHTzWbG+NjzTnEXyVDOpgmdeeig7EOA0I0mW/f15Lao7mYpngqBl5guzt+TgVi7adiaDzTqPa6ACezJbE+YhcrMdJdUDjwTBI9G/quf4sSJdboAPkLfouZLXasfPExmB6nL6LkKzZiKUe86x166psW8a7OxzW++7X24EnoJ+64O2k6DlDdIMta/XjLp+fRSx9Qtjs2gggnU5fSCAodpW7JzyGhoE5iQCY93Me8bcOS1LvbNmInH1jq4xz8IF59nqT81zqVXi5Mf5OkeveVPB4t76nExc3dMNj2hcRbRGLFQ1iS7LfWe0AmNHEkTx1Ws7Y10NdztC53KxPymys0HVjqbdRP0AhNpylsPe8SXHMx2UyYksDxIOsW4XUcTLgcgMAE95gGUX4k9R/BKLq9Rw7wx+Yz3QRAyxe4+qudgIgggW9tpEn189YXHAUz2D5AIyk575ncQDyiTa2it4XZ8eKRcT0HE28wvPyvdejh/FB1AtcXMNgYBF55g8Doo1i1zR3cpMNMA948yOBNv5ZXcRTDBpmkGNQWm8efD5ri2gGHO4EADNcQDwEdP2WZW7FdzH08pzQ4S0QYIkCWuPLvET15L6zuZiKdTCMNO0WeOIqe0D9/IhfGTUcS4kmC4O+djf0C9x/p1jXNxOX2KzYI077W5g6PLMD5hd+F/XDnNle2c3JjgeFWkW/9TDI+hK1lmbcECnU/t1Gk/C7uu+60wusee/AiUQgqoiXx6qSrU+9Ung23meKtIEhCYCBQnCaEHFCE0aJCaIRAiEwmiEhNCBLK2xsOnXuRDogHpyIWvCFLJZlWWy7HgDu46iZDAY0MZp9RcQsnGU2AwWNmRIPLnB4r6rCpYrZVKoZe0E85Mxy1Xnvgy7K7zzb9fJNosY0ZabLwBIF/PkFmVNkPyS7vDhBsD+hX1zE7o4d2jcp96ZI6hVau5jIOWoRNtJ/WFrjx5T+M3lL/XydlDKdB8p+6nXcR56EmJPS4/kL3+J3GDA55rQxozEkXgXKzKe6IfQpVKj3A1D3GQLNcbE+l1vaxI8qyo/KQCROugtx0XGngajzaSJkmLftyXucR/p/Vp96k9lUa5HjL6C/6haOzNtU8MQ3EYQ0HaB7W5tOMHvRfUFyvtn+l9f+vO08A+lhnBzHNBBLSRGY20m8X1WlRqe0RIi46XP7LS29teliDT7Go18EGLgjvNJDmmCNFmYxuUggiba8RIH7ry+S/wCVejxzqM7EPpvLpaWn2QOHqszG04Y1hN3uJM8GjQfX6rXqlpsBcwDJvPTouWzcC7EYktbAIAaJGgEZiY0Cxx3XW/GBXw7haBGlueov6K/uztltCqCDL72LRAkmYvyi8zcr353BoOHefVnWWloEjpl/VfNNoUqVCpWa8OfUa5zABZnddEuPAH146ar0SWTt57zlvT7HhsUzF4VxaZztIIuC10WBB46LtsPFdpQaT4h3XfE2x+y+af6c7ZqNrVG5S/tAGtaIa0PEnU9J+a9dsh9UYmrSc4U835gA79ne44wPpxXaVxseqqVA25IA5nRV87qnhlreLjYkf4j9VKlgmgyZe73nmT6DQegVqFWEKVMNEDQKSaFQkIQgElKEQgqkoBQ5qiiuwKYC4hym16I6oUQ5NAJoATQJCaJRSRKRcOaj2o5oiaa5HEN5rm7GtHFBm7ykvFLDjWu+HRr2bO8/9B6rninh2Mp0x4aTcxHAcAqmF2i1+Iq4hxGVg7Gl8Lb1Hep+yz9l7QHbVqzj4zDfIfwrLb2NWvCzsa5lRuWo1r28nAELLrbZB4qpV2w0cQjMcMZumwuD6DjTIJIBn6OFwPmreH2NVe4dpkEZQXCDMdABe5+azKm87W8Vxdvm0cVi+PjXSeXlGvvHgy19FlNsywsZaZcScxMaagzyWxutsn8MwhxaXON4HLrxkkn+X8a7foBSo79iU4+OTlqXy28cfTXGy+Wb77rl2JLqJu9jqgafaLfExp53JC16G+jXWldtq4/NSbXbc0XB8Diw2ePkVvkzO+nktyqdBj3NxDi027N2ZzCx4zZ++2C11wLle4qbHrisytTqdoWiPzYlw93O0CfMgpba3ZZiGirRcGVCA6YllQWIzgel1Y3c2i2kG4eqw0HtsA5znMcOGSo4m3QlSflat/F2nt7KYr0n0zzHfb6EX+i1MLjKdQSx4d5G48xwXZ9MEQQCOqzq+yKUy2WHm0kfRa7Y6aDnoZdZH4eu3wvDujhf5hWGYqq3xU56tKaY0sqaoM2o32g5vmF1G0KZ9oJqLUoXJuIadCD6rqqK5UIUikjRZEdmugcpZgiOBCMy7QFFzQg5GvCrVtphvFQxxgLxm28Q68Spq49JiN4mjis6vvY0cV4HEZyeKo1aT+RU0x7vEb5DgVQq75FeHqBw4FcXEoj2lXfJypneao+bwIueS8oQequsp5ael3XPlFvv9UqyLtXbL8mUGG6R0Vb/AHd8RJhZ9RpJ0K6U8DUdo0n0TIVa/wB1dzKg/aTjxK74fd2u/RhWzgtxKzvFZOjHlqmIJXA1F7XGblmmCbleWxWzXNJGUqmKJelK7/hHe6Vp7I3eqVzYGFdgyaVYtMgr1OxNu2yPNiCD6rewn+nXdlxKxtt7oupn8tpPks0x7zc7aQFPsHnvU4yz7VN16ZHpb0WjtVjXjK5udp4fsvm2A/EUy0vYQRAvYPAsATwPXRfRt3dtUarYHiFnNdYg9VJd6q2d6q4ZuKof0XGrT/tVT3mjkx/6Gy0cBtynUfkMsqjWnU7rvT3vRbdOo06Qqm1dj0sS2KjZI8LhZ7Tza7grlnxNldg8+6pAv5LzpxWKwJ/OnE4f+60fm0x/mPaHX/4vR4DHMrMD6Tg5p4j7EcCrLqYg6g52sKtV2Q11nR6WWmShMNZeH2LTYQRMjqVoZF0hGVU2qxalkXRNFcSxRyFWUgERwgqJBVqEAIjMrYQuVCtsAO1Xo04UxdeZbuuzkg7q0zwXpoTTF14fH7rsbo0LlR3cw58QAK909gOoVSts9hubD6JhrwW3dlUaVF72NBgWtxNh6LQ2LumxtBpqiajhmdPAm4b6CB81p7JwwxNQ1Q2MPTcRRt/WeLOrfCLhvO5XoxRAUkW15WnunSmS0fJaDMBRp6NHyWo8yulLDDUhXE1mse0eGmuwfUOjY9Fphg4BSDURh1dmPqeI2XGnurSmXAFeihEJi6xP/wA1Q9wfJXsLsynTHdaArqJCJqBpiFRrUAOC0ZXOtTzCEFalRY8QWg+izto7qUqhD2TSqN8L2/ZzfaCm0VaVSYlnMX+i1KGLY8wHSeWh+SfV2vL4aWVOyxBdQebMeHTQq/C4+E/4lbRw2Ib4agPxD9loYrDNqNLHtDmnUG4WMGPwUSXVMLxJl1ShfWfap/UeSHVWfxGJA71Jj/hfB+ThCysBhmsxAdTpV8OXO77Mmai+fIw3zXqqbgQHNIINwQZBB5FBKYnwg1SCMx5IuqhSnmCIRlKK4wgpykgJSUwEwEEcqkGoSJQOEkwE7IIwpZESnCBQsLabjiqpwzCRSbH4qo0wb3GHaebtXchbire1sY4FtGj/AFqgMOiRSYLGq4ceQHErvgMGyhSDG2aLknxOcbue48XE3JUWddrFNrWNDWgNa0AAAQABYABValcuMNUarnVbMs3i79law2HDBA+aIVHDxqu4CYCcHmFQgE0izqkgkkUgpBqBQmCmIQgipBo4olBEoGXgKticM2pq310PoQrAHRBQZ/4Go3+nWI5NqAPb87O+q5uxlRk9tS7vF9KXtjm5kZh8itOR5ozIPNMcMMO1ofmYQkmoxhzGkTq+mB7PNvyXocPVD2hzCHNcJBFwQdFTxOy2ucXsJpVDq5kAO+Nhs/1WIyjiMJXDmtD6DzFRtOQGuP8AzG0zJb1AJCL9erulZE2Uh6IiEjr9k5HX5plLKqOOqkGpByaihNMBBciIwmPJPMmECMoAUgOqRcEAquOxopgBozVHSKbBxPM8mjieC5Y/aoYSxmU1IzEEw1jffqu0a36mLKvgcO85nNJLn+Ku9sSODaVM6NHDQce8pqxPA0+waXVTnr1DLy0eIjRrBqGjQeqsNw7ql6thwYP1PErrhsAGXu5x1e4y4+vDyCsZAmFDGgCylIUS0Iyqhl6RKllRKIjBTAQfNBKBz0SnogJgoESiFLMieqBSeQCRJ5oJQOiBZkFSgohAiEoU7JSEEUZVMFBQRy9Uk8qcIEmlKFUcWqQC5NJ6LpJUaSyJBiLo0REoCCk0yqm1NnDEU+ze5waSM2UlpcB7JI4FBn7Q3pw1N3Ztc6tV/tUB2r55HLYHzIVScdiTGUYOj1dmruHmPB5CD1W7s3ZVHDty0abKY/xEE+Z1PqrYRemXgNiUqQEDNBm+maZzR7Tv8nSeq0yfNTDf4EaIIhvNEBNKEQ0SjKnCCKYSQgkT0RdKCiEDASypohAkl0yoyoIhqd0JAIApppEqiJUgEAJqCKMqcpqiIQU0QgQCcJgJwoP/2Q==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206374" y="-1638301"/>
            <a:ext cx="52101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64" name="Picture 16" descr="http://www.skudci.com/files/komar-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97152"/>
            <a:ext cx="2595562" cy="186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http://www.2classnotes.com/images/12/science/Zoology/Anopheles%20_Pupa.gif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486" y="535874"/>
            <a:ext cx="2809232" cy="230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fmel.ifas.ufl.edu/key/images/genus/ochlerotatus/tormentor/torpupa1.JPG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5" t="-1" r="18351" b="25572"/>
          <a:stretch/>
        </p:blipFill>
        <p:spPr bwMode="auto">
          <a:xfrm>
            <a:off x="6372102" y="4512174"/>
            <a:ext cx="2736000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39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zooex.baikal.ru/pictures/diptera/Eristalis_tenax_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69405"/>
            <a:ext cx="251571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971600" y="338633"/>
            <a:ext cx="4164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/>
              <a:t>Diptera</a:t>
            </a:r>
            <a:r>
              <a:rPr lang="cs-CZ" sz="2000" dirty="0" smtClean="0"/>
              <a:t> – </a:t>
            </a:r>
            <a:r>
              <a:rPr lang="cs-CZ" sz="2000" dirty="0" err="1" smtClean="0"/>
              <a:t>Syrphidae</a:t>
            </a:r>
            <a:r>
              <a:rPr lang="cs-CZ" sz="2000" dirty="0" smtClean="0"/>
              <a:t> (</a:t>
            </a:r>
            <a:r>
              <a:rPr lang="cs-CZ" sz="2000" dirty="0" err="1" smtClean="0"/>
              <a:t>Pestřenkovití</a:t>
            </a:r>
            <a:r>
              <a:rPr lang="cs-CZ" sz="2000" dirty="0" smtClean="0"/>
              <a:t>)</a:t>
            </a:r>
            <a:endParaRPr lang="en-GB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359714" y="868070"/>
            <a:ext cx="1811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l</a:t>
            </a:r>
            <a:r>
              <a:rPr lang="cs-CZ" dirty="0" smtClean="0"/>
              <a:t>arvy r. </a:t>
            </a:r>
            <a:r>
              <a:rPr lang="cs-CZ" i="1" dirty="0" err="1" smtClean="0"/>
              <a:t>Eristalis</a:t>
            </a:r>
            <a:endParaRPr lang="en-GB" i="1" dirty="0"/>
          </a:p>
        </p:txBody>
      </p:sp>
      <p:pic>
        <p:nvPicPr>
          <p:cNvPr id="8196" name="Picture 4" descr="http://www.landcareresearch.co.nz/__data/assets/image/0008/49643/syrphid_25-6-06_12xmontage_6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t="3875" r="558" b="8154"/>
          <a:stretch/>
        </p:blipFill>
        <p:spPr bwMode="auto">
          <a:xfrm>
            <a:off x="467544" y="4149080"/>
            <a:ext cx="307834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cdn2.arkive.org/media/B5/B51F7897-F21C-4D8F-B6EF-572BAF10E3EB/Presentation.Large/Pine-hoverfly-larv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6" t="22562" r="20507" b="14635"/>
          <a:stretch/>
        </p:blipFill>
        <p:spPr bwMode="auto">
          <a:xfrm>
            <a:off x="467543" y="1569404"/>
            <a:ext cx="4802875" cy="214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arehouse1.indicia.org.uk/upload/EristalisTenaxF_Watermead_20Apr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54154"/>
            <a:ext cx="2143365" cy="193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328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cs-CZ" dirty="0" err="1" smtClean="0"/>
              <a:t>Diptera</a:t>
            </a:r>
            <a:r>
              <a:rPr lang="cs-CZ" dirty="0" smtClean="0"/>
              <a:t> – </a:t>
            </a:r>
            <a:r>
              <a:rPr lang="cs-CZ" dirty="0" err="1" smtClean="0"/>
              <a:t>Calliphoridae</a:t>
            </a:r>
            <a:endParaRPr lang="cs-CZ" dirty="0" smtClean="0"/>
          </a:p>
          <a:p>
            <a:pPr marL="45720" indent="0">
              <a:buNone/>
            </a:pPr>
            <a:r>
              <a:rPr lang="cs-CZ" sz="2000" dirty="0" smtClean="0"/>
              <a:t>- stigma na </a:t>
            </a:r>
            <a:r>
              <a:rPr lang="cs-CZ" sz="2000" dirty="0" err="1" smtClean="0"/>
              <a:t>prothoraxu</a:t>
            </a:r>
            <a:r>
              <a:rPr lang="cs-CZ" sz="2000" dirty="0" smtClean="0"/>
              <a:t> !!!</a:t>
            </a:r>
            <a:endParaRPr lang="en-GB" sz="2000" dirty="0"/>
          </a:p>
        </p:txBody>
      </p:sp>
      <p:pic>
        <p:nvPicPr>
          <p:cNvPr id="7170" name="Picture 2" descr="http://www.brisbaneinsects.com/brisbane_muscoid/images/DSC_9968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3361"/>
            <a:ext cx="5238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 flipH="1" flipV="1">
            <a:off x="4155748" y="4221088"/>
            <a:ext cx="720080" cy="864096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ál 8"/>
          <p:cNvSpPr/>
          <p:nvPr/>
        </p:nvSpPr>
        <p:spPr>
          <a:xfrm>
            <a:off x="3647564" y="3565704"/>
            <a:ext cx="504056" cy="72008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37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483768" y="650305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= Kutikula + Epidermis</a:t>
            </a:r>
            <a:endParaRPr lang="en-GB" sz="2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35103" y="127085"/>
            <a:ext cx="2214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Integument </a:t>
            </a:r>
            <a:endParaRPr lang="en-GB" sz="2800" b="1" dirty="0"/>
          </a:p>
        </p:txBody>
      </p:sp>
      <p:pic>
        <p:nvPicPr>
          <p:cNvPr id="1026" name="Picture 2" descr="http://www.kbi.zcu.cz/OB/studium/invert/obra/9_kut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t="2356" r="14239" b="21658"/>
          <a:stretch/>
        </p:blipFill>
        <p:spPr bwMode="auto">
          <a:xfrm>
            <a:off x="2156363" y="1412776"/>
            <a:ext cx="4431437" cy="522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736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cience.kennesaw.edu/~jdirnber/InvertZoo/LecArthropod/cuticledetai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" t="3729" r="1570" b="15342"/>
          <a:stretch/>
        </p:blipFill>
        <p:spPr bwMode="auto">
          <a:xfrm>
            <a:off x="281663" y="1008000"/>
            <a:ext cx="8538809" cy="47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896881" y="188640"/>
            <a:ext cx="130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Kutikula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77524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encrypted-tbn1.gstatic.com/images?q=tbn:ANd9GcTexKHcTsiJ2OSmQr3QVAaXFhXFn6NAYAEAwzDlXRdGa3xvWF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37" y="1205991"/>
            <a:ext cx="2948017" cy="245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pload.wikimedia.org/wikipedia/commons/9/99/The-arthropods-moulting-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05991"/>
            <a:ext cx="3122011" cy="260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105375" y="188639"/>
            <a:ext cx="2595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Svlékání - </a:t>
            </a:r>
            <a:r>
              <a:rPr lang="cs-CZ" sz="2400" dirty="0" err="1" smtClean="0"/>
              <a:t>Ecdysis</a:t>
            </a:r>
            <a:endParaRPr lang="en-GB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987824" y="77827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Schmidtova vrstva</a:t>
            </a:r>
            <a:endParaRPr lang="en-GB" dirty="0"/>
          </a:p>
        </p:txBody>
      </p:sp>
      <p:cxnSp>
        <p:nvCxnSpPr>
          <p:cNvPr id="7" name="Přímá spojnice 6"/>
          <p:cNvCxnSpPr/>
          <p:nvPr/>
        </p:nvCxnSpPr>
        <p:spPr>
          <a:xfrm flipH="1">
            <a:off x="3203848" y="1147610"/>
            <a:ext cx="360040" cy="17053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3716288" y="1147610"/>
            <a:ext cx="1287760" cy="8526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Šipka doprava 9"/>
          <p:cNvSpPr/>
          <p:nvPr/>
        </p:nvSpPr>
        <p:spPr>
          <a:xfrm>
            <a:off x="3716287" y="2204864"/>
            <a:ext cx="569327" cy="30609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80" name="Picture 8" descr="http://farm4.static.flickr.com/3134/2770289195_3f1e846a3d_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62" y="4427941"/>
            <a:ext cx="3618413" cy="241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allpaperswiki.org/wp-content/uploads/2012/10/Insect-Dragonfly-Ecdysi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9" t="9827" r="13362" b="-39"/>
          <a:stretch/>
        </p:blipFill>
        <p:spPr bwMode="auto">
          <a:xfrm>
            <a:off x="4976569" y="4169516"/>
            <a:ext cx="2520280" cy="270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38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.liveinternet.ru/images/attach/c/7/95/76/95076430_zhivayatropicheskayababochkamorphopeleides1B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" t="18076" r="6701" b="18447"/>
          <a:stretch/>
        </p:blipFill>
        <p:spPr bwMode="auto">
          <a:xfrm>
            <a:off x="275227" y="891574"/>
            <a:ext cx="3276456" cy="22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n.butterflycorner.net/fileadmin/_processed_/csm_Morpho_aega_1oben_a_HW_05_04b3f7baa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945" y="707035"/>
            <a:ext cx="2460148" cy="208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c09.deviantart.net/fs71/i/2010/193/e/a/Dragonfly_Calopteryx_Splendens_by_Othersign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28" y="1056239"/>
            <a:ext cx="3118835" cy="280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janneheimonen.net/_gallery/Macrot/_Korennot/Neidonkorento/05.jp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5887" r="13948" b="1448"/>
          <a:stretch/>
        </p:blipFill>
        <p:spPr bwMode="auto">
          <a:xfrm>
            <a:off x="3521945" y="2790738"/>
            <a:ext cx="2397601" cy="208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upload.wikimedia.org/wikipedia/commons/d/d9/BlowFly2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44" y="3165272"/>
            <a:ext cx="2400201" cy="223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erdragonflies.co.uk/yorkshire/blog/wordpress/wp-content/gallery/species/110709empdrafarnham1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28" y="3861048"/>
            <a:ext cx="3132283" cy="248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tolweb.org/tree/ToLimages/Chrysochus1.250a.JPG">
            <a:hlinkClick r:id="rId14"/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8" t="6084" r="641" b="3207"/>
          <a:stretch/>
        </p:blipFill>
        <p:spPr bwMode="auto">
          <a:xfrm>
            <a:off x="3521946" y="4774284"/>
            <a:ext cx="2397602" cy="191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171352" y="188041"/>
            <a:ext cx="2714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Integument - zbarven</a:t>
            </a:r>
            <a:r>
              <a:rPr lang="cs-CZ" dirty="0" smtClean="0"/>
              <a:t>í</a:t>
            </a:r>
            <a:endParaRPr lang="en-GB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7504" y="5733325"/>
            <a:ext cx="324640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Modrá – fyzikálně, lom světla</a:t>
            </a:r>
          </a:p>
          <a:p>
            <a:r>
              <a:rPr lang="cs-CZ" sz="1600" dirty="0" smtClean="0"/>
              <a:t>(vzduch. prostor mezi lamelami)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891859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biolib.cz/IMG/GAL/35429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8" t="6568" r="5114" b="-6568"/>
          <a:stretch/>
        </p:blipFill>
        <p:spPr bwMode="auto">
          <a:xfrm>
            <a:off x="174868" y="691403"/>
            <a:ext cx="3564000" cy="301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aminus3.s3.amazonaws.com/image/g0029/u00028039/i01479743/c7850e778e8b39be0e67b0db6358602a_larg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68" y="3473700"/>
            <a:ext cx="4029472" cy="268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3340109" y="116632"/>
            <a:ext cx="2722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Integument - zbarvení</a:t>
            </a:r>
            <a:endParaRPr lang="en-GB" sz="2000" dirty="0"/>
          </a:p>
        </p:txBody>
      </p:sp>
      <p:pic>
        <p:nvPicPr>
          <p:cNvPr id="2060" name="Picture 12" descr="http://files.bednature.webnode.cz/system_preview_detail_200006635-495bb4a560-public/Ohniv%C3%A1%C4%8Dek%20%C4%8Dervcov%C3%BD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" t="3616" r="27371" b="2136"/>
          <a:stretch/>
        </p:blipFill>
        <p:spPr bwMode="auto">
          <a:xfrm>
            <a:off x="3887664" y="2702213"/>
            <a:ext cx="2174665" cy="269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biolib.cz/IMG/GAL/72930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345" y="2733502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79512" y="6381328"/>
            <a:ext cx="367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Červená – pigmenty (karotenoidy)</a:t>
            </a:r>
            <a:endParaRPr lang="en-GB" dirty="0"/>
          </a:p>
        </p:txBody>
      </p:sp>
      <p:pic>
        <p:nvPicPr>
          <p:cNvPr id="4098" name="Picture 2" descr="http://farm6.staticflickr.com/5323/7098825397_71bb396d17_o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8" t="9368" r="7804" b="10041"/>
          <a:stretch/>
        </p:blipFill>
        <p:spPr bwMode="auto">
          <a:xfrm>
            <a:off x="3562740" y="691403"/>
            <a:ext cx="2448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naturephoto.cz/img/clanky/originals/trithemis-aurora-2007-9611.jpg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8" t="2229" r="17789" b="2441"/>
          <a:stretch/>
        </p:blipFill>
        <p:spPr bwMode="auto">
          <a:xfrm>
            <a:off x="6076345" y="4721987"/>
            <a:ext cx="2213928" cy="212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media1.webgarden.cz/images/media1:5105455e2978e.jpg/V%C5%99etenu%C5%A1ka%20obecn%C3%A1%20%20%202.jpg">
            <a:hlinkClick r:id="rId13"/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" t="6300" r="4712" b="1943"/>
          <a:stretch/>
        </p:blipFill>
        <p:spPr bwMode="auto">
          <a:xfrm>
            <a:off x="6025587" y="691403"/>
            <a:ext cx="2916000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629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340109" y="116632"/>
            <a:ext cx="2722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Integument - zbarvení</a:t>
            </a:r>
            <a:endParaRPr lang="en-GB" sz="2000" dirty="0"/>
          </a:p>
        </p:txBody>
      </p:sp>
      <p:pic>
        <p:nvPicPr>
          <p:cNvPr id="5122" name="Picture 2" descr="http://zoo.wendys.cz/foto/f3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34" y="913793"/>
            <a:ext cx="3166188" cy="237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zebry.cz/cmelakasvet.cz/wp-content/obrazky/2005/prosinec1/otakarek-fenyklov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" t="5253" r="6509" b="2375"/>
          <a:stretch/>
        </p:blipFill>
        <p:spPr bwMode="auto">
          <a:xfrm>
            <a:off x="5868144" y="908720"/>
            <a:ext cx="2988000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6633" y="934667"/>
            <a:ext cx="2458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Žlutá – </a:t>
            </a:r>
            <a:r>
              <a:rPr lang="cs-CZ" dirty="0" err="1" smtClean="0"/>
              <a:t>papiliochromy</a:t>
            </a:r>
            <a:r>
              <a:rPr lang="cs-CZ" dirty="0" smtClean="0"/>
              <a:t>,</a:t>
            </a:r>
          </a:p>
          <a:p>
            <a:r>
              <a:rPr lang="cs-CZ" dirty="0"/>
              <a:t> </a:t>
            </a:r>
            <a:r>
              <a:rPr lang="cs-CZ" dirty="0" smtClean="0"/>
              <a:t>          flavony</a:t>
            </a:r>
            <a:endParaRPr lang="en-GB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729" y="4108429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Černá, hnědá - melanin</a:t>
            </a:r>
            <a:endParaRPr lang="en-GB" dirty="0"/>
          </a:p>
        </p:txBody>
      </p:sp>
      <p:sp>
        <p:nvSpPr>
          <p:cNvPr id="7" name="TextovéPole 6"/>
          <p:cNvSpPr txBox="1"/>
          <p:nvPr/>
        </p:nvSpPr>
        <p:spPr>
          <a:xfrm>
            <a:off x="36633" y="3767172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Bílá - </a:t>
            </a:r>
            <a:r>
              <a:rPr lang="cs-CZ" dirty="0" err="1" smtClean="0"/>
              <a:t>leukopteriny</a:t>
            </a:r>
            <a:endParaRPr lang="en-GB" dirty="0"/>
          </a:p>
        </p:txBody>
      </p:sp>
      <p:pic>
        <p:nvPicPr>
          <p:cNvPr id="5126" name="Picture 6" descr="http://blogs.reading.ac.uk/whiteknightsbiodiversity/files/2012/07/IMG_7611-01-Large-White-female-and-male-reared-and-released-Caterham-Surrey-8-May-12-Vince-Massim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5370" r="8449" b="15239"/>
          <a:stretch/>
        </p:blipFill>
        <p:spPr bwMode="auto">
          <a:xfrm>
            <a:off x="179512" y="4293095"/>
            <a:ext cx="3816424" cy="23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 descr="Výsledek obrázku pro potemník moučn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Výsledek obrázku pro potemník moučný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32" name="Picture 12" descr="http://cit.vfu.cz/vet-ekologie/fotky/potemnik_moucny/potemnik_moucny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22700" y="4421091"/>
            <a:ext cx="2736304" cy="153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30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BDAAkGBwgHBgkIBwgKCgkLDRYPDQwMDRsUFRAWIB0iIiAdHx8kKDQsJCYxJx8fLT0tMTU3Ojo6Iys/RD84QzQ5Ojf/2wBDAQoKCg0MDRoPDxo3JR8lNzc3Nzc3Nzc3Nzc3Nzc3Nzc3Nzc3Nzc3Nzc3Nzc3Nzc3Nzc3Nzc3Nzc3Nzc3Nzc3Nzf/wAARCADCAQMDASIAAhEBAxEB/8QAGgAAAgMBAQAAAAAAAAAAAAAAAgMAAQQFBv/EADYQAAICAQQBAwMCBAYCAgMAAAECABEDBBIhMUEFIlETYXEygQYUkaEjQlJiscEVM+HwctHx/8QAGAEAAwEBAAAAAAAAAAAAAAAAAAECAwT/xAAhEQEBAAICAwADAQEAAAAAAAAAAQIREiEDMUEyUWFxE//aAAwDAQACEQMRAD8AEAV+0og7SKlqpvnqXkO1CRz+Jy/GgcSGyTGjiL07HInKFSfBjgYT0KgHEFmCqfEm6qguGcDbXcKIFOOWPPiOHPMUB7rYfiPHEUFAw9sVddDiOPJ46isubEuZMRJ3v1Skxha0DCrvxL20IIDfiCpBHiuYJ2glbsmC7WKBMQN2R2W4KmIsgBHtah8/eZjp1JPvPJ5jWyIu7GnjuZ1yAKGyEg3xG1xlMXBix8gDdc0hlRPcRMn1A2RaBNjqTUZC2MijFSuNvtqV0cWouIKvRDi4ehXbj5NCTWZguP2nkmTYmTV1HPzhU9x+ePvOR6ljbItgUPE6+YDKp547szLqdqY6PN9ERWtpdPLvgZsu3ciUL3MeBFBCSyr7lPAYij/SdXULus0tfJ8RX01cgrVeYcj26f8ADmbZj2fTJo8Gd99Q+Pk4m2/7Rc5GhxDT4dyc/M6ek1hzNtIuVGec33GtkZgKapEbctAxqj22P7wdgU3XMbDfxxPVvS/rlsqH/E+84K6HWafWJQO35E9yyhgd3UzZcS7+RxIsVMi8YP0lv4lFRdx20VBYXfEWhsniSWVN9SRG6Ztvb4+YWLHsUKOQPmGo5hVU219Y7DXddyVwOJfUp3VACxoXQgFgWKMgWupYNSwaMAErZ5EnmqhHljIYgjChxK2KWDbRfzDIHF1IBZ/EAW3m/wCsFnNeK8Q2W1auJiJZ2GFr8mx5hGmM2Xq8r0v0nVSTRsShkOFFdmseaj8ugxNhKmxXIvxMiLvxHHuHt4B+Y22NlnSkKZS2RrF1xXELJjBXkAAfMtFdQVBtV5oiTEXdtzrwAKEDP0mBUthyT1LzY7sD8wDmKAg8faBidcamzY+8VRq27T/1oF3dzHmxPe273dGBm1O/IeejwBLfK7KAPETWY2Bx48tU3IEVr9iDdzSr0PMLJqM2MhUI+/Eya0vkbdfPmKw+Nt7c98gfHdkExGAZDkQL7hc0ZigbrvqAg2OtNX3i0vWnX3NtG4UeuJ0vT8SY1vyZzdN72CkEmdzT4fYAwlMfLdTR6nwZR4of3MLir7qczX6jKMn08Q/eHpzSbrapWzQ7PMDJya+JzMery4zTrYmk6kbbKkeZNquLQWAEAMpHdwMD/WSx+IwIiiuodj0GvsZIQPHgyQ0Nty/UL8j2xw5P4kUACpCepozEVEWRdAw90Amz94AXEsCuYKmzRjPFXAKq/MgFdniXRviTsmIJQqS+OPEpmpeBZgNnRTtNXUZyWjQWvMA4gMm4VYHEtcige3oRWtzPjw7sQBN+fiL1FSXek1L1jYL3OY+bapbaLvqW+u3YWOb2kjgVEByypd8/PmN04ePjO2j+YRcJe6ryIB1oANj2/IidqvjyBXHPddRAVsYGJSrc9+YLmOLYupGRT8fJiXzgkIDu+SBMm0bsigD9XNQsKhKBBAPMSphIvJkBb3AKRHY8g2H4PUQVCs273L4uDvthuXateIj1s/Kmwc0b8xD41PLHvqNzMNo2gn4nN1eoZhtC1z1Apuh1mJVXg2fE5uYlTbmipm/czLR4P3mDKpu3BIJiFtei9OY7cbpRsCehxWyBj2P7Tznojg4huFVyBVTuYdSOUaVHP5Za1bfEU+JS4NDjiODWBRqA5vx3Cuch8aeUBuKzYUdGUfH9JpIsxD42UtR4Pz4k04VpQEx7aqo11BXiTGpDcjiG3HXUDvshQQoFAftJG1JAOgG8iEPvKEsDnqWhKsdcQWH7RnMhqAAFhD4kvgX4liyvEQWOoLGh3CJ645mLPmZ866dOC12w8D5grHHZz5l2War7zl6nK24ZyCUIoGH6nj/l8WNhkc81Z/5nO1KWFZ87MRwAYR1eLCe2/FqxuKkgcXXxMv8AOFshZbO2/NzKMTk8GyR2I7GFxAAcEn3Gu49tuGMavrBk2qxy7uL29RDByQSbo+OpexUFs5CsbYjiVjfYdxcUeokzU9FMXUbErb38QsSnFm3sQNwrmKOTHlewfwIWqC5MasxI2mu+4WnaZmxnduRlFHx5gIji2bhRBwZABZ/p5jC5YUSAtcC4tp3ScmQsoWuJeN0Q1k8w0V8tKgsibMuiVNMcmUe4Q2LnJ1ScJVEPtHHU5uqp85YCl+I3UJkdRsvbXHExOrha3c3FoTHvZObK4sBD+YvAS3uJAI/1fELVJlxn5B8/aYmHvUkUeqv9UFb6en0IU4rQjZ/tE6uixqw55+5nH9IdTp9nBKnoTpYsriqUj7SoxzlvTp8LyB9rgP1YkS3xAnvuTb3+bg5b1QgStvEthUlUJJgNRbX1DIpeuIgMSSRFThvMkT9R14GNj95IbPTrhaN3JdigZdGQTRml1xcsD4l1BN9VEBKOO7l9ciLLEV/1CbkcHmBrb8zOUD5g/kcCjE587AmiNovkTm5dQ7lDgeqJJFwb4eOt/qmI5Aig3Rupy8uUK1EAhPNRj6t3YBm4H+a5i1OZcKEhtzHzE6PHhZqU36gBY4zXyTMef1JFFbgdnZ+Zz8+rPNHk+JzVV8r8ngnqDW4yXt239YVwpHBHY+Zkz+pOxIQ1fEXiw48fNL1KZ8SMaWi3kdSeUTyk9RswOE5dm5HMY2qDKFs0OpgXV0tWe+qljUU6n2svVeYts7Wr6g5s0PtGrqUyYxtHK/Eyrlxm1Yc/iUrUnFoSfFQlPk7fo+cplFC+eftPQnNjbH7iCD47nh9HkdM7MpIBrgTX/O5UP01LEtzQNXHKyzw5Xb0efLjF7NpM5GfBh3nN+ok8iZFzu+4tak/eGWLLf6gTyL/vDZTG4l6jGhHL+0Hqrr/7cylcGUBTtauFKzVlO5WUoxrsDkj7zNgRFxkIqAqbLNwTfj8wPdjqelaRUx8d+a+Z1tNiII5v8zD6ArNpyNtc3O0MLKAR2JcRln8QDavtFyE2xsUB0fmWBS0ZQo8d1BglAC6gAXxGP1XiBdHiIRVXYMXtVeOo4EGI1WMZcZW6PgxHF+35EkwYkyJjCudzDs/MkW1ad2+eBcsNxzAN8QuwJozGL7uUxrmTuC5o/aIIORcRqt4QtjIDD58xpY7fiYNXldLC1UnbTCW1zHOVD7bILEkQSg3KxJFiyDCBNMWbcynz5itTlpWb4Ebum2TWarHgVhx9pzcWc539zUviHqdPk1atlH6UFkDuIwEAEbOa8GK3S8s+E1D3xqoL5gpfn9I4mVyB7kqo1seTISLNeBBK48Kbs7hR8k1I2w3SWLE+7zIq0QtczJl9UxoSumRmPgwf5v1FiGTBV9e2Vwv1HON/0zzYbiUydHx1xMBb1Vms4Tf4gjL6kRYwMVPwsOH9g5t2NDvLlj+D4jBm2e0EEj5E5v8A5HLjP+PgYfeqjsWu0+U8kqx+YXCnM46ePNQN9fiOx5N/6xZPiZAd62tEfIkxbmooRx95HZuktmwwI5+bh0UP1AWqq4mXDmYEh/7idDT5sZSgQR5B7BjlL0PRnBlxe9trL219/j4j9NpVzahWb3V2wFE/mc7PhCuThPPZBFCeh9HATShnX3OOftLnacvW43aXTrhw1jrk3NC2yi+PtFrkVE5IqGpBB+DLc92jC/x5k21LN18SrFd9HxBISvdmK2UeT1HG/PUF+YqYBQuBk93ANQfJ+ZFDG9wiCgor5kjBjFSRhpJFmSx3AJvqDZvmAO3XBsmxVSjvAvGAT8GRHYj3LtPxDRyMeoyPhJWyfjiYGdsp3hwwupv1aDezEXfXmZkpXoKBQu9sVjpws1tlzI2zvgHqIdPr5P8AaBbTRlbe3f7RhZNKgtDZ7teIt6a3LjP65Oo0+NAxxhiDxyOf/wCTBgwHJlYAGifvOu7vqH2BeT5EfqMaem+nZtQ496KSOPJ6H9Znax2876p6iugP8rpUGTVH45CTDpfR9Rrcn1dZkLE930Jq9F9P+pvz5z7mtmY938TsKzBtiUiVRodxXPj1irj+ydP6Vo9MhX6e5x8+JrSkAXFiC7fAH6pMdDvn8n/uNCdXVfMy3aNlKHJJLckUTGqWocbWH27jFTdwR9uu4ePHXI/pDVLbGdNjybhqMOPKDXJHNTDqP4c0GqTcn+C54AA6M7RxkdUOK/vLKAkUP3jlyx9UWy+3idT6N6j6ed2AnNi+V5i9N6iFfZnBRvM9sMRWtpNXZnO9R9N0etB+rh+nkJ9rLNZ5ZfzhSWenJOZGS1fg/EvHnYAUxP28Tn670vXemMXw7smH/UvIgabXo/D+1zwfvL4dbnZzP5Xe0urJzgOdwP8Al+Z6705kz4BQrxPDaP8A9ytuIrkEHqex9J1S5BXxx+ZON1dJznXR+oY4aUi1vubMBGwEG7FwHAyj3C5WLGUbctkTXbO2WNI+JRB5EgJN1wZYocXBkHxAo3zDqiTKYgxglxzY7lBuOoTn+8WDxIqoKzJBuSGzawlDqFsFSzfFdSzRH2lICrUp7oS+zyOpLINSiOBzyIGTkRHJJ7Ew5ztU8g+D8zSUGNmpv1G+Zg1JLt4snsfETo8c2wkuF5HJPmH6jjz1jIG5W4qVlbhtx5B4mvVOP5bEyk3xwPMWUa+T45mmf6Ws2se+po/ifKP/ABWNh+lsq3/Q/wDc5uptdWHZdoB6herZDqvQdQin/ESnr8HmZ/dM51ZV6Mj+SRRwT/eOw/T3e6z8VOV6JmGpwBCefHPmdNfZYsn7+JlZq9rv8bfp4XHBYE9/iUEFgfWArriZ0yMfA5MtiaPAJH9odI1WxcVmhmW/xCGN12hXDc8kmv3mN3K8gVfcvFmYrTEg+eJW4Wq2lMl+0Ka+DM5dk5ZCK+RKfI1gA11dQFfKGoEn94dAxtQpqzE5WVwPMrI5ZveisO7qjAX6LsBbob48iLRwO9sbf6lPY8Gcr1X0PBq1OXR7UygcqOAfxOtmU4x7SuRflZnXKyMHXj5iluF3FamUec9K1TYdQNHq+BdAnwZ6/wBOV1yAmwv2nn/4g0aajGNTiAD+aPmdL+F9W+r0Iu9+M7GP/BmuVmU5RPc6r1eM3W49TXjNjjzOfgJZRNmIkAURXc0xrDI1iE54g4m3jdR/cS+7JEg4F3X2lIQmATzzIxrkcymHsNwBTcm4BMKgB3FOQqksZFXEOTmSef1Xq4TO6q3APxJF2vi9oCKqVxX2gsQL4lK1j/qasTAQPMpuuIJ48wXN0B2Ygxaw5PqCh7SP6Tnu5sbTTfE7WVCVN9VzObk027e4B56+0HV48ppz9QpewOu5o0ORcmP6Tge2MyqaAoCx3OW7HT5gVPnmF7b6546X61p2TJuxj2nxXmYMeZlYFqauCtcVO3qQMmL6y5K8kThOGDkqti+plWM/TkZC3pOs+riBbS5DY/2/aei0mqxazCGV1JNAG+v2nLZUZCjgnGf1I3ic06PVaLIc3p7llHJS+f8A5hcZn/o3Z/j1QY4yAQTf94eLJwT4+ZwdB/EeMUmrQ42HBIE62HU6XUqv0dQt+fvMcsMsfcVLL6acjcmvxVxY7Hx+ZbYXCgg7j0ILLkXkixZ6+0Wy0f4o0K4/MIeK+LPMytv+DfHBlDIwJBsgcQ2OLW7Kb5N1FZDtFnn9os5ue+fvB+sD3ZHUey4qRzuscUeDKzOuQH2gP5roy9yqPPMWULNxwL5PxFaqQGYVpMyZDxtsc+fEn8HYnTLrzVISv9eYrX6jFi0+xjVnlj5ne/h/B9PQJkC0c3v57rx/aXjboZ/j26WECuDNGK1PMy6bCmIBMXC7rImqyO5tj6cuRt0ILPfA/eCpPmW5o2JdTFDj5qCX4q5TNfIi3YSdnpbEDqYdcx+i4U0SODNQda5mXUquSrk2rjyuTRje25ub+JJ6I4DZpBJFur29CTfcscNXPPmVzCBux5mrBfHxKvmhITxKB4AiAqszPmdVtCpquKjiTR4iMwL8qeLji8PbmO5shV3WZl1Om3qSbub32LkBcUBI7q1hRwRdxuqZa9POLmy4M+xiSgjlUZzYIUgfM06nRJlxlz3fUwJjZMm4il/EixeUmXcDk0KqHZSSXN2ea4nLZcuNzusc/wBJ6LAVcELd+BUz6jSHKSjdmqoSGO9dVwsmPDnFajGHP+oCmH7zG/pq7r02cofAf/8Ac6mXSticizYq74ivo5UIABA+3JlTKz0LjKxrl9X0h2qzuv29wjsf8Ta3D7c2NW4o7hRjzlfYdnx00DHkDKRnRch+44qLeN94lrL5TU/izcf8XT83dgzQn8R6HIPerL+052bS6TKRtwAf/ia/+Io+k6Zxa5XTmuahw8V/cLec/TtH1f05+RkArwRBX1XQjgZU45ucR/RkUitSKP8Atlf+Jwq1Pq/6LD/l4/3T55fp2n9Z0SAkMhP2BMw5/X2yH6emxMxPA4/6EDH6Zo8Z5XJl/Jof2mvEcWJguDEmP52jv9+4ph45/Ryyv8J9O0GTU6/Hl9ULHyMX/F/E9rhyAjcBS8AVORo7d1tQLF3U7WlT2hUAMO8qnJtxe6jXUd9/EVgx0O7P/EZVCjNYwvtYAJBgZOzzCLAcRTtakeYUQDfEFxxKFn9XctqUcmQtlYkWJagHvxKyt7qlIw3bSeZKjwOJJYIkj0TeOIJYnxUi98EQiAB9paEBAEFsqgj7ylX6ndgD+8MYh+RXUD6iKd3n+kEnaCOpMjLgG5mCrwOerhZFUruN1XgXHD3HOyJ9U1Z3RGXCwbacnFTppp/pvY5uZ9StsAB7ifEbbHPtjVaBVRcFsBZSqrx5M0Lgf6yg8CbseHFpcIxg3Q8myYjyz16eeGNNLk6JNxP8wv1H3A7h9v8AudbXY8Za0RiRzdcTC2jOTMCyHaYrFblm6yZ8WPOS5Iv7GIOAop4A+JsyaPKosAcNVQTicgBh145k6LU+MD6ckWwDKaviLOjCjgjn47m1mZVKseL5+YajCxsNzV8dRaGrHDfEyOQpo/FSxuX9YYzs7E+oDQLVUTk07EnaK5gW3LYg+7YaPzBUgH4E6GXTkcACx5vuYnxbWowg2FbcMB+kd3XMdgwvkzNRAAAsgxunwl+uZ0dFjVQ28Ae7vzGRvp2HNlzIuNWCjlj4M9JgQJ4ETp/p48YojroR65FIIB5lSMst01RtgMYO83Q7lMeDz3DaNKLXALA8eZRsc3APVjuLZ6W3diLyhmQLuNefvGE8cSkYHuKnGDUOU+CfFwEzFiBRH/U0arAGYUAaN8zNixMCeBfyZK21DSjmSQIaEkZOggI7hBiDfcHo2ex5kF99XLQaD94a/FdRSk7+eowE/EaamRFyYyHUEE9HmWoCpQ6l2JOKP/EYA9lwApo+fiKygJZFX4jmNDjuZ3xhhZPIgrEo5VCEt+rxMatkdyzk3+ZtfS/VUhjwe4A0+0gKL+8G2OWMP0o3YaZePmDkG2gK4MvGrqNrWAeB3AKVmUWYI+kZtpbqIzpxY7PHE1atAp3P0fiLV1yggJ0PMGkvW3Lz6bctOP6Tn5tM4J2ip2WybCSFsxNqxsfq8xNsbY4+M5cD89+JoORitZLNzRlRd11cXkQMvUWlWSlZsnt4WlnKzsS52j8TuIilbdaAic2FCL2/vDSeMYdC+VHBJv7TqNmZqsVzf5mLEiq91NmMoQQY9CYytmlbMxsG51sCAKL/ALzlaNgdQp6HU631FHETHy73qGVts+TA+bMveCItjFax0hbxchqqEoAt1F5d6r/hgbvvJ2ehWZQoG4wCl93cqrNgnrqPRbShkHMEYFBJhAy7gFVXUkuzJGTQOjFZiRhaif8A6ZJIzOTpfxGr2ZJI01R7Mi+JJIEtv0mLydiSSNWKzwDUJAKHEkkB8W3mK/ziSSAxI9T/AEr+ZgxdtJJBvh+DFkJ+qeYWP9Qkkg6BUPd+ZlyfqkkiEEx/w4GT9BkkgGTJ0Y7S9/vJJBU9N+n/AFGbcHOQXJJFWObWepXmSSS5l/5ZK5EkkCXB+JJIygT3JJJEaSSSQ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939161" y="103079"/>
            <a:ext cx="1939708" cy="145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800" dirty="0" smtClean="0"/>
              <a:t>Dýchání</a:t>
            </a:r>
            <a:endParaRPr lang="en-GB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58721" y="3681152"/>
            <a:ext cx="2664296" cy="504056"/>
          </a:xfrm>
        </p:spPr>
        <p:txBody>
          <a:bodyPr>
            <a:normAutofit/>
          </a:bodyPr>
          <a:lstStyle/>
          <a:p>
            <a:r>
              <a:rPr lang="cs-CZ" sz="2000" dirty="0" smtClean="0"/>
              <a:t>Stigma (</a:t>
            </a:r>
            <a:r>
              <a:rPr lang="cs-CZ" sz="2000" dirty="0" err="1" smtClean="0"/>
              <a:t>spiraculum</a:t>
            </a:r>
            <a:r>
              <a:rPr lang="cs-CZ" sz="2000" dirty="0" smtClean="0"/>
              <a:t>)</a:t>
            </a:r>
            <a:endParaRPr lang="en-GB" sz="2000" dirty="0"/>
          </a:p>
        </p:txBody>
      </p:sp>
      <p:sp>
        <p:nvSpPr>
          <p:cNvPr id="6" name="AutoShape 6" descr="data:image/jpeg;base64,/9j/4AAQSkZJRgABAQAAAQABAAD/2wBDAAkGBwgHBgkIBwgKCgkLDRYPDQwMDRsUFRAWIB0iIiAdHx8kKDQsJCYxJx8fLT0tMTU3Ojo6Iys/RD84QzQ5Ojf/2wBDAQoKCg0MDRoPDxo3JR8lNzc3Nzc3Nzc3Nzc3Nzc3Nzc3Nzc3Nzc3Nzc3Nzc3Nzc3Nzc3Nzc3Nzc3Nzc3Nzc3Nzf/wAARCADCAQMDASIAAhEBAxEB/8QAGgAAAgMBAQAAAAAAAAAAAAAAAgMAAQQFBv/EADYQAAICAQQBAwMCBAYCAgMAAAECABEDBBIhMUEFIlETYXEygQYUkaEjQlJiscEVM+HwctHx/8QAGAEAAwEBAAAAAAAAAAAAAAAAAAECAwT/xAAhEQEBAAICAwADAQEAAAAAAAAAAQIREiEDMUEyUWFxE//aAAwDAQACEQMRAD8AEAV+0og7SKlqpvnqXkO1CRz+Jy/GgcSGyTGjiL07HInKFSfBjgYT0KgHEFmCqfEm6qguGcDbXcKIFOOWPPiOHPMUB7rYfiPHEUFAw9sVddDiOPJ46isubEuZMRJ3v1Skxha0DCrvxL20IIDfiCpBHiuYJ2glbsmC7WKBMQN2R2W4KmIsgBHtah8/eZjp1JPvPJ5jWyIu7GnjuZ1yAKGyEg3xG1xlMXBix8gDdc0hlRPcRMn1A2RaBNjqTUZC2MijFSuNvtqV0cWouIKvRDi4ehXbj5NCTWZguP2nkmTYmTV1HPzhU9x+ePvOR6ljbItgUPE6+YDKp547szLqdqY6PN9ERWtpdPLvgZsu3ciUL3MeBFBCSyr7lPAYij/SdXULus0tfJ8RX01cgrVeYcj26f8ADmbZj2fTJo8Gd99Q+Pk4m2/7Rc5GhxDT4dyc/M6ek1hzNtIuVGec33GtkZgKapEbctAxqj22P7wdgU3XMbDfxxPVvS/rlsqH/E+84K6HWafWJQO35E9yyhgd3UzZcS7+RxIsVMi8YP0lv4lFRdx20VBYXfEWhsniSWVN9SRG6Ztvb4+YWLHsUKOQPmGo5hVU219Y7DXddyVwOJfUp3VACxoXQgFgWKMgWupYNSwaMAErZ5EnmqhHljIYgjChxK2KWDbRfzDIHF1IBZ/EAW3m/wCsFnNeK8Q2W1auJiJZ2GFr8mx5hGmM2Xq8r0v0nVSTRsShkOFFdmseaj8ugxNhKmxXIvxMiLvxHHuHt4B+Y22NlnSkKZS2RrF1xXELJjBXkAAfMtFdQVBtV5oiTEXdtzrwAKEDP0mBUthyT1LzY7sD8wDmKAg8faBidcamzY+8VRq27T/1oF3dzHmxPe273dGBm1O/IeejwBLfK7KAPETWY2Bx48tU3IEVr9iDdzSr0PMLJqM2MhUI+/Eya0vkbdfPmKw+Nt7c98gfHdkExGAZDkQL7hc0ZigbrvqAg2OtNX3i0vWnX3NtG4UeuJ0vT8SY1vyZzdN72CkEmdzT4fYAwlMfLdTR6nwZR4of3MLir7qczX6jKMn08Q/eHpzSbrapWzQ7PMDJya+JzMery4zTrYmk6kbbKkeZNquLQWAEAMpHdwMD/WSx+IwIiiuodj0GvsZIQPHgyQ0Nty/UL8j2xw5P4kUACpCepozEVEWRdAw90Amz94AXEsCuYKmzRjPFXAKq/MgFdniXRviTsmIJQqS+OPEpmpeBZgNnRTtNXUZyWjQWvMA4gMm4VYHEtcige3oRWtzPjw7sQBN+fiL1FSXek1L1jYL3OY+bapbaLvqW+u3YWOb2kjgVEByypd8/PmN04ePjO2j+YRcJe6ryIB1oANj2/IidqvjyBXHPddRAVsYGJSrc9+YLmOLYupGRT8fJiXzgkIDu+SBMm0bsigD9XNQsKhKBBAPMSphIvJkBb3AKRHY8g2H4PUQVCs273L4uDvthuXateIj1s/Kmwc0b8xD41PLHvqNzMNo2gn4nN1eoZhtC1z1Apuh1mJVXg2fE5uYlTbmipm/czLR4P3mDKpu3BIJiFtei9OY7cbpRsCehxWyBj2P7Tznojg4huFVyBVTuYdSOUaVHP5Za1bfEU+JS4NDjiODWBRqA5vx3Cuch8aeUBuKzYUdGUfH9JpIsxD42UtR4Pz4k04VpQEx7aqo11BXiTGpDcjiG3HXUDvshQQoFAftJG1JAOgG8iEPvKEsDnqWhKsdcQWH7RnMhqAAFhD4kvgX4liyvEQWOoLGh3CJ645mLPmZ866dOC12w8D5grHHZz5l2War7zl6nK24ZyCUIoGH6nj/l8WNhkc81Z/5nO1KWFZ87MRwAYR1eLCe2/FqxuKkgcXXxMv8AOFshZbO2/NzKMTk8GyR2I7GFxAAcEn3Gu49tuGMavrBk2qxy7uL29RDByQSbo+OpexUFs5CsbYjiVjfYdxcUeokzU9FMXUbErb38QsSnFm3sQNwrmKOTHlewfwIWqC5MasxI2mu+4WnaZmxnduRlFHx5gIji2bhRBwZABZ/p5jC5YUSAtcC4tp3ScmQsoWuJeN0Q1k8w0V8tKgsibMuiVNMcmUe4Q2LnJ1ScJVEPtHHU5uqp85YCl+I3UJkdRsvbXHExOrha3c3FoTHvZObK4sBD+YvAS3uJAI/1fELVJlxn5B8/aYmHvUkUeqv9UFb6en0IU4rQjZ/tE6uixqw55+5nH9IdTp9nBKnoTpYsriqUj7SoxzlvTp8LyB9rgP1YkS3xAnvuTb3+bg5b1QgStvEthUlUJJgNRbX1DIpeuIgMSSRFThvMkT9R14GNj95IbPTrhaN3JdigZdGQTRml1xcsD4l1BN9VEBKOO7l9ciLLEV/1CbkcHmBrb8zOUD5g/kcCjE587AmiNovkTm5dQ7lDgeqJJFwb4eOt/qmI5Aig3Rupy8uUK1EAhPNRj6t3YBm4H+a5i1OZcKEhtzHzE6PHhZqU36gBY4zXyTMef1JFFbgdnZ+Zz8+rPNHk+JzVV8r8ngnqDW4yXt239YVwpHBHY+Zkz+pOxIQ1fEXiw48fNL1KZ8SMaWi3kdSeUTyk9RswOE5dm5HMY2qDKFs0OpgXV0tWe+qljUU6n2svVeYts7Wr6g5s0PtGrqUyYxtHK/Eyrlxm1Yc/iUrUnFoSfFQlPk7fo+cplFC+eftPQnNjbH7iCD47nh9HkdM7MpIBrgTX/O5UP01LEtzQNXHKyzw5Xb0efLjF7NpM5GfBh3nN+ok8iZFzu+4tak/eGWLLf6gTyL/vDZTG4l6jGhHL+0Hqrr/7cylcGUBTtauFKzVlO5WUoxrsDkj7zNgRFxkIqAqbLNwTfj8wPdjqelaRUx8d+a+Z1tNiII5v8zD6ArNpyNtc3O0MLKAR2JcRln8QDavtFyE2xsUB0fmWBS0ZQo8d1BglAC6gAXxGP1XiBdHiIRVXYMXtVeOo4EGI1WMZcZW6PgxHF+35EkwYkyJjCudzDs/MkW1ad2+eBcsNxzAN8QuwJozGL7uUxrmTuC5o/aIIORcRqt4QtjIDD58xpY7fiYNXldLC1UnbTCW1zHOVD7bILEkQSg3KxJFiyDCBNMWbcynz5itTlpWb4Ebum2TWarHgVhx9pzcWc539zUviHqdPk1atlH6UFkDuIwEAEbOa8GK3S8s+E1D3xqoL5gpfn9I4mVyB7kqo1seTISLNeBBK48Kbs7hR8k1I2w3SWLE+7zIq0QtczJl9UxoSumRmPgwf5v1FiGTBV9e2Vwv1HON/0zzYbiUydHx1xMBb1Vms4Tf4gjL6kRYwMVPwsOH9g5t2NDvLlj+D4jBm2e0EEj5E5v8A5HLjP+PgYfeqjsWu0+U8kqx+YXCnM46ePNQN9fiOx5N/6xZPiZAd62tEfIkxbmooRx95HZuktmwwI5+bh0UP1AWqq4mXDmYEh/7idDT5sZSgQR5B7BjlL0PRnBlxe9trL219/j4j9NpVzahWb3V2wFE/mc7PhCuThPPZBFCeh9HATShnX3OOftLnacvW43aXTrhw1jrk3NC2yi+PtFrkVE5IqGpBB+DLc92jC/x5k21LN18SrFd9HxBISvdmK2UeT1HG/PUF+YqYBQuBk93ANQfJ+ZFDG9wiCgor5kjBjFSRhpJFmSx3AJvqDZvmAO3XBsmxVSjvAvGAT8GRHYj3LtPxDRyMeoyPhJWyfjiYGdsp3hwwupv1aDezEXfXmZkpXoKBQu9sVjpws1tlzI2zvgHqIdPr5P8AaBbTRlbe3f7RhZNKgtDZ7teIt6a3LjP65Oo0+NAxxhiDxyOf/wCTBgwHJlYAGifvOu7vqH2BeT5EfqMaem+nZtQ496KSOPJ6H9Znax2876p6iugP8rpUGTVH45CTDpfR9Rrcn1dZkLE930Jq9F9P+pvz5z7mtmY938TsKzBtiUiVRodxXPj1irj+ydP6Vo9MhX6e5x8+JrSkAXFiC7fAH6pMdDvn8n/uNCdXVfMy3aNlKHJJLckUTGqWocbWH27jFTdwR9uu4ePHXI/pDVLbGdNjybhqMOPKDXJHNTDqP4c0GqTcn+C54AA6M7RxkdUOK/vLKAkUP3jlyx9UWy+3idT6N6j6ed2AnNi+V5i9N6iFfZnBRvM9sMRWtpNXZnO9R9N0etB+rh+nkJ9rLNZ5ZfzhSWenJOZGS1fg/EvHnYAUxP28Tn670vXemMXw7smH/UvIgabXo/D+1zwfvL4dbnZzP5Xe0urJzgOdwP8Al+Z6705kz4BQrxPDaP8A9ytuIrkEHqex9J1S5BXxx+ZON1dJznXR+oY4aUi1vubMBGwEG7FwHAyj3C5WLGUbctkTXbO2WNI+JRB5EgJN1wZYocXBkHxAo3zDqiTKYgxglxzY7lBuOoTn+8WDxIqoKzJBuSGzawlDqFsFSzfFdSzRH2lICrUp7oS+zyOpLINSiOBzyIGTkRHJJ7Ew5ztU8g+D8zSUGNmpv1G+Zg1JLt4snsfETo8c2wkuF5HJPmH6jjz1jIG5W4qVlbhtx5B4mvVOP5bEyk3xwPMWUa+T45mmf6Ws2se+po/ifKP/ABWNh+lsq3/Q/wDc5uptdWHZdoB6herZDqvQdQin/ESnr8HmZ/dM51ZV6Mj+SRRwT/eOw/T3e6z8VOV6JmGpwBCefHPmdNfZYsn7+JlZq9rv8bfp4XHBYE9/iUEFgfWArriZ0yMfA5MtiaPAJH9odI1WxcVmhmW/xCGN12hXDc8kmv3mN3K8gVfcvFmYrTEg+eJW4Wq2lMl+0Ka+DM5dk5ZCK+RKfI1gA11dQFfKGoEn94dAxtQpqzE5WVwPMrI5ZveisO7qjAX6LsBbob48iLRwO9sbf6lPY8Gcr1X0PBq1OXR7UygcqOAfxOtmU4x7SuRflZnXKyMHXj5iluF3FamUec9K1TYdQNHq+BdAnwZ6/wBOV1yAmwv2nn/4g0aajGNTiAD+aPmdL+F9W+r0Iu9+M7GP/BmuVmU5RPc6r1eM3W49TXjNjjzOfgJZRNmIkAURXc0xrDI1iE54g4m3jdR/cS+7JEg4F3X2lIQmATzzIxrkcymHsNwBTcm4BMKgB3FOQqksZFXEOTmSef1Xq4TO6q3APxJF2vi9oCKqVxX2gsQL4lK1j/qasTAQPMpuuIJ48wXN0B2Ygxaw5PqCh7SP6Tnu5sbTTfE7WVCVN9VzObk027e4B56+0HV48ppz9QpewOu5o0ORcmP6Tge2MyqaAoCx3OW7HT5gVPnmF7b6546X61p2TJuxj2nxXmYMeZlYFqauCtcVO3qQMmL6y5K8kThOGDkqti+plWM/TkZC3pOs+riBbS5DY/2/aei0mqxazCGV1JNAG+v2nLZUZCjgnGf1I3ic06PVaLIc3p7llHJS+f8A5hcZn/o3Z/j1QY4yAQTf94eLJwT4+ZwdB/EeMUmrQ42HBIE62HU6XUqv0dQt+fvMcsMsfcVLL6acjcmvxVxY7Hx+ZbYXCgg7j0ILLkXkixZ6+0Wy0f4o0K4/MIeK+LPMytv+DfHBlDIwJBsgcQ2OLW7Kb5N1FZDtFnn9os5ue+fvB+sD3ZHUey4qRzuscUeDKzOuQH2gP5roy9yqPPMWULNxwL5PxFaqQGYVpMyZDxtsc+fEn8HYnTLrzVISv9eYrX6jFi0+xjVnlj5ne/h/B9PQJkC0c3v57rx/aXjboZ/j26WECuDNGK1PMy6bCmIBMXC7rImqyO5tj6cuRt0ILPfA/eCpPmW5o2JdTFDj5qCX4q5TNfIi3YSdnpbEDqYdcx+i4U0SODNQda5mXUquSrk2rjyuTRje25ub+JJ6I4DZpBJFur29CTfcscNXPPmVzCBux5mrBfHxKvmhITxKB4AiAqszPmdVtCpquKjiTR4iMwL8qeLji8PbmO5shV3WZl1Om3qSbub32LkBcUBI7q1hRwRdxuqZa9POLmy4M+xiSgjlUZzYIUgfM06nRJlxlz3fUwJjZMm4il/EixeUmXcDk0KqHZSSXN2ea4nLZcuNzusc/wBJ6LAVcELd+BUz6jSHKSjdmqoSGO9dVwsmPDnFajGHP+oCmH7zG/pq7r02cofAf/8Ac6mXSticizYq74ivo5UIABA+3JlTKz0LjKxrl9X0h2qzuv29wjsf8Ta3D7c2NW4o7hRjzlfYdnx00DHkDKRnRch+44qLeN94lrL5TU/izcf8XT83dgzQn8R6HIPerL+052bS6TKRtwAf/ia/+Io+k6Zxa5XTmuahw8V/cLec/TtH1f05+RkArwRBX1XQjgZU45ucR/RkUitSKP8Atlf+Jwq1Pq/6LD/l4/3T55fp2n9Z0SAkMhP2BMw5/X2yH6emxMxPA4/6EDH6Zo8Z5XJl/Jof2mvEcWJguDEmP52jv9+4ph45/Ryyv8J9O0GTU6/Hl9ULHyMX/F/E9rhyAjcBS8AVORo7d1tQLF3U7WlT2hUAMO8qnJtxe6jXUd9/EVgx0O7P/EZVCjNYwvtYAJBgZOzzCLAcRTtakeYUQDfEFxxKFn9XctqUcmQtlYkWJagHvxKyt7qlIw3bSeZKjwOJJYIkj0TeOIJYnxUi98EQiAB9paEBAEFsqgj7ylX6ndgD+8MYh+RXUD6iKd3n+kEnaCOpMjLgG5mCrwOerhZFUruN1XgXHD3HOyJ9U1Z3RGXCwbacnFTppp/pvY5uZ9StsAB7ifEbbHPtjVaBVRcFsBZSqrx5M0Lgf6yg8CbseHFpcIxg3Q8myYjyz16eeGNNLk6JNxP8wv1H3A7h9v8AudbXY8Za0RiRzdcTC2jOTMCyHaYrFblm6yZ8WPOS5Iv7GIOAop4A+JsyaPKosAcNVQTicgBh145k6LU+MD6ckWwDKaviLOjCjgjn47m1mZVKseL5+YajCxsNzV8dRaGrHDfEyOQpo/FSxuX9YYzs7E+oDQLVUTk07EnaK5gW3LYg+7YaPzBUgH4E6GXTkcACx5vuYnxbWowg2FbcMB+kd3XMdgwvkzNRAAAsgxunwl+uZ0dFjVQ28Ae7vzGRvp2HNlzIuNWCjlj4M9JgQJ4ETp/p48YojroR65FIIB5lSMst01RtgMYO83Q7lMeDz3DaNKLXALA8eZRsc3APVjuLZ6W3diLyhmQLuNefvGE8cSkYHuKnGDUOU+CfFwEzFiBRH/U0arAGYUAaN8zNixMCeBfyZK21DSjmSQIaEkZOggI7hBiDfcHo2ex5kF99XLQaD94a/FdRSk7+eowE/EaamRFyYyHUEE9HmWoCpQ6l2JOKP/EYA9lwApo+fiKygJZFX4jmNDjuZ3xhhZPIgrEo5VCEt+rxMatkdyzk3+ZtfS/VUhjwe4A0+0gKL+8G2OWMP0o3YaZePmDkG2gK4MvGrqNrWAeB3AKVmUWYI+kZtpbqIzpxY7PHE1atAp3P0fiLV1yggJ0PMGkvW3Lz6bctOP6Tn5tM4J2ip2WybCSFsxNqxsfq8xNsbY4+M5cD89+JoORitZLNzRlRd11cXkQMvUWlWSlZsnt4WlnKzsS52j8TuIilbdaAic2FCL2/vDSeMYdC+VHBJv7TqNmZqsVzf5mLEiq91NmMoQQY9CYytmlbMxsG51sCAKL/ALzlaNgdQp6HU631FHETHy73qGVts+TA+bMveCItjFax0hbxchqqEoAt1F5d6r/hgbvvJ2ehWZQoG4wCl93cqrNgnrqPRbShkHMEYFBJhAy7gFVXUkuzJGTQOjFZiRhaif8A6ZJIzOTpfxGr2ZJI01R7Mi+JJIEtv0mLydiSSNWKzwDUJAKHEkkB8W3mK/ziSSAxI9T/AEr+ZgxdtJJBvh+DFkJ+qeYWP9Qkkg6BUPd+ZlyfqkkiEEx/w4GT9BkkgGTJ0Y7S9/vJJBU9N+n/AFGbcHOQXJJFWObWepXmSSS5l/5ZK5EkkCXB+JJIygT3JJJEaSSSQ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124904" y="3235734"/>
            <a:ext cx="2531930" cy="189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3" name="Picture 9" descr="C:\Users\everteb\Pictures\bez názvu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" t="18688" r="13194" b="2612"/>
          <a:stretch/>
        </p:blipFill>
        <p:spPr bwMode="auto">
          <a:xfrm>
            <a:off x="5878869" y="4185208"/>
            <a:ext cx="3024000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s://encrypted-tbn0.gstatic.com/images?q=tbn:ANd9GcS4YUGoEiRGiT3aUAlAhP_-jjiDaCGYh9FciUc3zqai8JNUGQS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10" y="1319114"/>
            <a:ext cx="5234507" cy="456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78079" y="824629"/>
            <a:ext cx="5472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Tracheální systém – longitudinální kmeny</a:t>
            </a:r>
            <a:endParaRPr lang="en-GB" sz="2400" dirty="0"/>
          </a:p>
        </p:txBody>
      </p:sp>
      <p:pic>
        <p:nvPicPr>
          <p:cNvPr id="6146" name="Picture 2" descr="http://www.zoologie.frasma.cz/mmp%200214%20sestinozi/Obr.%20021402c.vzdu%C5%A1nice_zmensenin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" t="5682" r="3113" b="2227"/>
          <a:stretch/>
        </p:blipFill>
        <p:spPr bwMode="auto">
          <a:xfrm>
            <a:off x="5878869" y="582361"/>
            <a:ext cx="2986071" cy="301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17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277038" y="404664"/>
            <a:ext cx="6643261" cy="5904655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dle počtu stigmat na hrudi a zadečku:</a:t>
            </a:r>
          </a:p>
          <a:p>
            <a:endParaRPr lang="cs-CZ" sz="600" dirty="0"/>
          </a:p>
          <a:p>
            <a:r>
              <a:rPr lang="cs-CZ" dirty="0" err="1" smtClean="0"/>
              <a:t>POLYPNEUSTIČTÍ</a:t>
            </a:r>
            <a:endParaRPr lang="cs-CZ" dirty="0" smtClean="0"/>
          </a:p>
          <a:p>
            <a:r>
              <a:rPr lang="cs-CZ" dirty="0"/>
              <a:t>	</a:t>
            </a:r>
            <a:r>
              <a:rPr lang="cs-CZ" dirty="0" err="1" smtClean="0"/>
              <a:t>holopneu</a:t>
            </a:r>
            <a:r>
              <a:rPr lang="cs-CZ" dirty="0" smtClean="0"/>
              <a:t>-  2 + 8 </a:t>
            </a:r>
            <a:r>
              <a:rPr lang="cs-CZ" sz="1800" dirty="0" smtClean="0"/>
              <a:t>(kobylky)</a:t>
            </a:r>
          </a:p>
          <a:p>
            <a:r>
              <a:rPr lang="cs-CZ" dirty="0"/>
              <a:t>	</a:t>
            </a:r>
            <a:r>
              <a:rPr lang="cs-CZ" dirty="0" err="1" smtClean="0"/>
              <a:t>peripneu</a:t>
            </a:r>
            <a:r>
              <a:rPr lang="cs-CZ" dirty="0" smtClean="0"/>
              <a:t>-  1 + 8 </a:t>
            </a:r>
            <a:r>
              <a:rPr lang="cs-CZ" sz="1800" dirty="0" smtClean="0"/>
              <a:t>(bejlomorky)</a:t>
            </a:r>
          </a:p>
          <a:p>
            <a:r>
              <a:rPr lang="cs-CZ" dirty="0"/>
              <a:t>	</a:t>
            </a:r>
            <a:r>
              <a:rPr lang="cs-CZ" dirty="0" err="1" smtClean="0"/>
              <a:t>hemipneu</a:t>
            </a:r>
            <a:r>
              <a:rPr lang="cs-CZ" dirty="0" smtClean="0"/>
              <a:t>-  1 + 7 </a:t>
            </a:r>
            <a:r>
              <a:rPr lang="cs-CZ" sz="1800" dirty="0" smtClean="0"/>
              <a:t>(</a:t>
            </a:r>
            <a:r>
              <a:rPr lang="cs-CZ" sz="1800" dirty="0" err="1" smtClean="0"/>
              <a:t>bedlobitky</a:t>
            </a:r>
            <a:r>
              <a:rPr lang="cs-CZ" sz="1800" dirty="0" smtClean="0"/>
              <a:t>)</a:t>
            </a:r>
          </a:p>
          <a:p>
            <a:endParaRPr lang="cs-CZ" dirty="0"/>
          </a:p>
          <a:p>
            <a:r>
              <a:rPr lang="cs-CZ" dirty="0" err="1" smtClean="0"/>
              <a:t>OLIGOPNEUSTIČTÍ</a:t>
            </a:r>
            <a:endParaRPr lang="cs-CZ" dirty="0" smtClean="0"/>
          </a:p>
          <a:p>
            <a:r>
              <a:rPr lang="cs-CZ" dirty="0"/>
              <a:t>	</a:t>
            </a:r>
            <a:r>
              <a:rPr lang="cs-CZ" dirty="0" err="1" smtClean="0"/>
              <a:t>amfi</a:t>
            </a:r>
            <a:r>
              <a:rPr lang="cs-CZ" dirty="0" smtClean="0"/>
              <a:t>-  1 + 1 </a:t>
            </a:r>
            <a:r>
              <a:rPr lang="cs-CZ" sz="1800" dirty="0" smtClean="0"/>
              <a:t>(</a:t>
            </a:r>
            <a:r>
              <a:rPr lang="cs-CZ" sz="1800" dirty="0" err="1" smtClean="0"/>
              <a:t>koutule</a:t>
            </a:r>
            <a:r>
              <a:rPr lang="cs-CZ" sz="1800" dirty="0" smtClean="0"/>
              <a:t>)</a:t>
            </a:r>
          </a:p>
          <a:p>
            <a:r>
              <a:rPr lang="cs-CZ" dirty="0"/>
              <a:t>	</a:t>
            </a:r>
            <a:r>
              <a:rPr lang="cs-CZ" dirty="0" smtClean="0"/>
              <a:t>meta- 0 + 1 </a:t>
            </a:r>
            <a:r>
              <a:rPr lang="cs-CZ" sz="1800" dirty="0" smtClean="0"/>
              <a:t>(komár - larva)</a:t>
            </a:r>
          </a:p>
          <a:p>
            <a:r>
              <a:rPr lang="cs-CZ" dirty="0"/>
              <a:t>	</a:t>
            </a:r>
            <a:r>
              <a:rPr lang="cs-CZ" dirty="0" smtClean="0"/>
              <a:t>pro-  1 + 0 </a:t>
            </a:r>
            <a:r>
              <a:rPr lang="cs-CZ" sz="1800" dirty="0" smtClean="0"/>
              <a:t>(komár – kukla)</a:t>
            </a:r>
          </a:p>
          <a:p>
            <a:endParaRPr lang="cs-CZ" dirty="0"/>
          </a:p>
          <a:p>
            <a:r>
              <a:rPr lang="cs-CZ" dirty="0" err="1" smtClean="0"/>
              <a:t>APNEUSTIČTÍ</a:t>
            </a:r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/>
              <a:t>0 </a:t>
            </a:r>
            <a:r>
              <a:rPr lang="cs-CZ" sz="1800" dirty="0" smtClean="0"/>
              <a:t>(žábra, celý povrch těla, </a:t>
            </a:r>
            <a:r>
              <a:rPr lang="cs-CZ" sz="1800" dirty="0" err="1" smtClean="0"/>
              <a:t>parazitoidi</a:t>
            </a:r>
            <a:r>
              <a:rPr lang="cs-CZ" sz="1800" dirty="0" smtClean="0"/>
              <a:t>)</a:t>
            </a:r>
            <a:endParaRPr lang="en-GB" sz="1800" dirty="0"/>
          </a:p>
        </p:txBody>
      </p:sp>
      <p:pic>
        <p:nvPicPr>
          <p:cNvPr id="1026" name="Picture 2" descr="http://www.zin.ru/animalia/coleoptera/images/netmet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48680"/>
            <a:ext cx="27908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23528" y="188640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Stigmata </a:t>
            </a:r>
            <a:r>
              <a:rPr lang="cs-CZ" sz="2000" dirty="0" smtClean="0"/>
              <a:t>– max. 10 párů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8026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458</TotalTime>
  <Words>151</Words>
  <Application>Microsoft Office PowerPoint</Application>
  <PresentationFormat>Předvádění na obrazovce (4:3)</PresentationFormat>
  <Paragraphs>55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Georgia</vt:lpstr>
      <vt:lpstr>Trebuchet MS</vt:lpstr>
      <vt:lpstr>Aerodynamika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everteb</dc:creator>
  <cp:lastModifiedBy>lenka</cp:lastModifiedBy>
  <cp:revision>35</cp:revision>
  <dcterms:created xsi:type="dcterms:W3CDTF">2014-04-08T12:04:39Z</dcterms:created>
  <dcterms:modified xsi:type="dcterms:W3CDTF">2019-04-11T06:32:51Z</dcterms:modified>
</cp:coreProperties>
</file>