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4" r:id="rId2"/>
    <p:sldId id="269" r:id="rId3"/>
    <p:sldId id="270" r:id="rId4"/>
    <p:sldId id="257" r:id="rId5"/>
    <p:sldId id="267" r:id="rId6"/>
    <p:sldId id="268" r:id="rId7"/>
    <p:sldId id="266" r:id="rId8"/>
    <p:sldId id="272" r:id="rId9"/>
    <p:sldId id="271" r:id="rId10"/>
    <p:sldId id="262" r:id="rId11"/>
    <p:sldId id="274" r:id="rId12"/>
    <p:sldId id="275" r:id="rId13"/>
    <p:sldId id="273" r:id="rId14"/>
    <p:sldId id="259" r:id="rId15"/>
    <p:sldId id="260" r:id="rId16"/>
    <p:sldId id="285" r:id="rId17"/>
    <p:sldId id="256" r:id="rId18"/>
    <p:sldId id="281" r:id="rId19"/>
    <p:sldId id="283" r:id="rId20"/>
    <p:sldId id="282" r:id="rId21"/>
    <p:sldId id="276" r:id="rId22"/>
    <p:sldId id="264" r:id="rId23"/>
    <p:sldId id="278" r:id="rId24"/>
    <p:sldId id="279" r:id="rId25"/>
    <p:sldId id="277" r:id="rId26"/>
    <p:sldId id="258" r:id="rId27"/>
    <p:sldId id="261" r:id="rId28"/>
    <p:sldId id="263" r:id="rId29"/>
    <p:sldId id="26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5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1CA5C-5F63-4F3D-BF89-E651F6878E3E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42F4-35C6-4C75-8680-F7BDDA67E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342F4-35C6-4C75-8680-F7BDDA67E6E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DAB611-39EB-423F-B433-C8AB9BD5AD6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QgPNn27hpUBFPM&amp;tbnid=docP6bsMJGvnCM:&amp;ved=0CAUQjRw&amp;url=http://www.biolib.cz/cz/image/id125002/&amp;ei=ESJRU636FILNtQaK4oHYDg&amp;bvm=bv.65058239,d.bGE&amp;psig=AFQjCNG0mY8ngnJZngG6dJrPtMt7421oQw&amp;ust=1397912441711494" TargetMode="External"/><Relationship Id="rId13" Type="http://schemas.openxmlformats.org/officeDocument/2006/relationships/image" Target="../media/image6.jpeg"/><Relationship Id="rId1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12" Type="http://schemas.openxmlformats.org/officeDocument/2006/relationships/hyperlink" Target="http://www.google.cz/url?sa=i&amp;rct=j&amp;q=&amp;esrc=s&amp;source=images&amp;cd=&amp;cad=rja&amp;uact=8&amp;docid=YJIF6fK6BHSStM&amp;tbnid=xzW1-XS7-M__uM:&amp;ved=0CAUQjRw&amp;url=http://www.cerambyx.uochb.cz/tripall-g.htm&amp;ei=W31WU5ueI4vdsgb47IHQCg&amp;psig=AFQjCNEKTl6Uc--5hG4LTTgkbpEGeVnKOw&amp;ust=1398263483617746" TargetMode="External"/><Relationship Id="rId17" Type="http://schemas.openxmlformats.org/officeDocument/2006/relationships/hyperlink" Target="http://www.google.cz/url?sa=i&amp;rct=j&amp;q=&amp;esrc=s&amp;source=images&amp;cd=&amp;cad=rja&amp;uact=8&amp;docid=0ZQvNN5F5KHFRM&amp;tbnid=CldU_pgve0y8yM:&amp;ved=0CAUQjRw&amp;url=http://www.wmap.cz/opk/mot/motyl/mot298.htm&amp;ei=LnVWU66pB4bKtQbsxoCACA&amp;bvm=bv.65177938,d.bGQ&amp;psig=AFQjCNHlaZzaist8PHUPw7KeYFqYuvHBoQ&amp;ust=1398261402621917" TargetMode="External"/><Relationship Id="rId2" Type="http://schemas.openxmlformats.org/officeDocument/2006/relationships/hyperlink" Target="http://www.google.cz/url?sa=i&amp;rct=j&amp;q=&amp;esrc=s&amp;source=images&amp;cd=&amp;cad=rja&amp;uact=8&amp;docid=UZJqjZeHa4PGGM&amp;tbnid=Ub58ByaCEBAaKM:&amp;ved=0CAUQjRw&amp;url=http://love-to-animals.blog.cz/0803/termitiste&amp;ei=1yVWU-jhJ4SHtQb3uIHACg&amp;bvm=bv.65177938,d.bGQ&amp;psig=AFQjCNHnD8noR05ZnDGs-13JTHQ_Na26Xw&amp;ust=1398240875853614" TargetMode="External"/><Relationship Id="rId16" Type="http://schemas.openxmlformats.org/officeDocument/2006/relationships/image" Target="../media/image8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&amp;esrc=s&amp;source=images&amp;cd=&amp;cad=rja&amp;uact=8&amp;docid=qctg2lmI_bxsJM&amp;tbnid=DERcMY-IgqJcXM:&amp;ved=0CAUQjRw&amp;url=http://www.natureconservationimaging.com/Pages/nature_conservation_imaging_gardens_social_wasps.htm&amp;ei=GWtVU4WAOsmWtAbnpIGgBw&amp;psig=AFQjCNHMA2BIO5J--K6_o99rEjfu0wrfAw&amp;ust=1398192713753416" TargetMode="Externa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5" Type="http://schemas.openxmlformats.org/officeDocument/2006/relationships/image" Target="../media/image7.jpeg"/><Relationship Id="rId10" Type="http://schemas.openxmlformats.org/officeDocument/2006/relationships/hyperlink" Target="http://www.google.cz/url?sa=i&amp;rct=j&amp;q=&amp;esrc=s&amp;source=images&amp;cd=&amp;cad=rja&amp;uact=8&amp;docid=S0qqhJCq5FGUNM&amp;tbnid=7RCnDyey4QSNqM:&amp;ved=0CAUQjRw&amp;url=http://www.biolib.cz/cz/image/id211697/&amp;ei=FztWU6zvIMeb0QWt3YDYDQ&amp;bvm=bv.65177938,d.bGE&amp;psig=AFQjCNH3A43LMW-SO8EDefH57Fqh6z7XUg&amp;ust=1398246522448933" TargetMode="External"/><Relationship Id="rId19" Type="http://schemas.openxmlformats.org/officeDocument/2006/relationships/hyperlink" Target="http://www.google.cz/url?sa=i&amp;rct=j&amp;q=&amp;esrc=s&amp;source=images&amp;cd=&amp;cad=rja&amp;uact=8&amp;docid=iLl8xwEwBFDwHM&amp;tbnid=0a0kCi5IQ7OZXM:&amp;ved=0CAUQjRw&amp;url=http://bernard.langellier.pagesperso-orange.fr/noisetier/noismang.htm&amp;ei=P9xPU6vzBobctAa8-oGQAw&amp;bvm=bv.64764171,d.bGQ&amp;psig=AFQjCNGywzhBLLHFkIA7JewXyFc2_ldkEw&amp;ust=1397827905113866" TargetMode="External"/><Relationship Id="rId4" Type="http://schemas.openxmlformats.org/officeDocument/2006/relationships/hyperlink" Target="http://www.google.cz/url?sa=i&amp;rct=j&amp;q=&amp;esrc=s&amp;source=images&amp;cd=&amp;cad=rja&amp;uact=8&amp;docid=G8g4OIN7-GJZ6M&amp;tbnid=Oj4yzA12DSAJpM:&amp;ved=0CAUQjRw&amp;url=http://www.antark.net/ant-species/wood-ant-formica-rufa.html&amp;ei=nidWU_vGFovHtAbR4YGwCA&amp;bvm=bv.65177938,d.bGQ&amp;psig=AFQjCNH5TgzRPvPSW6qK4eSodclWUObWIg&amp;ust=1398241537961467" TargetMode="External"/><Relationship Id="rId9" Type="http://schemas.openxmlformats.org/officeDocument/2006/relationships/image" Target="../media/image4.jpeg"/><Relationship Id="rId14" Type="http://schemas.openxmlformats.org/officeDocument/2006/relationships/hyperlink" Target="http://www.google.cz/url?sa=i&amp;rct=j&amp;q=&amp;esrc=s&amp;source=images&amp;cd=&amp;cad=rja&amp;uact=8&amp;docid=KN_OtPR8lm2FeM&amp;tbnid=57WUwsym79dRBM:&amp;ved=0CAUQjRw&amp;url=http://ozahrade.webnode.cz/choroby-a-skudci-zeleniny/chorby-kostalove-zeleniny/skodlivy-skudci/&amp;ei=FnRWU6v-IceHtAbk5IB4&amp;bvm=bv.65177938,d.bGQ&amp;psig=AFQjCNFfnbL-zZhYmiOsl9SRgst_lXk4UA&amp;ust=139826104045262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z/url?sa=i&amp;rct=j&amp;q=&amp;esrc=s&amp;source=images&amp;cd=&amp;cad=rja&amp;uact=8&amp;docid=QgPNn27hpUBFPM&amp;tbnid=docP6bsMJGvnCM:&amp;ved=0CAUQjRw&amp;url=http://www.biolib.cz/cz/image/id125002/&amp;ei=ESJRU636FILNtQaK4oHYDg&amp;bvm=bv.65058239,d.bGE&amp;psig=AFQjCNG0mY8ngnJZngG6dJrPtMt7421oQw&amp;ust=139791244171149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hyperlink" Target="http://www.google.cz/url?sa=i&amp;rct=j&amp;q=&amp;esrc=s&amp;source=images&amp;cd=&amp;cad=rja&amp;uact=8&amp;docid=3GVhSCOgYbX-OM&amp;tbnid=kA6T5geCSMpNoM:&amp;ved=0CAUQjRw&amp;url=http://www.biolib.cz/cz/image/id115767/&amp;ei=ZCJRU5HjB4XKsgbfxYDYBA&amp;bvm=bv.65058239,d.bGE&amp;psig=AFQjCNG0mY8ngnJZngG6dJrPtMt7421oQw&amp;ust=139791244171149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jpeg"/><Relationship Id="rId2" Type="http://schemas.openxmlformats.org/officeDocument/2006/relationships/hyperlink" Target="http://www.google.cz/url?sa=i&amp;rct=j&amp;q=&amp;esrc=s&amp;source=images&amp;cd=&amp;cad=rja&amp;uact=8&amp;docid=S0qqhJCq5FGUNM&amp;tbnid=7RCnDyey4QSNqM:&amp;ved=0CAUQjRw&amp;url=http://www.biolib.cz/cz/image/id211697/&amp;ei=FztWU6zvIMeb0QWt3YDYDQ&amp;bvm=bv.65177938,d.bGE&amp;psig=AFQjCNH3A43LMW-SO8EDefH57Fqh6z7XUg&amp;ust=13982465224489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v-5Y7smsdmlZxM&amp;tbnid=bmc5_Bzrbo4k_M:&amp;ved=0CAUQjRw&amp;url=http://educacionyentorno.blogspot.com/2013/06/verrugas-de-tilo.html&amp;ei=PzxWU9qNCbGR0QWUooCwCA&amp;bvm=bv.65177938,d.bGE&amp;psig=AFQjCNGaqHEk6ST7duYPo4aXZJwcf6VJdA&amp;ust=1398246820377738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google.cz/url?sa=i&amp;rct=j&amp;q=&amp;esrc=s&amp;source=images&amp;cd=&amp;cad=rja&amp;uact=8&amp;docid=mxj4Ai7tkv_eCM&amp;tbnid=gGN5w94OyAzuoM:&amp;ved=0CAUQjRw&amp;url=http://bugguide.net/node/view/600217&amp;ei=dTtWU4aOD-SO0AWYEQ&amp;bvm=bv.65177938,d.bGE&amp;psig=AFQjCNH3A43LMW-SO8EDefH57Fqh6z7XUg&amp;ust=13982465224489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z/url?sa=i&amp;rct=j&amp;q=&amp;esrc=s&amp;source=images&amp;cd=&amp;cad=rja&amp;uact=8&amp;docid=OgFDw12TDxEqQM&amp;tbnid=M_Lelv_z4OvzfM:&amp;ved=0CAUQjRw&amp;url=http://www.e-herbar.net/main.php?g2_itemId%3D2524&amp;ei=xmBWU8LUE8aDtAbXroCgDw&amp;bvm=bv.65177938,d.bGQ&amp;psig=AFQjCNGMd7KD9xtxmD67KO2ZFRZzINszXQ&amp;ust=13982488629581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www.google.cz/url?sa=i&amp;rct=j&amp;q=&amp;esrc=s&amp;source=images&amp;cd=&amp;cad=rja&amp;uact=8&amp;docid=wB2D2lzPBEsaQM&amp;tbnid=iwT1E7QxBujNzM:&amp;ved=0CAUQjRw&amp;url=http://www.e-herbar.net/main.php?g2_itemId%3D2638&amp;ei=gWZWU6T7G4fesgagl4G4Aw&amp;bvm=bv.65177938,d.bGQ&amp;psig=AFQjCNGMd7KD9xtxmD67KO2ZFRZzINszXQ&amp;ust=139824886295814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hcNWTE6XMKGsuM&amp;tbnid=ukKMljKOsiu3cM:&amp;ved=0CAUQjRw&amp;url=http://www.e-herbar.net/main.php?g2_itemId%3D1921&amp;ei=nmVWU-7kDYfLsgbl7YHIAw&amp;bvm=bv.65177938,d.bGQ&amp;psig=AFQjCNErOE7SNTE0tAbAR7K9r30xty0p6w&amp;ust=1398257318921469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hyperlink" Target="http://www.google.cz/url?sa=i&amp;rct=j&amp;q=&amp;esrc=s&amp;source=images&amp;cd=&amp;cad=rja&amp;uact=8&amp;docid=xt4K19DuPTAg1M&amp;tbnid=1c42Jgb8gctl3M:&amp;ved=0CAUQjRw&amp;url=http://wanda.uef.fi/biologia/nyman/InsectsOnBirchGallinducers.htm&amp;ei=tzlWU9rsGYnqswbelIHQBQ&amp;psig=AFQjCNEYSg6P1qLRRJJ5ad7bsI7EDPYUBQ&amp;ust=139824619685849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VN3eOXorWACpzM&amp;tbnid=KWlwL1CjcxF79M:&amp;ved=0CAUQjRw&amp;url=http://www.e-herbar.net/main.php?g2_itemId%3D11090&amp;ei=amVWU8tkw6u0BoTugagH&amp;bvm=bv.65177938,d.bGQ&amp;psig=AFQjCNErOE7SNTE0tAbAR7K9r30xty0p6w&amp;ust=1398257318921469" TargetMode="External"/><Relationship Id="rId5" Type="http://schemas.openxmlformats.org/officeDocument/2006/relationships/image" Target="../media/image49.jpeg"/><Relationship Id="rId4" Type="http://schemas.openxmlformats.org/officeDocument/2006/relationships/hyperlink" Target="http://www.google.cz/url?sa=i&amp;rct=j&amp;q=&amp;esrc=s&amp;source=images&amp;cd=&amp;cad=rja&amp;uact=8&amp;docid=at30zZsKzfzJ5M&amp;tbnid=huI2FfbNJ_FgyM:&amp;ved=0CAUQjRw&amp;url=http://bugguide.net/node/view/176709/bgpage&amp;ei=TzpWU9b9FMnDtQa4t4G4CA&amp;psig=AFQjCNEYSg6P1qLRRJJ5ad7bsI7EDPYUBQ&amp;ust=1398246196858493" TargetMode="External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hyperlink" Target="http://www.google.cz/url?sa=i&amp;rct=j&amp;q=&amp;esrc=s&amp;source=images&amp;cd=&amp;cad=rja&amp;uact=8&amp;docid=iN1bVUYthrMSFM&amp;tbnid=1RG4Ki-BWB8bpM:&amp;ved=0CAUQjRw&amp;url=http://www.biolib.cz/cz/image/id151864/&amp;ei=c99PU9SnKMettAa7tYHIDw&amp;bvm=bv.64764171,d.bGQ&amp;psig=AFQjCNFRJ6U25gPEb7iS_WXTmarqkANlAA&amp;ust=139782986388917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tNH8RG3OmjC-aM&amp;tbnid=6rdfyQQvst8CjM:&amp;ved=0CAUQjRw&amp;url=http://www.arbofux.de/rosengallwespe.html&amp;ei=EuBPU_q1DYSJtAadkIDYDw&amp;bvm=bv.64764171,d.bGQ&amp;psig=AFQjCNFRJ6U25gPEb7iS_WXTmarqkANlAA&amp;ust=1397829863889177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://www.google.cz/url?sa=i&amp;rct=j&amp;q=&amp;esrc=s&amp;source=images&amp;cd=&amp;cad=rja&amp;uact=8&amp;docid=IrsvhjbhwB_6wM&amp;tbnid=pGv_CUfXsvivTM:&amp;ved=0CAUQjRw&amp;url=http://www.naturespot.org.uk/species/bedeguar-gall-wasp&amp;ei=8t9PU9faFsORtAa144GQCA&amp;bvm=bv.64764171,d.bGQ&amp;psig=AFQjCNFRJ6U25gPEb7iS_WXTmarqkANlAA&amp;ust=1397829863889177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C0CYkSqGAHm4LM&amp;tbnid=qjQFZ9RYkXvrcM:&amp;ved=0CAUQjRw&amp;url=http://svabblog.rajce.idnes.cz/Zlabatka_dubenkova,_Andricus_kollari&amp;ei=0UFWU8n6FcrrswaFhYHQAg&amp;bvm=bv.65177938,d.bGQ&amp;psig=AFQjCNHvMyo0F-1bvESs2yZv1l4fEgYAxA&amp;ust=1398248130276309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hyperlink" Target="http://www.google.cz/url?sa=i&amp;rct=j&amp;q=&amp;esrc=s&amp;source=images&amp;cd=&amp;cad=rja&amp;uact=8&amp;docid=gAUxHCVZdojjyM&amp;tbnid=5qezhNJv4DdmeM:&amp;ved=0CAUQjRw&amp;url=http://www.biolib.cz/cz/image/id61671/&amp;ei=suBPU9PQMcSdtQb4gYHoBw&amp;bvm=bv.64764171,d.bGQ&amp;psig=AFQjCNEVMyp4Tp2FnJXlq9CVIyJ2Gb3M3g&amp;ust=139783017502411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NK4ZjNJOKVzXMM&amp;tbnid=_CVkg1snyRwLnM:&amp;ved=0CAUQjRw&amp;url=http://www.biolib.cz/cz/image/id68350/&amp;ei=jkFWU56FOYfYtAaYwoGoAQ&amp;bvm=bv.65177938,d.bGQ&amp;psig=AFQjCNHvMyo0F-1bvESs2yZv1l4fEgYAxA&amp;ust=1398248130276309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www.google.cz/url?sa=i&amp;rct=j&amp;q=&amp;esrc=s&amp;source=images&amp;cd=&amp;cad=rja&amp;uact=8&amp;docid=hYAFsAg8bu_n4M&amp;tbnid=btouW-v_QODqnM:&amp;ved=0CAUQjRw&amp;url=http://mycoweb.narod.ru/fungi/Informe/SAE_X_files_2.html&amp;ei=aeFPU-HGN4mItQamxYDgAw&amp;bvm=bv.64764171,d.bGQ&amp;psig=AFQjCNEs2Gki4vZjUbQ0_1djlXMbJd4Ngw&amp;ust=1397830273408681" TargetMode="External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0.jpeg"/><Relationship Id="rId2" Type="http://schemas.openxmlformats.org/officeDocument/2006/relationships/hyperlink" Target="http://www.google.cz/url?sa=i&amp;rct=j&amp;q=&amp;esrc=s&amp;source=images&amp;cd=&amp;cad=rja&amp;uact=8&amp;docid=ud5K2CX6pj5xwM&amp;tbnid=xz59cmgqhChXTM:&amp;ved=0CAUQjRw&amp;url=http://www.stopa.cso.pl/galeria/chrzaszcze/html/3200.htm&amp;ei=ANhPU9rnDoOHtQaJhIDIDw&amp;bvm=bv.64764171,d.bGQ&amp;psig=AFQjCNGywzhBLLHFkIA7JewXyFc2_ldkEw&amp;ust=139782790511386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&amp;esrc=s&amp;source=images&amp;cd=&amp;cad=rja&amp;uact=8&amp;docid=iLl8xwEwBFDwHM&amp;tbnid=0a0kCi5IQ7OZXM:&amp;ved=0CAUQjRw&amp;url=http://bernard.langellier.pagesperso-orange.fr/noisetier/noismang.htm&amp;ei=P9xPU6vzBobctAa8-oGQAw&amp;bvm=bv.64764171,d.bGQ&amp;psig=AFQjCNGywzhBLLHFkIA7JewXyFc2_ldkEw&amp;ust=1397827905113866" TargetMode="External"/><Relationship Id="rId5" Type="http://schemas.openxmlformats.org/officeDocument/2006/relationships/image" Target="../media/image66.jpeg"/><Relationship Id="rId4" Type="http://schemas.openxmlformats.org/officeDocument/2006/relationships/hyperlink" Target="http://www.google.cz/url?sa=i&amp;rct=j&amp;q=&amp;esrc=s&amp;source=images&amp;cd=&amp;cad=rja&amp;uact=8&amp;docid=NggkEtfOUtGWBM&amp;tbnid=-fWQGtlG4j5TlM:&amp;ved=0CAUQjRw&amp;url=http://www.entomart.be/INS-1986.html&amp;ei=29tPU9WWHonKtQbtkIGYAg&amp;bvm=bv.64764171,d.bGQ&amp;psig=AFQjCNGywzhBLLHFkIA7JewXyFc2_ldkEw&amp;ust=139782790511386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uJLKGwm7RPk-yM&amp;tbnid=my39ai2tKopgYM:&amp;ved=0CAUQjRw&amp;url=http://www.agromanual.cz/cz/clanky/ochrana-rostlin-a-pestovani/ochrana-obecne/aktualni-doporuceni-pro-zahrady-sady-a-vinice-duben-a-kveten-2014.html&amp;ei=uHtWU_rTB4rXtAaKv4C4BQ&amp;psig=AFQjCNF-kgSAJ-Op9rSQROYALVxzNaSj7w&amp;ust=1398263017763175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3.png"/><Relationship Id="rId7" Type="http://schemas.openxmlformats.org/officeDocument/2006/relationships/image" Target="../media/image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YJIF6fK6BHSStM&amp;tbnid=xzW1-XS7-M__uM:&amp;ved=0CAUQjRw&amp;url=http://www.cerambyx.uochb.cz/tripall-g.htm&amp;ei=W31WU5ueI4vdsgb47IHQCg&amp;psig=AFQjCNEKTl6Uc--5hG4LTTgkbpEGeVnKOw&amp;ust=1398263483617746" TargetMode="External"/><Relationship Id="rId5" Type="http://schemas.openxmlformats.org/officeDocument/2006/relationships/image" Target="../media/image74.jpeg"/><Relationship Id="rId4" Type="http://schemas.openxmlformats.org/officeDocument/2006/relationships/hyperlink" Target="http://www.google.cz/url?sa=i&amp;rct=j&amp;q=&amp;esrc=s&amp;source=images&amp;cd=&amp;cad=rja&amp;uact=8&amp;docid=fv07hxu8-jyl-M&amp;tbnid=WyM6JuJsXRbffM:&amp;ved=0CAUQjRw&amp;url=http://www.calla.cz/stromyahmyz/tesarik-obrovsky.php&amp;ei=_31WU73WGobVsgaKhYHQAQ&amp;psig=AFQjCNEKTl6Uc--5hG4LTTgkbpEGeVnKOw&amp;ust=1398263483617746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KtzFBq0HBzpE5M&amp;tbnid=VyQTRRRIkMLB6M:&amp;ved=0CAUQjRw&amp;url=http://cs.wikipedia.org/wiki/Termiti&amp;ei=ESZWU7TaOcSRtQaZkYDADw&amp;bvm=bv.65177938,d.bGQ&amp;psig=AFQjCNHnD8noR05ZnDGs-13JTHQ_Na26Xw&amp;ust=1398240875853614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cz/url?sa=i&amp;rct=j&amp;q=&amp;esrc=s&amp;source=images&amp;cd=&amp;cad=rja&amp;uact=8&amp;docid=b-sOTbX_WeuMsM&amp;tbnid=NBTxiBMO0XMG4M:&amp;ved=0CAUQjRw&amp;url=http://vtm.e15.cz/clanek/termiti-kralovna-zije-ve-svych-dcerach&amp;ei=NSVWU8DbKMSPtAb3sIHIDw&amp;bvm=bv.65177938,d.bGQ&amp;psig=AFQjCNHnD8noR05ZnDGs-13JTHQ_Na26Xw&amp;ust=139824087585361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&amp;esrc=s&amp;source=images&amp;cd=&amp;cad=rja&amp;uact=8&amp;docid=UZJqjZeHa4PGGM&amp;tbnid=Ub58ByaCEBAaKM:&amp;ved=0CAUQjRw&amp;url=http://love-to-animals.blog.cz/0803/termitiste&amp;ei=1yVWU-jhJ4SHtQb3uIHACg&amp;bvm=bv.65177938,d.bGQ&amp;psig=AFQjCNHnD8noR05ZnDGs-13JTHQ_Na26Xw&amp;ust=1398240875853614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www.google.cz/url?sa=i&amp;rct=j&amp;q=&amp;esrc=s&amp;source=images&amp;cd=&amp;cad=rja&amp;uact=8&amp;docid=EQ6F3R8ggP8KDM&amp;tbnid=RSU5WFpM-pHdoM:&amp;ved=0CAUQjRw&amp;url=http://www.zoo-foto.cz/galerie/australie/&amp;ei=piVWU6mVIcmMtAbe5IGADQ&amp;bvm=bv.65177938,d.bGQ&amp;psig=AFQjCNHnD8noR05ZnDGs-13JTHQ_Na26Xw&amp;ust=1398240875853614" TargetMode="External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Tw72pAi6hAE0EM&amp;tbnid=Ok5mEdBYbqzjqM:&amp;ved=0CAUQjRw&amp;url=http://motyli.kolas.cz/foto/mikrolep/12811076.htm&amp;ei=1mtWU87yIovdsgb47IHQCg&amp;bvm=bv.65177938,d.bGQ&amp;psig=AFQjCNGzkjMuStir5REQ7rUlQercaB0yjw&amp;ust=1398258691113165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2.jpeg"/><Relationship Id="rId2" Type="http://schemas.openxmlformats.org/officeDocument/2006/relationships/hyperlink" Target="http://www.google.cz/url?sa=i&amp;rct=j&amp;q=&amp;esrc=s&amp;source=images&amp;cd=&amp;cad=rja&amp;uact=8&amp;docid=gHX2JNlOZE7KUM&amp;tbnid=F6WEypYLfpt6_M:&amp;ved=0CAUQjRw&amp;url=http://www.propher.cz/4-produkty/12-mestska-zelen.html&amp;ei=42pWU4SDOIjRtAb-1ICYDw&amp;bvm=bv.65177938,d.bGQ&amp;psig=AFQjCNGzkjMuStir5REQ7rUlQercaB0yjw&amp;ust=139825869111316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qUSQin4erATq1M&amp;tbnid=LD4WnvG4a6ihsM:&amp;ved=0CAUQjRw&amp;url=http://www.naturabohemica.cz/aesculus-hippocastanum/&amp;ei=QGtWU6vMMMfZsgaCuYGIAw&amp;bvm=bv.65177938,d.bGQ&amp;psig=AFQjCNGzkjMuStir5REQ7rUlQercaB0yjw&amp;ust=1398258691113165" TargetMode="External"/><Relationship Id="rId5" Type="http://schemas.openxmlformats.org/officeDocument/2006/relationships/image" Target="../media/image81.jpeg"/><Relationship Id="rId4" Type="http://schemas.openxmlformats.org/officeDocument/2006/relationships/hyperlink" Target="http://www.google.cz/url?sa=i&amp;rct=j&amp;q=&amp;esrc=s&amp;source=images&amp;cd=&amp;cad=rja&amp;uact=8&amp;docid=kH2q5ID9ythxvM&amp;tbnid=jl6apOfncoSAmM:&amp;ved=0CAUQjRw&amp;url=http://svabblog.wordpress.com/2013/09/14/traktat-o-dokonalosti-klinenky-jirovcove/&amp;ei=A2tWU4zTO8SdtAaq3YCoDQ&amp;bvm=bv.65177938,d.bGQ&amp;psig=AFQjCNGzkjMuStir5REQ7rUlQercaB0yjw&amp;ust=1398258691113165" TargetMode="External"/><Relationship Id="rId9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hyperlink" Target="http://upload.wikimedia.org/wikipedia/commons/a/a2/Rhyacionia_buoliana_1_beentree.jpg" TargetMode="External"/><Relationship Id="rId7" Type="http://schemas.openxmlformats.org/officeDocument/2006/relationships/hyperlink" Target="http://www.google.cz/url?sa=i&amp;rct=j&amp;q=&amp;esrc=s&amp;source=images&amp;cd=&amp;cad=rja&amp;uact=8&amp;docid=DvrMHhRL5ugxRM&amp;tbnid=8Qlnjkw8jgpVsM:&amp;ved=0CAUQjRw&amp;url=http://commons.wikimedia.org/wiki/File:Rhyacionia_buoliana_female.jpg&amp;ei=nnFWU7PHG4zHsgbR3ICwBw&amp;bvm=bv.65177938,d.bGQ&amp;psig=AFQjCNFprwhyM2mbjLSOPedBiM_DKPtfYw&amp;ust=1398260451424805" TargetMode="External"/><Relationship Id="rId2" Type="http://schemas.openxmlformats.org/officeDocument/2006/relationships/hyperlink" Target="https://www.google.cz/url?sa=i&amp;rct=j&amp;q=&amp;esrc=s&amp;source=images&amp;cd=&amp;cad=rja&amp;uact=8&amp;docid=ZjrBHOAUgWzHXM&amp;tbnid=Jo8iblT-G_JK7M:&amp;ved=0CAUQjRw&amp;url=https://www.flickr.com/photos/gardenorganic/6279587257/&amp;ei=CmNWU-C3C8rctAbTg4GQDA&amp;bvm=bv.65177938,d.bGQ&amp;psig=AFQjCNHDDixcQ_s3PhlrO2dyVCyL5x68WA&amp;ust=139825587493201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hyperlink" Target="http://www.google.cz/url?sa=i&amp;rct=j&amp;q=&amp;esrc=s&amp;source=images&amp;cd=&amp;cad=rja&amp;uact=8&amp;docid=DvrMHhRL5ugxRM&amp;tbnid=8Qlnjkw8jgpVsM:&amp;ved=0CAUQjRw&amp;url=http://www.butterfly.webz.cz/obalecoviti.html&amp;ei=jXFWU_bPHsSWtQbQioCgDA&amp;bvm=bv.65177938,d.bGQ&amp;psig=AFQjCNFprwhyM2mbjLSOPedBiM_DKPtfYw&amp;ust=1398260451424805" TargetMode="External"/><Relationship Id="rId4" Type="http://schemas.openxmlformats.org/officeDocument/2006/relationships/image" Target="../media/image84.jpeg"/><Relationship Id="rId9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x9k_pIIbT580-M&amp;tbnid=imxwum4WOgivyM:&amp;ved=0CAUQjRw&amp;url=http://www.chovzvirat.cz/zvire/1054-belasek-zelny/&amp;ei=hnRWU-epO4fAtAbkzoDYAw&amp;bvm=bv.65177938,d.bGQ&amp;psig=AFQjCNFfnbL-zZhYmiOsl9SRgst_lXk4UA&amp;ust=1398261040452625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89.jpeg"/><Relationship Id="rId2" Type="http://schemas.openxmlformats.org/officeDocument/2006/relationships/hyperlink" Target="http://www.google.cz/url?sa=i&amp;rct=j&amp;q=&amp;esrc=s&amp;source=images&amp;cd=&amp;cad=rja&amp;uact=8&amp;docid=33Lm3wg5Tep9fM&amp;tbnid=Q3Ad_343QDBhiM:&amp;ved=0CAUQjRw&amp;url=http://www.biolib.cz/cz/image/id107143/&amp;ei=y3NWU4PIDseXtAa35YCQAg&amp;bvm=bv.65177938,d.bGQ&amp;psig=AFQjCNFfnbL-zZhYmiOsl9SRgst_lXk4UA&amp;ust=13982610404526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rrVed4pUT2o0_M&amp;tbnid=mp9M9hpalx1aLM:&amp;ved=0CAUQjRw&amp;url=http://jaroslavstepan.cz/index.php?showimage%3D104&amp;ei=MXRWU7b7JIXTtAah9IHwCQ&amp;bvm=bv.65177938,d.bGQ&amp;psig=AFQjCNFfnbL-zZhYmiOsl9SRgst_lXk4UA&amp;ust=1398261040452625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91.jpeg"/><Relationship Id="rId4" Type="http://schemas.openxmlformats.org/officeDocument/2006/relationships/hyperlink" Target="http://www.google.cz/url?sa=i&amp;rct=j&amp;q=&amp;esrc=s&amp;source=images&amp;cd=&amp;cad=rja&amp;uact=8&amp;docid=KN_OtPR8lm2FeM&amp;tbnid=57WUwsym79dRBM:&amp;ved=0CAUQjRw&amp;url=http://ozahrade.webnode.cz/choroby-a-skudci-zeleniny/chorby-kostalove-zeleniny/skodlivy-skudci/&amp;ei=FnRWU6v-IceHtAbk5IB4&amp;bvm=bv.65177938,d.bGQ&amp;psig=AFQjCNFfnbL-zZhYmiOsl9SRgst_lXk4UA&amp;ust=1398261040452625" TargetMode="External"/><Relationship Id="rId9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jpeg"/><Relationship Id="rId7" Type="http://schemas.openxmlformats.org/officeDocument/2006/relationships/hyperlink" Target="http://www.google.cz/url?sa=i&amp;source=images&amp;cd=&amp;cad=rja&amp;uact=8&amp;docid=OaI5m9BVS8eaqM&amp;tbnid=ysEhx32HMbOmMM:&amp;ved=0CAgQjRw&amp;url=http://ukmoths.org.uk/show.php?bf%3D425&amp;ei=4nZWU6LnDqb-ygOvpYCIBg&amp;psig=AFQjCNGEjLTWh426Fo9BE7rd7yUjB2eCWA&amp;ust=1398261858324688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hyperlink" Target="http://www.google.cz/url?sa=i&amp;rct=j&amp;q=&amp;esrc=s&amp;source=images&amp;cd=&amp;cad=rja&amp;uact=8&amp;docid=0ZQvNN5F5KHFRM&amp;tbnid=CldU_pgve0y8yM:&amp;ved=0CAUQjRw&amp;url=http://www.wmap.cz/opk/mot/motyl/mot298.htm&amp;ei=LnVWU66pB4bKtQbsxoCACA&amp;bvm=bv.65177938,d.bGQ&amp;psig=AFQjCNHlaZzaist8PHUPw7KeYFqYuvHBoQ&amp;ust=1398261402621917" TargetMode="External"/><Relationship Id="rId10" Type="http://schemas.openxmlformats.org/officeDocument/2006/relationships/image" Target="../media/image97.jpeg"/><Relationship Id="rId4" Type="http://schemas.openxmlformats.org/officeDocument/2006/relationships/image" Target="../media/image94.jpeg"/><Relationship Id="rId9" Type="http://schemas.openxmlformats.org/officeDocument/2006/relationships/hyperlink" Target="http://www.google.cz/url?sa=i&amp;rct=j&amp;q=&amp;esrc=s&amp;source=images&amp;cd=&amp;cad=rja&amp;uact=8&amp;docid=AzhLa50FeSmtfM&amp;tbnid=tT0AzRx16yVDoM:&amp;ved=0CAUQjRw&amp;url=http://salvia-os.cz/zivocichove/motyli/204-yponomeuta-evonymella&amp;ei=mXZWU4bOJoaHswadkoEw&amp;psig=AFQjCNHlaZzaist8PHUPw7KeYFqYuvHBoQ&amp;ust=139826140262191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upload.wikimedia.org/wikipedia/commons/c/c8/Traumatocampa_pityocampa0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hyperlink" Target="http://www.google.cz/url?sa=i&amp;rct=j&amp;q=&amp;esrc=s&amp;source=images&amp;cd=&amp;cad=rja&amp;uact=8&amp;docid=ZqWvg9vowurRJM&amp;tbnid=7Vsa-Ec0HDetoM:&amp;ved=0CAUQjRw&amp;url=http://www.biolib.cz/cz/image/id22113/&amp;ei=pnJWU6jXJ8OGtAaNl4GYDQ&amp;bvm=bv.65177938,d.bGQ&amp;psig=AFQjCNGtmC-HJvHjNzbHGAH6loBWALIOpw&amp;ust=1398260755511327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GNxjV2si7oD_KM&amp;tbnid=Rb4nqO5pgPINjM:&amp;ved=0CAUQjRw&amp;url=http://www.naturamediterraneo.com/forum/topic.asp?TOPIC_ID%3D102227&amp;ei=cmJWU93vHYPYtAaI1IHADw&amp;bvm=bv.65177938,d.bGQ&amp;psig=AFQjCNHDDixcQ_s3PhlrO2dyVCyL5x68WA&amp;ust=1398255874932013" TargetMode="External"/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2" Type="http://schemas.openxmlformats.org/officeDocument/2006/relationships/hyperlink" Target="http://www.google.cz/url?sa=i&amp;rct=j&amp;q=&amp;esrc=s&amp;source=images&amp;cd=&amp;cad=rja&amp;uact=8&amp;docid=9UF1rhwQId68IM&amp;tbnid=K3cacOaGSbSfNM:&amp;ved=0CAUQjRw&amp;url=http://bitacoradelcromosoma.blogspot.com/2011_04_01_archive.html&amp;ei=yt5PU5TbBo_Ysgb1ioHgCg&amp;bvm=bv.64764171,d.bGQ&amp;psig=AFQjCNEv2TUpb92SxJBNFnp4l7PnuVwL1g&amp;ust=139782965051647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bllWHMFAIKLYpM&amp;tbnid=7HxJV6wsXz9XOM:&amp;ved=0CAUQjRw&amp;url=http://www.floranazahrade.cz/poradna/aktuality5.htm&amp;ei=QN9PU7n9D4OHtQaJhIDIDw&amp;bvm=bv.64764171,d.bGQ&amp;psig=AFQjCNEv2TUpb92SxJBNFnp4l7PnuVwL1g&amp;ust=1397829650516473" TargetMode="External"/><Relationship Id="rId11" Type="http://schemas.openxmlformats.org/officeDocument/2006/relationships/image" Target="../media/image104.jpeg"/><Relationship Id="rId5" Type="http://schemas.openxmlformats.org/officeDocument/2006/relationships/image" Target="../media/image101.jpeg"/><Relationship Id="rId10" Type="http://schemas.openxmlformats.org/officeDocument/2006/relationships/hyperlink" Target="http://www.google.cz/url?sa=i&amp;rct=j&amp;q=&amp;esrc=s&amp;source=images&amp;cd=&amp;cad=rja&amp;uact=8&amp;docid=mMvZqfhT3MJk8M&amp;tbnid=XhzdyvN5KolbJM:&amp;ved=0CAUQjRw&amp;url=http://www.agromanual.cz/cz/clanky/ochrana-rostlin-a-pestovani/ochrana-obecne/aktualni-prehled-ochrany-zahrad-sadu-a-vinic-cervenec-a-srpen.html&amp;ei=TGNWU42LGsiNtQbq34G4BQ&amp;bvm=bv.65177938,d.bGQ&amp;psig=AFQjCNFO73WxyDEcwZcw7MIFVdLLb7RMLQ&amp;ust=1398256839608242" TargetMode="External"/><Relationship Id="rId4" Type="http://schemas.openxmlformats.org/officeDocument/2006/relationships/hyperlink" Target="http://www.google.cz/url?sa=i&amp;rct=j&amp;q=&amp;esrc=s&amp;source=images&amp;cd=&amp;cad=rja&amp;uact=8&amp;docid=so9uvmCRo0Ae4M&amp;tbnid=n6EBpGjAdj-B-M:&amp;ved=0CAUQjRw&amp;url=http://zahradaweb.cz/co-vsechno-bychom-meli-vedet-o-vrtuli-tresnove/&amp;ei=Bd9PU-mZLoXZsgb_x4D4Ag&amp;bvm=bv.64764171,d.bGQ&amp;psig=AFQjCNEv2TUpb92SxJBNFnp4l7PnuVwL1g&amp;ust=1397829650516473" TargetMode="External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5.jpeg"/><Relationship Id="rId7" Type="http://schemas.openxmlformats.org/officeDocument/2006/relationships/image" Target="../media/image107.jpeg"/><Relationship Id="rId2" Type="http://schemas.openxmlformats.org/officeDocument/2006/relationships/hyperlink" Target="http://www.google.cz/url?sa=i&amp;rct=j&amp;q=&amp;esrc=s&amp;source=images&amp;cd=&amp;cad=rja&amp;uact=8&amp;docid=Caqdh3x6aWmAPM&amp;tbnid=q0m53nfyyRmtfM:&amp;ved=0CAUQjRw&amp;url=http://atlasposkozeni.mendelu.cz/atlas/447-lykohub_jasanovy.html&amp;ei=ruFPU8_REoWWtAaHzIDQDg&amp;bvm=bv.64764171,d.bGQ&amp;psig=AFQjCNEtNub91qEDcd0oUWQ_Pnaesjv-Dw&amp;ust=13978304307816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6.jpeg"/><Relationship Id="rId4" Type="http://schemas.openxmlformats.org/officeDocument/2006/relationships/hyperlink" Target="http://www.google.cz/url?sa=i&amp;rct=j&amp;q=&amp;esrc=s&amp;source=images&amp;cd=&amp;cad=rja&amp;uact=8&amp;docid=GokgrtUZZHuKRM&amp;tbnid=dfNI5G34m3vKlM:&amp;ved=0CAUQjRw&amp;url=http://www.biolib.cz/cz/image/id86877/&amp;ei=939WU-rJJofWtQaDzID4Cg&amp;bvm=bv.65177938,d.bGQ&amp;psig=AFQjCNF34_HSdAsB8P3JBV9oUb_y-pXTOg&amp;ust=139826415892425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://www.google.cz/url?sa=i&amp;rct=j&amp;q=&amp;esrc=s&amp;source=images&amp;cd=&amp;cad=rja&amp;uact=8&amp;docid=dhxC2XAi4fekEM&amp;tbnid=x7ZQyccnzjKfaM:&amp;ved=0CAUQjRw&amp;url=http://www.naturfoto.cz/pilatka-zelena-fotografie-4256.html&amp;ei=O25WU-v1EIjvswachICQCg&amp;bvm=bv.65177938,d.bGQ&amp;psig=AFQjCNGPwHg_2vzU4crk22yoQ9-JR3NmpQ&amp;ust=13982596230780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hyperlink" Target="http://www.google.cz/url?sa=i&amp;rct=j&amp;q=&amp;esrc=s&amp;source=images&amp;cd=&amp;cad=rja&amp;uact=8&amp;docid=ANF4QQPsbJEW7M&amp;tbnid=9tEpoUoMGBaMaM:&amp;ved=0CAUQjRw&amp;url=http://www.ireceptar.cz/zahrada/choroby-a-skudci/skudci-na-ovocnych-stromech-liskach-a-jehlicnanech-msice-pidalky-pilatky/?pid%3D8920&amp;ei=lW5WU7q2KIrsswa3p4GACA&amp;bvm=bv.65177938,d.bGQ&amp;psig=AFQjCNGPwHg_2vzU4crk22yoQ9-JR3NmpQ&amp;ust=1398259623078005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EamTrVhvBN_ftM&amp;tbnid=bYCko1yhK2m_6M:&amp;ved=0CAUQjRw&amp;url=http://www.forestryimages.org/browse/detail.cfm?imgnum%3D5377881&amp;ei=ridRU9q5DMLCtQaa54Aw&amp;bvm=bv.65058239,d.bGE&amp;psig=AFQjCNGNukvngr4Is7YAfbGSQUKd06YPAg&amp;ust=1397913767464868" TargetMode="External"/><Relationship Id="rId3" Type="http://schemas.openxmlformats.org/officeDocument/2006/relationships/image" Target="../media/image111.jpeg"/><Relationship Id="rId7" Type="http://schemas.openxmlformats.org/officeDocument/2006/relationships/image" Target="../media/image113.jpeg"/><Relationship Id="rId2" Type="http://schemas.openxmlformats.org/officeDocument/2006/relationships/hyperlink" Target="http://www.google.cz/url?sa=i&amp;rct=j&amp;q=&amp;esrc=s&amp;source=images&amp;cd=&amp;cad=rja&amp;uact=8&amp;docid=pEkeod-pBMVghM&amp;tbnid=CQ-B4mWonjtyfM:&amp;ved=0CAUQjRw&amp;url=http://www.invasive.org/browse/detail.cfm?imgnum%3D4544041&amp;ei=KidRU7WMHYLNtQaK4oHYDg&amp;bvm=bv.65058239,d.bGE&amp;psig=AFQjCNGNukvngr4Is7YAfbGSQUKd06YPAg&amp;ust=13979137674648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rcdGkzRkdeGr0M&amp;tbnid=BcJO-OLJSvDiAM:&amp;ved=0CAUQjRw&amp;url=http://leccos.com/index.php/clanky/ploskohrbetky&amp;ei=hG1WU7b5HMfXtAat4YFo&amp;bvm=bv.65177938,d.bGQ&amp;psig=AFQjCNHiByV_pRQ4M5szqjyJvrLvqb0AiA&amp;ust=1398259388646379" TargetMode="External"/><Relationship Id="rId5" Type="http://schemas.openxmlformats.org/officeDocument/2006/relationships/image" Target="../media/image112.jpeg"/><Relationship Id="rId4" Type="http://schemas.openxmlformats.org/officeDocument/2006/relationships/hyperlink" Target="http://www.google.cz/url?sa=i&amp;rct=j&amp;q=&amp;esrc=s&amp;source=images&amp;cd=&amp;cad=rja&amp;uact=8&amp;docid=T4etDOpAx7_OdM&amp;tbnid=tU54o3Q97HJUoM:&amp;ved=0CAUQjRw&amp;url=http://macroid.ru/showphoto.php?photo%3D38219&amp;ei=LChRU4-DAsmKtAak4YGADg&amp;bvm=bv.65058239,d.bGE&amp;psig=AFQjCNGNukvngr4Is7YAfbGSQUKd06YPAg&amp;ust=1397913767464868" TargetMode="External"/><Relationship Id="rId9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z-n_Jzq_Mcc6tM&amp;tbnid=HqfFjUMTHSuEEM:&amp;ved=0CAUQjRw&amp;url=http://www.alexanderwild.com/Ants/Taxonomic-List-of-Ant-Genera/Myrmica/i-pqKnDD9&amp;ei=LipWU-ubFYfYtAaYwoGoAQ&amp;bvm=bv.65177938,d.bGQ&amp;psig=AFQjCNHx_T1xZwwTE9gBr7A6xOEiJYsrCA&amp;ust=1398241877458663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://www.google.cz/url?sa=i&amp;rct=j&amp;q=&amp;esrc=s&amp;source=images&amp;cd=&amp;cad=rja&amp;uact=8&amp;docid=G8g4OIN7-GJZ6M&amp;tbnid=Oj4yzA12DSAJpM:&amp;ved=0CAUQjRw&amp;url=http://www.antark.net/ant-species/wood-ant-formica-rufa.html&amp;ei=nidWU_vGFovHtAbR4YGwCA&amp;bvm=bv.65177938,d.bGQ&amp;psig=AFQjCNH5TgzRPvPSW6qK4eSodclWUObWIg&amp;ust=139824153796146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2Qq4qyI1616pyM&amp;tbnid=LnwIFid-LZIthM:&amp;ved=0CAUQjRw&amp;url=http://www.ibirdz.co.uk/southerncounties.html&amp;ei=AClWU-ntGsaDtAbXroCgDw&amp;bvm=bv.65177938,d.bGQ&amp;psig=AFQjCNHx_T1xZwwTE9gBr7A6xOEiJYsrCA&amp;ust=1398241877458663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www.google.cz/url?sa=i&amp;rct=j&amp;q=&amp;esrc=s&amp;source=images&amp;cd=&amp;cad=rja&amp;uact=8&amp;docid=yfgoxKJm_Xy_JM&amp;tbnid=gM_NPw3dLdBs_M:&amp;ved=0CAUQjRw&amp;url=http://pixabay.com/en/ants-wood-ants-formica-red-wood-ant-3949/&amp;ei=lChWU8-HGcaKtAau7ICgCA&amp;bvm=bv.65177938,d.bGQ&amp;psig=AFQjCNFTCrvRbYU-QbtN-h2VmjE4jdByBQ&amp;ust=1398241752351409" TargetMode="External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hyperlink" Target="http://www.google.cz/url?sa=i&amp;rct=j&amp;q=&amp;esrc=s&amp;source=images&amp;cd=&amp;cad=rja&amp;uact=8&amp;docid=h2tLHACHscd8NM&amp;tbnid=jEb1FliQgO6gLM:&amp;ved=0CAUQjRw&amp;url=http://www.ameisenforum.de/bestimmung-von-ameisen/39255-wie-camponotus-ligniperda-von-camponotus-herculeanus-unterscheiden.html&amp;ei=Mt5PU-j-Eojvswbb94HgCg&amp;bvm=bv.64764171,d.bGQ&amp;psig=AFQjCNH6eqVMH41HYUO28SSe-YBKH8vT0g&amp;ust=1397829542800779" TargetMode="External"/><Relationship Id="rId2" Type="http://schemas.openxmlformats.org/officeDocument/2006/relationships/hyperlink" Target="http://www.google.cz/url?sa=i&amp;rct=j&amp;q=&amp;esrc=s&amp;source=images&amp;cd=&amp;cad=rja&amp;uact=8&amp;docid=lkiLF_NBP1XQSM&amp;tbnid=QAi5eJHFl4H-NM:&amp;ved=0CAUQjRw&amp;url=http://antclub.org/sub_Formicinae/Lasius_fuliginosus&amp;ei=Gt1PU7bCGovItAafrYHoBg&amp;bvm=bv.64764171,d.bGQ&amp;psig=AFQjCNF1A_6PDnCFaEPRpIJUxlxhxAUmUA&amp;ust=139782925625320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google.cz/url?sa=i&amp;rct=j&amp;q=&amp;esrc=s&amp;source=images&amp;cd=&amp;cad=rja&amp;uact=8&amp;docid=MLvmmnIdywduOM&amp;tbnid=eOfNfqAaXvhKeM:&amp;ved=0CAUQjRw&amp;url=http://www.antstore.net/shop/product_info.php?language%3Den%26gm_boosted_product%3DCamponotus-herculeanus--Schwarze-Rossameise-%26Ameisen-und-Wirbellose%3DAmeisen-aus-Mitteleuropa%26Camponotus-herculeanus--Schwarze-Rossameise-_html%3D%26products_id%3D1179%26&amp;ei=Ad5PU7j1KIOTtQbC7oG4Bg&amp;bvm=bv.64764171,d.bGQ&amp;psig=AFQjCNGFQKpbU-YaPI3oSWRfGVU5de74hA&amp;ust=1397829452352440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hyperlink" Target="http://www.google.cz/url?sa=i&amp;rct=j&amp;q=&amp;esrc=s&amp;source=images&amp;cd=&amp;cad=rja&amp;uact=8&amp;docid=YhwAXlhQzU72XM&amp;tbnid=oKT_yyNZlZvorM:&amp;ved=0CAUQjRw&amp;url=http://www.biolib.cz/en/image/id124229/&amp;ei=wixWU8OMH4rVtQa3jIHQDg&amp;bvm=bv.65177938,d.bGQ&amp;psig=AFQjCNE6T6EYmc8xN3SfJmG21sYHlKVbGg&amp;ust=139824283903969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hyperlink" Target="http://www.google.cz/url?sa=i&amp;rct=j&amp;q=&amp;esrc=s&amp;source=images&amp;cd=&amp;cad=rja&amp;uact=8&amp;docid=-nu2q3JE3NXjQM&amp;tbnid=jl-qDU_u2LuyBM:&amp;ved=0CAUQjRw&amp;url=http://insektenfotos.de/infos/vespidae.htm&amp;ei=QmdVU9TcD8jAtQaz2YGYBA&amp;psig=AFQjCNFqPBUVg0YYau9CfQDNKKTi0s3JUQ&amp;ust=13981922746376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0o7GOYq4ds7pwM&amp;tbnid=1kEkwmzTOOqnuM:&amp;ved=0CAUQjRw&amp;url=http://www.cartinafinland.fi/en/picture/98571/European%2BPaper%2BWasp%2Bnest%2B(Polistes%2Bgallicus).html&amp;ei=D2hVU4X6LoXFtQaxpoCwBQ&amp;psig=AFQjCNFqPBUVg0YYau9CfQDNKKTi0s3JUQ&amp;ust=1398192274637602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www.google.cz/url?sa=i&amp;rct=j&amp;q=&amp;esrc=s&amp;source=images&amp;cd=&amp;cad=rja&amp;uact=8&amp;docid=RlJwbm7f7cu0KM&amp;tbnid=vtQSRvlH58azEM:&amp;ved=0CAUQjRw&amp;url=http://www.decemberized.com/ribugs/browse.asp?group%3DWasps&amp;ei=q2dVU9PzPIrZtAaRz4DQDA&amp;psig=AFQjCNFqPBUVg0YYau9CfQDNKKTi0s3JUQ&amp;ust=1398192274637602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google.cz/url?sa=i&amp;rct=j&amp;q=&amp;esrc=s&amp;source=images&amp;cd=&amp;cad=rja&amp;uact=8&amp;docid=DeIvhiMS-TD5RM&amp;tbnid=2JZaYJJXVu5HTM:&amp;ved=0CAUQjRw&amp;url=http://insectahk.com/hymenoptera/?SD&amp;ei=7mhVU5C8J4ibtAbuuoHIAg&amp;psig=AFQjCNHMA2BIO5J--K6_o99rEjfu0wrfAw&amp;ust=1398192713753416" TargetMode="External"/><Relationship Id="rId7" Type="http://schemas.openxmlformats.org/officeDocument/2006/relationships/hyperlink" Target="http://www.google.cz/url?sa=i&amp;rct=j&amp;q=&amp;esrc=s&amp;source=images&amp;cd=&amp;cad=rja&amp;uact=8&amp;docid=RPA9xYcWEYvuqM&amp;tbnid=vDp7FTDsy5I9UM:&amp;ved=0CAUQjRw&amp;url=http://www.superstock.com/stock-photos-images/4141-11744&amp;ei=9WtVU7eBCY3Qsgaa34H4Cg&amp;bvm=bv.65058239,d.Yms&amp;psig=AFQjCNHOhfh3CwZngTY5Pp0k36MPwUjOHA&amp;ust=139819350113579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google.cz/url?sa=i&amp;rct=j&amp;q=&amp;esrc=s&amp;source=images&amp;cd=&amp;cad=rja&amp;uact=8&amp;docid=qctg2lmI_bxsJM&amp;tbnid=DERcMY-IgqJcXM:&amp;ved=0CAUQjRw&amp;url=http://www.natureconservationimaging.com/Pages/nature_conservation_imaging_gardens_social_wasps.htm&amp;ei=GWtVU4WAOsmWtAbnpIGgBw&amp;psig=AFQjCNHMA2BIO5J--K6_o99rEjfu0wrfAw&amp;ust=1398192713753416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hyperlink" Target="http://www.google.cz/url?sa=i&amp;rct=j&amp;q=&amp;esrc=s&amp;source=images&amp;cd=&amp;cad=rja&amp;uact=8&amp;docid=tMnC7VatCLIpOM&amp;tbnid=vuUmHMsOXoAMdM:&amp;ved=0CAUQjRw&amp;url=http://www.bembix.de/gallery/vespidae-htm/Vespa-crabro-3.htm&amp;ei=R2xVU-WGKojOtQblp4DgDw&amp;bvm=bv.65058239,d.Yms&amp;psig=AFQjCNHOhfh3CwZngTY5Pp0k36MPwUjOHA&amp;ust=139819350113579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lL1OGDQU64EEMM&amp;tbnid=QDqJHiEUk1t6aM:&amp;ved=0CAUQjRw&amp;url=http://home.scarlet.be/entomart/Vespidae02.html&amp;ei=7GFVU7u3IsactAbvzYGAAg&amp;psig=AFQjCNHMkOTJnP1nPycT-A29QdAobHQLog&amp;ust=1398190728595491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http://www.google.cz/url?sa=i&amp;rct=j&amp;q=&amp;esrc=s&amp;source=images&amp;cd=&amp;cad=rja&amp;uact=8&amp;docid=AwI_oHeSihfAJM&amp;tbnid=vKKwzKAreLDV9M:&amp;ved=0CAUQjRw&amp;url=http://ivanzagura.rajce.idnes.cz/Vyber_z_odlozenych_snimku_2012_-_I._cast?order%3Dcreate%26src%3D0&amp;ei=F2BVU_a1N8besgbjo4H4BQ&amp;bvm=bv.65058239,d.Yms&amp;psig=AFQjCNGrCYdpBurKjtNFWFiUlEZGJ-DwTQ&amp;ust=13981904660164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X6Xz95_k74DdNM&amp;tbnid=y4rngsNYIXDPIM:&amp;ved=0CAUQjRw&amp;url=http://ivanzagura.rajce.idnes.cz/Vyber_z_odlozenych_snimku_2012_-_I._cast?order%3Dcreate%26src%3D0&amp;ei=wGBVU8gMhsu1BuavgNgB&amp;bvm=bv.65058239,d.Yms&amp;psig=AFQjCNGrCYdpBurKjtNFWFiUlEZGJ-DwTQ&amp;ust=1398190466016436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www.google.cz/url?sa=i&amp;rct=j&amp;q=&amp;esrc=s&amp;source=images&amp;cd=&amp;cad=rja&amp;uact=8&amp;docid=AwI_oHeSihfAJM&amp;tbnid=vKKwzKAreLDV9M:&amp;ved=0CAUQjRw&amp;url=http://priroda.sdas.cz/deniky/denik071001.htm&amp;ei=jmBVU43tLoHGtQbi0IHYAw&amp;bvm=bv.65058239,d.Yms&amp;psig=AFQjCNGrCYdpBurKjtNFWFiUlEZGJ-DwTQ&amp;ust=1398190466016436" TargetMode="Externa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aASg5wXNmqFWjM&amp;tbnid=Kw-liIFIjCiC5M:&amp;ved=0CAUQjRw&amp;url=http://www.dinosoria.com/bourdon.htm&amp;ei=LjZWU-f6MsrHsgbmn4DQBw&amp;psig=AFQjCNE04P_EwlhBU78VGHNWu2WaCtCSoQ&amp;ust=1398245243520538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hyperlink" Target="http://www.google.cz/url?sa=i&amp;rct=j&amp;q=&amp;esrc=s&amp;source=images&amp;cd=&amp;cad=rja&amp;uact=8&amp;docid=wnJmQhts8XVPKM&amp;tbnid=01Bd-tUjnCbGrM:&amp;ved=0CAUQjRw&amp;url=http://www.ireceptar.cz/zvirata/hmyz-a-bezobratli/prikrmovani-vcel-pred-zimou-priprava-a-podavani-cukerneho-roztoku/&amp;ei=JDNWU8e0KInEsgak_YDoCw&amp;bvm=bv.65177938,d.bGQ&amp;psig=AFQjCNE2--R4G4dvbJFthndOxepVmdlPbQ&amp;ust=139824439409629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3sxFFe_uwEq1fM&amp;tbnid=cHG8nKXDxdOt_M:&amp;ved=0CAUQjRw&amp;url=http://www.bombus.de/tagebuch2003.aspx&amp;ei=rzVWU4joL4rftAaE24GoCg&amp;psig=AFQjCNEzR8158TX4GlVqJGBtH2szc_8gHA&amp;ust=1398245018162930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://www.google.cz/url?sa=i&amp;rct=j&amp;q=&amp;esrc=s&amp;source=images&amp;cd=&amp;cad=rja&amp;uact=8&amp;docid=UIrMupkQ4U7lbM&amp;tbnid=qIV8afbMRT9mHM:&amp;ved=0CAUQjRw&amp;url=http://www.biolib.cz/cz/image/id191964/&amp;ei=nTNWU-XtLIeHtQbu1IGwAQ&amp;psig=AFQjCNE2--R4G4dvbJFthndOxepVmdlPbQ&amp;ust=1398244394096296" TargetMode="External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z/url?sa=i&amp;rct=j&amp;q=&amp;esrc=s&amp;source=images&amp;cd=&amp;cad=rja&amp;uact=8&amp;docid=JpT6wqRvYv4bxM&amp;tbnid=Dg0BykVylMLfdM:&amp;ved=0CAUQjRw&amp;url=http://zaprirodou.infoblog.cz/clanek/pomala-obyvatelka-delty-a-jeji-rychlejsi-sousede-8567/&amp;ei=XTFWU675L87Xsgaw94EY&amp;bvm=bv.65177938,d.bGQ&amp;psig=AFQjCNFSdGK45cw8vP3hzqFlrnO1sPbsUw&amp;ust=139824396293583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://www.google.cz/url?sa=i&amp;rct=j&amp;q=&amp;esrc=s&amp;source=images&amp;cd=&amp;cad=rja&amp;uact=8&amp;docid=a3YdAU3wXHhm_M&amp;tbnid=HqDBOO4prCOckM:&amp;ved=0CAUQjRw&amp;url=http://anquetil.rajce.idnes.cz/Drvodelka_fialova_-_Xylocopa_violacea/&amp;ei=0TFWU8HuKMSGswbdo4CwCQ&amp;bvm=bv.65177938,d.bGQ&amp;psig=AFQjCNFSdGK45cw8vP3hzqFlrnO1sPbsUw&amp;ust=13982439629358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66090" y="1677265"/>
            <a:ext cx="503612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Základy entomologie</a:t>
            </a:r>
          </a:p>
          <a:p>
            <a:pPr algn="ctr"/>
            <a:r>
              <a:rPr lang="cs-CZ" sz="2800" dirty="0"/>
              <a:t>9</a:t>
            </a:r>
            <a:r>
              <a:rPr lang="cs-CZ" sz="2800" dirty="0" smtClean="0"/>
              <a:t>. </a:t>
            </a:r>
            <a:r>
              <a:rPr lang="cs-CZ" sz="2800" dirty="0" smtClean="0"/>
              <a:t>cvičení:</a:t>
            </a:r>
          </a:p>
          <a:p>
            <a:pPr algn="ctr"/>
            <a:endParaRPr lang="cs-CZ" sz="2800" dirty="0"/>
          </a:p>
          <a:p>
            <a:pPr algn="ctr"/>
            <a:r>
              <a:rPr lang="cs-CZ" sz="3600" b="1" dirty="0" smtClean="0"/>
              <a:t>Pobytové stopy hmyzu</a:t>
            </a:r>
            <a:endParaRPr lang="en-GB" sz="3600" b="1" dirty="0"/>
          </a:p>
        </p:txBody>
      </p:sp>
      <p:pic>
        <p:nvPicPr>
          <p:cNvPr id="5" name="Picture 6" descr="http://jarda.dohnalovi.cz/australie2004/images/k07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8" y="0"/>
            <a:ext cx="2155944" cy="14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ntark.net/admin_mdo_1/files/documents/132/robert-svensson-msitu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1738093" cy="13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atureconservationimaging.com/images/Dolichovespula-media-nes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"/>
            <a:ext cx="1835696" cy="17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biolib.cz/IMG/GAL/12500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8" y="1556792"/>
            <a:ext cx="1584176" cy="21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biolib.cz/IMG/GAL/211697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7" y="4849290"/>
            <a:ext cx="2724730" cy="20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cerambyx.uochb.cz/trichpal-g4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92" y="5297944"/>
            <a:ext cx="2001019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files.ozahrade.webnode.cz/200000067-aef68afd96/mamestra%20br..jp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34" y="-4342"/>
            <a:ext cx="1886578" cy="14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ožerek (sbírky ÚOLM)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r="28094"/>
          <a:stretch/>
        </p:blipFill>
        <p:spPr bwMode="auto">
          <a:xfrm>
            <a:off x="7604856" y="1960031"/>
            <a:ext cx="1545390" cy="255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wmap.cz/opk/mot/images/motyl/jpg/Yponomeuta%20padellus-hn%C3%ADzdo%20housenek%20na%20v%C4%9Btvi%C4%8Dce%20trnky%2001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68" y="4752426"/>
            <a:ext cx="2807432" cy="21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bernard.langellier.pagesperso-orange.fr/noisetier/balanin1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7989" y="5238642"/>
            <a:ext cx="1911432" cy="13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9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827584" y="188640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Kutilkovití</a:t>
            </a:r>
            <a:r>
              <a:rPr lang="cs-CZ" sz="2400" dirty="0" smtClean="0"/>
              <a:t> - </a:t>
            </a:r>
            <a:r>
              <a:rPr lang="cs-CZ" sz="2400" dirty="0" err="1" smtClean="0"/>
              <a:t>Sphecidae</a:t>
            </a:r>
            <a:r>
              <a:rPr lang="cs-CZ" sz="2400" dirty="0" smtClean="0"/>
              <a:t> (</a:t>
            </a:r>
            <a:r>
              <a:rPr lang="cs-CZ" sz="2400" dirty="0" err="1" smtClean="0"/>
              <a:t>Hymenoptera</a:t>
            </a:r>
            <a:r>
              <a:rPr lang="cs-CZ" sz="2400" dirty="0" smtClean="0"/>
              <a:t>: </a:t>
            </a:r>
            <a:r>
              <a:rPr lang="cs-CZ" sz="2400" dirty="0" err="1" smtClean="0"/>
              <a:t>Apocrita</a:t>
            </a:r>
            <a:r>
              <a:rPr lang="cs-CZ" sz="2400" dirty="0" smtClean="0"/>
              <a:t>)</a:t>
            </a:r>
          </a:p>
          <a:p>
            <a:r>
              <a:rPr lang="cs-CZ" dirty="0" smtClean="0"/>
              <a:t>- hnízda v zemi nebo komůrky přilepené k podkladu</a:t>
            </a:r>
          </a:p>
          <a:p>
            <a:r>
              <a:rPr lang="cs-CZ" dirty="0" smtClean="0"/>
              <a:t>- predátoři hmyzu a pavouků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lvl="1"/>
            <a:r>
              <a:rPr lang="cs-CZ" sz="2000" dirty="0" smtClean="0"/>
              <a:t>Kutilka asijská (</a:t>
            </a:r>
            <a:r>
              <a:rPr lang="cs-CZ" sz="2000" dirty="0" err="1" smtClean="0"/>
              <a:t>Sceliphron</a:t>
            </a:r>
            <a:r>
              <a:rPr lang="cs-CZ" sz="2000" dirty="0" smtClean="0"/>
              <a:t> </a:t>
            </a:r>
            <a:r>
              <a:rPr lang="cs-CZ" sz="2000" dirty="0" err="1" smtClean="0"/>
              <a:t>curvatum</a:t>
            </a:r>
            <a:r>
              <a:rPr lang="cs-CZ" sz="2000" dirty="0" smtClean="0"/>
              <a:t>)</a:t>
            </a:r>
          </a:p>
          <a:p>
            <a:pPr lvl="1"/>
            <a:r>
              <a:rPr lang="cs-CZ" sz="2000" dirty="0" smtClean="0"/>
              <a:t> </a:t>
            </a:r>
            <a:r>
              <a:rPr lang="cs-CZ" dirty="0" smtClean="0"/>
              <a:t>– ve 20.letech min. století zavlečena do </a:t>
            </a:r>
            <a:r>
              <a:rPr lang="cs-CZ" dirty="0" err="1" smtClean="0"/>
              <a:t>J.Evropy</a:t>
            </a:r>
            <a:r>
              <a:rPr lang="cs-CZ" dirty="0" smtClean="0"/>
              <a:t>, expanze na S,</a:t>
            </a:r>
          </a:p>
          <a:p>
            <a:pPr lvl="1"/>
            <a:r>
              <a:rPr lang="cs-CZ" dirty="0" smtClean="0"/>
              <a:t> - u nás od 90.let – dnes hojná – </a:t>
            </a:r>
            <a:r>
              <a:rPr lang="cs-CZ" dirty="0" err="1" smtClean="0"/>
              <a:t>synantropní</a:t>
            </a:r>
            <a:endParaRPr lang="cs-CZ" dirty="0" smtClean="0"/>
          </a:p>
          <a:p>
            <a:pPr lvl="1"/>
            <a:r>
              <a:rPr lang="cs-CZ" dirty="0"/>
              <a:t> </a:t>
            </a:r>
            <a:r>
              <a:rPr lang="cs-CZ" dirty="0" smtClean="0"/>
              <a:t>- hliněné komůrky – v každé 1 larva</a:t>
            </a:r>
            <a:endParaRPr lang="cs-CZ" dirty="0"/>
          </a:p>
        </p:txBody>
      </p:sp>
      <p:pic>
        <p:nvPicPr>
          <p:cNvPr id="1026" name="Picture 2" descr="http://www.biolib.cz/IMG/GAL/125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2809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iolib.cz/IMG/GAL/11576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91937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5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iolib.cz/IMG/GAL/21169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3" y="1309387"/>
            <a:ext cx="4415036" cy="33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125941" y="146126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Vlnovník lipový</a:t>
            </a:r>
          </a:p>
          <a:p>
            <a:r>
              <a:rPr lang="cs-CZ" dirty="0"/>
              <a:t>(</a:t>
            </a:r>
            <a:r>
              <a:rPr lang="cs-CZ" i="1" dirty="0" err="1" smtClean="0"/>
              <a:t>Eriophyes</a:t>
            </a:r>
            <a:r>
              <a:rPr lang="cs-CZ" i="1" dirty="0" smtClean="0"/>
              <a:t> </a:t>
            </a:r>
            <a:r>
              <a:rPr lang="cs-CZ" i="1" dirty="0" err="1" smtClean="0"/>
              <a:t>tiliae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7172" name="Picture 4" descr="http://bugguide.net/images/cache/KQTRXQDRHQH080CQ70OQM0OQ401RI09RLQ1RIQOR20JR90L0XQJRU0OR7QFRQQWR50CQ803QM0L0W0K020CQ20JRQQ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943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6073" y="83671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Sametkovci</a:t>
            </a:r>
            <a:r>
              <a:rPr lang="cs-CZ" sz="2000" dirty="0" smtClean="0"/>
              <a:t> - </a:t>
            </a:r>
            <a:r>
              <a:rPr lang="cs-CZ" sz="2000" dirty="0" err="1" smtClean="0"/>
              <a:t>Acari</a:t>
            </a:r>
            <a:r>
              <a:rPr lang="cs-CZ" sz="2000" dirty="0" smtClean="0"/>
              <a:t>: </a:t>
            </a:r>
            <a:r>
              <a:rPr lang="cs-CZ" sz="2000" dirty="0" err="1" smtClean="0"/>
              <a:t>Prostigmata</a:t>
            </a:r>
            <a:endParaRPr lang="en-GB" sz="2000" dirty="0"/>
          </a:p>
        </p:txBody>
      </p:sp>
      <p:sp>
        <p:nvSpPr>
          <p:cNvPr id="6" name="Obdélník 5"/>
          <p:cNvSpPr/>
          <p:nvPr/>
        </p:nvSpPr>
        <p:spPr>
          <a:xfrm>
            <a:off x="2555776" y="95691"/>
            <a:ext cx="329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Pobytové stopy - hálky</a:t>
            </a:r>
            <a:endParaRPr lang="en-GB" sz="2400" dirty="0"/>
          </a:p>
        </p:txBody>
      </p:sp>
      <p:pic>
        <p:nvPicPr>
          <p:cNvPr id="9" name="Picture 6" descr="http://4.bp.blogspot.com/-5dMf5QY52Tc/Uc6oTQF4GOI/AAAAAAAAB0g/-ppNMgkuuV8/s500/Eriophyes+tiliae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4214" r="1212" b="22733"/>
          <a:stretch/>
        </p:blipFill>
        <p:spPr bwMode="auto">
          <a:xfrm>
            <a:off x="1439013" y="4693229"/>
            <a:ext cx="3408706" cy="18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8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e-herbar.net/main.php?g2_view=core.DownloadItem&amp;g2_itemId=2526&amp;g2_serialNumber=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2" y="105383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e-herbar.net/main.php?g2_view=core.DownloadItem&amp;g2_itemId=2640&amp;g2_serialNumber=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3" y="3854279"/>
            <a:ext cx="3273388" cy="245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483768" y="11303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Pobytové stopy - hálky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5548" y="57554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Dutilky</a:t>
            </a:r>
            <a:r>
              <a:rPr lang="cs-CZ" dirty="0" smtClean="0"/>
              <a:t> – </a:t>
            </a:r>
            <a:r>
              <a:rPr lang="cs-CZ" dirty="0" err="1" smtClean="0"/>
              <a:t>Hemiptera</a:t>
            </a:r>
            <a:r>
              <a:rPr lang="cs-CZ" dirty="0" smtClean="0"/>
              <a:t>: </a:t>
            </a:r>
            <a:r>
              <a:rPr lang="cs-CZ" dirty="0" err="1" smtClean="0"/>
              <a:t>Sternorhyncha</a:t>
            </a:r>
            <a:r>
              <a:rPr lang="cs-CZ" dirty="0" smtClean="0"/>
              <a:t>: </a:t>
            </a:r>
            <a:r>
              <a:rPr lang="cs-CZ" dirty="0" err="1" smtClean="0"/>
              <a:t>Aphidoidea</a:t>
            </a:r>
            <a:r>
              <a:rPr lang="cs-CZ" dirty="0" smtClean="0"/>
              <a:t>: </a:t>
            </a:r>
            <a:r>
              <a:rPr lang="cs-CZ" dirty="0" err="1" smtClean="0"/>
              <a:t>Pemphigidae</a:t>
            </a:r>
            <a:r>
              <a:rPr lang="cs-CZ" dirty="0" smtClean="0"/>
              <a:t>)  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937472" y="341996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Dutilka</a:t>
            </a:r>
            <a:r>
              <a:rPr lang="cs-CZ" dirty="0" smtClean="0"/>
              <a:t> listová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5536" y="638066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Dutilka</a:t>
            </a:r>
            <a:r>
              <a:rPr lang="cs-CZ" dirty="0" smtClean="0"/>
              <a:t> topolová</a:t>
            </a:r>
            <a:endParaRPr lang="en-GB" dirty="0"/>
          </a:p>
        </p:txBody>
      </p:sp>
      <p:pic>
        <p:nvPicPr>
          <p:cNvPr id="10246" name="Picture 6" descr="Pemphigus bursarius - dutilka topolov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23" y="206834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81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anda.uef.fi/biologia/nyman/InsectsOnBirch/Packed.Anisostephus.betulinus.Betula.pubescens.ssp.czerepanovii.II.Helligskogen.Norway.8.8.200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-2" r="388" b="22103"/>
          <a:stretch/>
        </p:blipFill>
        <p:spPr bwMode="auto">
          <a:xfrm>
            <a:off x="467544" y="3573016"/>
            <a:ext cx="2629861" cy="28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57605" y="88645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Bejlomorky - </a:t>
            </a:r>
            <a:r>
              <a:rPr lang="cs-CZ" sz="2000" dirty="0" err="1" smtClean="0"/>
              <a:t>Cecidomyiidae</a:t>
            </a:r>
            <a:r>
              <a:rPr lang="cs-CZ" sz="2000" dirty="0" smtClean="0"/>
              <a:t> (</a:t>
            </a:r>
            <a:r>
              <a:rPr lang="cs-CZ" sz="2000" dirty="0" err="1" smtClean="0"/>
              <a:t>Diptera</a:t>
            </a:r>
            <a:r>
              <a:rPr lang="cs-CZ" sz="2000" dirty="0" smtClean="0"/>
              <a:t>: </a:t>
            </a:r>
            <a:r>
              <a:rPr lang="cs-CZ" sz="2000" dirty="0" err="1" smtClean="0"/>
              <a:t>Nematocera</a:t>
            </a:r>
            <a:r>
              <a:rPr lang="cs-CZ" sz="2000" dirty="0" smtClean="0"/>
              <a:t>) </a:t>
            </a:r>
            <a:endParaRPr lang="en-GB" sz="2000" dirty="0"/>
          </a:p>
        </p:txBody>
      </p:sp>
      <p:pic>
        <p:nvPicPr>
          <p:cNvPr id="6148" name="Picture 4" descr="http://bugguide.net/images/cache/C06QV0EQY0KKBKHK6KQK2KKKWKZKUKEQB0UQRSVQHSIKEKKKC02Q6KKKWK8QO05Q9K4QO05QV0PQPK0KO0SKCK1Q3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78987"/>
            <a:ext cx="2855397" cy="25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e-herbar.net/main.php?g2_view=core.DownloadItem&amp;g2_itemId=11091&amp;g2_serialNumber=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78987"/>
            <a:ext cx="3377491" cy="25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e-herbar.net/main.php?g2_view=core.DownloadItem&amp;g2_itemId=1923&amp;g2_serialNumber=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64" y="3573016"/>
            <a:ext cx="3787000" cy="28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798871" y="2873551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Bejlomorka malinová</a:t>
            </a:r>
            <a:endParaRPr lang="en-GB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48264" y="6096854"/>
            <a:ext cx="21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Bejlomorka </a:t>
            </a:r>
            <a:r>
              <a:rPr lang="cs-CZ" sz="1600" dirty="0" smtClean="0"/>
              <a:t>lipová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7947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iolib.cz/IMG/GAL/BIG/151864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r="11089"/>
          <a:stretch/>
        </p:blipFill>
        <p:spPr bwMode="auto">
          <a:xfrm>
            <a:off x="4283968" y="522656"/>
            <a:ext cx="3688014" cy="30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arehouse1.indicia.org.uk/upload/Bedeguar%20Gall%20or%20Robins%20Pincushion%20-%20Causer%20cynipid%20wasp%20(Diplolepis%20rosae)%20on%20host%20Rosa%20canina%20Leicester%20Road%20Sapcote%20SP%204963%209335%20(taken%2011.8.2008)_gal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4" y="3671890"/>
            <a:ext cx="3567833" cy="29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rbofux.de/img/rosa-diplolepis-rosae6-g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70329"/>
            <a:ext cx="3688014" cy="29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03648" y="43105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Žlabatky – </a:t>
            </a:r>
            <a:r>
              <a:rPr lang="cs-CZ" sz="2000" dirty="0" err="1" smtClean="0"/>
              <a:t>Cynipidae</a:t>
            </a:r>
            <a:r>
              <a:rPr lang="cs-CZ" sz="2000" dirty="0" smtClean="0"/>
              <a:t> (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)</a:t>
            </a:r>
            <a:endParaRPr lang="en-GB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67744" y="2679989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Žlabatka růžová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Diplolepis</a:t>
            </a:r>
            <a:r>
              <a:rPr lang="cs-CZ" i="1" dirty="0" smtClean="0"/>
              <a:t> </a:t>
            </a:r>
            <a:r>
              <a:rPr lang="cs-CZ" i="1" dirty="0" err="1" smtClean="0"/>
              <a:t>rosae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2" name="Obdélník 1"/>
          <p:cNvSpPr/>
          <p:nvPr/>
        </p:nvSpPr>
        <p:spPr>
          <a:xfrm>
            <a:off x="1763688" y="443215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- partenogeneze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1611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iolib.cz/IMG/GAL/6167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93844"/>
            <a:ext cx="3808167" cy="28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ycoweb.narod.ru/fungi/Submitted/SAE/Cynips_quercusfolii_4_SAE_20070905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3617" r="264" b="214"/>
          <a:stretch/>
        </p:blipFill>
        <p:spPr bwMode="auto">
          <a:xfrm>
            <a:off x="493515" y="619706"/>
            <a:ext cx="3455896" cy="28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93515" y="353325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Žlabatka dubová</a:t>
            </a:r>
          </a:p>
          <a:p>
            <a:r>
              <a:rPr lang="cs-CZ" sz="1600" dirty="0"/>
              <a:t>(</a:t>
            </a:r>
            <a:r>
              <a:rPr lang="cs-CZ" sz="1600" i="1" dirty="0" err="1" smtClean="0"/>
              <a:t>Cynips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quercusfolii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sp>
        <p:nvSpPr>
          <p:cNvPr id="6" name="Obdélník 5"/>
          <p:cNvSpPr/>
          <p:nvPr/>
        </p:nvSpPr>
        <p:spPr>
          <a:xfrm>
            <a:off x="827584" y="44531"/>
            <a:ext cx="8648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Žlabatky – </a:t>
            </a:r>
            <a:r>
              <a:rPr lang="cs-CZ" sz="2000" dirty="0" err="1"/>
              <a:t>Cynipidae</a:t>
            </a:r>
            <a:r>
              <a:rPr lang="cs-CZ" sz="2000" dirty="0"/>
              <a:t> (</a:t>
            </a:r>
            <a:r>
              <a:rPr lang="cs-CZ" sz="2000" dirty="0" err="1"/>
              <a:t>Hymenoptera</a:t>
            </a:r>
            <a:r>
              <a:rPr lang="cs-CZ" sz="2000" dirty="0"/>
              <a:t>: </a:t>
            </a:r>
            <a:r>
              <a:rPr lang="cs-CZ" sz="2000" dirty="0" err="1"/>
              <a:t>Apocrita</a:t>
            </a:r>
            <a:r>
              <a:rPr lang="cs-CZ" sz="2000" dirty="0" smtClean="0"/>
              <a:t>) </a:t>
            </a:r>
            <a:r>
              <a:rPr lang="cs-CZ" sz="1600" dirty="0" smtClean="0"/>
              <a:t>- partenogeneze</a:t>
            </a:r>
            <a:endParaRPr lang="en-GB" sz="1600" dirty="0"/>
          </a:p>
        </p:txBody>
      </p:sp>
      <p:pic>
        <p:nvPicPr>
          <p:cNvPr id="8194" name="Picture 2" descr="http://www.biolib.cz/IMG/GAL/68350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7463" r="4138" b="5023"/>
          <a:stretch/>
        </p:blipFill>
        <p:spPr bwMode="auto">
          <a:xfrm>
            <a:off x="4064626" y="4293096"/>
            <a:ext cx="2540851" cy="2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3.rajce.idnes.cz/d0301/7/7897/7897483_6ade9d66b866614eba8e4a0e97af0418/images/IMG_8109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10302" r="5930" b="2246"/>
          <a:stretch/>
        </p:blipFill>
        <p:spPr bwMode="auto">
          <a:xfrm>
            <a:off x="421263" y="4293096"/>
            <a:ext cx="3600400" cy="24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648440" y="5949280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Žlabatka duběnková</a:t>
            </a:r>
          </a:p>
          <a:p>
            <a:r>
              <a:rPr lang="cs-CZ" sz="1600" dirty="0" smtClean="0"/>
              <a:t>(</a:t>
            </a:r>
            <a:r>
              <a:rPr lang="cs-CZ" sz="1600" i="1" dirty="0" err="1" smtClean="0"/>
              <a:t>Andricus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kollari</a:t>
            </a:r>
            <a:r>
              <a:rPr lang="cs-CZ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7284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www.wwt.org.uk/blog/wp-content/uploads/2012/05/Froghopper-warrenphotograph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r="12526"/>
          <a:stretch/>
        </p:blipFill>
        <p:spPr bwMode="auto">
          <a:xfrm>
            <a:off x="218317" y="910822"/>
            <a:ext cx="3143312" cy="267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61457" y="82007"/>
            <a:ext cx="5184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Hemiptera</a:t>
            </a:r>
            <a:r>
              <a:rPr lang="cs-CZ" b="1" dirty="0" smtClean="0"/>
              <a:t> – </a:t>
            </a:r>
            <a:r>
              <a:rPr lang="cs-CZ" b="1" dirty="0" err="1" smtClean="0"/>
              <a:t>Auchenorrhyncha</a:t>
            </a:r>
            <a:r>
              <a:rPr lang="cs-CZ" b="1" dirty="0" smtClean="0"/>
              <a:t> (</a:t>
            </a:r>
            <a:r>
              <a:rPr lang="cs-CZ" b="1" dirty="0" err="1" smtClean="0"/>
              <a:t>Křísi</a:t>
            </a:r>
            <a:r>
              <a:rPr lang="cs-CZ" b="1" dirty="0" smtClean="0"/>
              <a:t>)</a:t>
            </a:r>
          </a:p>
          <a:p>
            <a:endParaRPr lang="cs-CZ" sz="500" dirty="0"/>
          </a:p>
          <a:p>
            <a:r>
              <a:rPr lang="cs-CZ" dirty="0" err="1" smtClean="0"/>
              <a:t>Cercopidae</a:t>
            </a:r>
            <a:r>
              <a:rPr lang="cs-CZ" dirty="0" smtClean="0"/>
              <a:t> (</a:t>
            </a:r>
            <a:r>
              <a:rPr lang="cs-CZ" dirty="0" err="1" smtClean="0"/>
              <a:t>Pěnodějkovití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6" name="Picture 6" descr="https://farm1.staticflickr.com/38/84752502_c518a65c2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9265" r="1730" b="5333"/>
          <a:stretch/>
        </p:blipFill>
        <p:spPr bwMode="auto">
          <a:xfrm>
            <a:off x="5445687" y="913280"/>
            <a:ext cx="3639148" cy="26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sussexwoodland.files.wordpress.com/2011/05/p1130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2815" r="20732" b="5010"/>
          <a:stretch/>
        </p:blipFill>
        <p:spPr bwMode="auto">
          <a:xfrm>
            <a:off x="3334471" y="910822"/>
            <a:ext cx="2357590" cy="267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86483" y="3788341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Neuroptera</a:t>
            </a:r>
            <a:r>
              <a:rPr lang="cs-CZ" b="1" dirty="0" smtClean="0"/>
              <a:t> (Síťokřídlí)</a:t>
            </a:r>
            <a:endParaRPr lang="en-GB" b="1" dirty="0"/>
          </a:p>
        </p:txBody>
      </p:sp>
      <p:pic>
        <p:nvPicPr>
          <p:cNvPr id="9" name="Picture 2" descr="http://bugguide.net/images/cache/V05QC04QHSHKOKXKTKGKBKIKDK0KUK8QY0BQBKHK6K4QA0RKV0QKC0PQ6K4Q6K0KD04QD05QV00K6KLK10EQB0LKV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9" y="4569134"/>
            <a:ext cx="1604342" cy="21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23528" y="4157673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Myrmeleontidae</a:t>
            </a:r>
            <a:r>
              <a:rPr lang="cs-CZ" dirty="0" smtClean="0"/>
              <a:t> (</a:t>
            </a:r>
            <a:r>
              <a:rPr lang="cs-CZ" dirty="0" err="1" smtClean="0"/>
              <a:t>Mravkolvovití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11" name="Picture 4" descr="http://whyevolutionistrue.files.wordpress.com/2013/12/180e0-sandpittrapofanantlionlar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91" y="4569134"/>
            <a:ext cx="3236826" cy="21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biolib.cz/IMG/GAL/BIG/1608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17" y="4559501"/>
            <a:ext cx="2898375" cy="217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0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opa.cso.pl/galeria/owady/chrzaszcze/duze/2490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6596"/>
            <a:ext cx="4464496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43608" y="3954935"/>
            <a:ext cx="489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Nosatec lískový </a:t>
            </a:r>
            <a:r>
              <a:rPr lang="cs-CZ" sz="1600" dirty="0" smtClean="0"/>
              <a:t>(</a:t>
            </a:r>
            <a:r>
              <a:rPr lang="cs-CZ" sz="1600" i="1" dirty="0" err="1" smtClean="0"/>
              <a:t>Curculio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nucum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 – </a:t>
            </a:r>
            <a:r>
              <a:rPr lang="cs-CZ" sz="1600" dirty="0" err="1" smtClean="0"/>
              <a:t>Coleoptera</a:t>
            </a:r>
            <a:r>
              <a:rPr lang="cs-CZ" sz="1600" dirty="0" smtClean="0"/>
              <a:t>: </a:t>
            </a:r>
            <a:r>
              <a:rPr lang="cs-CZ" sz="1600" dirty="0" err="1" smtClean="0"/>
              <a:t>Curculionidae</a:t>
            </a:r>
            <a:endParaRPr lang="en-GB" sz="1600" dirty="0"/>
          </a:p>
        </p:txBody>
      </p:sp>
      <p:pic>
        <p:nvPicPr>
          <p:cNvPr id="1028" name="Picture 4" descr="http://www.entomart.be/images/INS-198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6596"/>
            <a:ext cx="4001226" cy="27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ernard.langellier.pagesperso-orange.fr/noisetier/balanin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001226" cy="277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792567" y="168926"/>
            <a:ext cx="5702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Pobytové stopy – žír, miny - škůdci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4847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kvetinarstvi-chudejovairena.snadno.eu/zobonosky_na_ovocnych_drevinach1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68308"/>
            <a:ext cx="2516525" cy="301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hynchites bacchus - zobonoska ovocn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6" r="9290" b="24860"/>
          <a:stretch/>
        </p:blipFill>
        <p:spPr bwMode="auto">
          <a:xfrm>
            <a:off x="617314" y="844201"/>
            <a:ext cx="4106594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9612" y="159803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Zobonosky – </a:t>
            </a:r>
            <a:r>
              <a:rPr lang="cs-CZ" sz="2000" dirty="0" err="1" smtClean="0"/>
              <a:t>Coleoptera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Attelabidae</a:t>
            </a:r>
            <a:r>
              <a:rPr lang="cs-CZ" sz="2000" dirty="0" smtClean="0"/>
              <a:t> </a:t>
            </a:r>
            <a:endParaRPr lang="en-GB" sz="2000" dirty="0"/>
          </a:p>
        </p:txBody>
      </p:sp>
      <p:pic>
        <p:nvPicPr>
          <p:cNvPr id="19462" name="Picture 6" descr="Zobonoska révová (Byctiscus betulae) žije na širokém spektru listnatých dřevin. Foto F. Tr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835684"/>
            <a:ext cx="3385861" cy="253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hQSERQUExQWFBUWGBcUGBgVFxgXFxgXFBcXFBcXGRcXHSYeGhkjGRQUHy8gIycpLCwsFR4xNTAqNSYrLCkBCQoKDgwOGg8PGiwkHyQsKSksLSwsLCksLCwsLCwsLCwsLCwsLCwpLCwsLCwsLCwsLCwsLCwsLCwsLCwsLCwsLP/AABEIALcBEwMBIgACEQEDEQH/xAAbAAACAwEBAQAAAAAAAAAAAAAEBQIDBgABB//EADkQAAEDAwIEAwcEAQQCAwEAAAEAAhEDBCESMQVBUWEGcZETIjKBobHwFFLB0UIVYuHxI3IzkuIW/8QAGgEAAgMBAQAAAAAAAAAAAAAAAQIAAwQFBv/EACwRAAICAgICAQIFBAMAAAAAAAABAhEDIRIxBEETIlFhcYGR8AUUodEjMrH/2gAMAwEAAhEDEQA/ANOLJo+IknsrqdGmNmk+aHZWl5lNKNIEBeKxqMnpIWio1gNmqXtjyG6t9gJhXexWtRk/YaFV9duYwkk4BKzdb3mtfU+LBjoFb414gQ4U2nBEujosn+scBE4/MeSeMuIehlU4y4EhkAcuaZWviWDLgCCP8evNZz2ToBIMHYrlW5yFN9bccZ1G3zXtXjFMvgEFwEwsTZ1I1f8AqfmiLSxeQTEGNQPkhSlr+INGvp8Ybq3RjuJjGfmCsPZXHvS7M4PUdwveLNfTeHBxg7FLw1qQKN5TuAR3hc256dlm7bi5MjcjEjbbrzU3cUd/i2YzvmAqHDLdIhoqgDu+fshq9qD/AIlB2fFgdwZ2GMH59UyNTH9qjJF2+XYRcy1B+vJQdYidkRleipIyVksgF+lHTCorWAjGPJMqrREhC3biMDyn+U8HJukEWNewnRWbqHXmPI8lTfeHNjQJqA/441D03VV9bPa7UQSN55QfsiOH8V0uIGY5H7re4zxoAlubV9J0Pa5p6OBH3XguFsb69Nak4BntDp90RMGW8t9tWywlekQ4ggg9M49Vog1JWBqi51ZQFcrylSKv9go2iuz1tZFUXpe9quoPhSwjMVIVv6lACopwpdBL3XKrN6qXUiq/0xUsFlz71E2HEd5yl5t1OlRUUqZLDP8AUhzXIb2K9ScUG2aKlWGtO7S+AETKyL68ORltdysMZyxu0MjUuuQ7LTlSfULhEJLb3Pr3R7b/AB0WrH5HtjCi68J+0e5xLpJOOg5BQpeA27kz0laBt4ZVv6wEclqjmxtkMrfUBSaQ4auURySyrwY4IBh2QtU+gz2ms5Jx2V1RoIMDATLLjlqwCDh3AgyS+JI27ILxDfBmGEj/AB/v5Knj/FantBSpnJGY3ztlK+KWVWQS1xEATk55p3VaIDsuSto7hgrWzQce60jmQ78mVkLS0e0h8CQcB3OO3NaRninRTzDqm0DYJYpR2yBdlw0MAaDtjz5zCF4hSfTbqp/EcSMmOyM8PVHVGa3ZLnmPKI+6UCjVqViCS2HEdAIRb1pdhO4dUqyA6QyefI7yJWns60+m/Jd/pZdkEu2E9OvmjqFjobBIEYVOfF9O+wMG0/z91Q6lvCYgMxmVGtbifNcp4vs0AALhAwotMp5bWQiYRVfhTCAdOeyuj4OSS5RaImZO/oB4OYiJ574War2ZbUJbnOO4AhfR7jhVNu0fOVnL/ho9pIgcsTAkjK3qXFKOV7GEdtdFrh/g8ZgjfnIndOG3Tawiq1r+7hn1KS8TsT7R2o496CBiAceSqpXJ/cOQGrmearnhab4sg7uOBh8ezptpgTkvkunb3ZJQ1bw+6QG7RlzsAHmB1XUi+MfQ/nmpNFV3/f8Ayg3JdoDRUOCMEy7WdugBKBqcCqtEhsj/AGkE+m6dUbQgiZnn5pky2JbgqQabFow1N2UdSIVvEOC1C8uDRnodyBk57yfmhDRcz4gR5p2Bquw5oCmKKFpVkdRMoWAr/SSiafDUTSAC6veQFdFR7YQJ9sJXKBuCV4luILJVbYOIBMd1Q2oGO06mnE4IiMjfacHHZH3tuYOPVYprCy4IbAcBhpEkkNJmDyI+yzeJijnTjLsujBNmqp8RBdpBBjB/9t49AT8kc25Ky/h2yIc19QtaHPdG4MBnLkMkT5dE+ov1Aup+80EiesKeX4vxtcF62SSrod25wD1+i8qPAlKxfxjIXrK7nYg/NYuLekhLDjcqYu4bE+YVNnZz8RRJsmfuV0MWRbQQJlrT1ag0ajiTuii4LxzqbO6Dq8apgkSB8wtNZpe/2Ik2e33CvaGZiRy6/wBqmy8L0mn35dnmiaPE27ahMTuOe38r2lcS4iZI+3VNKWSO6JTGtpQpsbABgHkpsoMmQ0k75UbYgRnB9AmLaQlWQeR6AB+2dtsOwhcaJcJJOOqOt6jGy157jG6hxXjVOkxzmw6Bt1Kr+BT3Of6ER5ZcPkTvP0VleyIGOSC4DxAEZPcf0nntgcFPhx4Z4699EaALK5xEI/8AU4S6+phslp9ECbo4nAASf3LwfRLZKC+IXAO3NK3iV1WrKvoARlc+UvmnYwtu7IOBDln7uyNISW6mzv8AwQtjcCdkurUSREK3HllifF7QDP2t4Af2tMSAQjqfEhqgZzAwcqi54MJluOypZZEYWv54SROQ4pXBMEBM7eqR2BS/hzAGwjmuGywvM0/pIHVrfU3O26TcUtJY4ESADHUHqmbLsgQf7XVLanUEOLj5HSO3ePmtkc0Z9MNGDAhH2tZOOJeGmlpNKZG4OR68lmtRaYIIPQ4U2uyuqG766q0Fyot6spixwAU7IVtoheKLrhcmtCm0u+GNezTMHkV8+8U+GXNcHt3jTImCN/ejIgwe62PC+PMeBrMEgeRnoU2rEaZMaTjl9leoxT+SDprv8vxNCZ8Vs6T6jGtgtdTkwRDTMOnzM8xtCc+HL97BzDQ4kt6E9094nwymyp7jQGu97zJxj0Uf0g07fnVJl81u4pEk3Z7ULaglu6qbfRh2CgqrC04U23WoQ8ZOAVRFqXRV2N7O9bzlL+KccjUKcY3JmBG/n+bpBxG/iWN+HIOT70fnJLKldx3mOewH1XQw4VBfV2b8Hi8tsIveN1HOguIBzAiBv6pe+scx1JAzzkdf56K6rTExGkgQQSdxuYOx7cl4KOcg/LOe60c/sdSPjRSKWVSDIJ8pj82CZUuKvp/uJAg4giCZH/18kL7EAwceY5xkY6bKFS3duDOJJnOcGYM8+fVH5PuCXiprQ9t/FwBGlx22I68vkfonlp4scMOBgCe//G4WA/SjSSSdWNIAkEc5M43EYPPZVUaxYfdOk+m+/b/tR4sctrRz5+K12j6i3xD7UST1xjER/YSfiV3UqfD8JxuOSQcMu26SS5zX7kGNJYOmd9j5gbJz+kbU0mm4xznHvc91in4qhLm22ZZY3EY8NvtAAJmMYM7JvT42I3HzSO24LoJMnPb+Uxp+GRUaffIlYn4kZSbi6ZUGO46CI1A/NBXXF2sEukKmv4a9iBOczJ6LKcWvi956DATf2S7nJtkNVw/iwrGGkyM7Ygd1pLWwc4Ak4Xzjw9einUJLokR2K2tPiBA1Bw0xOThXx8THV1/kgwuaJZt6oQ3IwqKfiKm46faNJP1UXVmPy3OYJGM/NV5PHaVwAXVQDtCGdTBCm5sbGVWT0XOk7FK2shE0qpPKVSXcwvGv8/5VdBsOo3EYRba8pcysHfFk9dj/AMqxtI7tyPqPkrI2uiWMqVacSl/HaDDTJfH+3bVPZToVyiHW1J595jTOJPLyK0xkpLsJhqZgooVyQnHFPDIEmkZH7f6P8JGGQn2tFfR4QVyt0r1V7Fob8A4a2pbahOsE/PJP2hXW166lLTkdDmF74MuxSEOPxTj5Jtxq0Y5vtG9YIP8AH9LXJVBZcf22jTFie4pMqQQdPIdDlAicidsImne+z+IAt542RDLam+SMdI5dCs84rMlLH+o0ly2JblqU8TraQO5jnK0l1YlonlMYWS8SatEgSGztE5j5xjkn8SH/ACpSFgvq2JjV1PkzokTp93AjUGzuYlX3NFvtCGuNRgdLXGRIMHLTzG3ySmkyeR+qKpuA69Nj5+q7ckdjFKhpStWk7H5R+3A3/dHyJhaPhnBQ/AZcGYnRoyyNTpGZ94Ex/t67ZSjfuggNmY6A7QAAc5HTt2R1p4rMwGMklgmBqaaZMCQREk56xCp+ORt+WL0uzR3/AIfc6NTrkAT8dJzwC5onOvmBEx0wltXw+HSBUpk5jV/4nExvpMQOndMrPxfTcCSypTEh2pjjIlsE8skBv1mcI2rx5uiGvdAn/wCWgKkYEe9pwdQjPPtlFpP+f7ZIzktfz/CZjL3h725cDmYcHB7YbgwRuBG+2QltZmdRbqAGYBGO8GQMrdf6hQqNyxgqw12qi/Sdpc0sdGQAcBJeP1rZ7SBrL9w5wbmd5LY7H5nogtS2WyalCkjLWT9Lx0P27xykJq67ex2407jSJBJycDYzIz0K88McMZVrDXJa2RAMEnGnJ2E4WlsvCtN4Je6CRqaG5GxP+WcCfTptttJHDyxubE1t4pfTOctdsMRPaST6LXcG8QMeJB0nmD/axPG+Eup1C1rTgah7uI255OeaWW9yWAuBAyAMg7zt157DqqMvjRyK1pmWWM+vXt217O+y+d8SoO1FxGJIEdk34Hx0PadREjHn3/OiOu6IqN09c+S5MpSxyccpU1RmLDh5qO0jHdXXl67T7MYAwe8LS2VmymIG/fqlIpg1CPZT1JVqdq4vsAHw7g7nFrjhu/c+S2lvcUgwAubO24WY4xcVGgNALR2+wSjh3C31aob7w7wrFrRD6AajBMuCFp3FNzoY8E/nNAO8LVajwCYEQe6u/wD5V9P4TnqqpxxN/UgMvq55hC1XEcvRWssqjTBE9wjLW0L+WAklgxqLkhaF7apGUVQvoTKpw8RshX2MTjqPVc1tAosp1wTmCrmu6JYLUg847L1r3tyELQR5TfI8kg4tbjXI5iUZSvxORBO/fvCjeWesE0zJ/ad/ktKfJaJ6FAYuUXagYLXehXIWKFCzI2OyYv8AEbxS9m4DOJG5WeBf1JVgJJE/gSRySgmovsuRdc3EiIOev9BU29dzNu0ztH9qurVUqNMu95p7Z2n5psbp2gv7jpvEg9oERA3HOev1Si94Uahhoz3OJ5QvbasYIc0B30RtrdhpIMfPdbkozdsftbMBxa10E6pY5v5t6eiRsvHTgz+d19K4/wALpXLTJLTgDT269VkOK+FKluA5uQctd2/tb8ORRjTYarpipzzMEy7r+0DlPXyRg4dWqUDVZTc5tIe89rSQ1p5OP2Hc9ldbWbXNBIAdHyk/bKv4tdXDLX9ODTbRc81dLHe80xpOs4nEb9Ar8eZN0GLvZGxvXVA0u9i4wIDg1tQ9ctDSYjeeaYantElry2QToqGegOl0wc4ws7b3b2YZpNMg6WGCOp3+ZxnKdUrRoYwtIl4Di0CocwJhuABqxG+AdinlCMmacfkyievpiofd9sSebmAzvGx7/wAqm+4eGjSBUdUOQA3SAP3Fo1HtuMpnb0AySJbq5ua2nnlmq49JPTCHveN0qeHVG1D0a59Qkc/g0t9T90VjjY0vJm+hTUq1rWn8DhqcdUszpiBkjGQ7HeeiL8O+OPZvDHtb7MkROolgJzpMyOqEvONB491jWwcHRTaTzGACT83eqSXd4CGgMa0tJJcJkkmcgmBy2AVqUZGbnJPs+v0uJULlwLfeDiDqdlgEwS4HJMGIG0icBIOLeHQ5xda05YDBcJg/CDoBPUu9eyxttxlzWxJd/t+H5kxJxyHRH2njq6YzS18DOCA7cRzG8iUvGmWRlF/9i3W9lQgjLSAR0OQJB2Jzvy6c/oPBaDalMOPMd8HmMr5jWrU9NI02uFSCKjnP1io8ke8JEjnIM8vM6nw34gNFjPamadQuLXDZh1BpBEdZ8vKFk8vDzjpXRRNWjaOsB2XgtG8xtsrWVwQCDIK6V56b49GcLsLZr92jHUJi3hLByAS6wJB3TilcdVpw5+UKkQgaOkhXPAIUHvlcSjzW6CVvtWnkoMohogKzVlVkqueSugnj2BRdRB5K0L2FW5C0BPtQhn2oTR4QtWFTMIurcODuUoJluWvjdOm1FA28knplKpfYAO25pR8fqCuS65uGFxPsyfkuWzROQG0TG2MCOef+V7RtzJETuvW0s4+yJoOLTjBj6Fc3lTGQudazJjG3qqqI0GeSbezkIerRbkHPRGOXdDE4FQYwTz2SqpSc0hpHTI5gGTHQoinV0TvHQ+aKhrxyPRbceRw/Il0CANjcz6hVV755htSXMGIO0Iy5sc6uZ36RtiNkJVtnNg/E2CQr4zdUna/nY6ZSzw82pmmYPQoepwaHaajA6Osx9PsmltSiDnPNvJENaQZd7w+qTlOO0xXER1uFMIy0DM+61rSIxiBtGIRVF9NjSGioekugecN+3/Se/wClh8lnoUDU4bpOQjHyZx1Yu0Yfjfh17nB1MSNiATq59dx5c0uZ4bq9A3zj+F9GfSAQle37FXrz8iXHROTMfR8Lkj4pdyHKfPokYtC5sxmduy+jUacclJvDWAkhjQTvjcqyH9Qcb5EUj57ZWxEktBABmf7jBWn4f4XoVBOt5gwQQByBE43gwe48kRxW1hrgBgjkFC2rw5uXf+Rml3uzL6f/AOYPZbFnlmxOS0OtphlTwdQIwHA8nNdnt6Je6xqWhLaml9FxB1FojUBA1gyA+PdDuckGRs2tqrgdymDbsOBbUAcCIOMEHkQseLzJ43t2ipSYv4RxX2B0w79Py1Z9nkCRGfZ+8JBksO+CHO1NN+Vhby3Nq4Bup9BxOjSAajXGR7MzvIc7TPxToOCYc8FvfZFlF7mnWA6nEwA4amgT/g5uW8xBbyVnm+NHND5sX6havaNjRdsr23CCZVV7AFwVYA9lTordZQlKoAi2VOi0R/Mh2k81xwpEqovyjLQSWpeyoSvZSoh65B1EUqqiqyK0AGlENqhrZ6DKqc2FbQaNjkHEKqFqRELaniWlJxPyXJRfcM01HAbSYXLocGJzYxpcOdEwfREN4E4iYxutBaUW6ZVV9cNA91wGIjH2Vr/p+NR5NjpmfZaGDAkAoO4ZPLIwtJZVqTqZAcJyd/73SviFEasRH9LnZvH+OKkmNYiuLYaSSee3PzQ9m85aCYwTIG42yirvY9fzZUUDpkkadhz3A3zzTY2+IVbYUy904dlE0jTcMOH51CU1XTn0VFV0ZCiXsjNEy0Ek4Pkjm2UtJAw2JWWtuJ9/X+E0pXztw6R6I1T+oGw5rS04wVJlcF3/AJBPLCrp33kSQJn7ZVjrhpiW53kFNFpe/wBwptA5sWvJjBQ1e1LcRMIypUbOJb5/2pQZnr9VXKFLQdMUtoghQq0cbJrX4aHe8zfmEHWou5hL0K0K61GRlJuKcJ00i5hyHB+no4YJA6Fp9Wp+WwYKjWtpHWfstvj5njd+iRlxYlteINcBM5GqT/autr0F0SCqPD1GlNWjUaXFpOgzEdj1EclC44T7ElzdiduhC3zxY1JpBlFIbVaTHtLXwWuEEHmFluKWWl4a+oQ6kC5pwPaMGotcHcntJOsHcS4cwWFa525xzVF899RgI+Om4PYT1bkgzuDGyfxZfFOr0xVo2Xh3jOtpp1MVKcAnPvCB72cwfsRMSnrdsZXzjhddvtKdZjvdI0uAOaZc7SBBJgSdBkncHaFtrev0Pp+fmxyFm87x1CVpa/8ACTVDOUVbVEtbd4yFfb1gdj6rn1vQqGshVvcvGrirKb9BOaFaxnVRY5Sa5FJIhJ7UNWwjNUhV3TPdyjkxNxckQAcrqG4QhKI1aabn/tErFBOUkgICvNOt3mvUjdxYEyvF3k1QgWOM1H+6DpaImOc7ZHOIVTzM79+/50QzqkYBGCBHWdz5Y+oV9LIXFz5JP2XM4Mzt6SuL3tGTIz9US8N0gAZ5md/kqtGMd89VRz+4QJz9RMTMn05fNRrW/XMd5+qLe2GkiAfz5hekSJiPLPpGCncqVogmrg437IepVJJn6JtVo5GYE7nkgqtOSZ3O/eVohNPsN2A1aWwaZRFCs5gjUT9lXXpuEaWmPIoilSxkK2bpCSewihxQ41DPOEzt+KNxJAmBKW1aLT8IOBmVRows/wBNkRoK9RskBwMc25Hqq6dcxEpE4KhzSDLSUySvWgmoZeOC9ffTHVJLbiRj3h8xv6ItlYESCIxvvmevkUHFhtoammyqOhQdSlomBJVVMncH0TNt0HCHjPVLG49E0zMWdg/2jqlQgFxJ0xPlnlhe8QtdQxlag2LXtxugK/DiCrp+TNy+rX+iSTMkyzlQfb/JaQ2ES4x3BO8JdVo7zAV0Z9NCCC1tg2pXphomo32re4YHe1YDyMHUCP2+UPaHFdGkkh2BLhs4ECD2xGP6yn4jbmKb2uAdTqB0mY07OkjMRG3deUQPaVaUgta4PZGTpIEQB0EY9OU9n6cuJN+tFido11pxEuAOP7RFG+B3lqy1HiXsgCZcDGRM5xsfL6+jK6uNbTB5SD2KwZMEEuitxo0lHiIBw5FC+PNZexYSwH5J5amW4WLNB41cboUaUbsHmiW1kncxe06xGyz/ACtEH7a4VN1X1YS+jecii2tbyKv/ALiUocV17GsHqszG6C47xVlOg5g+J4iPNF8Tum0W6j8XIdVh72qXuLjuVTCNSsV6A9RXK3SuWrmINQIyMmD8icc90Zw6sMqDg3fz9eihQnVj4QZ7Anr6fRYnfTNDQxfRICi1hBE4Gcx/cSmdO21N1HnkdUFeuOmJwCfKeaSeLht9AQLVYutKZGORkgeW5+/oouuRz9eX58l62qxzsTvzxI3zGyRRYx66jqOPrj6oW6qENEQIztnyPX/lXV6wBgCR1+fLoqKr53ESMH6fwU8NbQBRXpHBk/nTqmtvQkADKGq0gT5fVMeF3LARPJXzblSEkvZF9rBCofQynzr2kXYhdV4e18lhVcsbTfF2RGbqNg4zCpe3nGCmtW0yV6OGBzSSYjl18ksZp6DYldR2KkWzKKNICRlDlsFWp2OB1bh7fhcR+dFOw43WJh0HvEfZWXFGUIBpPYGVog1JUxJI2NAOdDhg4KZtrB4h4Ad16rN0uPhrQBlAXXEHvM7KzJ8dAUqNJxGrTpkaoyqavDGvAc3IKQXFy6pBedsBH8O40+kA0QRM5+yxuKvTG5Ii/hTcg7GQR1lIbbwkaT9TKkSDIg51Gd5IAjGy+gOpMqtD2wJGQg6dJtQHQfebgt5+YV0c2XCml7D0Yb/TXscXPacbaTqBHf8APkUbYUyWlv8AkWucXCS3MnSJ2jp3A5rSvoxyQ1Wzae09MK+Pnco8ZrQeWqYHwziLWwKmWnIPRw/jZaJ9NoAe3Y79IPNZytwbHu555326qpvE6lJpaeZggjZWQnHInFldGzZbaohV1bJwOyC4DfOMtfOAInoRIPpCOu6jow4rPLw6i2mR0QNoei5jHZjBHVBtvX8ySFaLtp3VUMMX2C0K+LXTqjpcIIEY2wlNRifXDGu2QJthqRlFpiC32R6Lk7FAdFyPEgLVZDo9ZUqb3AzJzPz6z2wibqtqMx2Ko1cvUeWUklT0aBu3ijizSwDIyf4yqH2LsEz+fyo8GLXPA1Z5A9votHUtTGCPzfKf4ZZk23+QpmXUeqHrUoTW4oaTG6g3RoMtkxg9Fz+LUqYwA2CP55x06IeqzoiQfLp6dFwfGY/pH2QXVm7aZLjM45R/2qaFu4ZIO55HCKr1jjJGfv2VFqyc7rVz+kRukEimiadZwG8Dp1VtF7QxwLZJ59IUABz9Fk5EQTb1mnCnXZieSAYf77Y6q2hU1GEjWrGKXs6hBvbHKU5r2/4UIbYRkwnhPYBUILVQ2hMom50gnJ2zgIRrxOCfT/ldCK9hXeyVOhBhH0KA+aqkRjdSs64a7KVqnsqkqPbm0LTlDwtPb27agk5VFfgk/Cnlhl3HoAjo3Tm7FVMu3sdqaSCmdXhZbuhv0oJhUXxextj3hvFKdYAPIY/mDse4Vl1YaT7pkHokV1wbSA6ZClw3irqZDTJZMZ5dwrHCPtbHuxmbUhuoZHPse6HrUWO+IAwe4+0GOS7/AFI06zv2nDh1HXzRld9IAE/C4xI3E5BjmEii4vT2RoWzol2S4knGAAevKOgG30JFjxIO+IqdzalvRzTsRsfmlNxawZbj8+60x8iXUhWhnc3wJhuVWLdzuSVWtfS6StZYX1NzRtKtjiWZ22IAMtC0ZQ1WJwn9a3DkkvaGgpPIx/GtAJiqvUKHLll+VhJ3AgpJxilXL2mhIaAdQlmZLREuBIOnWQdpiVy5W5msU3SXfs15FUmgfh1pdh4L6ghsuBGncSGtIDQTIDHSI3dPILX8Ndd1baqA8h7oaHucCWEzrqCB0I0t69l4uWjx87c2qS/JFLAnWXEgCXeyeT70ucdMGkwmmAAIAqsLdW8VSUruG8Q1aRoDAQXOGlrnAOLgN3AT7jTHeJXLlX5uVQkmor9go8pNvS2tr9kDoIpad9TmwCTkDSc+iqvre+a0Nplj+Qc4mT7ukmHHBlrXxJB1EE4zy5YYeQ++Mf2Ie0HVwSKwaWtaGsMy4lpcCSe40O2GS5EUqh1FcuTylzTdCy6DacndX0xOOfLuuXLH7Ai1jW6XYziD254QtXtg7fLEYXLlE2nQQy3r6mief8YKhcLlyM1xlr8A+hLdMklW0aMDzXLlok2kgEK9JCvMOXLk8H6I+jS8DvABBTq6qta2RuuXLf4838b/AAKhDdXjnY5IP2eZXLlzZTcnbGRzrgxHJDEherkLbCeCiSZTC3t2lsOnGy5cmXZGRoXxpEj4mHdp2+XQq+6YAAW5a87doJ9QuXIxbChXWojUua8t2K5crE2paFY8sb52nJH1/pC39xJXi5avJk3BAAvbrxcuXPpAs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6" name="Picture 10" descr="Tatianaerhynchites aequatus - zobonoska jablečná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" r="19228" b="6268"/>
          <a:stretch/>
        </p:blipFill>
        <p:spPr bwMode="auto">
          <a:xfrm>
            <a:off x="3128086" y="3717032"/>
            <a:ext cx="2880321" cy="254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www.agromanual.cz/userfiles/image/gall_kalendar/04-2014/_20_zobonoska_ovocna_1594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19" y="3717032"/>
            <a:ext cx="2977706" cy="235935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31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utovanismobilem.cz/locations/27/79-06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r="7339"/>
          <a:stretch/>
        </p:blipFill>
        <p:spPr bwMode="auto">
          <a:xfrm>
            <a:off x="6039" y="3506097"/>
            <a:ext cx="4129451" cy="3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b4i.cz/zaostreno-na/projekt/dluhy-v-lesich-dokumenty/image0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" b="5802"/>
          <a:stretch/>
        </p:blipFill>
        <p:spPr bwMode="auto">
          <a:xfrm>
            <a:off x="4211575" y="3501008"/>
            <a:ext cx="2046754" cy="3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calla.cz/stromyahmyz/fotky/tesarik-obrovsky-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5" y="3501008"/>
            <a:ext cx="2348034" cy="3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cerambyx.uochb.cz/trichpal-g4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08" y="696148"/>
            <a:ext cx="3380208" cy="26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2.gstatic.com/images?q=tbn:ANd9GcTFcTFA3iPC9CivFvoWXLyyDZoFwyuQM-uU3M4ELgWt7VdyFQqj0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" y="696149"/>
            <a:ext cx="3510918" cy="26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71600" y="146669"/>
            <a:ext cx="843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Tesařík obrovský (</a:t>
            </a:r>
            <a:r>
              <a:rPr lang="cs-CZ" i="1" dirty="0" err="1" smtClean="0"/>
              <a:t>Cerambyx</a:t>
            </a:r>
            <a:r>
              <a:rPr lang="cs-CZ" i="1" dirty="0" smtClean="0"/>
              <a:t> </a:t>
            </a:r>
            <a:r>
              <a:rPr lang="cs-CZ" i="1" dirty="0" err="1" smtClean="0"/>
              <a:t>cerdo</a:t>
            </a:r>
            <a:r>
              <a:rPr lang="cs-CZ" dirty="0" smtClean="0"/>
              <a:t>) - </a:t>
            </a:r>
            <a:r>
              <a:rPr lang="cs-CZ" dirty="0" err="1" smtClean="0"/>
              <a:t>Coleoptera</a:t>
            </a:r>
            <a:r>
              <a:rPr lang="cs-CZ" dirty="0" smtClean="0"/>
              <a:t>: </a:t>
            </a:r>
            <a:r>
              <a:rPr lang="cs-CZ" dirty="0" err="1" smtClean="0"/>
              <a:t>Cerambycidae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55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2339752" y="32020"/>
            <a:ext cx="6984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Pobytové stopy – stavby hmyzu</a:t>
            </a:r>
            <a:endParaRPr lang="en-GB" sz="2200" dirty="0"/>
          </a:p>
        </p:txBody>
      </p:sp>
      <p:pic>
        <p:nvPicPr>
          <p:cNvPr id="1026" name="Picture 2" descr="http://vtm.e15.cz/files/imagecache/dust_filerenderer_big/upload/story_press/1722/termit__kr_lovna_4a2fbaedd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918368" cy="24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223628" y="530687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Sociální hmyz</a:t>
            </a:r>
            <a:r>
              <a:rPr lang="cs-CZ" dirty="0"/>
              <a:t> </a:t>
            </a:r>
            <a:r>
              <a:rPr lang="cs-CZ" dirty="0" smtClean="0"/>
              <a:t>-  </a:t>
            </a:r>
            <a:r>
              <a:rPr lang="cs-CZ" dirty="0" err="1" smtClean="0"/>
              <a:t>Blattodea</a:t>
            </a:r>
            <a:r>
              <a:rPr lang="cs-CZ" dirty="0" smtClean="0"/>
              <a:t>: </a:t>
            </a:r>
            <a:r>
              <a:rPr lang="cs-CZ" dirty="0" err="1" smtClean="0"/>
              <a:t>Isoptera</a:t>
            </a:r>
            <a:r>
              <a:rPr lang="cs-CZ" dirty="0" smtClean="0"/>
              <a:t>  (sesterská skupina švábů)</a:t>
            </a:r>
            <a:endParaRPr lang="en-GB" dirty="0"/>
          </a:p>
        </p:txBody>
      </p:sp>
      <p:pic>
        <p:nvPicPr>
          <p:cNvPr id="1028" name="Picture 4" descr="http://www.zoo-foto.cz/fotogalerie/images/D-termitiste-3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531"/>
          <a:stretch/>
        </p:blipFill>
        <p:spPr bwMode="auto">
          <a:xfrm>
            <a:off x="156143" y="1052736"/>
            <a:ext cx="4675969" cy="28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jarda.dohnalovi.cz/australie2004/images/k07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28" y="3764670"/>
            <a:ext cx="4311888" cy="29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d/dc/K8085-6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1" y="3936298"/>
            <a:ext cx="3919972" cy="274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38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79512" y="3573016"/>
            <a:ext cx="7554749" cy="3085546"/>
            <a:chOff x="179512" y="116632"/>
            <a:chExt cx="7554749" cy="3085546"/>
          </a:xfrm>
        </p:grpSpPr>
        <p:pic>
          <p:nvPicPr>
            <p:cNvPr id="20482" name="Picture 2" descr="http://www.chovzvirat.cz/images/zvirata/krasec-medak_ywf70x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82" y="580038"/>
              <a:ext cx="3496185" cy="2622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79512" y="116632"/>
              <a:ext cx="5904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Krasec měďák (</a:t>
              </a:r>
              <a:r>
                <a:rPr lang="cs-CZ" dirty="0" err="1" smtClean="0"/>
                <a:t>Coleoptera</a:t>
              </a:r>
              <a:r>
                <a:rPr lang="cs-CZ" dirty="0" smtClean="0"/>
                <a:t>: </a:t>
              </a:r>
              <a:r>
                <a:rPr lang="cs-CZ" dirty="0" err="1" smtClean="0"/>
                <a:t>Buprestidae</a:t>
              </a:r>
              <a:r>
                <a:rPr lang="cs-CZ" dirty="0" smtClean="0"/>
                <a:t>) </a:t>
              </a:r>
              <a:r>
                <a:rPr lang="cs-CZ" sz="1600" dirty="0" smtClean="0"/>
                <a:t>- borovice</a:t>
              </a:r>
              <a:endParaRPr lang="en-GB" sz="1600" dirty="0"/>
            </a:p>
          </p:txBody>
        </p:sp>
        <p:pic>
          <p:nvPicPr>
            <p:cNvPr id="2054" name="Picture 6" descr="http://www.insect-foto.com/photos/krasec-medak-chalcophora-mariana-120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14" y="592016"/>
              <a:ext cx="3918047" cy="261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Skupina 1"/>
          <p:cNvGrpSpPr/>
          <p:nvPr/>
        </p:nvGrpSpPr>
        <p:grpSpPr>
          <a:xfrm>
            <a:off x="179512" y="188640"/>
            <a:ext cx="9231682" cy="2911679"/>
            <a:chOff x="92846" y="3613665"/>
            <a:chExt cx="9231682" cy="2911679"/>
          </a:xfrm>
        </p:grpSpPr>
        <p:pic>
          <p:nvPicPr>
            <p:cNvPr id="20484" name="Picture 4" descr="Rhagium sycophanta - kousavec páskovaný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46" y="4077072"/>
              <a:ext cx="3672408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92846" y="3613666"/>
              <a:ext cx="4911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Kousavec</a:t>
              </a:r>
              <a:r>
                <a:rPr lang="cs-CZ" dirty="0" smtClean="0"/>
                <a:t> páskovaný (</a:t>
              </a:r>
              <a:r>
                <a:rPr lang="cs-CZ" dirty="0" err="1" smtClean="0"/>
                <a:t>Cerambycidae</a:t>
              </a:r>
              <a:r>
                <a:rPr lang="cs-CZ" dirty="0" smtClean="0"/>
                <a:t>) </a:t>
              </a:r>
              <a:r>
                <a:rPr lang="cs-CZ" sz="1600" dirty="0" smtClean="0"/>
                <a:t>- dub</a:t>
              </a:r>
              <a:endParaRPr lang="en-GB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499992" y="615601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Kozlíček </a:t>
              </a:r>
              <a:r>
                <a:rPr lang="cs-CZ" dirty="0" err="1" smtClean="0"/>
                <a:t>dvojtečný</a:t>
              </a:r>
              <a:r>
                <a:rPr lang="cs-CZ" dirty="0"/>
                <a:t> </a:t>
              </a:r>
              <a:r>
                <a:rPr lang="cs-CZ" dirty="0" smtClean="0"/>
                <a:t>(</a:t>
              </a:r>
              <a:r>
                <a:rPr lang="cs-CZ" dirty="0" err="1" smtClean="0"/>
                <a:t>Cerambycidae</a:t>
              </a:r>
              <a:r>
                <a:rPr lang="cs-CZ" dirty="0" smtClean="0"/>
                <a:t>) - </a:t>
              </a:r>
              <a:r>
                <a:rPr lang="cs-CZ" sz="1600" dirty="0" smtClean="0"/>
                <a:t>vrby</a:t>
              </a:r>
              <a:endParaRPr lang="en-GB" sz="1600" dirty="0"/>
            </a:p>
          </p:txBody>
        </p:sp>
        <p:pic>
          <p:nvPicPr>
            <p:cNvPr id="1026" name="Picture 2" descr="Výsledek obrázku pro kozlíček dvojtečný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613665"/>
              <a:ext cx="3607636" cy="2504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7604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propher.cz/foto/produkty/1271315464_klinenka-mala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034"/>
            <a:ext cx="2900056" cy="25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vabblog.files.wordpress.com/2013/10/100713_1727_trakttodoko4.jpg?w=640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5061" r="3490" b="5137"/>
          <a:stretch/>
        </p:blipFill>
        <p:spPr bwMode="auto">
          <a:xfrm>
            <a:off x="1115616" y="4005064"/>
            <a:ext cx="4028475" cy="26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naturabohemica.cz/wp-content/uploads/2008/10/flora-07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8946" r="3" b="5460"/>
          <a:stretch/>
        </p:blipFill>
        <p:spPr bwMode="auto">
          <a:xfrm>
            <a:off x="5194966" y="3556918"/>
            <a:ext cx="2769210" cy="315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87607" y="134623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Klíněnka jírovcová – </a:t>
            </a:r>
            <a:r>
              <a:rPr lang="cs-CZ" dirty="0" err="1" smtClean="0"/>
              <a:t>Cameraria</a:t>
            </a:r>
            <a:r>
              <a:rPr lang="cs-CZ" dirty="0" smtClean="0"/>
              <a:t> </a:t>
            </a:r>
            <a:r>
              <a:rPr lang="cs-CZ" dirty="0" err="1" smtClean="0"/>
              <a:t>ohridella</a:t>
            </a:r>
            <a:r>
              <a:rPr lang="cs-CZ" dirty="0" smtClean="0"/>
              <a:t> (</a:t>
            </a:r>
            <a:r>
              <a:rPr lang="cs-CZ" dirty="0" err="1" smtClean="0"/>
              <a:t>Lepidoptera</a:t>
            </a:r>
            <a:r>
              <a:rPr lang="cs-CZ" dirty="0" smtClean="0"/>
              <a:t>: </a:t>
            </a:r>
            <a:r>
              <a:rPr lang="cs-CZ" dirty="0" err="1" smtClean="0"/>
              <a:t>Gracillariidae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12298" name="Picture 10" descr="http://motyli.kolas.cz/foto/mikrolep/velke/12811076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7"/>
            <a:ext cx="3776174" cy="283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99592" y="527145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- u nás od r. 1993, šíření z Balkánu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75772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CEAAkGBxQTEhQUExMWFhUXFRQUFhYXFxgYFxcUFBQXFxQVFBcYHCggGBolHBQUITEhJSkrLi4uFx8zODMsNygtLisBCgoKDg0OFxAQGywkHyQsLCwsLCwsLCwsLCwsLCwsLCwsLCwsLCwsLCwsLCwsLCwsLCwsLCwsLCwsLCwsLCwsLP/AABEIALcBEwMBIgACEQEDEQH/xAAbAAABBQEBAAAAAAAAAAAAAAAEAAECAwUGB//EAD8QAAEDAgMEBwcCBQMEAwAAAAEAAhEDIQQSMQVBUWEicYGRodHwBhMyQrHB4VJyFGKCkvEVIzNTorLiQ8LS/8QAGQEAAwEBAQAAAAAAAAAAAAAAAAECAwQF/8QAIxEBAQACAQQDAAMBAAAAAAAAAAECERIDITFBE1FhIjJxBP/aAAwDAQACEQMRAD8AF2TtuhX+B4Dt7HWd3HXrFlqupAjT7rzV/s86ZBE8bhamz8fiqNnH3jeZOaP3Rft71yZdH6Dq6+zGO3BZeK9nmnRG4Pa7HxJLXcDr+fFGCrPMclju4puLj8RsFzdCfqgKmBqN3Fd3UBOndr4Kh2HadRH0VTNnbY4eSNfEKQd1Lr6uy2uG4+Kz6+whwI6vyrHKMCOSRYj6mx3t0g9diqKtF41pnsv9EHuKB1qQB4hQlTBEb0Gm3MjcOx+iCaR5blo4DEQe5ZZw41cDgCbEdaOOzg3cO9T2fiBx1+qNfoJWmHSxs20BCgALgKuqwC9kbUYIF908+tAOyAkkyN6q4YxUqiq1sXBE74keCehjnUv5m8PLgim4kGwiPFC4rEjKdFnqTvFadHTuAVYAsv2erk0gHGSCeuNy1wF1Y5bm0oZUsitDVLIrJRkS92iMiWVADe7TFiKyKJagKBZQe2TIRJYlkQA4amLFf7tINTCjImLERlTZUEENNJEFqdAc0/DKmphFsmioGikHO1sAosqVGcxz81vvoKiphlOWMvkB6G1Gn4hB9b0azEA7+/zWfVwKHOHc34SufLofRdr5bIaOpSJcOYWXQx5bZ7bevW9GUcQ13wu9fZY3HLHym4T0skHUJHDt3euxXAHhPNRcBO8eKOdjO4BX7NB3DtCHqbEYdaY7PwtqlU6j2wr45fdE6pca5Q7AZuJHb5qVD2fmctUTwI+i61tIFW08MOCVzt8KkyjmK2xKzGdAh1rbj1rWY0loB+KBPXF10OHECDp2HvQ+0MNTiZg+ty6Onx19NduWqtM3nt+ytbRHBGuYCdQVS90cNdDcdnAq+MAY7PvN/KCha2zXAH5h63hbFKvO7fYanzRDeY0gT9ZBS+OHMrHPYFwYQJ46kgrosFi2mxJ6zH13+CBxlENeOe7/AD5q9mDaRLDBHymfBZyZY3se5WzkIjncHcepSAWfhnPZ0b82/j7gLQo1A4SO5b49SXtQUJ8qmlC0CGVRhXQoOYgIEJQpBSypkrypsqvyJsqApyqJaiMiiWpgOWpK7KkgM91NRNJHGmmNJPRM51JVmitF1JQ90p0Ga6gqn4dahpKt1JLRsaphAdyFq4Bb7qSrdQU6JgtbUZ8LirBtF4+JoPrx71rOw6qfhlF6cpg6ePYdbdYP0EomljW8R3/YFVVcCOCHfs9Y3/nxDYZjgN/1Csbtpg3jwXPt2cVIYA8Uvis8Udm+dqNOh7iL+Kzdq7YY0awToDvPAA6oP+AKrrYEWm8HuRenRNNDYgNi4TmaZ3Rf7LXrYW1xYqv2eAjLYh3Hc6NOUx6lbApCmCDMa3vHmt+nOxZRgvwLeYj1p5Iui06E5uvXkeKONBrhLSPX0QOIw5GvCOzkVSdoVaQIta8x+FU9vuxmmLi+lyYHjA7VcxvEz1+pV1JkyCLd/VrdZ1S/D1mVuhUlr9x49RG/kqcSXsLpaXZY6QMEgjVjt5tEHhqovoRz8DqrsNtAiG1dLjMdOUncjcvbI1GytoZhdxdvkiCAdzt1vVrrVhZG0sB7twfTtJm2km5kaGb9cojZFV0Fr92n7ezq7itMbZdU79xoBt1PKk1WQtSUZEg1EBqbIjRItYmLVcAownoKsqiWq/KmLUwHypK/KmQFXu0xponIkWJkENNRNJGZExYlowLqSgaSPLFA00tBnmmoGkj3U1D3anQAGkoGitA01E00tBnOoqt1FaJpqJpJaDPFK+nb9lL3SMNJN7tLRgzSUTQRmROacJaDN905plluIXRbIx4rDI+1QC0/MPNZxYqn0iCHNs4XBUztdwNLFbPIJcyzuHFDOr7nNgrRwe1W1LP6Lxx38wePJWYqiDrf6p3GecSYivpUu76+W5Sr4Phr61UaYc3UEgR6lZ6svcLalMQeGqz8I8VaTajZyvaHAHWDug2WiaxItTPXoIVlGkY+GBugHyT1sMj/AFVtGm41TNET0ou2DEAb4NoCOw+LZVh9JzXsyBwe27SDbvsbahV7Vw7XNNNzQ4OF2kWI5gj7KGwMCKVJ7KdMMAghu4Em5HE70d/BtbD1DvHVp9jfq1RFR4FyYCDwDxID3Xd8FrTvaR4zzUqmFl5OpiJMxAvAGnbxWuOV0LNC230ToahVh+TjpbQ63jSRePNFhq1l2R2pQnCmAqhIZUxarYTEJ6CnKkrcqZAMAllVkJQgleVItVkKNRwaJOiVNXkTFisY8HQgqUJAOaarNNGZVWY4hKgKaai6miSRxUT6sVO59jYU00xpolw9QUxj0Clyx+xuBCxRyorKo+75JcsfsbgQU7qwsRDKBn4SrRhHHclzx+xuM11OFAtWw3ZZOp8PyrKWx2jVzj2i2lhA0se9TylPbnqlAFW4fGPp2+NvA6gcl0n+l0hu75KCZsGgK/vxmzhuQAzlA39HeTznQJ8TirD7UoE3seY8rIpppOu1zT1EI04KkfiY3+0KTcJSEEU28jlHkrkpWAhhhMgdyFxz3ZmtbAG8wJ6uW5bxrtFpCydsPHRKqyFGbjqPSB5GL3SwTSGujf18CfsrNo1OiwxO4x4rOe+vmGQ020i03LS5+YjoxcCNDed6yzk5NJuwmVxSdYyR0SOHMk8471KrtZzTBAsLTpMnV282m2shZmCcxrqlV5JFRuYgXIDB8WUX11gb0n4n3hGVoIDGl3SIIcG2BBE7ge1Tj2iriHxPtG2lUJcx7jHRDSAJJs6TyC6DY+3PfMDwABaQXDO0kkQRu07ZXl+1tnvZVPu2VKgfDQWzarfogbotYwOtW4fZ2PoPlrKodAccoGVwHSiJhxHSBAJ3LSfibI9kpvBVwC4f2X2+az4a1wJH+40Bxax8kFryT0LQYgdZ0XcNWuF2izRQkQpJFWlXCdSSQAjto0/1T1XTtxrToD3flBUaLRoAiWtC4r182XOrv4kcD4JGvNoVdh6t5JwfX+YU/NmfKqfcCZAI6in9279Z8PurM49X9d6kXgamPD6lZ7pdzCl6/wABLIOXfCcOHoj7BWB3rpJcdjSIA9GfunFPl4JHENGpHrrck3Ft4ju/BS1D0nkHAKwUeR7iofxA5+PmkKhmw531jjoStJgqYnr4FrxleAWnUExPIqylhGsaGtgNaAABoABA8FRWw7iP+RzDrOkd5hUjC36WIqO5DIB4FXwvjSpj+tFrB6/wr2AcR3hZbaVNpzCSYjpPJ7mi0q1tTfJby0+pVY4aPg0gOYSyBZ4eYkOt/SgcTtLKYiT+4eEKrxneqmO3QAhMajeIXNU9rZnObkeIAMuBDSTPwuJv3KzZO0PeZiW5YOU6ESN4i5Gl051Irg2KuMYPm8+5DYnaVNmrwCY6JIab74JCvBHCVlbY2TQrx72ixxGhc1pcI4FwsruynFoZmuvY/ZA7WgttxUXU2cELjqfRgT37uCVtPUAtrg5mh0kaCRPEmO5SxeLDKOZxuAXEakm4aBGu5ZpxtOiTll7t7WtDW6fPUIki+6ShMRjnvnIA54gQTDQ6LTyE6a/VYcr7acfpS3EBuH940w1z3F3RM9OWutY3O/kg9vV62He33LW5HNmqCS0NcTabgtgQJF5lauzcE2jSHvTJzGpDjJc+c0wBo1zib8BuWZtLFjLByuLz8xMOJEwTHLTknvUPW122NnuyzSyOrPaGFzXOkNLW5nAQQDLR2ASVd7PYh9Giaby4wyS4tAa0S50STDhYzex3QuUq42qzPSFXIQA6BaRaAHE26p3aLd2HtCoQajw4kuaQ0lzW5BlMtl0WvaJgkGd1y+0WOsw1fCnENd0W1ukM1g5zWxLXcgXNieI436dq8y2M7JjKTnOFRtUfFOji74Re7TYC98o32XpjSt8LtnlNJpFIJK0GSTJ0E59mJA59X39diIbiOoD1vNu5Yra4At32t26DxTHabBqcx/lv/wBzvsvI5ImLbOKA8/8A2d9k38XO77+JssqliC6+WDul7D9Z+iKaKTv+SqS4QS3OIHI5Qfsrk34VoRUx38w7yfAKDKkmwceoBviVMVqDLDIe1x/8rKdTbVFoADgeTABHWGkrT455yo0tpYV7tWQd2Zzu+whXMwVQavYOXmcwKyqu2GuEDM6d0kD/ALnD6IettQt0ZAjfWfHc1sKpcD1W3OWeky24Nk+BUP8AUHN3mOMNHhc+Cwae0az5yNa3sLj1gkKmo2o673l3PMPpMJ7k8LmP23am0SbiY4ukfUBZ9TaIaQS+dfnAHV8X2WVWqOb8oncQW/lAYjHOjWOUz9AFNyaY4ugre0FNu89gm/WUK32knRj/ANzjA64uuebj87oZBdwaDbrMIZlNzc2bM4FxJMzE7gPlHJTcq0mMdW72iBmS3gZLiD3EShz7TgWDmgcmTb+UErGGCpETm7o14GdEO7BMizc57NexLnTmH418T7Wv0bccCI/8YQVX2tfrL/2tZPiTdUUMIBJe/LO7U9nBZlXBtYHRUeS75yb8rD1dEtvmq1J6dDgPaZ1SZY1sb3C5PIDsRg2u6bPH9ojsIghcvstxAHvSHuFuiY79VrUKFV3wNjfJEmPLtCq5ei4+3QYbbVZt5DhzJRtP2ofEOYey4QOG2KcodUqtiPlBM9RnzU3YfDg2BPW4/aFpJlEXi1aO3KbvlbfsPciMUM7Ya0XsTfTkuWr+5aY3nQZnF3YBdX4P2pLGOaAHuBhuYxlMfMN/VbrCe/Vqbj7gX2gpmi0gH/cLSRNw2fmI+n4Wf7POIFNmUkgFrnucQHG2Z2UEnWdVRjWmpU97UqF5uSABE7ptff4RAEKrFYmTDDbeYjcALDSynjpXLs3MfWD6biIE9AEC8WByn1BIXI4zAvBZUZlzNA6DQ6Tl0h3IWvxOkorbeNDMOxuaHTE3Fh0rAHjH9qwMNtF7HTLuluJJnWNTpdVrvsvTpNn7PpVix1RzDUyhxbYnMJBJnjHh2Lbr0aUwQCS0ggAm0cBxv1iVyeH24GkFzSHCbNEgzppfn2I6rtmpUcwMqZWhxLhoZAIvvMyO7uPAXV8O6hVNYGcnTDXTFhJeY1uNLaL1TBYgPY17SCHNDgQZBBEiDvC8qqOeR0j7xuWHETMnhc211XoXsnSqMwtJtUAOANh8rS4ljesNyjsWnSvexGfhuhJRBTrdkdJMkmTyuo5ztJ63EfTQeKuw1CLl9+Pooemxw3mO1Re136j4ryJgY8YiP/kcf7vNJ9ZvE9od5rLdm3uUmh24juCXCgbAPDu//QU6bRNp7GtWcX1Bv7glnqcSO/xlVMfwNqnO5pPKXT3BsIluDE9Ms/bcntlcw+q79UdsId+Ng/8AIZ5O8gq1Tjv3ZKYNmACJcC0QYkg3sbrOxO3WizHdoA06yuUr7Yc7UvO6xaBzNygq9aSMojrOY+Giq7VLp0lbbJkk1B3fgxogMVtBr5zmeQJv3iFjNe86AnnEeJTuwrj8Rjv81Ov1pzS2jRpdFx1IsZIMTuy6XlHYP2h920NEmAB0jOniVi4trrZQbADTgI4clTSwjna2G8nQJyfp8m7W9oJ0YBzDfuhH7SdwMczH0lAUqAknNbQadp6+tRxD6LZa4G+txmI37rJzCU+dHM2oBrB/q87ovC4t1T/jY0idSRHA30WAMUwQKdBgFviObTl2J3bVxTrZmtGkNgQOV5hVOmfyOtw+GEzUI6mjfwJcEZj/AGjbTploAbTAyxHRjSI3rksGRHTc5zv3Cb83bvNEtuRJjxI6iQI7kp/Hwf8Aby16G1Zpth2Rp+FpGUXJNhBNySbCEbTaTHvnuYwiYu17huysbcA/qLh1FZDQKcFo3HmTe13fZLE4ipVdLiSbCd58hyCc3fAtkaOI2vTpyKTWNtdsNzEj5nuN3HmR2LJo7RFTpF8nfExfgYujcNskm5t9UVhtiNE21M2t3rXHDTO57ZxxQ5ns8yoNc3MHFp9dS3xspvBNU2W2LBaaQwdsPP6AQCIExrwPY1YLxncGPZlPy31jdO9dxR2UTqU7tgtLw4saSLh0CQlxPbhXuyGDlzHnPLgi8GHn4Zzb9Tb/AOq7l2wWOPSpsdaJLRKsd7L0S0sFMMzWLqbQHRvGaLI4bHNmbBIsahlgPSJiBA3nfuty5r0mgLLn8NsFgexws1rS3J8pm0mddAugoMgADQCB1BXhjcdpyuxATqITrVB06ZJBPIqu1qY+YE9c/RUnbbdwJ6gfIK2pgcP8jqn9TW/YhFYLDUh8x5S1pHbdeV/DfkbZf8fUd8NInrsiKODxDrksYOqStuuXtGZoa8fyi4A36myop7YcNANw3DTnqtcccDBs2XUI6VV0cm/cQqzsniXHrJPmtNm0zMnL4/XXxSfjATp27+u8qtYmzhsto1b3q1uzm/pHd+EaypO4lWVoFwDpyF+N9d6WoNBWbObuHZF+5WHAZRJIA5jzUjjwNCQYiwHks/F4kv8A1HrnwCLZ6ORVWAno9K/Z2Kt9Ii7zHIaolgMcB3fS/ekylLS4AATGbWeTRu7VmtnmjnMWAHcPMpsRQHwjx48VdWrtYI08SeUDU+urJxOJLpzdBm8bz+4j6BG9iB/cuNQ5HCNJ3D9U8TqiX7OY0ZjDjqXb/qs6qHPGVgyM4bz+47upNhtlF1j8ImSSSJGoANu1azSrNtBmz6Z+bsspt2ezcQbxaLdcLa9ndhtc3MWwIgRbmt2lsCnwPetJjuIcvRo0m3DJKJYHmMjQI0IaCR2xZdTT2UxujR9fqrv4UDcn8cG65mlsl7jLzfibnvWrhdltbcBabaShVrtaQ0ySRIABJjjA3KwrbRUhTSdih+l/9hUDjWz8L9/yO8kBbkT+7VX8c2Yyvn9jteGih/qlKYkzwgz3IAmlSufDlb13q8U1m4vauUNyMLum0OzBzQGGczpIi1itVrQ9satI1B1BG4i/amSdNhndEdsoumxUYWiGgNEwAAJJJgcSbntRTWpwl9MK4FUsVwVksCkFXKkEySlJMkgnkLMY3l3FWivOhHf+Fx4wDj85HVPmrG4J4v7x3ZPiJXlfD+nquyw+KcDY+P4Rv8bvLGk8SB42XCUsK54tXqA8nOjuzKmrgsQ2/v38j7x9/FE6f6eq9DG0xvYyOBj7tVtKrh32Lch4tMt/qDr90LzrD4nFNIipMfqg+JErUw+1Kx+JjDzn7QqmGWJ93WVMM4Xa0PHFtx3ajtCZznEAZdOIO/XUcliUNr1Bc04/aSPXctHD7fM3Dj1sDvEQnvQ7iPcnlPIKD8Kdbj8dSMo7UYT0mRzAcPAiPFH1a7G0y8U3utZoY8k9UC6qcKN1gnCQMz3EN10ueIE/VYu1Nu5zFICG9Ea5Wnlvc47z/hNtXE1axJqhzW7qYBDj+/l/KPFCYfAvMOLS1vyiIEbyJ+qzvdQag17iTqeJ4cAN3ZCLp4DMRN4N/Ja+ztnPfZjSf5t3edbraobMFOALkfE7hO5vmn3EYlDZsajs39vgqhQ95UFGmL/MRo1o10Wjj8YSfd0ATJjON50hp+4/K6H2f2K2g3i913HnwHJX08N3uu5LMJhBTY1oEBoACIaxF5ExYutmHyhJzZVuRLKgKciENOKhOWc0DNYRGgJJgC5M9a0ciY00gznYtg3n+1x+gVL8TS1O/eWOHiQtb3apfhWnVoPWAfqgMz+Pofqb3HySfiqLxAGc7gGON9xBi3Wjzs6n/wBNn9o8khsql/029gj6ICbWyJIynUgGw5A8lLBVs4kAZQS1pHzAH4u8kdQCgNl0/wBA7ZI7jZG4ejDQCZIETYTzgWTCxjVaFGFNoVEsarAoBTCokmBTUQpJkdMkkgniFbZlRuhlCuc5uojsXa+6CHq4QHULC4RbjDV3tMHfvB6/NaOCx4cHSNNRqRPHlwctarsdh1aqans+wGW6jQ/VRens5dAalJhEtMTx+h9fmzC0ujIAMGHaWMTcHdzQuNwL6dw2RpHl5KGCxwpum4mzreME9naVncPVP/BpxJEWEetEZQfvy62uQB+EO7aVIg9ECYJG4nnFj3Iant8USA0AjgCAb7tDPYOGqn4jlrq9l7Ic8iRAjTNEnW0i66untF1Fn+4C0CBGgHKxJMcgvNMNtDGVP+NzmAn4Q1pPaA3XrWhS2BiKke+qnqc619+VtgtcMbCy7urxnt3RBIAc7dAaC3+4kHuXObR9pjVs2k1ombxPgPqtJnstQaOk5x6iB3QD9VqYf2ew7QP9vNzcSfvC0ylvlMjmdn7fe0ZS0RuIsfz4KVFtauYbZu8mYHG5sO5dc3ZNGbUWyf5bCOWi1BRGgEW0iOUKPintTB2VsNtITq7id3UFpBvFFvpnXq9FM1i1kJRkUSEUaag5iAHLUg1XFkp8nJMKC1MWq/KkWIIOGpZFeWpoQFORLKri1Ry8N3q6AzMLj3Or1aLqZaGBjmvmQ9r55WIIIiStVjUmtUgEBEs09bo+6mwKQCk0KtAgphRUgmSSdMnCZHSSSQTgixItSSWSyypNYnSQauthw7d2LEx+wA42j79+9JJKzYAs9lnk3Nv6fXguk2N7NUqcOLczuJukklMZBuugp0Q3TTgjKTQbpJKgPo4UETF+eiup0wBYAbrBJJAWCm7l/lSyGTpw9d6SSSlvuyUxpcbdSSSZIPoqBppJJpVZJSDE6SYOWqBYnSQEKlMEEHQiD1GxUKVANAa0AACAAIAA0AG5JJASDE7QmSQDZJjv/wAqSSSZEFJOkmDSnTpJkdSBTJIBF6SSSA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145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4" descr="File:Rhyacionia buoliana 1 beentre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763144" cy="503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www.butterfly.webz.cz/obalecoviti/obalec_prytovy_10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84" y="2545778"/>
            <a:ext cx="4041875" cy="21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upload.wikimedia.org/wikipedia/commons/3/3f/Rhyacionia_buoliana_female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9" b="5976"/>
          <a:stretch/>
        </p:blipFill>
        <p:spPr bwMode="auto">
          <a:xfrm>
            <a:off x="5051884" y="-9128"/>
            <a:ext cx="4068452" cy="246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1520" y="18864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Obaleči – </a:t>
            </a:r>
            <a:r>
              <a:rPr lang="cs-CZ" sz="2000" dirty="0" err="1" smtClean="0"/>
              <a:t>Tortricidae</a:t>
            </a:r>
            <a:r>
              <a:rPr lang="cs-CZ" sz="2000" dirty="0" smtClean="0"/>
              <a:t> (</a:t>
            </a:r>
            <a:r>
              <a:rPr lang="cs-CZ" sz="2000" dirty="0" err="1" smtClean="0"/>
              <a:t>Lepidoptera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251520" y="5949280"/>
            <a:ext cx="376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Obaleč prýtový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36296" y="5248866"/>
            <a:ext cx="31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Obaleč jablečný</a:t>
            </a:r>
            <a:endParaRPr lang="en-GB" dirty="0"/>
          </a:p>
        </p:txBody>
      </p:sp>
      <p:pic>
        <p:nvPicPr>
          <p:cNvPr id="1026" name="Picture 2" descr="Rozříznuté jablko poškozené larvou obaleč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1090" r="10799" b="11537"/>
          <a:stretch/>
        </p:blipFill>
        <p:spPr bwMode="auto">
          <a:xfrm>
            <a:off x="4941076" y="4883792"/>
            <a:ext cx="2193022" cy="19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66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biolib.cz/IMG/GAL/BIG/10714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10812" r="-529" b="14804"/>
          <a:stretch/>
        </p:blipFill>
        <p:spPr bwMode="auto">
          <a:xfrm rot="5400000">
            <a:off x="6651324" y="4414573"/>
            <a:ext cx="2807095" cy="14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files.ozahrade.webnode.cz/200000067-aef68afd96/mamestra%20br.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34" y="3717032"/>
            <a:ext cx="3619931" cy="28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jaroslavstepan.cz/images/091001_151954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1409" r="10870" b="1132"/>
          <a:stretch/>
        </p:blipFill>
        <p:spPr bwMode="auto">
          <a:xfrm>
            <a:off x="205575" y="3717032"/>
            <a:ext cx="3418123" cy="28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chovzvirat.cz/images/zvirata/belasek-zelny_qpc22bo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5540" r="5503" b="5981"/>
          <a:stretch/>
        </p:blipFill>
        <p:spPr bwMode="auto">
          <a:xfrm>
            <a:off x="212550" y="818025"/>
            <a:ext cx="3588744" cy="27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63205" y="255727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Bělásek zelný (</a:t>
            </a:r>
            <a:r>
              <a:rPr lang="cs-CZ" sz="2000" i="1" dirty="0" err="1" smtClean="0"/>
              <a:t>Pieris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brassicae</a:t>
            </a:r>
            <a:r>
              <a:rPr lang="cs-CZ" sz="2000" dirty="0" smtClean="0"/>
              <a:t>) – </a:t>
            </a:r>
            <a:r>
              <a:rPr lang="cs-CZ" sz="2000" dirty="0" err="1" smtClean="0"/>
              <a:t>Lepidoptera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Pieridae</a:t>
            </a:r>
            <a:endParaRPr lang="en-GB" sz="2000" dirty="0"/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 r="3430"/>
          <a:stretch/>
        </p:blipFill>
        <p:spPr bwMode="auto">
          <a:xfrm>
            <a:off x="3801295" y="818026"/>
            <a:ext cx="4007032" cy="27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29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2" name="Picture 4" descr="čerstvě vylíhlá housenka (Žďánický les 2005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7635" r="7498" b="9060"/>
          <a:stretch/>
        </p:blipFill>
        <p:spPr bwMode="auto">
          <a:xfrm>
            <a:off x="21555" y="3845854"/>
            <a:ext cx="2736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orostlá housenka (Valtice 200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45854"/>
            <a:ext cx="3380302" cy="25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amice (Brno 2007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1758" r="15808" b="1234"/>
          <a:stretch/>
        </p:blipFill>
        <p:spPr bwMode="auto">
          <a:xfrm>
            <a:off x="6257062" y="3845854"/>
            <a:ext cx="2827205" cy="30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555" y="6381081"/>
            <a:ext cx="584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Bekyně velkohlavá – </a:t>
            </a:r>
            <a:r>
              <a:rPr lang="cs-CZ" dirty="0" err="1" smtClean="0"/>
              <a:t>Lepidoptera</a:t>
            </a:r>
            <a:r>
              <a:rPr lang="cs-CZ" dirty="0" smtClean="0"/>
              <a:t>: </a:t>
            </a:r>
            <a:r>
              <a:rPr lang="cs-CZ" dirty="0" err="1" smtClean="0"/>
              <a:t>Lymantridae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113145"/>
            <a:ext cx="435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Předivky</a:t>
            </a:r>
            <a:r>
              <a:rPr lang="cs-CZ" dirty="0" smtClean="0"/>
              <a:t> – </a:t>
            </a:r>
            <a:r>
              <a:rPr lang="cs-CZ" dirty="0" err="1" smtClean="0"/>
              <a:t>Lepidoptera</a:t>
            </a:r>
            <a:r>
              <a:rPr lang="cs-CZ" dirty="0" smtClean="0"/>
              <a:t>: </a:t>
            </a:r>
            <a:r>
              <a:rPr lang="cs-CZ" dirty="0" err="1" smtClean="0"/>
              <a:t>Yponomeutidae</a:t>
            </a:r>
            <a:endParaRPr lang="en-GB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http://www.wmap.cz/opk/mot/images/motyl/jpg/Yponomeuta%20padellus-hn%C3%ADzdo%20housenek%20na%20v%C4%9Btvi%C4%8Dce%20trnky%200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8409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t1.gstatic.com/images?q=tbn:ANd9GcSUpWzQwtwIbVoPk1PPJEO7Cdsnj20VoMjXRzcRdQftD-ruR0r-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14778" r="4284" b="14517"/>
          <a:stretch/>
        </p:blipFill>
        <p:spPr bwMode="auto">
          <a:xfrm>
            <a:off x="179512" y="601038"/>
            <a:ext cx="2808313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salvia-os.cz/images/stories/zivocichove/motyli/predivka-zhoubna/Yponomeuta-evonymella4.JPG?modal=1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13" y="301298"/>
            <a:ext cx="3924048" cy="29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2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File:Traumatocampa pityocampa0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1"/>
          <a:stretch/>
        </p:blipFill>
        <p:spPr bwMode="auto">
          <a:xfrm>
            <a:off x="2891086" y="2566318"/>
            <a:ext cx="5904656" cy="35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biolib.cz/IMG/GAL/22113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30"/>
          <a:stretch/>
        </p:blipFill>
        <p:spPr bwMode="auto">
          <a:xfrm>
            <a:off x="395536" y="2564904"/>
            <a:ext cx="24955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2013" y="620688"/>
            <a:ext cx="64807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Bourovčík</a:t>
            </a:r>
            <a:r>
              <a:rPr lang="cs-CZ" sz="2000" dirty="0" smtClean="0"/>
              <a:t> jižní (</a:t>
            </a:r>
            <a:r>
              <a:rPr lang="cs-CZ" sz="2000" dirty="0" err="1" smtClean="0"/>
              <a:t>Lepidoptera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Notodontidae</a:t>
            </a:r>
            <a:r>
              <a:rPr lang="cs-CZ" sz="2000" dirty="0" smtClean="0"/>
              <a:t>)</a:t>
            </a:r>
          </a:p>
          <a:p>
            <a:endParaRPr lang="cs-CZ" sz="1100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borovice, cedr - holožíry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J Evropa</a:t>
            </a:r>
          </a:p>
          <a:p>
            <a:pPr marL="285750" indent="-285750"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lergické reakce, </a:t>
            </a:r>
            <a:r>
              <a:rPr lang="cs-CZ" dirty="0" err="1" smtClean="0"/>
              <a:t>anafyletický</a:t>
            </a:r>
            <a:r>
              <a:rPr lang="cs-CZ" dirty="0" smtClean="0"/>
              <a:t> šok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116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iolib.cz/IMG/GAL/12765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21813"/>
          <a:stretch/>
        </p:blipFill>
        <p:spPr bwMode="auto">
          <a:xfrm>
            <a:off x="162999" y="643730"/>
            <a:ext cx="3446878" cy="306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zahradaweb.cz/wp-content/uploads/sites/7/2014/02/TResne-2-P1010085-608x456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5426" r="20329" b="1288"/>
          <a:stretch/>
        </p:blipFill>
        <p:spPr bwMode="auto">
          <a:xfrm>
            <a:off x="3626390" y="643730"/>
            <a:ext cx="2673802" cy="261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floranazahrade.cz/poradna/images/aktuality5_1.jpg">
            <a:hlinkClick r:id="rId6"/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3730"/>
            <a:ext cx="2784299" cy="19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9391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Vrtule třešňová (</a:t>
            </a:r>
            <a:r>
              <a:rPr lang="cs-CZ" dirty="0" err="1" smtClean="0"/>
              <a:t>Diptera</a:t>
            </a:r>
            <a:r>
              <a:rPr lang="cs-CZ" dirty="0" smtClean="0"/>
              <a:t>: </a:t>
            </a:r>
            <a:r>
              <a:rPr lang="cs-CZ" dirty="0" err="1" smtClean="0"/>
              <a:t>Brachycera</a:t>
            </a:r>
            <a:r>
              <a:rPr lang="cs-CZ" dirty="0" smtClean="0"/>
              <a:t>: </a:t>
            </a:r>
            <a:r>
              <a:rPr lang="cs-CZ" dirty="0" err="1" smtClean="0"/>
              <a:t>Tephritidae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7" name="Picture 2" descr="https://encrypted-tbn3.gstatic.com/images?q=tbn:ANd9GcTxEu1PzkVywUSk4pWgNgv-VTea8FB3aWDVXL5WGuzou-IfNa9V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-1" r="1899" b="5753"/>
          <a:stretch/>
        </p:blipFill>
        <p:spPr bwMode="auto">
          <a:xfrm>
            <a:off x="2339752" y="4163934"/>
            <a:ext cx="3023952" cy="269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agromanual.cz/userfiles/image/gall_kalendar/07-2011/25_vrtalka_porova_2006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40729"/>
            <a:ext cx="3456768" cy="270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077" y="429363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Vrtalka</a:t>
            </a:r>
            <a:r>
              <a:rPr lang="cs-CZ" dirty="0"/>
              <a:t> </a:t>
            </a:r>
            <a:r>
              <a:rPr lang="cs-CZ" dirty="0" smtClean="0"/>
              <a:t>pórková</a:t>
            </a:r>
          </a:p>
          <a:p>
            <a:r>
              <a:rPr lang="cs-CZ" sz="1600" dirty="0" smtClean="0"/>
              <a:t>(</a:t>
            </a:r>
            <a:r>
              <a:rPr lang="cs-CZ" sz="1600" dirty="0" err="1"/>
              <a:t>Diptera</a:t>
            </a:r>
            <a:r>
              <a:rPr lang="cs-CZ" sz="1600" dirty="0"/>
              <a:t>: </a:t>
            </a:r>
            <a:r>
              <a:rPr lang="cs-CZ" sz="1600" dirty="0" err="1"/>
              <a:t>Brachycera</a:t>
            </a:r>
            <a:r>
              <a:rPr lang="cs-CZ" sz="1600" dirty="0" smtClean="0"/>
              <a:t>:</a:t>
            </a:r>
          </a:p>
          <a:p>
            <a:r>
              <a:rPr lang="cs-CZ" sz="1600" dirty="0" smtClean="0"/>
              <a:t> </a:t>
            </a:r>
            <a:r>
              <a:rPr lang="cs-CZ" sz="1600" dirty="0" err="1" smtClean="0"/>
              <a:t>Agromyzidae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0" y="3754183"/>
            <a:ext cx="9252520" cy="48783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37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tlasposkozeni.mendelu.cz/lib/showpic.php?id=405&amp;ww=fotogalerie&amp;w=obraze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8750"/>
            <a:ext cx="4175075" cy="31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biolib.cz/IMG/GAL/8687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75" y="598037"/>
            <a:ext cx="3725629" cy="248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70219" y="96017"/>
            <a:ext cx="744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Kůrovci – </a:t>
            </a:r>
            <a:r>
              <a:rPr lang="cs-CZ" sz="2000" dirty="0" err="1" smtClean="0"/>
              <a:t>Coleoptera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Curculionidae</a:t>
            </a:r>
            <a:r>
              <a:rPr lang="cs-CZ" sz="2000" dirty="0" smtClean="0"/>
              <a:t>: </a:t>
            </a:r>
            <a:r>
              <a:rPr lang="cs-CZ" sz="2000" dirty="0" err="1" smtClean="0"/>
              <a:t>Scolytinae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72000" y="308179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Bělokaz jilmový</a:t>
            </a:r>
            <a:endParaRPr lang="en-GB" dirty="0"/>
          </a:p>
        </p:txBody>
      </p:sp>
      <p:pic>
        <p:nvPicPr>
          <p:cNvPr id="21510" name="Picture 6" descr="požerek (sbírky ÚOLM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r="28094"/>
          <a:stretch/>
        </p:blipFill>
        <p:spPr bwMode="auto">
          <a:xfrm>
            <a:off x="7233790" y="565006"/>
            <a:ext cx="1907936" cy="31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požerek lýkožrouta  (Českomoravská vrchovina 201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0" y="4149080"/>
            <a:ext cx="3380375" cy="25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dospělý brouk (Hostěnice 2008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9" t="20662" r="4954" b="17608"/>
          <a:stretch/>
        </p:blipFill>
        <p:spPr bwMode="auto">
          <a:xfrm>
            <a:off x="3059832" y="4149078"/>
            <a:ext cx="3802922" cy="25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264" y="594928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Lýkožrout smrkový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813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naturfoto.cz/fotografie/krasensky/pilatka-zelena-006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ireceptar.cz/res/data/133/01614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39"/>
            <a:ext cx="4867275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14331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Pilatky – </a:t>
            </a:r>
            <a:r>
              <a:rPr lang="cs-CZ" dirty="0" err="1" smtClean="0"/>
              <a:t>Tenthredinidae</a:t>
            </a:r>
            <a:r>
              <a:rPr lang="cs-CZ" dirty="0" smtClean="0"/>
              <a:t> (</a:t>
            </a:r>
            <a:r>
              <a:rPr lang="cs-CZ" dirty="0" err="1" smtClean="0"/>
              <a:t>Hymenoptera</a:t>
            </a:r>
            <a:r>
              <a:rPr lang="cs-CZ" dirty="0" smtClean="0"/>
              <a:t>: </a:t>
            </a:r>
            <a:r>
              <a:rPr lang="cs-CZ" dirty="0" err="1" smtClean="0"/>
              <a:t>Symphyta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75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55576" y="44446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Pamphillidae</a:t>
            </a:r>
            <a:r>
              <a:rPr lang="cs-CZ" dirty="0" smtClean="0"/>
              <a:t> – </a:t>
            </a:r>
            <a:r>
              <a:rPr lang="cs-CZ" dirty="0" err="1" smtClean="0"/>
              <a:t>Ploskohřbetkovití</a:t>
            </a:r>
            <a:r>
              <a:rPr lang="cs-CZ" dirty="0" smtClean="0"/>
              <a:t> (</a:t>
            </a:r>
            <a:r>
              <a:rPr lang="cs-CZ" dirty="0" err="1" smtClean="0"/>
              <a:t>Hymenoptera</a:t>
            </a:r>
            <a:r>
              <a:rPr lang="cs-CZ" dirty="0" smtClean="0"/>
              <a:t>: </a:t>
            </a:r>
            <a:r>
              <a:rPr lang="cs-CZ" dirty="0" err="1" smtClean="0"/>
              <a:t>Symphyta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</a:t>
            </a:r>
            <a:r>
              <a:rPr lang="cs-CZ" b="1" dirty="0" smtClean="0"/>
              <a:t>Ploskohřbetka smrková (</a:t>
            </a:r>
            <a:r>
              <a:rPr lang="cs-CZ" b="1" dirty="0" err="1" smtClean="0"/>
              <a:t>Cephalcia</a:t>
            </a:r>
            <a:r>
              <a:rPr lang="cs-CZ" b="1" dirty="0" smtClean="0"/>
              <a:t> </a:t>
            </a:r>
            <a:r>
              <a:rPr lang="cs-CZ" b="1" dirty="0" err="1" smtClean="0"/>
              <a:t>abietis</a:t>
            </a:r>
            <a:r>
              <a:rPr lang="cs-CZ" b="1" dirty="0" smtClean="0"/>
              <a:t>)</a:t>
            </a:r>
          </a:p>
          <a:p>
            <a:r>
              <a:rPr lang="cs-CZ" dirty="0" smtClean="0"/>
              <a:t>	- vajíčka kolem jehlic - housenice spřádají </a:t>
            </a:r>
            <a:r>
              <a:rPr lang="cs-CZ" dirty="0" err="1" smtClean="0"/>
              <a:t>předivový</a:t>
            </a:r>
            <a:r>
              <a:rPr lang="cs-CZ" dirty="0" smtClean="0"/>
              <a:t> 	vak – v září 	   padají na zem, kuklí se na jaře</a:t>
            </a:r>
          </a:p>
          <a:p>
            <a:endParaRPr lang="en-GB" dirty="0"/>
          </a:p>
        </p:txBody>
      </p:sp>
      <p:pic>
        <p:nvPicPr>
          <p:cNvPr id="2050" name="Picture 2" descr="http://www.invasive.org/images/768x512/454404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7587" b="5511"/>
          <a:stretch/>
        </p:blipFill>
        <p:spPr bwMode="auto">
          <a:xfrm>
            <a:off x="0" y="4005064"/>
            <a:ext cx="3800551" cy="26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acroid.ru/_data/medium/19/05_07_DSC0758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4014"/>
            <a:ext cx="3105771" cy="21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leccos.com/pics/pic/ploskohrbetky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445" y="1656909"/>
            <a:ext cx="3092555" cy="25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orestryimages.org/images/768x512/5377881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91"/>
          <a:stretch/>
        </p:blipFill>
        <p:spPr bwMode="auto">
          <a:xfrm>
            <a:off x="3851920" y="2938998"/>
            <a:ext cx="2620665" cy="37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9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9512" y="1016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Sociální hmyz - 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Formicidae</a:t>
            </a:r>
            <a:endParaRPr lang="cs-CZ" sz="2000" dirty="0" smtClean="0"/>
          </a:p>
          <a:p>
            <a:pPr algn="ctr"/>
            <a:r>
              <a:rPr lang="cs-CZ" sz="2000" dirty="0"/>
              <a:t> </a:t>
            </a:r>
            <a:r>
              <a:rPr lang="cs-CZ" sz="2000" dirty="0" smtClean="0"/>
              <a:t>- </a:t>
            </a:r>
            <a:r>
              <a:rPr lang="cs-CZ" dirty="0" smtClean="0"/>
              <a:t>kupovitá hnízda </a:t>
            </a:r>
            <a:endParaRPr lang="en-GB" dirty="0"/>
          </a:p>
        </p:txBody>
      </p:sp>
      <p:pic>
        <p:nvPicPr>
          <p:cNvPr id="2050" name="Picture 2" descr="http://www.antark.net/admin_mdo_1/files/documents/132/robert-svensson-msitu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8" y="751595"/>
            <a:ext cx="4145388" cy="31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ixabay.com/static/uploads/photo/2010/12/22/11/03/ants-3949_640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3652" r="9494" b="6909"/>
          <a:stretch/>
        </p:blipFill>
        <p:spPr bwMode="auto">
          <a:xfrm>
            <a:off x="4394086" y="751080"/>
            <a:ext cx="3362965" cy="25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birdz.co.uk/collard%20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8" y="4024638"/>
            <a:ext cx="4145388" cy="275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561619" y="3327693"/>
            <a:ext cx="337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Formica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(</a:t>
            </a:r>
            <a:r>
              <a:rPr lang="cs-CZ" dirty="0" err="1" smtClean="0"/>
              <a:t>Formicidae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2056" name="Picture 8" descr="http://www.alexanderwild.com/Ants/Taxonomic-List-of-Ant-Genera/Myrmica/i-6sKm2zX/1/S/Myrmica_sp1-S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t="18287" r="4554" b="6952"/>
          <a:stretch/>
        </p:blipFill>
        <p:spPr bwMode="auto">
          <a:xfrm>
            <a:off x="4394086" y="4054259"/>
            <a:ext cx="3706306" cy="23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68144" y="5849889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Myrmica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(</a:t>
            </a:r>
            <a:r>
              <a:rPr lang="cs-CZ" dirty="0" err="1" smtClean="0"/>
              <a:t>Myrmicinae</a:t>
            </a:r>
            <a:r>
              <a:rPr lang="cs-CZ" dirty="0" smtClean="0"/>
              <a:t>)</a:t>
            </a:r>
          </a:p>
          <a:p>
            <a:r>
              <a:rPr lang="cs-CZ" dirty="0"/>
              <a:t>	</a:t>
            </a:r>
            <a:r>
              <a:rPr lang="cs-CZ" dirty="0" smtClean="0"/>
              <a:t>- žihadlo</a:t>
            </a:r>
          </a:p>
          <a:p>
            <a:r>
              <a:rPr lang="cs-CZ" dirty="0"/>
              <a:t>	</a:t>
            </a:r>
            <a:r>
              <a:rPr lang="cs-CZ" dirty="0" smtClean="0"/>
              <a:t>- stopka ze 2 článků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4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ntclub.org/files/lasius_fuliginosus_systematic_nes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6" y="774456"/>
            <a:ext cx="3134287" cy="41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0.gstatic.com/images?q=tbn:ANd9GcT2TC53E-2zJxe1w6SBBbQOltBpnOFSY3gpfqnE6Db-D8HDpPfqy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1850" r="1575" b="244"/>
          <a:stretch/>
        </p:blipFill>
        <p:spPr bwMode="auto">
          <a:xfrm>
            <a:off x="3299993" y="774455"/>
            <a:ext cx="2676007" cy="184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ntstore.net/shop/images/product_images/info_images/1179_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53" y="4560104"/>
            <a:ext cx="2928191" cy="21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meisenwiki.de/images/9/93/Camponotus_ligniperda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785" r="7516" b="5230"/>
          <a:stretch/>
        </p:blipFill>
        <p:spPr bwMode="auto">
          <a:xfrm>
            <a:off x="1859833" y="5051946"/>
            <a:ext cx="2880320" cy="16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37044" y="43437"/>
            <a:ext cx="7801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/>
              <a:t>Sociální hmyz </a:t>
            </a:r>
            <a:r>
              <a:rPr lang="cs-CZ" sz="2000" dirty="0" smtClean="0"/>
              <a:t>– </a:t>
            </a:r>
            <a:r>
              <a:rPr lang="cs-CZ" sz="2000" dirty="0" err="1" smtClean="0"/>
              <a:t>Hymenoptera</a:t>
            </a:r>
            <a:r>
              <a:rPr lang="cs-CZ" sz="2000" dirty="0"/>
              <a:t>: </a:t>
            </a:r>
            <a:r>
              <a:rPr lang="cs-CZ" sz="2000" dirty="0" err="1"/>
              <a:t>Apocrita</a:t>
            </a:r>
            <a:r>
              <a:rPr lang="cs-CZ" sz="2000" dirty="0"/>
              <a:t>: </a:t>
            </a:r>
            <a:r>
              <a:rPr lang="cs-CZ" sz="2000" dirty="0" err="1" smtClean="0"/>
              <a:t>Formicidae</a:t>
            </a:r>
            <a:endParaRPr lang="cs-CZ" sz="2000" dirty="0"/>
          </a:p>
          <a:p>
            <a:pPr algn="ctr"/>
            <a:r>
              <a:rPr lang="cs-CZ" sz="2000" dirty="0"/>
              <a:t> </a:t>
            </a:r>
            <a:r>
              <a:rPr lang="cs-CZ" sz="2000" dirty="0" smtClean="0"/>
              <a:t>- </a:t>
            </a:r>
            <a:r>
              <a:rPr lang="cs-CZ" dirty="0" smtClean="0"/>
              <a:t>kartonová </a:t>
            </a:r>
            <a:r>
              <a:rPr lang="cs-CZ" dirty="0"/>
              <a:t>hnízda </a:t>
            </a:r>
            <a:r>
              <a:rPr lang="cs-CZ" dirty="0" smtClean="0"/>
              <a:t>ze dřeva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99993" y="262404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Mravenec černolesklý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Lasius</a:t>
            </a:r>
            <a:r>
              <a:rPr lang="cs-CZ" i="1" dirty="0" smtClean="0"/>
              <a:t> </a:t>
            </a:r>
            <a:r>
              <a:rPr lang="cs-CZ" i="1" dirty="0" err="1" smtClean="0"/>
              <a:t>fuliginosus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34853" y="6056421"/>
            <a:ext cx="303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Mravenec dřevokaz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Camponotus</a:t>
            </a:r>
            <a:r>
              <a:rPr lang="cs-CZ" i="1" dirty="0" smtClean="0"/>
              <a:t> </a:t>
            </a:r>
            <a:r>
              <a:rPr lang="cs-CZ" i="1" dirty="0" err="1" smtClean="0"/>
              <a:t>ligniperda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3074" name="Picture 2" descr="http://www.biolib.cz/IMG/GAL/124229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03" y="1156257"/>
            <a:ext cx="2515686" cy="176863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68144" y="342944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     Mravenec lužní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Liometopum</a:t>
            </a:r>
            <a:r>
              <a:rPr lang="cs-CZ" i="1" dirty="0" smtClean="0"/>
              <a:t> </a:t>
            </a:r>
            <a:r>
              <a:rPr lang="cs-CZ" i="1" dirty="0" err="1" smtClean="0"/>
              <a:t>microcephalum</a:t>
            </a:r>
            <a:r>
              <a:rPr lang="cs-CZ" dirty="0"/>
              <a:t>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3476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67544" y="74588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Sociální hmyz – vosy (</a:t>
            </a:r>
            <a:r>
              <a:rPr lang="cs-CZ" sz="2000" dirty="0" err="1"/>
              <a:t>Hymenoptera</a:t>
            </a:r>
            <a:r>
              <a:rPr lang="cs-CZ" sz="2000" dirty="0"/>
              <a:t>: </a:t>
            </a:r>
            <a:r>
              <a:rPr lang="cs-CZ" sz="2000" dirty="0" err="1"/>
              <a:t>Apocrita</a:t>
            </a:r>
            <a:r>
              <a:rPr lang="cs-CZ" sz="2000" dirty="0"/>
              <a:t>: </a:t>
            </a:r>
            <a:r>
              <a:rPr lang="cs-CZ" sz="2000" dirty="0" err="1"/>
              <a:t>Vespidae</a:t>
            </a:r>
            <a:r>
              <a:rPr lang="cs-CZ" sz="2000" dirty="0" smtClean="0"/>
              <a:t>)</a:t>
            </a:r>
          </a:p>
          <a:p>
            <a:pPr algn="ctr"/>
            <a:r>
              <a:rPr lang="cs-CZ" sz="2000" dirty="0" smtClean="0"/>
              <a:t>- </a:t>
            </a:r>
            <a:r>
              <a:rPr lang="cs-CZ" sz="2000" dirty="0"/>
              <a:t>p</a:t>
            </a:r>
            <a:r>
              <a:rPr lang="cs-CZ" sz="2000" dirty="0" smtClean="0"/>
              <a:t>apírová hnízda</a:t>
            </a:r>
            <a:endParaRPr lang="en-GB" sz="2000" dirty="0"/>
          </a:p>
          <a:p>
            <a:endParaRPr lang="cs-CZ" sz="2000" dirty="0" smtClean="0"/>
          </a:p>
        </p:txBody>
      </p:sp>
      <p:pic>
        <p:nvPicPr>
          <p:cNvPr id="2052" name="Picture 4" descr="http://insektenfotos.de/Polistes%20nimpha%20(Heide-Feldwespe),%20Nest_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6" y="875583"/>
            <a:ext cx="390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ecemberized.com/ribugs/images/Polistes_dominula_female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t="927" r="-7009" b="-916"/>
          <a:stretch/>
        </p:blipFill>
        <p:spPr bwMode="auto">
          <a:xfrm>
            <a:off x="4262264" y="875583"/>
            <a:ext cx="4320480" cy="28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artinafinland.fi/en/imagebank/large-image/98/98571/European+Paper+Wasp+nest+(Polistes+gallicus)+9857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64" y="3765201"/>
            <a:ext cx="4021831" cy="26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907704" y="575866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Vosík</a:t>
            </a:r>
            <a:r>
              <a:rPr lang="cs-CZ" dirty="0" smtClean="0"/>
              <a:t> francouzský</a:t>
            </a:r>
          </a:p>
          <a:p>
            <a:r>
              <a:rPr lang="cs-CZ" dirty="0" err="1"/>
              <a:t>p</a:t>
            </a:r>
            <a:r>
              <a:rPr lang="cs-CZ" dirty="0" err="1" smtClean="0"/>
              <a:t>odčel</a:t>
            </a:r>
            <a:r>
              <a:rPr lang="cs-CZ" dirty="0" smtClean="0"/>
              <a:t>. </a:t>
            </a:r>
            <a:r>
              <a:rPr lang="cs-CZ" dirty="0" err="1" smtClean="0"/>
              <a:t>Polistinae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09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nsectahk.com/hymenoptera/Vespa%20velutina%20nest.TLF-a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0"/>
          <a:stretch/>
        </p:blipFill>
        <p:spPr bwMode="auto">
          <a:xfrm>
            <a:off x="4548075" y="459361"/>
            <a:ext cx="3348151" cy="3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atureconservationimaging.com/images/Dolichovespula-media-nes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19" y="473670"/>
            <a:ext cx="3494872" cy="34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delivery.superstock.com/WI/223/4141/PreviewComp/SuperStock_4141-11744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19" y="3934012"/>
            <a:ext cx="3494872" cy="28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bembix.de/gallery/bilder_juli2005/v-vespa-crabro-nest-beat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75" y="4515667"/>
            <a:ext cx="3348151" cy="22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91680" y="5925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Vespa</a:t>
            </a:r>
            <a:r>
              <a:rPr lang="cs-CZ" sz="2000" dirty="0" smtClean="0"/>
              <a:t> </a:t>
            </a:r>
            <a:r>
              <a:rPr lang="cs-CZ" sz="2000" dirty="0" err="1" smtClean="0"/>
              <a:t>spp</a:t>
            </a:r>
            <a:r>
              <a:rPr lang="cs-CZ" sz="2000" dirty="0" smtClean="0"/>
              <a:t>. (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Vespidae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6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4.rajce.idnes.cz/d0406/7/7463/7463893_910d34528b70b6ae648593a72d6c96a2/images/IMG_863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4" y="764704"/>
            <a:ext cx="4503133" cy="30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30200" y="14918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Jízlivky</a:t>
            </a:r>
            <a:r>
              <a:rPr lang="cs-CZ" sz="2000" dirty="0" smtClean="0"/>
              <a:t> – </a:t>
            </a:r>
            <a:r>
              <a:rPr lang="cs-CZ" sz="2000" dirty="0" err="1" smtClean="0"/>
              <a:t>Eumeninae</a:t>
            </a:r>
            <a:r>
              <a:rPr lang="cs-CZ" sz="2000" dirty="0" smtClean="0"/>
              <a:t> (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Vespidae</a:t>
            </a:r>
            <a:r>
              <a:rPr lang="cs-CZ" sz="2000" dirty="0" smtClean="0"/>
              <a:t>)</a:t>
            </a:r>
            <a:endParaRPr lang="en-GB" sz="2000" dirty="0"/>
          </a:p>
        </p:txBody>
      </p:sp>
      <p:pic>
        <p:nvPicPr>
          <p:cNvPr id="1028" name="Picture 4" descr="http://priroda.sdas.cz/deniky/pictures/2007/0710hrncirka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10" y="764704"/>
            <a:ext cx="3332190" cy="24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4.rajce.idnes.cz/d0406/7/7463/7463893_910d34528b70b6ae648593a72d6c96a2/images/IMG_6796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r="6187"/>
          <a:stretch/>
        </p:blipFill>
        <p:spPr bwMode="auto">
          <a:xfrm>
            <a:off x="5144010" y="3585467"/>
            <a:ext cx="3171990" cy="300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2" y="41796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Hrnčířka</a:t>
            </a:r>
            <a:endParaRPr lang="en-GB" dirty="0"/>
          </a:p>
        </p:txBody>
      </p:sp>
      <p:pic>
        <p:nvPicPr>
          <p:cNvPr id="1032" name="Picture 8" descr="https://encrypted-tbn1.gstatic.com/images?q=tbn:ANd9GcSvZQjBITO9fx9ZcYT8K-HzlZdxzQGpWl3zBOq1BUBRSPF_VdlVvA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r="13598" b="4379"/>
          <a:stretch/>
        </p:blipFill>
        <p:spPr bwMode="auto">
          <a:xfrm>
            <a:off x="1943708" y="4126871"/>
            <a:ext cx="3002916" cy="24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receptar.cz/res/data/233/02787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1" y="498738"/>
            <a:ext cx="3776250" cy="25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iolib.cz/IMG/GAL/19196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23" y="498738"/>
            <a:ext cx="4241858" cy="318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9651" y="35939"/>
            <a:ext cx="6554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 smtClean="0"/>
              <a:t>Včelovití</a:t>
            </a:r>
            <a:r>
              <a:rPr lang="cs-CZ" sz="2000" dirty="0" smtClean="0"/>
              <a:t> - </a:t>
            </a:r>
            <a:r>
              <a:rPr lang="cs-CZ" sz="2000" dirty="0" err="1" smtClean="0"/>
              <a:t>Apidae</a:t>
            </a:r>
            <a:r>
              <a:rPr lang="cs-CZ" sz="2000" dirty="0" smtClean="0"/>
              <a:t> </a:t>
            </a:r>
            <a:r>
              <a:rPr lang="cs-CZ" sz="2000" dirty="0"/>
              <a:t>(</a:t>
            </a:r>
            <a:r>
              <a:rPr lang="cs-CZ" sz="2000" dirty="0" err="1" smtClean="0"/>
              <a:t>Hymenoptera</a:t>
            </a:r>
            <a:r>
              <a:rPr lang="cs-CZ" sz="2000" dirty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)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959220" y="302116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Včela medonosná 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Apis</a:t>
            </a:r>
            <a:r>
              <a:rPr lang="cs-CZ" i="1" dirty="0" smtClean="0"/>
              <a:t> </a:t>
            </a:r>
            <a:r>
              <a:rPr lang="cs-CZ" i="1" dirty="0" err="1" smtClean="0"/>
              <a:t>mellifera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5126" name="Picture 6" descr="http://www.bombus.de/img/tagebuch2003/ackerhummel_nest2_gros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0" y="3841194"/>
            <a:ext cx="3776250" cy="299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dinosoria.com/insectes/bombus_terrestris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b="12278"/>
          <a:stretch/>
        </p:blipFill>
        <p:spPr bwMode="auto">
          <a:xfrm>
            <a:off x="4005085" y="3749595"/>
            <a:ext cx="2367437" cy="30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405474" y="592041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Čmelák zemní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Bombus</a:t>
            </a:r>
            <a:r>
              <a:rPr lang="cs-CZ" i="1" dirty="0" smtClean="0"/>
              <a:t> </a:t>
            </a:r>
            <a:r>
              <a:rPr lang="cs-CZ" i="1" dirty="0" err="1" smtClean="0"/>
              <a:t>terrestris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73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zaprirodou.infoblog.cz/data/img-496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3613" r="5319" b="216"/>
          <a:stretch/>
        </p:blipFill>
        <p:spPr bwMode="auto">
          <a:xfrm>
            <a:off x="4742237" y="2896723"/>
            <a:ext cx="4248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15.rajce.idnes.cz/d1503/1/1046/1046397_325022f80b9e270ec0b51bb0e796e6eb/images/080812_076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3616" r="-44" b="2136"/>
          <a:stretch/>
        </p:blipFill>
        <p:spPr bwMode="auto">
          <a:xfrm>
            <a:off x="467544" y="764704"/>
            <a:ext cx="4572000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13845" y="200595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Samotářské včely – 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Apidae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39752" y="445670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Drvodělka fialová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Xylocopa</a:t>
            </a:r>
            <a:r>
              <a:rPr lang="cs-CZ" i="1" dirty="0" smtClean="0"/>
              <a:t> </a:t>
            </a:r>
            <a:r>
              <a:rPr lang="cs-CZ" i="1" dirty="0" err="1" smtClean="0"/>
              <a:t>violacea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360522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764</TotalTime>
  <Words>502</Words>
  <Application>Microsoft Office PowerPoint</Application>
  <PresentationFormat>Předvádění na obrazovce (4:3)</PresentationFormat>
  <Paragraphs>102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Calibri</vt:lpstr>
      <vt:lpstr>Georgia</vt:lpstr>
      <vt:lpstr>Trebuchet MS</vt:lpstr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everteb</dc:creator>
  <cp:lastModifiedBy>lenka</cp:lastModifiedBy>
  <cp:revision>66</cp:revision>
  <dcterms:created xsi:type="dcterms:W3CDTF">2014-04-17T13:32:59Z</dcterms:created>
  <dcterms:modified xsi:type="dcterms:W3CDTF">2019-05-13T08:02:24Z</dcterms:modified>
</cp:coreProperties>
</file>