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xls" ContentType="application/vnd.ms-exce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291" r:id="rId3"/>
    <p:sldId id="256" r:id="rId4"/>
    <p:sldId id="260" r:id="rId5"/>
    <p:sldId id="261" r:id="rId6"/>
    <p:sldId id="262" r:id="rId7"/>
    <p:sldId id="293" r:id="rId8"/>
    <p:sldId id="292" r:id="rId9"/>
    <p:sldId id="263" r:id="rId10"/>
    <p:sldId id="257" r:id="rId11"/>
    <p:sldId id="259" r:id="rId12"/>
    <p:sldId id="264" r:id="rId13"/>
    <p:sldId id="265" r:id="rId14"/>
    <p:sldId id="268" r:id="rId15"/>
    <p:sldId id="269" r:id="rId16"/>
    <p:sldId id="271" r:id="rId17"/>
    <p:sldId id="274" r:id="rId18"/>
    <p:sldId id="296" r:id="rId19"/>
    <p:sldId id="295" r:id="rId20"/>
    <p:sldId id="297" r:id="rId21"/>
    <p:sldId id="270" r:id="rId22"/>
    <p:sldId id="277" r:id="rId23"/>
    <p:sldId id="273" r:id="rId24"/>
    <p:sldId id="294" r:id="rId25"/>
    <p:sldId id="275" r:id="rId26"/>
    <p:sldId id="272" r:id="rId27"/>
    <p:sldId id="278" r:id="rId28"/>
    <p:sldId id="276" r:id="rId29"/>
    <p:sldId id="279" r:id="rId30"/>
    <p:sldId id="266" r:id="rId31"/>
    <p:sldId id="26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280" r:id="rId40"/>
    <p:sldId id="281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6" autoAdjust="0"/>
    <p:restoredTop sz="94660"/>
  </p:normalViewPr>
  <p:slideViewPr>
    <p:cSldViewPr>
      <p:cViewPr varScale="1">
        <p:scale>
          <a:sx n="84" d="100"/>
          <a:sy n="84" d="100"/>
        </p:scale>
        <p:origin x="142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5162C-4690-4699-824C-2AE0E2239EBD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C77A4-A52B-433E-9BC0-074DFBEA6E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52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C77A4-A52B-433E-9BC0-074DFBEA6E8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14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29. 3. 2018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List_aplikace_Microsoft_Excel_97_20031.xls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46513" y="241484"/>
            <a:ext cx="528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</a:t>
            </a:r>
            <a:r>
              <a:rPr lang="cs-CZ" sz="2800" b="1" dirty="0" smtClean="0">
                <a:solidFill>
                  <a:schemeClr val="bg1"/>
                </a:solidFill>
              </a:rPr>
              <a:t>YZIOLOGIE DÝCHACÍHO SYSTÉMU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5784" y="836712"/>
            <a:ext cx="9021829" cy="5643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bg1"/>
                </a:solidFill>
              </a:rPr>
              <a:t>Všechny živoči</a:t>
            </a:r>
            <a:r>
              <a:rPr lang="cs-CZ" dirty="0">
                <a:solidFill>
                  <a:schemeClr val="bg1"/>
                </a:solidFill>
              </a:rPr>
              <a:t>š</a:t>
            </a:r>
            <a:r>
              <a:rPr lang="cs-CZ" dirty="0" smtClean="0">
                <a:solidFill>
                  <a:schemeClr val="bg1"/>
                </a:solidFill>
              </a:rPr>
              <a:t>né buňky přijímají a odevzdávají dýchací plyny (zejména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a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bg1"/>
                </a:solidFill>
              </a:rPr>
              <a:t>Základem výměny je prostá difúze plynů po koncentračních gradientech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bg1"/>
                </a:solidFill>
              </a:rPr>
              <a:t>Difúze je však velmi pomalá (zejména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) a s rostoucí vzdáleností nedostačuje pokrýt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spotřebu – limit velikosti a aktivity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bg1"/>
                </a:solidFill>
              </a:rPr>
              <a:t>Vývoj dýchacích/respiračních systémů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cs-CZ" sz="105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Dýchání na buněčné úrovni </a:t>
            </a:r>
            <a:r>
              <a:rPr lang="cs-CZ" dirty="0" smtClean="0">
                <a:solidFill>
                  <a:schemeClr val="bg1"/>
                </a:solidFill>
              </a:rPr>
              <a:t>– </a:t>
            </a:r>
            <a:r>
              <a:rPr lang="cs-CZ" dirty="0" err="1" smtClean="0">
                <a:solidFill>
                  <a:schemeClr val="bg1"/>
                </a:solidFill>
              </a:rPr>
              <a:t>difůze</a:t>
            </a:r>
            <a:r>
              <a:rPr lang="cs-CZ" dirty="0" smtClean="0">
                <a:solidFill>
                  <a:schemeClr val="bg1"/>
                </a:solidFill>
              </a:rPr>
              <a:t>, ale také mechanismy zvyšující gradient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      a tvořící zásoby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– globiny (proteiny vázající kyslík díky </a:t>
            </a:r>
            <a:r>
              <a:rPr lang="cs-CZ" dirty="0" err="1" smtClean="0">
                <a:solidFill>
                  <a:schemeClr val="bg1"/>
                </a:solidFill>
              </a:rPr>
              <a:t>prostetické</a:t>
            </a: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      skupině (</a:t>
            </a:r>
            <a:r>
              <a:rPr lang="cs-CZ" dirty="0" err="1" smtClean="0">
                <a:solidFill>
                  <a:schemeClr val="bg1"/>
                </a:solidFill>
              </a:rPr>
              <a:t>metaporfyrin</a:t>
            </a:r>
            <a:r>
              <a:rPr lang="cs-CZ" dirty="0" smtClean="0">
                <a:solidFill>
                  <a:schemeClr val="bg1"/>
                </a:solidFill>
              </a:rPr>
              <a:t> - hem) obsahující iont </a:t>
            </a:r>
            <a:r>
              <a:rPr lang="cs-CZ" dirty="0" err="1" smtClean="0">
                <a:solidFill>
                  <a:schemeClr val="bg1"/>
                </a:solidFill>
              </a:rPr>
              <a:t>Fe</a:t>
            </a:r>
            <a:r>
              <a:rPr lang="cs-CZ" baseline="30000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cytoglobiny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(myoglobin, </a:t>
            </a:r>
            <a:r>
              <a:rPr lang="cs-CZ" sz="1600" dirty="0" err="1" smtClean="0">
                <a:solidFill>
                  <a:schemeClr val="bg1"/>
                </a:solidFill>
              </a:rPr>
              <a:t>neuroglobin</a:t>
            </a:r>
            <a:r>
              <a:rPr lang="cs-CZ" sz="1600" dirty="0" smtClean="0">
                <a:solidFill>
                  <a:schemeClr val="bg1"/>
                </a:solidFill>
              </a:rPr>
              <a:t>,..) 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	Vnější dýchání – dýchací systém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	      </a:t>
            </a:r>
            <a:r>
              <a:rPr lang="cs-CZ" sz="2000" b="1" dirty="0" smtClean="0">
                <a:solidFill>
                  <a:schemeClr val="bg1"/>
                </a:solidFill>
              </a:rPr>
              <a:t>Dýchací orgány </a:t>
            </a:r>
            <a:r>
              <a:rPr lang="cs-CZ" dirty="0" smtClean="0">
                <a:solidFill>
                  <a:schemeClr val="bg1"/>
                </a:solidFill>
              </a:rPr>
              <a:t>/ tkáně (plíce, žábra, plicní vaky, kůže,…)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	      a pro plyny </a:t>
            </a:r>
            <a:r>
              <a:rPr lang="cs-CZ" sz="2000" b="1" dirty="0" smtClean="0">
                <a:solidFill>
                  <a:schemeClr val="bg1"/>
                </a:solidFill>
              </a:rPr>
              <a:t>nosné média </a:t>
            </a:r>
            <a:r>
              <a:rPr lang="cs-CZ" dirty="0" smtClean="0">
                <a:solidFill>
                  <a:schemeClr val="bg1"/>
                </a:solidFill>
              </a:rPr>
              <a:t>(krev, hemolymfa,..)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8533298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err="1" smtClean="0">
                <a:solidFill>
                  <a:schemeClr val="bg1"/>
                </a:solidFill>
              </a:rPr>
              <a:t>Tracheolární</a:t>
            </a:r>
            <a:r>
              <a:rPr lang="cs-CZ" sz="2000" b="1" dirty="0" smtClean="0">
                <a:solidFill>
                  <a:schemeClr val="bg1"/>
                </a:solidFill>
              </a:rPr>
              <a:t> systém využívá i vodní hmyz</a:t>
            </a:r>
          </a:p>
          <a:p>
            <a:pPr>
              <a:lnSpc>
                <a:spcPct val="150000"/>
              </a:lnSpc>
            </a:pPr>
            <a:endParaRPr lang="cs-CZ" sz="11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 smtClean="0">
                <a:solidFill>
                  <a:schemeClr val="bg1"/>
                </a:solidFill>
              </a:rPr>
              <a:t>Otevřený – spoje se schopností udržet vzduchovou bub</a:t>
            </a:r>
            <a:r>
              <a:rPr lang="en-US" dirty="0" smtClean="0">
                <a:solidFill>
                  <a:schemeClr val="bg1"/>
                </a:solidFill>
              </a:rPr>
              <a:t>l</a:t>
            </a:r>
            <a:r>
              <a:rPr lang="cs-CZ" dirty="0" smtClean="0">
                <a:solidFill>
                  <a:schemeClr val="bg1"/>
                </a:solidFill>
              </a:rPr>
              <a:t>inu nebo film (</a:t>
            </a:r>
            <a:r>
              <a:rPr lang="cs-CZ" i="1" dirty="0" smtClean="0">
                <a:solidFill>
                  <a:schemeClr val="bg1"/>
                </a:solidFill>
              </a:rPr>
              <a:t>plastron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pod krovkami, na chloupcích, speciálních strukturách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      (dochází k výměně plynů!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D</a:t>
            </a:r>
            <a:r>
              <a:rPr lang="en-US" sz="1600" dirty="0" smtClean="0">
                <a:solidFill>
                  <a:schemeClr val="bg1"/>
                </a:solidFill>
              </a:rPr>
              <a:t>us</a:t>
            </a:r>
            <a:r>
              <a:rPr lang="cs-CZ" sz="1600" dirty="0" err="1" smtClean="0">
                <a:solidFill>
                  <a:schemeClr val="bg1"/>
                </a:solidFill>
              </a:rPr>
              <a:t>ík</a:t>
            </a:r>
            <a:r>
              <a:rPr lang="cs-CZ" sz="1600" dirty="0" smtClean="0">
                <a:solidFill>
                  <a:schemeClr val="bg1"/>
                </a:solidFill>
              </a:rPr>
              <a:t> a oxid uhličitý za kyslík)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2.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cs-CZ" dirty="0" smtClean="0">
                <a:solidFill>
                  <a:schemeClr val="bg1"/>
                </a:solidFill>
              </a:rPr>
              <a:t> Uzavřený – sítě </a:t>
            </a:r>
            <a:r>
              <a:rPr lang="cs-CZ" dirty="0" err="1" smtClean="0">
                <a:solidFill>
                  <a:schemeClr val="bg1"/>
                </a:solidFill>
              </a:rPr>
              <a:t>tracheol</a:t>
            </a:r>
            <a:r>
              <a:rPr lang="cs-CZ" dirty="0" smtClean="0">
                <a:solidFill>
                  <a:schemeClr val="bg1"/>
                </a:solidFill>
              </a:rPr>
              <a:t> pod kutikulou a v různých výběžcích/výrůstcích</a:t>
            </a:r>
          </a:p>
          <a:p>
            <a:pPr>
              <a:lnSpc>
                <a:spcPct val="150000"/>
              </a:lnSpc>
            </a:pPr>
            <a:endParaRPr lang="cs-CZ" sz="11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Výjimečně u hmyzu krevní žábry – např. larvy pakomárů, vázáno na přítomnost dýchacího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barviva v hemolymfě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(</a:t>
            </a:r>
            <a:r>
              <a:rPr lang="cs-CZ" sz="1400" dirty="0">
                <a:solidFill>
                  <a:schemeClr val="bg1"/>
                </a:solidFill>
              </a:rPr>
              <a:t>podobně jako u ostatních organismů s žábrami</a:t>
            </a:r>
            <a:r>
              <a:rPr lang="cs-CZ" sz="1400" dirty="0" smtClean="0">
                <a:solidFill>
                  <a:schemeClr val="bg1"/>
                </a:solidFill>
              </a:rPr>
              <a:t>)</a:t>
            </a:r>
            <a:r>
              <a:rPr lang="cs-CZ" dirty="0" smtClean="0">
                <a:solidFill>
                  <a:schemeClr val="bg1"/>
                </a:solidFill>
              </a:rPr>
              <a:t>, zde </a:t>
            </a:r>
            <a:r>
              <a:rPr lang="cs-CZ" i="1" dirty="0" err="1" smtClean="0">
                <a:solidFill>
                  <a:schemeClr val="bg1"/>
                </a:solidFill>
              </a:rPr>
              <a:t>erytrokruonin</a:t>
            </a:r>
            <a:endParaRPr lang="cs-CZ" sz="1600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1600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Ostatní bezobratlí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Plži také často hodně prokrvenou plášťovou dutinu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Mnozí pavouci a korýši </a:t>
            </a:r>
            <a:r>
              <a:rPr lang="cs-CZ" dirty="0" err="1" smtClean="0">
                <a:solidFill>
                  <a:schemeClr val="bg1"/>
                </a:solidFill>
              </a:rPr>
              <a:t>invaginované</a:t>
            </a:r>
            <a:r>
              <a:rPr lang="cs-CZ" dirty="0" smtClean="0">
                <a:solidFill>
                  <a:schemeClr val="bg1"/>
                </a:solidFill>
              </a:rPr>
              <a:t> plicní vaky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528873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Plíce </a:t>
            </a:r>
            <a:r>
              <a:rPr lang="cs-CZ" dirty="0" smtClean="0">
                <a:solidFill>
                  <a:schemeClr val="bg1"/>
                </a:solidFill>
              </a:rPr>
              <a:t>- většinou </a:t>
            </a:r>
            <a:r>
              <a:rPr lang="cs-CZ" dirty="0">
                <a:solidFill>
                  <a:schemeClr val="bg1"/>
                </a:solidFill>
              </a:rPr>
              <a:t>párové</a:t>
            </a:r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Dýchací cesty – bez výměny plynů, ale odstranění nečistot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řasinkový epitel, tepelná úprava, snižování ztrát vody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Nozdry, ústa, dýchací cesty – průdušnice, průdušky, průdušinky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Vlastní dýchací epitel – vlastní epitel umožňující výměnu plynů,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intenzivně prokrveno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Savci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– dýchací epitel tvoří alveoly/plicní sklípky tvořené plicními epiteliálními buňkami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(</a:t>
            </a:r>
            <a:r>
              <a:rPr lang="cs-CZ" dirty="0" err="1" smtClean="0">
                <a:solidFill>
                  <a:schemeClr val="bg1"/>
                </a:solidFill>
              </a:rPr>
              <a:t>pneumocyt</a:t>
            </a:r>
            <a:r>
              <a:rPr lang="en-US" dirty="0" smtClean="0">
                <a:solidFill>
                  <a:schemeClr val="bg1"/>
                </a:solidFill>
              </a:rPr>
              <a:t>y</a:t>
            </a:r>
            <a:r>
              <a:rPr lang="cs-CZ" dirty="0" smtClean="0">
                <a:solidFill>
                  <a:schemeClr val="bg1"/>
                </a:solidFill>
              </a:rPr>
              <a:t>) přilehlými na endoteliální buňky krevních kapilár.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-   Výměna difúzí po koncentračním spádu, tvar alveolů proti povrchovému napětí vod</a:t>
            </a:r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udržují přítomné </a:t>
            </a:r>
            <a:r>
              <a:rPr lang="cs-CZ" dirty="0" err="1" smtClean="0">
                <a:solidFill>
                  <a:schemeClr val="bg1"/>
                </a:solidFill>
              </a:rPr>
              <a:t>surfaktanty</a:t>
            </a:r>
            <a:r>
              <a:rPr lang="cs-CZ" dirty="0" smtClean="0">
                <a:solidFill>
                  <a:schemeClr val="bg1"/>
                </a:solidFill>
              </a:rPr>
              <a:t> (smáčedla, film fosfolipidů), také podtlak v hrudní dutině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Tvar a rovnoměrné rozpínání umožňuje podtlak v hrudní dutině: plicnice a pohrudnice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tvořící pleurální štěrbinu s tenkou vrstvou tekutiny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742950" y="228600"/>
            <a:ext cx="7792849" cy="6469797"/>
            <a:chOff x="742950" y="228600"/>
            <a:chExt cx="7792849" cy="6469797"/>
          </a:xfrm>
        </p:grpSpPr>
        <p:graphicFrame>
          <p:nvGraphicFramePr>
            <p:cNvPr id="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8579656"/>
                </p:ext>
              </p:extLst>
            </p:nvPr>
          </p:nvGraphicFramePr>
          <p:xfrm>
            <a:off x="1066800" y="609600"/>
            <a:ext cx="5140325" cy="579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1" name="Image" r:id="rId3" imgW="3597714" imgH="4050800" progId="PhotoshopElements.Image.5">
                    <p:embed/>
                  </p:oleObj>
                </mc:Choice>
                <mc:Fallback>
                  <p:oleObj name="Image" r:id="rId3" imgW="3597714" imgH="4050800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800" y="609600"/>
                          <a:ext cx="5140325" cy="5791200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4779963" y="5867400"/>
              <a:ext cx="3755836" cy="830997"/>
            </a:xfrm>
            <a:prstGeom prst="rect">
              <a:avLst/>
            </a:prstGeom>
            <a:solidFill>
              <a:schemeClr val="accent1"/>
            </a:solidFill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600" b="1" dirty="0">
                  <a:solidFill>
                    <a:srgbClr val="FF0000"/>
                  </a:solidFill>
                </a:rPr>
                <a:t>Lidské plíce</a:t>
              </a:r>
            </a:p>
            <a:p>
              <a:r>
                <a:rPr lang="cs-CZ" altLang="cs-CZ" sz="1600" b="1" dirty="0">
                  <a:solidFill>
                    <a:srgbClr val="FF0000"/>
                  </a:solidFill>
                </a:rPr>
                <a:t>- 150 x 10</a:t>
              </a:r>
              <a:r>
                <a:rPr lang="cs-CZ" altLang="cs-CZ" sz="1600" b="1" baseline="30000" dirty="0">
                  <a:solidFill>
                    <a:srgbClr val="FF0000"/>
                  </a:solidFill>
                </a:rPr>
                <a:t>6</a:t>
              </a:r>
              <a:r>
                <a:rPr lang="cs-CZ" altLang="cs-CZ" sz="1600" b="1" dirty="0">
                  <a:solidFill>
                    <a:srgbClr val="FF0000"/>
                  </a:solidFill>
                </a:rPr>
                <a:t> alveolů o průměru 150-300 </a:t>
              </a:r>
              <a:r>
                <a:rPr lang="cs-CZ" altLang="cs-CZ" sz="1600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cs-CZ" altLang="cs-CZ" sz="1600" b="1" dirty="0">
                  <a:solidFill>
                    <a:srgbClr val="FF0000"/>
                  </a:solidFill>
                </a:rPr>
                <a:t>m</a:t>
              </a:r>
            </a:p>
            <a:p>
              <a:r>
                <a:rPr lang="cs-CZ" altLang="cs-CZ" sz="1600" b="1" dirty="0">
                  <a:solidFill>
                    <a:srgbClr val="FF0000"/>
                  </a:solidFill>
                </a:rPr>
                <a:t>- celková plocha alveolů = 80 m</a:t>
              </a:r>
              <a:r>
                <a:rPr lang="cs-CZ" altLang="cs-CZ" sz="1600" b="1" baseline="30000" dirty="0">
                  <a:solidFill>
                    <a:srgbClr val="FF0000"/>
                  </a:solidFill>
                </a:rPr>
                <a:t>2</a:t>
              </a:r>
              <a:r>
                <a:rPr lang="cs-CZ" altLang="cs-CZ" sz="1600" b="1" dirty="0">
                  <a:solidFill>
                    <a:srgbClr val="FF0000"/>
                  </a:solidFill>
                </a:rPr>
                <a:t> </a:t>
              </a:r>
              <a:r>
                <a:rPr lang="en-US" altLang="cs-CZ" sz="1600" b="1" dirty="0">
                  <a:solidFill>
                    <a:srgbClr val="FF0000"/>
                  </a:solidFill>
                </a:rPr>
                <a:t>~</a:t>
              </a:r>
              <a:r>
                <a:rPr lang="cs-CZ" altLang="cs-CZ" sz="1600" b="1" dirty="0">
                  <a:solidFill>
                    <a:srgbClr val="FF0000"/>
                  </a:solidFill>
                </a:rPr>
                <a:t> 9 x 9 m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742950" y="228600"/>
              <a:ext cx="2457450" cy="460375"/>
            </a:xfrm>
            <a:prstGeom prst="rect">
              <a:avLst/>
            </a:prstGeom>
            <a:solidFill>
              <a:schemeClr val="tx1"/>
            </a:solidFill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cs-CZ" altLang="cs-CZ" b="1">
                  <a:solidFill>
                    <a:srgbClr val="000000"/>
                  </a:solidFill>
                </a:rPr>
                <a:t>Schéma savčích plic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48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52400" y="228600"/>
            <a:ext cx="8839200" cy="6556375"/>
            <a:chOff x="152400" y="228600"/>
            <a:chExt cx="8839200" cy="6556375"/>
          </a:xfrm>
        </p:grpSpPr>
        <p:graphicFrame>
          <p:nvGraphicFramePr>
            <p:cNvPr id="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2368246"/>
                </p:ext>
              </p:extLst>
            </p:nvPr>
          </p:nvGraphicFramePr>
          <p:xfrm>
            <a:off x="152400" y="762000"/>
            <a:ext cx="8839200" cy="293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5" name="Image" r:id="rId3" imgW="2816358" imgH="873032" progId="PhotoshopElements.Image.5">
                    <p:embed/>
                  </p:oleObj>
                </mc:Choice>
                <mc:Fallback>
                  <p:oleObj name="Image" r:id="rId3" imgW="2816358" imgH="873032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762000"/>
                          <a:ext cx="8839200" cy="2930525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665163" y="228600"/>
              <a:ext cx="7054688" cy="369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chemeClr val="bg1"/>
                  </a:solidFill>
                </a:rPr>
                <a:t>Znázornění proudů inspirovaného a expirovaného vzduchu v plicích ptáků</a:t>
              </a:r>
            </a:p>
          </p:txBody>
        </p:sp>
        <p:graphicFrame>
          <p:nvGraphicFramePr>
            <p:cNvPr id="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0047402"/>
                </p:ext>
              </p:extLst>
            </p:nvPr>
          </p:nvGraphicFramePr>
          <p:xfrm>
            <a:off x="304800" y="3843338"/>
            <a:ext cx="4038600" cy="294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6" name="Image" r:id="rId5" imgW="7885714" imgH="5739683" progId="PhotoshopElements.Image.5">
                    <p:embed/>
                  </p:oleObj>
                </mc:Choice>
                <mc:Fallback>
                  <p:oleObj name="Image" r:id="rId5" imgW="7885714" imgH="5739683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3843338"/>
                          <a:ext cx="4038600" cy="2941637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5136123"/>
                </p:ext>
              </p:extLst>
            </p:nvPr>
          </p:nvGraphicFramePr>
          <p:xfrm>
            <a:off x="4638675" y="3860800"/>
            <a:ext cx="4267200" cy="292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7" name="Image" r:id="rId7" imgW="9980952" imgH="6831746" progId="PhotoshopElements.Image.5">
                    <p:embed/>
                  </p:oleObj>
                </mc:Choice>
                <mc:Fallback>
                  <p:oleObj name="Image" r:id="rId7" imgW="9980952" imgH="6831746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8675" y="3860800"/>
                          <a:ext cx="4267200" cy="2921000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322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44624"/>
            <a:ext cx="8883458" cy="6601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bg1"/>
                </a:solidFill>
              </a:rPr>
              <a:t>Plicn</a:t>
            </a:r>
            <a:r>
              <a:rPr lang="cs-CZ" sz="2000" b="1" dirty="0" smtClean="0">
                <a:solidFill>
                  <a:schemeClr val="bg1"/>
                </a:solidFill>
              </a:rPr>
              <a:t>í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ventilace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– výměna vzduchu mezi plícemi a okolím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Pravidelné střídání vdechu (</a:t>
            </a:r>
            <a:r>
              <a:rPr lang="cs-CZ" dirty="0" err="1" smtClean="0">
                <a:solidFill>
                  <a:schemeClr val="bg1"/>
                </a:solidFill>
              </a:rPr>
              <a:t>inspirium</a:t>
            </a:r>
            <a:r>
              <a:rPr lang="cs-CZ" dirty="0" smtClean="0">
                <a:solidFill>
                  <a:schemeClr val="bg1"/>
                </a:solidFill>
              </a:rPr>
              <a:t>) a výdechu (</a:t>
            </a:r>
            <a:r>
              <a:rPr lang="cs-CZ" dirty="0" err="1" smtClean="0">
                <a:solidFill>
                  <a:schemeClr val="bg1"/>
                </a:solidFill>
              </a:rPr>
              <a:t>exspirium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Vdech pomocí mezižeberních svalů a bránice (až od krokodýlů – speciální sval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sz="1400" i="1" dirty="0" err="1" smtClean="0">
                <a:solidFill>
                  <a:schemeClr val="bg1"/>
                </a:solidFill>
              </a:rPr>
              <a:t>diaphragmaticus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(elastické plíce díky podtlaku následují rozepnutí hrudníku)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Výdech uvolněním mezižeberních svalů a bránice, plíce se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stáhnou vlastní elasticitou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Parametry plicní ventilace</a:t>
            </a:r>
          </a:p>
          <a:p>
            <a:pPr>
              <a:lnSpc>
                <a:spcPct val="150000"/>
              </a:lnSpc>
            </a:pPr>
            <a:endParaRPr lang="cs-CZ" sz="1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Frekvence dýchání  (počet dechů za minutu)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– závislá na intenzitě metabolismu, v klidu koreluje s velikostí, menší savci vyšší frekvence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Kůň (8-10), člověk (15-20), potkan (100-150), myš (až 200)..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Při aktivitě často synchronizováno s pohybem (různé poměry, ne vždy 1:1; krok, skok,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mávání křídly, pažemi,..) </a:t>
            </a:r>
          </a:p>
          <a:p>
            <a:pPr>
              <a:lnSpc>
                <a:spcPct val="15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Minutová plicní ventilace – objem vzduchu, který projde plícemi za minutu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(Člověk – 500ml x 15 dechů/min = 7,5L, kůň – 5L x 8 dechů/min = 40L)</a:t>
            </a:r>
          </a:p>
        </p:txBody>
      </p:sp>
    </p:spTree>
    <p:extLst>
      <p:ext uri="{BB962C8B-B14F-4D97-AF65-F5344CB8AC3E}">
        <p14:creationId xmlns:p14="http://schemas.microsoft.com/office/powerpoint/2010/main" val="28130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260648"/>
            <a:ext cx="72008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bg1"/>
                </a:solidFill>
              </a:rPr>
              <a:t>Dechový (respirační) objem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cs-CZ" dirty="0">
                <a:solidFill>
                  <a:schemeClr val="bg1"/>
                </a:solidFill>
              </a:rPr>
              <a:t> 500ml v klidu (člověk)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bg1"/>
                </a:solidFill>
              </a:rPr>
              <a:t>Inspirační </a:t>
            </a:r>
            <a:r>
              <a:rPr lang="cs-CZ" b="1" dirty="0" smtClean="0">
                <a:solidFill>
                  <a:schemeClr val="bg1"/>
                </a:solidFill>
              </a:rPr>
              <a:t>re</a:t>
            </a:r>
            <a:r>
              <a:rPr lang="en-US" b="1" dirty="0">
                <a:solidFill>
                  <a:schemeClr val="bg1"/>
                </a:solidFill>
              </a:rPr>
              <a:t>z</a:t>
            </a:r>
            <a:r>
              <a:rPr lang="cs-CZ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v</a:t>
            </a:r>
            <a:r>
              <a:rPr lang="cs-CZ" b="1" dirty="0" smtClean="0">
                <a:solidFill>
                  <a:schemeClr val="bg1"/>
                </a:solidFill>
              </a:rPr>
              <a:t>ní </a:t>
            </a:r>
            <a:r>
              <a:rPr lang="cs-CZ" b="1" dirty="0">
                <a:solidFill>
                  <a:schemeClr val="bg1"/>
                </a:solidFill>
              </a:rPr>
              <a:t>objem </a:t>
            </a:r>
            <a:r>
              <a:rPr lang="cs-CZ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cs-CZ" dirty="0">
                <a:solidFill>
                  <a:schemeClr val="bg1"/>
                </a:solidFill>
              </a:rPr>
              <a:t> 2500ml (člověk), maximum co lze vdechnout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bg1"/>
                </a:solidFill>
              </a:rPr>
              <a:t>Exspirační </a:t>
            </a:r>
            <a:r>
              <a:rPr lang="cs-CZ" b="1" dirty="0" smtClean="0">
                <a:solidFill>
                  <a:schemeClr val="bg1"/>
                </a:solidFill>
              </a:rPr>
              <a:t>re</a:t>
            </a:r>
            <a:r>
              <a:rPr lang="en-US" b="1" dirty="0">
                <a:solidFill>
                  <a:schemeClr val="bg1"/>
                </a:solidFill>
              </a:rPr>
              <a:t>z</a:t>
            </a:r>
            <a:r>
              <a:rPr lang="cs-CZ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v</a:t>
            </a:r>
            <a:r>
              <a:rPr lang="cs-CZ" b="1" dirty="0" smtClean="0">
                <a:solidFill>
                  <a:schemeClr val="bg1"/>
                </a:solidFill>
              </a:rPr>
              <a:t>ní </a:t>
            </a:r>
            <a:r>
              <a:rPr lang="cs-CZ" b="1" dirty="0">
                <a:solidFill>
                  <a:schemeClr val="bg1"/>
                </a:solidFill>
              </a:rPr>
              <a:t>objem 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~</a:t>
            </a:r>
            <a:r>
              <a:rPr lang="cs-CZ" dirty="0">
                <a:solidFill>
                  <a:schemeClr val="bg1"/>
                </a:solidFill>
              </a:rPr>
              <a:t> 1000ml (člověk), maximum výdechu v klidu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bg1"/>
                </a:solidFill>
              </a:rPr>
              <a:t>Vitální kapacita plic </a:t>
            </a:r>
            <a:r>
              <a:rPr lang="cs-CZ" dirty="0">
                <a:solidFill>
                  <a:schemeClr val="bg1"/>
                </a:solidFill>
              </a:rPr>
              <a:t>– součet reverzních objemů, měřítko maximálních možností plicní ventilace</a:t>
            </a:r>
          </a:p>
          <a:p>
            <a:pPr>
              <a:lnSpc>
                <a:spcPct val="15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upload.wikimedia.org/wikipedia/commons/7/7a/LungVolume_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" y="2512665"/>
            <a:ext cx="9114319" cy="31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93092" y="5716983"/>
            <a:ext cx="6963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Reziduální objem = objem kolapsový </a:t>
            </a:r>
            <a:r>
              <a:rPr lang="cs-CZ" sz="1400" dirty="0" smtClean="0">
                <a:solidFill>
                  <a:schemeClr val="bg1"/>
                </a:solidFill>
              </a:rPr>
              <a:t>(uvolní se po plicním kolapsu, pneumotoraxu)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                                            </a:t>
            </a:r>
            <a:r>
              <a:rPr lang="cs-CZ" dirty="0" smtClean="0">
                <a:solidFill>
                  <a:schemeClr val="bg1"/>
                </a:solidFill>
              </a:rPr>
              <a:t>+ objem minimální </a:t>
            </a:r>
            <a:r>
              <a:rPr lang="cs-CZ" sz="1400" dirty="0" smtClean="0">
                <a:solidFill>
                  <a:schemeClr val="bg1"/>
                </a:solidFill>
              </a:rPr>
              <a:t>(část prvního nadechnutí při narození)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775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Alveolární vzduch – řízení ventilace udržuje stejné složení – </a:t>
            </a:r>
            <a:r>
              <a:rPr lang="en-US" dirty="0" smtClean="0">
                <a:solidFill>
                  <a:schemeClr val="bg1"/>
                </a:solidFill>
              </a:rPr>
              <a:t>13-</a:t>
            </a:r>
            <a:r>
              <a:rPr lang="cs-CZ" dirty="0" smtClean="0">
                <a:solidFill>
                  <a:schemeClr val="bg1"/>
                </a:solidFill>
              </a:rPr>
              <a:t>16%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a 4-5%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endParaRPr lang="cs-CZ" baseline="-25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upload.wikimedia.org/wikipedia/commons/f/f7/Fluid-filled_alveolus2_e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48" y="997668"/>
            <a:ext cx="2178231" cy="566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legacy.owensboro.kctcs.edu/gcaplan/anat2/histology/alveol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4333875" cy="35337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4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3756" y="447963"/>
            <a:ext cx="894206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Transport kyslíku, případně dalších plynů ve vodním prostředí v organismech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Kyslík je ve vodě relativně málo rozpustný = malá transportní kapacita vody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Zvýšení transportní kapacity (až řádově), ale i uskladňování pomocí tzv. dýchacích barviv“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Dýchací barviva intracelulární a extracelulární, vazba kyslíku </a:t>
            </a:r>
            <a:r>
              <a:rPr lang="cs-CZ" dirty="0" err="1" smtClean="0">
                <a:solidFill>
                  <a:schemeClr val="bg1"/>
                </a:solidFill>
              </a:rPr>
              <a:t>prostředn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cs-CZ" dirty="0" err="1" smtClean="0">
                <a:solidFill>
                  <a:schemeClr val="bg1"/>
                </a:solidFill>
              </a:rPr>
              <a:t>ctvím</a:t>
            </a:r>
            <a:r>
              <a:rPr lang="cs-CZ" dirty="0" smtClean="0">
                <a:solidFill>
                  <a:schemeClr val="bg1"/>
                </a:solidFill>
              </a:rPr>
              <a:t> přítomných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iontů </a:t>
            </a:r>
            <a:r>
              <a:rPr lang="en-US" dirty="0" smtClean="0">
                <a:solidFill>
                  <a:schemeClr val="bg1"/>
                </a:solidFill>
              </a:rPr>
              <a:t>n</a:t>
            </a:r>
            <a:r>
              <a:rPr lang="cs-CZ" dirty="0" err="1" smtClean="0">
                <a:solidFill>
                  <a:schemeClr val="bg1"/>
                </a:solidFill>
              </a:rPr>
              <a:t>ěkterých</a:t>
            </a:r>
            <a:r>
              <a:rPr lang="cs-CZ" dirty="0" smtClean="0">
                <a:solidFill>
                  <a:schemeClr val="bg1"/>
                </a:solidFill>
              </a:rPr>
              <a:t> kovů (</a:t>
            </a:r>
            <a:r>
              <a:rPr lang="cs-CZ" dirty="0" err="1" smtClean="0">
                <a:solidFill>
                  <a:schemeClr val="bg1"/>
                </a:solidFill>
              </a:rPr>
              <a:t>Fe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Cu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Va</a:t>
            </a:r>
            <a:r>
              <a:rPr lang="cs-CZ" dirty="0" smtClean="0">
                <a:solidFill>
                  <a:schemeClr val="bg1"/>
                </a:solidFill>
              </a:rPr>
              <a:t>,..)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 </a:t>
            </a:r>
            <a:r>
              <a:rPr lang="cs-CZ" dirty="0" err="1" smtClean="0">
                <a:solidFill>
                  <a:schemeClr val="bg1"/>
                </a:solidFill>
              </a:rPr>
              <a:t>Intracelluární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b="1" dirty="0" smtClean="0">
                <a:solidFill>
                  <a:schemeClr val="bg1"/>
                </a:solidFill>
              </a:rPr>
              <a:t>Hemoglobiny, myoglobiny, </a:t>
            </a:r>
            <a:r>
              <a:rPr lang="cs-CZ" b="1" dirty="0" err="1" smtClean="0">
                <a:solidFill>
                  <a:schemeClr val="bg1"/>
                </a:solidFill>
              </a:rPr>
              <a:t>neuroglobiny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cytoglobiny</a:t>
            </a:r>
            <a:r>
              <a:rPr lang="cs-CZ" dirty="0" smtClean="0">
                <a:solidFill>
                  <a:schemeClr val="bg1"/>
                </a:solidFill>
              </a:rPr>
              <a:t>… obratlovci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Hemoglobin i volně rozpuštěný u některých bezobratlých</a:t>
            </a:r>
          </a:p>
          <a:p>
            <a:pPr>
              <a:lnSpc>
                <a:spcPct val="150000"/>
              </a:lnSpc>
            </a:pPr>
            <a:r>
              <a:rPr lang="cs-CZ" b="1" dirty="0" err="1" smtClean="0">
                <a:solidFill>
                  <a:schemeClr val="bg1"/>
                </a:solidFill>
              </a:rPr>
              <a:t>Chlorokruoriny</a:t>
            </a:r>
            <a:r>
              <a:rPr lang="cs-CZ" dirty="0" smtClean="0">
                <a:solidFill>
                  <a:schemeClr val="bg1"/>
                </a:solidFill>
              </a:rPr>
              <a:t> –  iont </a:t>
            </a:r>
            <a:r>
              <a:rPr lang="cs-CZ" dirty="0" err="1" smtClean="0">
                <a:solidFill>
                  <a:schemeClr val="bg1"/>
                </a:solidFill>
              </a:rPr>
              <a:t>Fe</a:t>
            </a:r>
            <a:r>
              <a:rPr lang="cs-CZ" dirty="0" smtClean="0">
                <a:solidFill>
                  <a:schemeClr val="bg1"/>
                </a:solidFill>
              </a:rPr>
              <a:t>, volně rozpuštěno, někteří mnohoštětinatci</a:t>
            </a:r>
          </a:p>
          <a:p>
            <a:pPr>
              <a:lnSpc>
                <a:spcPct val="150000"/>
              </a:lnSpc>
            </a:pPr>
            <a:r>
              <a:rPr lang="cs-CZ" b="1" dirty="0" err="1" smtClean="0">
                <a:solidFill>
                  <a:schemeClr val="bg1"/>
                </a:solidFill>
              </a:rPr>
              <a:t>Hemerytriny</a:t>
            </a:r>
            <a:r>
              <a:rPr lang="cs-CZ" dirty="0" smtClean="0">
                <a:solidFill>
                  <a:schemeClr val="bg1"/>
                </a:solidFill>
              </a:rPr>
              <a:t> – iont </a:t>
            </a:r>
            <a:r>
              <a:rPr lang="cs-CZ" dirty="0" err="1" smtClean="0">
                <a:solidFill>
                  <a:schemeClr val="bg1"/>
                </a:solidFill>
              </a:rPr>
              <a:t>Fe</a:t>
            </a:r>
            <a:r>
              <a:rPr lang="cs-CZ" dirty="0" smtClean="0">
                <a:solidFill>
                  <a:schemeClr val="bg1"/>
                </a:solidFill>
              </a:rPr>
              <a:t>, zásobní barviva pro kyslík, např. v bahně žijící kroužkovci a </a:t>
            </a:r>
            <a:r>
              <a:rPr lang="cs-CZ" dirty="0" err="1" smtClean="0">
                <a:solidFill>
                  <a:schemeClr val="bg1"/>
                </a:solidFill>
              </a:rPr>
              <a:t>sumýšovci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bg1"/>
                </a:solidFill>
              </a:rPr>
              <a:t>Hemocyaniny</a:t>
            </a:r>
            <a:r>
              <a:rPr lang="cs-CZ" dirty="0" smtClean="0">
                <a:solidFill>
                  <a:schemeClr val="bg1"/>
                </a:solidFill>
              </a:rPr>
              <a:t> (modré)–  iont </a:t>
            </a:r>
            <a:r>
              <a:rPr lang="cs-CZ" dirty="0" err="1" smtClean="0">
                <a:solidFill>
                  <a:schemeClr val="bg1"/>
                </a:solidFill>
              </a:rPr>
              <a:t>Cu</a:t>
            </a:r>
            <a:r>
              <a:rPr lang="cs-CZ" dirty="0" smtClean="0">
                <a:solidFill>
                  <a:schemeClr val="bg1"/>
                </a:solidFill>
              </a:rPr>
              <a:t> vázané přímo na globin, hemolymfa měkkýšů a korýšů</a:t>
            </a:r>
          </a:p>
          <a:p>
            <a:pPr>
              <a:lnSpc>
                <a:spcPct val="150000"/>
              </a:lnSpc>
            </a:pPr>
            <a:r>
              <a:rPr lang="cs-CZ" b="1" dirty="0" err="1" smtClean="0">
                <a:solidFill>
                  <a:schemeClr val="bg1"/>
                </a:solidFill>
              </a:rPr>
              <a:t>Hemovanadiny</a:t>
            </a:r>
            <a:r>
              <a:rPr lang="cs-CZ" dirty="0" smtClean="0">
                <a:solidFill>
                  <a:schemeClr val="bg1"/>
                </a:solidFill>
              </a:rPr>
              <a:t> (zelené)– v </a:t>
            </a:r>
            <a:r>
              <a:rPr lang="cs-CZ" dirty="0" err="1" smtClean="0">
                <a:solidFill>
                  <a:schemeClr val="bg1"/>
                </a:solidFill>
              </a:rPr>
              <a:t>prostetické</a:t>
            </a:r>
            <a:r>
              <a:rPr lang="cs-CZ" dirty="0" smtClean="0">
                <a:solidFill>
                  <a:schemeClr val="bg1"/>
                </a:solidFill>
              </a:rPr>
              <a:t> skupině Vanad, vzácné, </a:t>
            </a:r>
            <a:r>
              <a:rPr lang="cs-CZ" dirty="0" err="1" smtClean="0">
                <a:solidFill>
                  <a:schemeClr val="bg1"/>
                </a:solidFill>
              </a:rPr>
              <a:t>např</a:t>
            </a:r>
            <a:r>
              <a:rPr lang="cs-CZ" dirty="0" smtClean="0">
                <a:solidFill>
                  <a:schemeClr val="bg1"/>
                </a:solidFill>
              </a:rPr>
              <a:t> pláštěnci (</a:t>
            </a:r>
            <a:r>
              <a:rPr lang="cs-CZ" dirty="0" err="1" smtClean="0">
                <a:solidFill>
                  <a:schemeClr val="bg1"/>
                </a:solidFill>
              </a:rPr>
              <a:t>vanadocyty</a:t>
            </a:r>
            <a:r>
              <a:rPr lang="cs-CZ" dirty="0" smtClean="0">
                <a:solidFill>
                  <a:schemeClr val="bg1"/>
                </a:solidFill>
              </a:rPr>
              <a:t>),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                                      někteří mají ale hemoglobin)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153919"/>
              </p:ext>
            </p:extLst>
          </p:nvPr>
        </p:nvGraphicFramePr>
        <p:xfrm>
          <a:off x="843905" y="908720"/>
          <a:ext cx="7400503" cy="576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Image" r:id="rId3" imgW="2880366" imgH="2624000" progId="PhotoshopElements.Image.5">
                  <p:embed/>
                </p:oleObj>
              </mc:Choice>
              <mc:Fallback>
                <p:oleObj name="Image" r:id="rId3" imgW="2880366" imgH="2624000" progId="PhotoshopElements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905" y="908720"/>
                        <a:ext cx="7400503" cy="5767021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28532" y="260648"/>
            <a:ext cx="7487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Hemoglobin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dirty="0" err="1" smtClean="0">
                <a:solidFill>
                  <a:schemeClr val="bg1"/>
                </a:solidFill>
              </a:rPr>
              <a:t>sigmoidní</a:t>
            </a:r>
            <a:r>
              <a:rPr lang="cs-CZ" sz="1600" dirty="0" smtClean="0">
                <a:solidFill>
                  <a:schemeClr val="bg1"/>
                </a:solidFill>
              </a:rPr>
              <a:t> saturační křivka) </a:t>
            </a:r>
            <a:r>
              <a:rPr lang="cs-CZ" dirty="0" smtClean="0">
                <a:solidFill>
                  <a:schemeClr val="bg1"/>
                </a:solidFill>
              </a:rPr>
              <a:t>x </a:t>
            </a:r>
            <a:r>
              <a:rPr lang="cs-CZ" sz="2000" b="1" dirty="0" smtClean="0">
                <a:solidFill>
                  <a:schemeClr val="bg1"/>
                </a:solidFill>
              </a:rPr>
              <a:t>myoglobin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(saturační křivka hyperbola)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28600" y="228600"/>
            <a:ext cx="8686800" cy="5562600"/>
            <a:chOff x="228600" y="228600"/>
            <a:chExt cx="8686800" cy="5562600"/>
          </a:xfrm>
        </p:grpSpPr>
        <p:pic>
          <p:nvPicPr>
            <p:cNvPr id="5" name="Picture 4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79600"/>
              <a:ext cx="8686800" cy="3911600"/>
            </a:xfrm>
            <a:prstGeom prst="rect">
              <a:avLst/>
            </a:prstGeom>
            <a:noFill/>
            <a:ln w="38100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828800" y="228600"/>
              <a:ext cx="5073650" cy="830263"/>
              <a:chOff x="1152" y="144"/>
              <a:chExt cx="3196" cy="523"/>
            </a:xfrm>
          </p:grpSpPr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1152" y="144"/>
                <a:ext cx="319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000" b="1" dirty="0">
                    <a:solidFill>
                      <a:schemeClr val="bg1"/>
                    </a:solidFill>
                  </a:rPr>
                  <a:t>Struktura některých hemových </a:t>
                </a:r>
                <a:r>
                  <a:rPr lang="cs-CZ" altLang="cs-CZ" sz="2000" b="1" dirty="0" smtClean="0">
                    <a:solidFill>
                      <a:schemeClr val="bg1"/>
                    </a:solidFill>
                  </a:rPr>
                  <a:t>skupin </a:t>
                </a:r>
                <a:r>
                  <a:rPr lang="cs-CZ" altLang="cs-CZ" sz="2000" b="1" dirty="0">
                    <a:solidFill>
                      <a:schemeClr val="bg1"/>
                    </a:solidFill>
                  </a:rPr>
                  <a:t>globinů</a:t>
                </a:r>
              </a:p>
              <a:p>
                <a:endParaRPr lang="cs-CZ" altLang="cs-CZ" sz="1400" b="1" dirty="0"/>
              </a:p>
              <a:p>
                <a:r>
                  <a:rPr lang="cs-CZ" altLang="cs-CZ" sz="1400" b="1" dirty="0">
                    <a:solidFill>
                      <a:srgbClr val="FF0000"/>
                    </a:solidFill>
                  </a:rPr>
                  <a:t>KYSLÍK -</a:t>
                </a:r>
              </a:p>
            </p:txBody>
          </p:sp>
          <p:sp>
            <p:nvSpPr>
              <p:cNvPr id="8" name="Oval 6"/>
              <p:cNvSpPr>
                <a:spLocks noChangeArrowheads="1"/>
              </p:cNvSpPr>
              <p:nvPr/>
            </p:nvSpPr>
            <p:spPr bwMode="auto">
              <a:xfrm>
                <a:off x="1737" y="50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7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55776" y="261923"/>
            <a:ext cx="4016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Vodní x vzdušné prostředí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9223" y="908720"/>
            <a:ext cx="8983613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Voda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-    celkově nižší parciální tlaky plynů, procentuální zastoupení jednotlivých plynů,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ale stejné jak ve vzduchu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je hůře rozpustný než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S narůstající hloubkou rostou i parciální tlaky, procentuálně ale stejné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Rozpustnost plynů závislá na teplotě a přítomnosti dalších látek (salinita, toxiny,..)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</a:t>
            </a:r>
            <a:r>
              <a:rPr lang="cs-CZ" sz="1600" dirty="0" smtClean="0">
                <a:solidFill>
                  <a:schemeClr val="bg1"/>
                </a:solidFill>
              </a:rPr>
              <a:t>(z hlediska fyziologie je významná i vysoká tepelná kapacita vody a tím i problematičtější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     regulace teploty těla, potřebná energie je závislá na příjmu O</a:t>
            </a:r>
            <a:r>
              <a:rPr lang="cs-CZ" sz="1600" baseline="-25000" dirty="0" smtClean="0">
                <a:solidFill>
                  <a:schemeClr val="bg1"/>
                </a:solidFill>
              </a:rPr>
              <a:t>2</a:t>
            </a:r>
            <a:r>
              <a:rPr lang="cs-CZ" sz="16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Vzduch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S vyšší nadmořskou výškou, pokles parciálních tlaků, ale bez změny procentuálních poměrů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 nevětraných prohlubních (nory apod.), nárůst koncentrace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– potřeba adaptace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41288" y="381000"/>
            <a:ext cx="8140690" cy="6177538"/>
            <a:chOff x="141288" y="381000"/>
            <a:chExt cx="8140690" cy="6177538"/>
          </a:xfrm>
        </p:grpSpPr>
        <p:graphicFrame>
          <p:nvGraphicFramePr>
            <p:cNvPr id="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929842"/>
                </p:ext>
              </p:extLst>
            </p:nvPr>
          </p:nvGraphicFramePr>
          <p:xfrm>
            <a:off x="871538" y="933450"/>
            <a:ext cx="7239000" cy="480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9" name="Image" r:id="rId3" imgW="2880366" imgH="2020571" progId="PhotoshopElements.Image.5">
                    <p:embed/>
                  </p:oleObj>
                </mc:Choice>
                <mc:Fallback>
                  <p:oleObj name="Image" r:id="rId3" imgW="2880366" imgH="2020571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1538" y="933450"/>
                          <a:ext cx="7239000" cy="4800600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416175" y="381000"/>
              <a:ext cx="35755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600" b="1">
                  <a:solidFill>
                    <a:schemeClr val="bg1"/>
                  </a:solidFill>
                </a:rPr>
                <a:t>Fylogeneze dýchacích barviv u živočichů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41288" y="5973763"/>
              <a:ext cx="814069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solidFill>
                    <a:schemeClr val="bg1"/>
                  </a:solidFill>
                </a:rPr>
                <a:t>Hb</a:t>
              </a:r>
              <a:r>
                <a:rPr lang="cs-CZ" altLang="cs-CZ" sz="1400">
                  <a:solidFill>
                    <a:schemeClr val="bg1"/>
                  </a:solidFill>
                </a:rPr>
                <a:t> – hemoglobin; </a:t>
              </a:r>
              <a:r>
                <a:rPr lang="cs-CZ" altLang="cs-CZ" sz="1400" b="1">
                  <a:solidFill>
                    <a:schemeClr val="bg1"/>
                  </a:solidFill>
                </a:rPr>
                <a:t>Mb</a:t>
              </a:r>
              <a:r>
                <a:rPr lang="cs-CZ" altLang="cs-CZ" sz="1400">
                  <a:solidFill>
                    <a:schemeClr val="bg1"/>
                  </a:solidFill>
                </a:rPr>
                <a:t> – myoglobin; </a:t>
              </a:r>
              <a:r>
                <a:rPr lang="cs-CZ" altLang="cs-CZ" sz="1400" b="1">
                  <a:solidFill>
                    <a:schemeClr val="bg1"/>
                  </a:solidFill>
                </a:rPr>
                <a:t>E</a:t>
              </a:r>
              <a:r>
                <a:rPr lang="cs-CZ" altLang="cs-CZ" sz="1400">
                  <a:solidFill>
                    <a:schemeClr val="bg1"/>
                  </a:solidFill>
                </a:rPr>
                <a:t> – erytrokruorin (hemoglobin bezobratlých); Ch – chlorokruorin (zelený);</a:t>
              </a:r>
            </a:p>
            <a:p>
              <a:r>
                <a:rPr lang="cs-CZ" altLang="cs-CZ" sz="1400" b="1">
                  <a:solidFill>
                    <a:schemeClr val="bg1"/>
                  </a:solidFill>
                </a:rPr>
                <a:t>Hr </a:t>
              </a:r>
              <a:r>
                <a:rPr lang="cs-CZ" altLang="cs-CZ" sz="1400">
                  <a:solidFill>
                    <a:schemeClr val="bg1"/>
                  </a:solidFill>
                </a:rPr>
                <a:t>– hemerytrin (bez hemu, bezbarvý </a:t>
              </a:r>
              <a:r>
                <a:rPr lang="cs-CZ" altLang="cs-CZ">
                  <a:solidFill>
                    <a:schemeClr val="bg1"/>
                  </a:solidFill>
                </a:rPr>
                <a:t>→  </a:t>
              </a:r>
              <a:r>
                <a:rPr lang="cs-CZ" altLang="cs-CZ" sz="1400">
                  <a:solidFill>
                    <a:schemeClr val="bg1"/>
                  </a:solidFill>
                </a:rPr>
                <a:t>fialový); </a:t>
              </a:r>
              <a:r>
                <a:rPr lang="cs-CZ" altLang="cs-CZ" sz="1400" b="1">
                  <a:solidFill>
                    <a:schemeClr val="bg1"/>
                  </a:solidFill>
                </a:rPr>
                <a:t>Hc </a:t>
              </a:r>
              <a:r>
                <a:rPr lang="cs-CZ" altLang="cs-CZ" sz="1400">
                  <a:solidFill>
                    <a:schemeClr val="bg1"/>
                  </a:solidFill>
                </a:rPr>
                <a:t>– hemocyanin (Cu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2+</a:t>
              </a:r>
              <a:r>
                <a:rPr lang="cs-CZ" altLang="cs-CZ" sz="1400">
                  <a:solidFill>
                    <a:schemeClr val="bg1"/>
                  </a:solidFill>
                </a:rPr>
                <a:t>, bez hemu, bezbarvý </a:t>
              </a:r>
              <a:r>
                <a:rPr lang="cs-CZ" altLang="cs-CZ" sz="1400">
                  <a:solidFill>
                    <a:schemeClr val="bg1"/>
                  </a:solidFill>
                  <a:cs typeface="Arial" charset="0"/>
                </a:rPr>
                <a:t>→ </a:t>
              </a:r>
              <a:r>
                <a:rPr lang="cs-CZ" altLang="cs-CZ" sz="1400">
                  <a:solidFill>
                    <a:schemeClr val="bg1"/>
                  </a:solidFill>
                </a:rPr>
                <a:t>modrý)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1599" y="260648"/>
            <a:ext cx="8271495" cy="604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Hemoglobiny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Nejspíš nejdokonalejší barviva pro transport kyslíku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Více jednotek globinu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cs-CZ" dirty="0" smtClean="0">
                <a:solidFill>
                  <a:schemeClr val="bg1"/>
                </a:solidFill>
              </a:rPr>
              <a:t>homo- </a:t>
            </a:r>
            <a:r>
              <a:rPr lang="cs-CZ" dirty="0" err="1" smtClean="0">
                <a:solidFill>
                  <a:schemeClr val="bg1"/>
                </a:solidFill>
              </a:rPr>
              <a:t>hetero-globinomery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                                 =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zásadní vliv na vlastnosti (</a:t>
            </a:r>
            <a:r>
              <a:rPr lang="cs-CZ" sz="1600" dirty="0" smtClean="0">
                <a:solidFill>
                  <a:schemeClr val="bg1"/>
                </a:solidFill>
              </a:rPr>
              <a:t>např. fetální a </a:t>
            </a:r>
            <a:r>
              <a:rPr lang="cs-CZ" sz="1600" dirty="0" err="1" smtClean="0">
                <a:solidFill>
                  <a:schemeClr val="bg1"/>
                </a:solidFill>
              </a:rPr>
              <a:t>adultní</a:t>
            </a:r>
            <a:r>
              <a:rPr lang="cs-CZ" sz="1600" dirty="0" smtClean="0">
                <a:solidFill>
                  <a:schemeClr val="bg1"/>
                </a:solidFill>
              </a:rPr>
              <a:t> hemoglobin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Pro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tetická skupina – hem, </a:t>
            </a:r>
            <a:r>
              <a:rPr lang="cs-CZ" dirty="0" err="1" smtClean="0">
                <a:solidFill>
                  <a:schemeClr val="bg1"/>
                </a:solidFill>
              </a:rPr>
              <a:t>porfirinový</a:t>
            </a:r>
            <a:r>
              <a:rPr lang="cs-CZ" dirty="0" smtClean="0">
                <a:solidFill>
                  <a:schemeClr val="bg1"/>
                </a:solidFill>
              </a:rPr>
              <a:t> skelet s iontem </a:t>
            </a:r>
            <a:r>
              <a:rPr lang="cs-CZ" dirty="0" err="1" smtClean="0">
                <a:solidFill>
                  <a:schemeClr val="bg1"/>
                </a:solidFill>
              </a:rPr>
              <a:t>Fe</a:t>
            </a:r>
            <a:r>
              <a:rPr lang="cs-CZ" baseline="30000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uprostřed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U bezobratlých počty globinů a  hemů různé, u obratlovců vždy 4,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přičemž každý globin váže jeden hem, u obratlovců vždy v erytrocytech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Každý iont Fe</a:t>
            </a:r>
            <a:r>
              <a:rPr lang="cs-CZ" baseline="30000" dirty="0" smtClean="0">
                <a:solidFill>
                  <a:schemeClr val="bg1"/>
                </a:solidFill>
              </a:rPr>
              <a:t>2+ </a:t>
            </a:r>
            <a:r>
              <a:rPr lang="cs-CZ" dirty="0" smtClean="0">
                <a:solidFill>
                  <a:schemeClr val="bg1"/>
                </a:solidFill>
              </a:rPr>
              <a:t>váže jednu molekulu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(reverzibilně)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		–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oxygenace</a:t>
            </a:r>
            <a:r>
              <a:rPr lang="cs-CZ" dirty="0" smtClean="0">
                <a:solidFill>
                  <a:schemeClr val="bg1"/>
                </a:solidFill>
              </a:rPr>
              <a:t>, oxyhemoglobin (</a:t>
            </a:r>
            <a:r>
              <a:rPr lang="cs-CZ" dirty="0" err="1" smtClean="0">
                <a:solidFill>
                  <a:schemeClr val="bg1"/>
                </a:solidFill>
              </a:rPr>
              <a:t>HbO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oxyHb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Oxidac</a:t>
            </a:r>
            <a:r>
              <a:rPr lang="cs-CZ" dirty="0" smtClean="0">
                <a:solidFill>
                  <a:schemeClr val="bg1"/>
                </a:solidFill>
              </a:rPr>
              <a:t>í</a:t>
            </a:r>
            <a:r>
              <a:rPr lang="en-US" dirty="0" smtClean="0">
                <a:solidFill>
                  <a:schemeClr val="bg1"/>
                </a:solidFill>
              </a:rPr>
              <a:t> Fe</a:t>
            </a:r>
            <a:r>
              <a:rPr lang="en-US" baseline="30000" dirty="0" smtClean="0">
                <a:solidFill>
                  <a:schemeClr val="bg1"/>
                </a:solidFill>
              </a:rPr>
              <a:t>2+</a:t>
            </a:r>
            <a:r>
              <a:rPr lang="cs-CZ" baseline="30000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na Fe</a:t>
            </a:r>
            <a:r>
              <a:rPr lang="cs-CZ" baseline="30000" dirty="0" smtClean="0">
                <a:solidFill>
                  <a:schemeClr val="bg1"/>
                </a:solidFill>
              </a:rPr>
              <a:t>3+ </a:t>
            </a:r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err="1" smtClean="0">
                <a:solidFill>
                  <a:schemeClr val="bg1"/>
                </a:solidFill>
              </a:rPr>
              <a:t>methemoglobin</a:t>
            </a:r>
            <a:r>
              <a:rPr lang="cs-CZ" dirty="0" smtClean="0">
                <a:solidFill>
                  <a:schemeClr val="bg1"/>
                </a:solidFill>
              </a:rPr>
              <a:t> (</a:t>
            </a:r>
            <a:r>
              <a:rPr lang="cs-CZ" dirty="0" err="1" smtClean="0">
                <a:solidFill>
                  <a:schemeClr val="bg1"/>
                </a:solidFill>
              </a:rPr>
              <a:t>MetHb</a:t>
            </a:r>
            <a:r>
              <a:rPr lang="cs-CZ" dirty="0" smtClean="0">
                <a:solidFill>
                  <a:schemeClr val="bg1"/>
                </a:solidFill>
              </a:rPr>
              <a:t>), neuvolňuje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patologické, po otravách oxidačními činidly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Vazba CO – </a:t>
            </a:r>
            <a:r>
              <a:rPr lang="cs-CZ" dirty="0" err="1" smtClean="0">
                <a:solidFill>
                  <a:schemeClr val="bg1"/>
                </a:solidFill>
              </a:rPr>
              <a:t>karbonylhemoglobin</a:t>
            </a:r>
            <a:r>
              <a:rPr lang="cs-CZ" dirty="0" smtClean="0">
                <a:solidFill>
                  <a:schemeClr val="bg1"/>
                </a:solidFill>
              </a:rPr>
              <a:t> (</a:t>
            </a:r>
            <a:r>
              <a:rPr lang="cs-CZ" dirty="0" err="1" smtClean="0">
                <a:solidFill>
                  <a:schemeClr val="bg1"/>
                </a:solidFill>
              </a:rPr>
              <a:t>COHb</a:t>
            </a:r>
            <a:r>
              <a:rPr lang="cs-CZ" dirty="0" smtClean="0">
                <a:solidFill>
                  <a:schemeClr val="bg1"/>
                </a:solidFill>
              </a:rPr>
              <a:t>), CO má </a:t>
            </a:r>
            <a:r>
              <a:rPr lang="en-US" dirty="0" smtClean="0">
                <a:solidFill>
                  <a:schemeClr val="bg1"/>
                </a:solidFill>
              </a:rPr>
              <a:t>~</a:t>
            </a:r>
            <a:r>
              <a:rPr lang="cs-CZ" dirty="0" smtClean="0">
                <a:solidFill>
                  <a:schemeClr val="bg1"/>
                </a:solidFill>
              </a:rPr>
              <a:t>300x vyšší afinitu k </a:t>
            </a:r>
            <a:r>
              <a:rPr lang="cs-CZ" dirty="0" err="1" smtClean="0">
                <a:solidFill>
                  <a:schemeClr val="bg1"/>
                </a:solidFill>
              </a:rPr>
              <a:t>Hb</a:t>
            </a:r>
            <a:r>
              <a:rPr lang="cs-CZ" dirty="0" smtClean="0">
                <a:solidFill>
                  <a:schemeClr val="bg1"/>
                </a:solidFill>
              </a:rPr>
              <a:t> než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Vazba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dirty="0" err="1" smtClean="0">
                <a:solidFill>
                  <a:schemeClr val="bg1"/>
                </a:solidFill>
              </a:rPr>
              <a:t>karbaminohemoglobin</a:t>
            </a:r>
            <a:r>
              <a:rPr lang="cs-CZ" dirty="0" smtClean="0">
                <a:solidFill>
                  <a:schemeClr val="bg1"/>
                </a:solidFill>
              </a:rPr>
              <a:t> (HbCO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), fyziologické v rámci transportu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endParaRPr lang="cs-CZ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6369" y="116632"/>
            <a:ext cx="8719759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Transport kyslíku hemoglobinem </a:t>
            </a:r>
            <a:r>
              <a:rPr lang="cs-CZ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~</a:t>
            </a:r>
            <a:r>
              <a:rPr lang="cs-CZ" dirty="0" smtClean="0">
                <a:solidFill>
                  <a:schemeClr val="bg1"/>
                </a:solidFill>
              </a:rPr>
              <a:t>100 x více jak volně v plazmě)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-    Klíčové parametry dané „</a:t>
            </a:r>
            <a:r>
              <a:rPr lang="cs-CZ" dirty="0" err="1" smtClean="0">
                <a:solidFill>
                  <a:schemeClr val="bg1"/>
                </a:solidFill>
              </a:rPr>
              <a:t>sigmoidním</a:t>
            </a:r>
            <a:r>
              <a:rPr lang="cs-CZ" dirty="0" smtClean="0">
                <a:solidFill>
                  <a:schemeClr val="bg1"/>
                </a:solidFill>
              </a:rPr>
              <a:t>“ charakterem saturační křivky hemoglobinu pro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Dáno strukturou, vazba prvního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zvyšuje afinitu k druhému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,…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 smtClean="0">
                <a:solidFill>
                  <a:schemeClr val="bg1"/>
                </a:solidFill>
              </a:rPr>
              <a:t>Sigmoidní</a:t>
            </a:r>
            <a:r>
              <a:rPr lang="cs-CZ" dirty="0" smtClean="0">
                <a:solidFill>
                  <a:schemeClr val="bg1"/>
                </a:solidFill>
              </a:rPr>
              <a:t> tvar saturační křivky umožňuje efektivní výměnu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v plicích a tkáních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www.wikiskripta.eu/images/thumb/0/02/Saturace_hemoglobinu_kysl%C3%ADkem.jpg/550px-Saturace_hemoglobinu_kysl%C3%ADk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8" y="1988840"/>
            <a:ext cx="8039061" cy="43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6453336"/>
            <a:ext cx="2353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BPG – 2,3 </a:t>
            </a:r>
            <a:r>
              <a:rPr lang="cs-CZ" sz="1600" dirty="0" err="1" smtClean="0">
                <a:solidFill>
                  <a:schemeClr val="bg1"/>
                </a:solidFill>
              </a:rPr>
              <a:t>bifosfoglycerát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pfyziollfup.upol.cz/castwiki2/wp-content/uploads/2013/08/BohrEfe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3" y="836237"/>
            <a:ext cx="8373231" cy="59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5233" y="332656"/>
            <a:ext cx="766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Faktory ovlivňující vazbu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k </a:t>
            </a:r>
            <a:r>
              <a:rPr lang="cs-CZ" dirty="0" err="1" smtClean="0">
                <a:solidFill>
                  <a:schemeClr val="bg1"/>
                </a:solidFill>
              </a:rPr>
              <a:t>hemogobinu</a:t>
            </a:r>
            <a:r>
              <a:rPr lang="cs-CZ" dirty="0" smtClean="0">
                <a:solidFill>
                  <a:schemeClr val="bg1"/>
                </a:solidFill>
              </a:rPr>
              <a:t>: teplota, pH,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, 2,3 </a:t>
            </a:r>
            <a:r>
              <a:rPr lang="cs-CZ" dirty="0" err="1" smtClean="0">
                <a:solidFill>
                  <a:schemeClr val="bg1"/>
                </a:solidFill>
              </a:rPr>
              <a:t>bifosfoglycerát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07504" y="260648"/>
            <a:ext cx="8912354" cy="6480720"/>
            <a:chOff x="107504" y="260648"/>
            <a:chExt cx="8912354" cy="6480720"/>
          </a:xfrm>
        </p:grpSpPr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9132631"/>
                </p:ext>
              </p:extLst>
            </p:nvPr>
          </p:nvGraphicFramePr>
          <p:xfrm>
            <a:off x="107504" y="885179"/>
            <a:ext cx="8912354" cy="5856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80" name="Image" r:id="rId3" imgW="4773178" imgH="3136398" progId="PhotoshopElements.Image.5">
                    <p:embed/>
                  </p:oleObj>
                </mc:Choice>
                <mc:Fallback>
                  <p:oleObj name="Image" r:id="rId3" imgW="4773178" imgH="3136398" progId="PhotoshopElements.Image.5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04" y="885179"/>
                          <a:ext cx="8912354" cy="5856189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1124669" y="260648"/>
              <a:ext cx="685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Menší organismy mají křivku posunutou vpravo =</a:t>
              </a:r>
              <a:r>
                <a:rPr lang="en-US" dirty="0" smtClean="0">
                  <a:solidFill>
                    <a:schemeClr val="bg1"/>
                  </a:solidFill>
                </a:rPr>
                <a:t>&gt;</a:t>
              </a:r>
              <a:r>
                <a:rPr lang="cs-CZ" dirty="0" smtClean="0">
                  <a:solidFill>
                    <a:schemeClr val="bg1"/>
                  </a:solidFill>
                </a:rPr>
                <a:t> rychlejší uvolnění O</a:t>
              </a:r>
              <a:r>
                <a:rPr lang="cs-CZ" baseline="-25000" dirty="0" smtClean="0">
                  <a:solidFill>
                    <a:schemeClr val="bg1"/>
                  </a:solidFill>
                </a:rPr>
                <a:t>2</a:t>
              </a:r>
              <a:r>
                <a:rPr lang="cs-CZ" dirty="0" smtClean="0">
                  <a:solidFill>
                    <a:schemeClr val="bg1"/>
                  </a:solidFill>
                </a:rPr>
                <a:t> 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pic>
          <p:nvPicPr>
            <p:cNvPr id="13318" name="Picture 6" descr="Výsledek obrázku pro elefa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08720"/>
              <a:ext cx="2008643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Výsledek obrázku pro shre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4365104"/>
              <a:ext cx="272415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88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404" y="-99392"/>
            <a:ext cx="9154109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		</a:t>
            </a:r>
            <a:r>
              <a:rPr lang="cs-CZ" sz="2400" b="1" dirty="0" smtClean="0">
                <a:solidFill>
                  <a:schemeClr val="bg1"/>
                </a:solidFill>
              </a:rPr>
              <a:t>Transport CO</a:t>
            </a:r>
            <a:r>
              <a:rPr lang="cs-CZ" sz="2400" b="1" baseline="-25000" dirty="0" smtClean="0">
                <a:solidFill>
                  <a:schemeClr val="bg1"/>
                </a:solidFill>
              </a:rPr>
              <a:t>2</a:t>
            </a:r>
            <a:endParaRPr lang="cs-CZ" b="1" baseline="-250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Kone</a:t>
            </a:r>
            <a:r>
              <a:rPr lang="cs-CZ" dirty="0" err="1" smtClean="0">
                <a:solidFill>
                  <a:schemeClr val="bg1"/>
                </a:solidFill>
              </a:rPr>
              <a:t>čný</a:t>
            </a:r>
            <a:r>
              <a:rPr lang="cs-CZ" dirty="0" smtClean="0">
                <a:solidFill>
                  <a:schemeClr val="bg1"/>
                </a:solidFill>
              </a:rPr>
              <a:t> produkt metabolismu, dobře rozpustný ve vodě, ale pro transport většina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chemicky vázaná 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cs-CZ" b="1" dirty="0" smtClean="0">
                <a:solidFill>
                  <a:schemeClr val="bg1"/>
                </a:solidFill>
              </a:rPr>
              <a:t>V podobě hydrogenuhličitanových iontů</a:t>
            </a:r>
            <a:r>
              <a:rPr lang="cs-CZ" dirty="0" smtClean="0">
                <a:solidFill>
                  <a:schemeClr val="bg1"/>
                </a:solidFill>
              </a:rPr>
              <a:t> (až </a:t>
            </a:r>
            <a:r>
              <a:rPr lang="en-US" dirty="0" smtClean="0">
                <a:solidFill>
                  <a:schemeClr val="bg1"/>
                </a:solidFill>
              </a:rPr>
              <a:t>65</a:t>
            </a:r>
            <a:r>
              <a:rPr lang="cs-CZ" dirty="0" smtClean="0">
                <a:solidFill>
                  <a:schemeClr val="bg1"/>
                </a:solidFill>
              </a:rPr>
              <a:t>%)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 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+ H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O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  <a:r>
              <a:rPr lang="cs-CZ" dirty="0" smtClean="0">
                <a:solidFill>
                  <a:schemeClr val="bg1"/>
                </a:solidFill>
              </a:rPr>
              <a:t> HCO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baseline="30000" dirty="0" smtClean="0">
                <a:solidFill>
                  <a:schemeClr val="bg1"/>
                </a:solidFill>
              </a:rPr>
              <a:t>-</a:t>
            </a:r>
            <a:r>
              <a:rPr lang="cs-CZ" dirty="0" smtClean="0">
                <a:solidFill>
                  <a:schemeClr val="bg1"/>
                </a:solidFill>
              </a:rPr>
              <a:t> + H</a:t>
            </a:r>
            <a:r>
              <a:rPr lang="cs-CZ" baseline="30000" dirty="0" smtClean="0">
                <a:solidFill>
                  <a:schemeClr val="bg1"/>
                </a:solidFill>
              </a:rPr>
              <a:t>+</a:t>
            </a:r>
            <a:endParaRPr lang="cs-CZ" baseline="30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Spont</a:t>
            </a:r>
            <a:r>
              <a:rPr lang="cs-CZ" dirty="0" err="1" smtClean="0">
                <a:solidFill>
                  <a:schemeClr val="bg1"/>
                </a:solidFill>
              </a:rPr>
              <a:t>álně</a:t>
            </a:r>
            <a:r>
              <a:rPr lang="cs-CZ" dirty="0" smtClean="0">
                <a:solidFill>
                  <a:schemeClr val="bg1"/>
                </a:solidFill>
              </a:rPr>
              <a:t> v plasmě, 250x rychleji v erytrocytech, enzym karbonátdehydratáza (</a:t>
            </a:r>
            <a:r>
              <a:rPr lang="cs-CZ" dirty="0" err="1" smtClean="0">
                <a:solidFill>
                  <a:schemeClr val="bg1"/>
                </a:solidFill>
              </a:rPr>
              <a:t>karboanhydráza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H</a:t>
            </a:r>
            <a:r>
              <a:rPr lang="cs-CZ" baseline="30000" dirty="0" smtClean="0">
                <a:solidFill>
                  <a:schemeClr val="bg1"/>
                </a:solidFill>
              </a:rPr>
              <a:t>+</a:t>
            </a:r>
            <a:r>
              <a:rPr lang="cs-CZ" dirty="0" smtClean="0">
                <a:solidFill>
                  <a:schemeClr val="bg1"/>
                </a:solidFill>
              </a:rPr>
              <a:t> reagují s </a:t>
            </a:r>
            <a:r>
              <a:rPr lang="cs-CZ" dirty="0" err="1" smtClean="0">
                <a:solidFill>
                  <a:schemeClr val="bg1"/>
                </a:solidFill>
              </a:rPr>
              <a:t>Hb</a:t>
            </a:r>
            <a:r>
              <a:rPr lang="cs-CZ" dirty="0" smtClean="0">
                <a:solidFill>
                  <a:schemeClr val="bg1"/>
                </a:solidFill>
              </a:rPr>
              <a:t> a vytěsňují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HCO</a:t>
            </a:r>
            <a:r>
              <a:rPr lang="cs-CZ" baseline="-25000" dirty="0" smtClean="0">
                <a:solidFill>
                  <a:schemeClr val="bg1"/>
                </a:solidFill>
              </a:rPr>
              <a:t>3</a:t>
            </a:r>
            <a:r>
              <a:rPr lang="cs-CZ" baseline="30000" dirty="0" smtClean="0">
                <a:solidFill>
                  <a:schemeClr val="bg1"/>
                </a:solidFill>
              </a:rPr>
              <a:t>-</a:t>
            </a:r>
            <a:r>
              <a:rPr lang="cs-CZ" dirty="0" smtClean="0">
                <a:solidFill>
                  <a:schemeClr val="bg1"/>
                </a:solidFill>
              </a:rPr>
              <a:t> přechází do plasmy (</a:t>
            </a:r>
            <a:r>
              <a:rPr lang="cs-CZ" dirty="0" err="1" smtClean="0">
                <a:solidFill>
                  <a:schemeClr val="bg1"/>
                </a:solidFill>
              </a:rPr>
              <a:t>nahraženo</a:t>
            </a:r>
            <a:r>
              <a:rPr lang="cs-CZ" dirty="0" smtClean="0">
                <a:solidFill>
                  <a:schemeClr val="bg1"/>
                </a:solidFill>
              </a:rPr>
              <a:t> ionty Cl</a:t>
            </a:r>
            <a:r>
              <a:rPr lang="cs-CZ" baseline="30000" dirty="0" smtClean="0">
                <a:solidFill>
                  <a:schemeClr val="bg1"/>
                </a:solidFill>
              </a:rPr>
              <a:t>-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Hamburgerův</a:t>
            </a:r>
            <a:r>
              <a:rPr lang="cs-CZ" dirty="0" smtClean="0">
                <a:solidFill>
                  <a:schemeClr val="bg1"/>
                </a:solidFill>
              </a:rPr>
              <a:t> shift / chloridový posun)</a:t>
            </a:r>
          </a:p>
          <a:p>
            <a:pPr>
              <a:lnSpc>
                <a:spcPct val="15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2)  </a:t>
            </a:r>
            <a:r>
              <a:rPr lang="cs-CZ" b="1" dirty="0" smtClean="0">
                <a:solidFill>
                  <a:schemeClr val="bg1"/>
                </a:solidFill>
              </a:rPr>
              <a:t>V erytrocytech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</a:t>
            </a:r>
            <a:r>
              <a:rPr lang="cs-CZ" dirty="0" err="1" smtClean="0">
                <a:solidFill>
                  <a:schemeClr val="bg1"/>
                </a:solidFill>
              </a:rPr>
              <a:t>karbaminovazbou</a:t>
            </a:r>
            <a:r>
              <a:rPr lang="cs-CZ" dirty="0" smtClean="0">
                <a:solidFill>
                  <a:schemeClr val="bg1"/>
                </a:solidFill>
              </a:rPr>
              <a:t> na globin </a:t>
            </a:r>
            <a:r>
              <a:rPr lang="cs-CZ" dirty="0" err="1" smtClean="0">
                <a:solidFill>
                  <a:schemeClr val="bg1"/>
                </a:solidFill>
              </a:rPr>
              <a:t>Hb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              </a:t>
            </a:r>
            <a:r>
              <a:rPr lang="cs-CZ" dirty="0" smtClean="0">
                <a:solidFill>
                  <a:schemeClr val="bg1"/>
                </a:solidFill>
              </a:rPr>
              <a:t> =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karbaminohemoglobin</a:t>
            </a:r>
            <a:r>
              <a:rPr lang="cs-CZ" dirty="0" smtClean="0">
                <a:solidFill>
                  <a:schemeClr val="bg1"/>
                </a:solidFill>
              </a:rPr>
              <a:t> (HbCO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              </a:t>
            </a:r>
            <a:r>
              <a:rPr lang="cs-CZ" dirty="0" smtClean="0">
                <a:solidFill>
                  <a:schemeClr val="bg1"/>
                </a:solidFill>
              </a:rPr>
              <a:t>Hb-NH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+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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Hb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-NH-COO</a:t>
            </a:r>
            <a:r>
              <a:rPr lang="en-US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-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+ H</a:t>
            </a:r>
            <a:r>
              <a:rPr lang="en-US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endParaRPr lang="cs-CZ" baseline="30000" dirty="0">
              <a:solidFill>
                <a:schemeClr val="bg1"/>
              </a:solidFill>
            </a:endParaRPr>
          </a:p>
        </p:txBody>
      </p:sp>
      <p:pic>
        <p:nvPicPr>
          <p:cNvPr id="3" name="Picture 4" descr="http://www.wikiskripta.eu/images/thumb/b/b8/Hamburger%C5%AFv_efekt.JPG/350px-Hamburger%C5%AFv_efe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08" y="3284984"/>
            <a:ext cx="457221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yziologie.lf2.cuni.cz/uceni/lecture_notes/transport_plynu/fig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97" y="894500"/>
            <a:ext cx="6264696" cy="591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07904" y="260648"/>
            <a:ext cx="165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Transport CO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endParaRPr lang="cs-CZ" sz="2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ansport CO2 inter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388" name="Picture 4" descr="http://o.quizlet.com/XCxt.45VmLSXhO4ifpQ7U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2" y="935879"/>
            <a:ext cx="7152729" cy="58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07904" y="260648"/>
            <a:ext cx="165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Transport CO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endParaRPr lang="cs-CZ" sz="2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s.muni.cz/auth/do/sci/UEBBiol/um/sfz/images/12/12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691680" y="385733"/>
            <a:ext cx="461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Regulace</a:t>
            </a:r>
            <a:r>
              <a:rPr lang="en-US" sz="2400" b="1" dirty="0" smtClean="0">
                <a:solidFill>
                  <a:schemeClr val="bg1"/>
                </a:solidFill>
              </a:rPr>
              <a:t> d</a:t>
            </a:r>
            <a:r>
              <a:rPr lang="cs-CZ" sz="2400" b="1" dirty="0" err="1" smtClean="0">
                <a:solidFill>
                  <a:schemeClr val="bg1"/>
                </a:solidFill>
              </a:rPr>
              <a:t>ýchání</a:t>
            </a:r>
            <a:r>
              <a:rPr lang="cs-CZ" sz="2400" b="1" dirty="0" smtClean="0">
                <a:solidFill>
                  <a:schemeClr val="bg1"/>
                </a:solidFill>
              </a:rPr>
              <a:t> – řízení respirace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6293" y="1259707"/>
            <a:ext cx="6978834" cy="491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</a:t>
            </a:r>
            <a:r>
              <a:rPr lang="cs-CZ" altLang="cs-CZ" b="1" u="sng" dirty="0">
                <a:solidFill>
                  <a:schemeClr val="bg1"/>
                </a:solidFill>
                <a:latin typeface="+mn-lt"/>
              </a:rPr>
              <a:t>respirace ve vodě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– větší kapacita vody pro 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než pro 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                          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~ </a:t>
            </a:r>
            <a:r>
              <a:rPr lang="en-US" altLang="cs-CZ" dirty="0" err="1">
                <a:solidFill>
                  <a:schemeClr val="bg1"/>
                </a:solidFill>
                <a:latin typeface="+mn-lt"/>
              </a:rPr>
              <a:t>parci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á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ln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í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dirty="0" err="1">
                <a:solidFill>
                  <a:schemeClr val="bg1"/>
                </a:solidFill>
                <a:latin typeface="+mn-lt"/>
              </a:rPr>
              <a:t>tlak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y (p)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 CO</a:t>
            </a:r>
            <a:r>
              <a:rPr lang="en-US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 se m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ění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jen málo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</a:t>
            </a:r>
            <a:r>
              <a:rPr lang="cs-CZ" altLang="cs-CZ" b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n-US" altLang="cs-CZ" b="1" dirty="0">
                <a:solidFill>
                  <a:schemeClr val="bg1"/>
                </a:solidFill>
                <a:latin typeface="+mn-lt"/>
              </a:rPr>
              <a:t>&gt;</a:t>
            </a:r>
            <a:r>
              <a:rPr lang="cs-CZ" altLang="cs-CZ" b="1" dirty="0">
                <a:solidFill>
                  <a:schemeClr val="bg1"/>
                </a:solidFill>
                <a:latin typeface="+mn-lt"/>
              </a:rPr>
              <a:t> receptory sensitivní zejména na změny parciálních tlaků O</a:t>
            </a:r>
            <a:r>
              <a:rPr lang="cs-CZ" altLang="cs-CZ" b="1" baseline="-25000" dirty="0">
                <a:solidFill>
                  <a:schemeClr val="bg1"/>
                </a:solidFill>
                <a:latin typeface="+mn-lt"/>
              </a:rPr>
              <a:t>2</a:t>
            </a:r>
            <a:endParaRPr lang="cs-CZ" altLang="cs-CZ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endParaRPr lang="cs-CZ" altLang="cs-CZ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</a:t>
            </a:r>
            <a:r>
              <a:rPr lang="cs-CZ" altLang="cs-CZ" b="1" u="sng" dirty="0">
                <a:solidFill>
                  <a:schemeClr val="bg1"/>
                </a:solidFill>
                <a:latin typeface="+mn-lt"/>
              </a:rPr>
              <a:t>respirace na vzduchu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– stejná kapacita vzduchu pro 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a 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                           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~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parciální tlaky se mění stejně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- celkové množství 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v krvi (díky vazbě na hemoglobin) se přiměřeně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nemění s poklesem pO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a s poklesem rozpuštěného 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endParaRPr lang="en-US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</a:t>
            </a:r>
            <a:r>
              <a:rPr lang="en-US" altLang="cs-CZ" b="1" dirty="0">
                <a:solidFill>
                  <a:schemeClr val="bg1"/>
                </a:solidFill>
                <a:latin typeface="+mn-lt"/>
              </a:rPr>
              <a:t>-&gt;</a:t>
            </a:r>
            <a:r>
              <a:rPr lang="cs-CZ" altLang="cs-CZ" b="1" dirty="0">
                <a:solidFill>
                  <a:schemeClr val="bg1"/>
                </a:solidFill>
                <a:latin typeface="+mn-lt"/>
              </a:rPr>
              <a:t> receptory sensitivní zejména na změny parciálních tlaků CO</a:t>
            </a:r>
            <a:r>
              <a:rPr lang="cs-CZ" altLang="cs-CZ" b="1" baseline="-25000" dirty="0">
                <a:solidFill>
                  <a:schemeClr val="bg1"/>
                </a:solidFill>
                <a:latin typeface="+mn-lt"/>
              </a:rPr>
              <a:t>2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baseline="-25000" dirty="0">
                <a:solidFill>
                  <a:schemeClr val="bg1"/>
                </a:solidFill>
                <a:latin typeface="+mn-lt"/>
              </a:rPr>
              <a:t>	</a:t>
            </a:r>
            <a:r>
              <a:rPr lang="cs-CZ" altLang="cs-CZ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( </a:t>
            </a:r>
            <a:r>
              <a:rPr lang="cs-CZ" altLang="cs-CZ" u="sng" dirty="0">
                <a:solidFill>
                  <a:schemeClr val="bg1"/>
                </a:solidFill>
                <a:latin typeface="+mn-lt"/>
              </a:rPr>
              <a:t>- změna pH – K</a:t>
            </a:r>
            <a:r>
              <a:rPr lang="cs-CZ" altLang="cs-CZ" u="sng" baseline="30000" dirty="0">
                <a:solidFill>
                  <a:schemeClr val="bg1"/>
                </a:solidFill>
                <a:latin typeface="+mn-lt"/>
              </a:rPr>
              <a:t>+</a:t>
            </a:r>
            <a:r>
              <a:rPr lang="cs-CZ" altLang="cs-CZ" u="sng" dirty="0">
                <a:solidFill>
                  <a:schemeClr val="bg1"/>
                </a:solidFill>
                <a:latin typeface="+mn-lt"/>
              </a:rPr>
              <a:t> kanály citlivé k poklesu pH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)</a:t>
            </a:r>
            <a:endParaRPr lang="cs-CZ" altLang="cs-CZ" baseline="-25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endParaRPr lang="cs-CZ" altLang="cs-CZ" baseline="-25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31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33400" y="309563"/>
            <a:ext cx="8278951" cy="6551414"/>
            <a:chOff x="533400" y="309563"/>
            <a:chExt cx="8278951" cy="6551414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3635824"/>
                </p:ext>
              </p:extLst>
            </p:nvPr>
          </p:nvGraphicFramePr>
          <p:xfrm>
            <a:off x="641350" y="914400"/>
            <a:ext cx="7696200" cy="346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8" name="Image" r:id="rId3" imgW="3163830" imgH="1426286" progId="PhotoshopElements.Image.5">
                    <p:embed/>
                  </p:oleObj>
                </mc:Choice>
                <mc:Fallback>
                  <p:oleObj name="Image" r:id="rId3" imgW="3163830" imgH="1426286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350" y="914400"/>
                          <a:ext cx="7696200" cy="3467100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648200" y="2019300"/>
              <a:ext cx="1405578" cy="23083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mechanosenzory</a:t>
              </a: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(pohybový aparát)</a:t>
              </a:r>
            </a:p>
            <a:p>
              <a:pPr eaLnBrk="1" hangingPunct="1"/>
              <a:endParaRPr lang="cs-CZ" altLang="cs-CZ" sz="1200" b="1">
                <a:solidFill>
                  <a:schemeClr val="bg1"/>
                </a:solidFill>
                <a:latin typeface="+mn-lt"/>
              </a:endParaRP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senzory kašlání,</a:t>
              </a: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polykání, zívání</a:t>
              </a:r>
            </a:p>
            <a:p>
              <a:pPr eaLnBrk="1" hangingPunct="1"/>
              <a:endParaRPr lang="cs-CZ" altLang="cs-CZ" sz="1200" b="1">
                <a:solidFill>
                  <a:schemeClr val="bg1"/>
                </a:solidFill>
                <a:latin typeface="+mn-lt"/>
              </a:endParaRPr>
            </a:p>
            <a:p>
              <a:pPr eaLnBrk="1" hangingPunct="1"/>
              <a:endParaRPr lang="cs-CZ" altLang="cs-CZ" sz="1200" b="1">
                <a:solidFill>
                  <a:schemeClr val="bg1"/>
                </a:solidFill>
                <a:latin typeface="+mn-lt"/>
              </a:endParaRP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senzory</a:t>
              </a: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nádechu / výdechu</a:t>
              </a:r>
            </a:p>
            <a:p>
              <a:pPr eaLnBrk="1" hangingPunct="1"/>
              <a:endParaRPr lang="cs-CZ" altLang="cs-CZ" sz="1200" b="1">
                <a:solidFill>
                  <a:schemeClr val="bg1"/>
                </a:solidFill>
                <a:latin typeface="+mn-lt"/>
              </a:endParaRP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baroreceptory</a:t>
              </a:r>
            </a:p>
            <a:p>
              <a:pPr eaLnBrk="1" hangingPunct="1"/>
              <a:r>
                <a:rPr lang="cs-CZ" altLang="cs-CZ" sz="1200" b="1">
                  <a:solidFill>
                    <a:schemeClr val="bg1"/>
                  </a:solidFill>
                  <a:latin typeface="+mn-lt"/>
                </a:rPr>
                <a:t>v cévách a plicích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33400" y="309563"/>
              <a:ext cx="7259873" cy="369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Schéma inspiraračního a respiračního centra v prodloužené míše obratlovců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100138" y="4405313"/>
              <a:ext cx="6259278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- křížová aktivace / inhibice mezi expir. a inspir. centrem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                 =</a:t>
              </a:r>
              <a:r>
                <a:rPr lang="en-US" altLang="cs-CZ">
                  <a:solidFill>
                    <a:schemeClr val="bg1"/>
                  </a:solidFill>
                  <a:latin typeface="+mn-lt"/>
                </a:rPr>
                <a:t>&gt;</a:t>
              </a:r>
              <a:r>
                <a:rPr lang="cs-CZ" altLang="cs-CZ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cs-CZ" altLang="cs-CZ" i="1">
                  <a:solidFill>
                    <a:schemeClr val="bg1"/>
                  </a:solidFill>
                  <a:latin typeface="+mn-lt"/>
                </a:rPr>
                <a:t>základní dýchací rytmus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- nadřazená centra Varolova mostu: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                           apneustické – stimuluje inspirační neurony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                           pneumotaxické – stimuluje expirační neurony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- kombinace aktivací center Varolova mostu a prodloužené míchy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  <a:latin typeface="+mn-lt"/>
                </a:rPr>
                <a:t>                 =</a:t>
              </a:r>
              <a:r>
                <a:rPr lang="en-US" altLang="cs-CZ">
                  <a:solidFill>
                    <a:schemeClr val="bg1"/>
                  </a:solidFill>
                  <a:latin typeface="+mn-lt"/>
                </a:rPr>
                <a:t>&gt; </a:t>
              </a:r>
              <a:r>
                <a:rPr lang="cs-CZ" altLang="cs-CZ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cs-CZ" altLang="cs-CZ" i="1">
                  <a:solidFill>
                    <a:schemeClr val="bg1"/>
                  </a:solidFill>
                  <a:latin typeface="+mn-lt"/>
                </a:rPr>
                <a:t>normální klidový respirační rytmus</a:t>
              </a:r>
              <a:endParaRPr lang="cs-CZ" altLang="cs-CZ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462588" y="6553200"/>
              <a:ext cx="334976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400">
                  <a:solidFill>
                    <a:schemeClr val="bg1"/>
                  </a:solidFill>
                  <a:latin typeface="+mn-lt"/>
                </a:rPr>
                <a:t>CSF – mozkomíšní mok (</a:t>
              </a:r>
              <a:r>
                <a:rPr lang="cs-CZ" altLang="cs-CZ" sz="1400" u="sng">
                  <a:solidFill>
                    <a:schemeClr val="bg1"/>
                  </a:solidFill>
                  <a:latin typeface="+mn-lt"/>
                </a:rPr>
                <a:t>c</a:t>
              </a:r>
              <a:r>
                <a:rPr lang="cs-CZ" altLang="cs-CZ" sz="1400">
                  <a:solidFill>
                    <a:schemeClr val="bg1"/>
                  </a:solidFill>
                  <a:latin typeface="+mn-lt"/>
                </a:rPr>
                <a:t>erebro</a:t>
              </a:r>
              <a:r>
                <a:rPr lang="cs-CZ" altLang="cs-CZ" sz="1400" u="sng">
                  <a:solidFill>
                    <a:schemeClr val="bg1"/>
                  </a:solidFill>
                  <a:latin typeface="+mn-lt"/>
                </a:rPr>
                <a:t>s</a:t>
              </a:r>
              <a:r>
                <a:rPr lang="cs-CZ" altLang="cs-CZ" sz="1400">
                  <a:solidFill>
                    <a:schemeClr val="bg1"/>
                  </a:solidFill>
                  <a:latin typeface="+mn-lt"/>
                </a:rPr>
                <a:t>pinal </a:t>
              </a:r>
              <a:r>
                <a:rPr lang="cs-CZ" altLang="cs-CZ" sz="1400" u="sng">
                  <a:solidFill>
                    <a:schemeClr val="bg1"/>
                  </a:solidFill>
                  <a:latin typeface="+mn-lt"/>
                </a:rPr>
                <a:t>f</a:t>
              </a:r>
              <a:r>
                <a:rPr lang="cs-CZ" altLang="cs-CZ" sz="1400">
                  <a:solidFill>
                    <a:schemeClr val="bg1"/>
                  </a:solidFill>
                  <a:latin typeface="+mn-lt"/>
                </a:rPr>
                <a:t>luid)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3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5496" y="44624"/>
            <a:ext cx="6057749" cy="4598182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Změny barometrického a parciálního O</a:t>
            </a:r>
            <a:r>
              <a:rPr lang="cs-CZ" altLang="cs-CZ" sz="1600" baseline="-25000" dirty="0">
                <a:solidFill>
                  <a:schemeClr val="bg1"/>
                </a:solidFill>
              </a:rPr>
              <a:t>2</a:t>
            </a:r>
            <a:r>
              <a:rPr lang="cs-CZ" altLang="cs-CZ" sz="1600" dirty="0">
                <a:solidFill>
                  <a:schemeClr val="bg1"/>
                </a:solidFill>
              </a:rPr>
              <a:t> a CO</a:t>
            </a:r>
            <a:r>
              <a:rPr lang="cs-CZ" altLang="cs-CZ" sz="1600" baseline="-25000" dirty="0">
                <a:solidFill>
                  <a:schemeClr val="bg1"/>
                </a:solidFill>
              </a:rPr>
              <a:t>2 </a:t>
            </a:r>
            <a:r>
              <a:rPr lang="cs-CZ" altLang="cs-CZ" sz="1600" dirty="0">
                <a:solidFill>
                  <a:schemeClr val="bg1"/>
                </a:solidFill>
              </a:rPr>
              <a:t>v různém prostředí (</a:t>
            </a:r>
            <a:r>
              <a:rPr lang="cs-CZ" altLang="cs-CZ" sz="1600" dirty="0" err="1">
                <a:solidFill>
                  <a:schemeClr val="bg1"/>
                </a:solidFill>
              </a:rPr>
              <a:t>kPa</a:t>
            </a:r>
            <a:r>
              <a:rPr lang="cs-CZ" altLang="cs-CZ" sz="16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endParaRPr lang="cs-CZ" altLang="cs-CZ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     </a:t>
            </a:r>
            <a:r>
              <a:rPr lang="cs-CZ" altLang="cs-CZ" i="1" dirty="0">
                <a:solidFill>
                  <a:schemeClr val="bg1"/>
                </a:solidFill>
              </a:rPr>
              <a:t>vzduch </a:t>
            </a:r>
            <a:r>
              <a:rPr lang="cs-CZ" altLang="cs-CZ" sz="1600" dirty="0">
                <a:solidFill>
                  <a:schemeClr val="bg1"/>
                </a:solidFill>
              </a:rPr>
              <a:t>                  </a:t>
            </a:r>
            <a:r>
              <a:rPr lang="cs-CZ" altLang="cs-CZ" sz="1600" b="1" dirty="0">
                <a:solidFill>
                  <a:schemeClr val="bg1"/>
                </a:solidFill>
              </a:rPr>
              <a:t>pO</a:t>
            </a:r>
            <a:r>
              <a:rPr lang="cs-CZ" altLang="cs-CZ" sz="1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1600" b="1" dirty="0">
                <a:solidFill>
                  <a:schemeClr val="bg1"/>
                </a:solidFill>
              </a:rPr>
              <a:t>    %O</a:t>
            </a:r>
            <a:r>
              <a:rPr lang="cs-CZ" altLang="cs-CZ" sz="1600" b="1" baseline="-25000" dirty="0">
                <a:solidFill>
                  <a:schemeClr val="bg1"/>
                </a:solidFill>
              </a:rPr>
              <a:t>2 </a:t>
            </a:r>
            <a:r>
              <a:rPr lang="cs-CZ" altLang="cs-CZ" sz="1600" b="1" dirty="0">
                <a:solidFill>
                  <a:schemeClr val="bg1"/>
                </a:solidFill>
              </a:rPr>
              <a:t>   pCO</a:t>
            </a:r>
            <a:r>
              <a:rPr lang="cs-CZ" altLang="cs-CZ" sz="1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1600" b="1" dirty="0">
                <a:solidFill>
                  <a:schemeClr val="bg1"/>
                </a:solidFill>
              </a:rPr>
              <a:t>   %CO</a:t>
            </a:r>
            <a:r>
              <a:rPr lang="cs-CZ" altLang="cs-CZ" sz="1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1600" b="1" dirty="0">
                <a:solidFill>
                  <a:schemeClr val="bg1"/>
                </a:solidFill>
              </a:rPr>
              <a:t>        </a:t>
            </a:r>
            <a:r>
              <a:rPr lang="cs-CZ" altLang="cs-CZ" sz="1600" b="1" dirty="0" err="1">
                <a:solidFill>
                  <a:schemeClr val="bg1"/>
                </a:solidFill>
              </a:rPr>
              <a:t>P</a:t>
            </a:r>
            <a:r>
              <a:rPr lang="cs-CZ" altLang="cs-CZ" sz="1600" b="1" baseline="-25000" dirty="0" err="1">
                <a:solidFill>
                  <a:schemeClr val="bg1"/>
                </a:solidFill>
              </a:rPr>
              <a:t>b</a:t>
            </a:r>
            <a:endParaRPr lang="cs-CZ" altLang="cs-CZ" sz="1600" b="1" baseline="-25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solidFill>
                  <a:schemeClr val="bg1"/>
                </a:solidFill>
              </a:rPr>
              <a:t>  8848 m n.m.</a:t>
            </a:r>
            <a:r>
              <a:rPr lang="cs-CZ" altLang="cs-CZ" sz="1600" dirty="0">
                <a:solidFill>
                  <a:schemeClr val="bg1"/>
                </a:solidFill>
              </a:rPr>
              <a:t>               6,9       21      0,01      0,03        250</a:t>
            </a:r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solidFill>
                  <a:schemeClr val="bg1"/>
                </a:solidFill>
              </a:rPr>
              <a:t>  5500 m n.m.</a:t>
            </a:r>
            <a:r>
              <a:rPr lang="cs-CZ" altLang="cs-CZ" sz="1600" dirty="0">
                <a:solidFill>
                  <a:schemeClr val="bg1"/>
                </a:solidFill>
              </a:rPr>
              <a:t>             10,6       21      0,01      0,03        380</a:t>
            </a: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      </a:t>
            </a:r>
            <a:r>
              <a:rPr lang="cs-CZ" altLang="cs-CZ" sz="1600" b="1" dirty="0">
                <a:solidFill>
                  <a:schemeClr val="bg1"/>
                </a:solidFill>
              </a:rPr>
              <a:t>0 m n.m.</a:t>
            </a:r>
            <a:r>
              <a:rPr lang="cs-CZ" altLang="cs-CZ" sz="1600" dirty="0">
                <a:solidFill>
                  <a:schemeClr val="bg1"/>
                </a:solidFill>
              </a:rPr>
              <a:t>             21,1       21      0,03      0,03        760</a:t>
            </a: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   </a:t>
            </a:r>
            <a:r>
              <a:rPr lang="cs-CZ" altLang="cs-CZ" sz="1600" b="1" dirty="0">
                <a:solidFill>
                  <a:schemeClr val="bg1"/>
                </a:solidFill>
              </a:rPr>
              <a:t>-10 m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200" dirty="0">
                <a:solidFill>
                  <a:schemeClr val="bg1"/>
                </a:solidFill>
              </a:rPr>
              <a:t>(H</a:t>
            </a:r>
            <a:r>
              <a:rPr lang="cs-CZ" altLang="cs-CZ" sz="1200" baseline="-25000" dirty="0">
                <a:solidFill>
                  <a:schemeClr val="bg1"/>
                </a:solidFill>
              </a:rPr>
              <a:t>2</a:t>
            </a:r>
            <a:r>
              <a:rPr lang="cs-CZ" altLang="cs-CZ" sz="1200" dirty="0">
                <a:solidFill>
                  <a:schemeClr val="bg1"/>
                </a:solidFill>
              </a:rPr>
              <a:t>O, </a:t>
            </a:r>
            <a:r>
              <a:rPr lang="cs-CZ" altLang="cs-CZ" sz="1200" dirty="0" err="1">
                <a:solidFill>
                  <a:schemeClr val="bg1"/>
                </a:solidFill>
              </a:rPr>
              <a:t>ppm</a:t>
            </a:r>
            <a:r>
              <a:rPr lang="cs-CZ" altLang="cs-CZ" sz="1200" dirty="0">
                <a:solidFill>
                  <a:schemeClr val="bg1"/>
                </a:solidFill>
              </a:rPr>
              <a:t>)</a:t>
            </a:r>
            <a:r>
              <a:rPr lang="cs-CZ" altLang="cs-CZ" sz="1600" dirty="0">
                <a:solidFill>
                  <a:schemeClr val="bg1"/>
                </a:solidFill>
              </a:rPr>
              <a:t>       41,1       21      0,06      0,03      1520</a:t>
            </a:r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solidFill>
                  <a:schemeClr val="bg1"/>
                </a:solidFill>
              </a:rPr>
              <a:t>   -100 m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200" dirty="0">
                <a:solidFill>
                  <a:schemeClr val="bg1"/>
                </a:solidFill>
              </a:rPr>
              <a:t>(H</a:t>
            </a:r>
            <a:r>
              <a:rPr lang="cs-CZ" altLang="cs-CZ" sz="1200" baseline="-25000" dirty="0">
                <a:solidFill>
                  <a:schemeClr val="bg1"/>
                </a:solidFill>
              </a:rPr>
              <a:t>2</a:t>
            </a:r>
            <a:r>
              <a:rPr lang="cs-CZ" altLang="cs-CZ" sz="1200" dirty="0">
                <a:solidFill>
                  <a:schemeClr val="bg1"/>
                </a:solidFill>
              </a:rPr>
              <a:t>O, </a:t>
            </a:r>
            <a:r>
              <a:rPr lang="cs-CZ" altLang="cs-CZ" sz="1200" dirty="0" err="1">
                <a:solidFill>
                  <a:schemeClr val="bg1"/>
                </a:solidFill>
              </a:rPr>
              <a:t>ppm</a:t>
            </a:r>
            <a:r>
              <a:rPr lang="cs-CZ" altLang="cs-CZ" sz="1200" dirty="0">
                <a:solidFill>
                  <a:schemeClr val="bg1"/>
                </a:solidFill>
              </a:rPr>
              <a:t>)</a:t>
            </a:r>
            <a:r>
              <a:rPr lang="cs-CZ" altLang="cs-CZ" sz="1600" dirty="0">
                <a:solidFill>
                  <a:schemeClr val="bg1"/>
                </a:solidFill>
              </a:rPr>
              <a:t>     231,5       21      0,33      0,03      8360</a:t>
            </a:r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solidFill>
                  <a:schemeClr val="bg1"/>
                </a:solidFill>
              </a:rPr>
              <a:t> -1000 m</a:t>
            </a:r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1200" dirty="0">
                <a:solidFill>
                  <a:schemeClr val="bg1"/>
                </a:solidFill>
              </a:rPr>
              <a:t>(H</a:t>
            </a:r>
            <a:r>
              <a:rPr lang="cs-CZ" altLang="cs-CZ" sz="1200" baseline="-25000" dirty="0">
                <a:solidFill>
                  <a:schemeClr val="bg1"/>
                </a:solidFill>
              </a:rPr>
              <a:t>2</a:t>
            </a:r>
            <a:r>
              <a:rPr lang="cs-CZ" altLang="cs-CZ" sz="1200" dirty="0">
                <a:solidFill>
                  <a:schemeClr val="bg1"/>
                </a:solidFill>
              </a:rPr>
              <a:t>O, </a:t>
            </a:r>
            <a:r>
              <a:rPr lang="cs-CZ" altLang="cs-CZ" sz="1200" dirty="0" err="1">
                <a:solidFill>
                  <a:schemeClr val="bg1"/>
                </a:solidFill>
              </a:rPr>
              <a:t>ppm</a:t>
            </a:r>
            <a:r>
              <a:rPr lang="cs-CZ" altLang="cs-CZ" sz="1200" dirty="0">
                <a:solidFill>
                  <a:schemeClr val="bg1"/>
                </a:solidFill>
              </a:rPr>
              <a:t>)</a:t>
            </a:r>
            <a:r>
              <a:rPr lang="cs-CZ" altLang="cs-CZ" sz="1600" dirty="0">
                <a:solidFill>
                  <a:schemeClr val="bg1"/>
                </a:solidFill>
              </a:rPr>
              <a:t>   2135,8       21      3,06      0,03    76760</a:t>
            </a:r>
          </a:p>
          <a:p>
            <a:pPr>
              <a:lnSpc>
                <a:spcPct val="120000"/>
              </a:lnSpc>
            </a:pPr>
            <a:endParaRPr lang="cs-CZ" altLang="cs-CZ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 </a:t>
            </a:r>
            <a:r>
              <a:rPr lang="cs-CZ" altLang="cs-CZ" i="1" dirty="0">
                <a:solidFill>
                  <a:schemeClr val="bg1"/>
                </a:solidFill>
              </a:rPr>
              <a:t>zvířecí nory</a:t>
            </a: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</a:t>
            </a:r>
            <a:r>
              <a:rPr lang="cs-CZ" altLang="cs-CZ" sz="1600" b="1" dirty="0">
                <a:solidFill>
                  <a:schemeClr val="bg1"/>
                </a:solidFill>
              </a:rPr>
              <a:t>sysel 1</a:t>
            </a:r>
            <a:r>
              <a:rPr lang="cs-CZ" altLang="cs-CZ" sz="1600" dirty="0">
                <a:solidFill>
                  <a:schemeClr val="bg1"/>
                </a:solidFill>
              </a:rPr>
              <a:t>                      15,9      15,5    3,85      3,8          760</a:t>
            </a: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</a:t>
            </a:r>
            <a:r>
              <a:rPr lang="cs-CZ" altLang="cs-CZ" sz="1600" b="1" dirty="0">
                <a:solidFill>
                  <a:schemeClr val="bg1"/>
                </a:solidFill>
              </a:rPr>
              <a:t>sysel 2</a:t>
            </a:r>
            <a:r>
              <a:rPr lang="cs-CZ" altLang="cs-CZ" sz="1600" dirty="0">
                <a:solidFill>
                  <a:schemeClr val="bg1"/>
                </a:solidFill>
              </a:rPr>
              <a:t>                      10,9      13,7    6,25      6,2          760</a:t>
            </a:r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solidFill>
                  <a:schemeClr val="bg1"/>
                </a:solidFill>
              </a:rPr>
              <a:t>  </a:t>
            </a:r>
            <a:r>
              <a:rPr lang="cs-CZ" altLang="cs-CZ" sz="1600" b="1" dirty="0" err="1">
                <a:solidFill>
                  <a:schemeClr val="bg1"/>
                </a:solidFill>
              </a:rPr>
              <a:t>rypoš</a:t>
            </a:r>
            <a:r>
              <a:rPr lang="cs-CZ" altLang="cs-CZ" sz="1600" dirty="0">
                <a:solidFill>
                  <a:schemeClr val="bg1"/>
                </a:solidFill>
              </a:rPr>
              <a:t>                        14,1     14        4,78      4,8          760</a:t>
            </a:r>
          </a:p>
          <a:p>
            <a:pPr>
              <a:lnSpc>
                <a:spcPct val="120000"/>
              </a:lnSpc>
            </a:pPr>
            <a:r>
              <a:rPr lang="cs-CZ" altLang="cs-CZ" sz="1600" dirty="0">
                <a:solidFill>
                  <a:schemeClr val="bg1"/>
                </a:solidFill>
              </a:rPr>
              <a:t>  </a:t>
            </a:r>
            <a:r>
              <a:rPr lang="cs-CZ" altLang="cs-CZ" sz="1600" b="1" dirty="0">
                <a:solidFill>
                  <a:schemeClr val="bg1"/>
                </a:solidFill>
              </a:rPr>
              <a:t>klokaní kapsa</a:t>
            </a:r>
            <a:r>
              <a:rPr lang="cs-CZ" altLang="cs-CZ" sz="1600" dirty="0">
                <a:solidFill>
                  <a:schemeClr val="bg1"/>
                </a:solidFill>
              </a:rPr>
              <a:t>           15,8     15,7     5,32      5,3          </a:t>
            </a:r>
            <a:r>
              <a:rPr lang="cs-CZ" altLang="cs-CZ" sz="1600" dirty="0" smtClean="0">
                <a:solidFill>
                  <a:schemeClr val="bg1"/>
                </a:solidFill>
              </a:rPr>
              <a:t>760</a:t>
            </a:r>
            <a:endParaRPr lang="cs-CZ" altLang="cs-CZ" sz="16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5517232"/>
            <a:ext cx="4390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Rozpustnost O</a:t>
            </a:r>
            <a:r>
              <a:rPr lang="cs-CZ" sz="1600" baseline="-25000" dirty="0" smtClean="0">
                <a:solidFill>
                  <a:schemeClr val="bg1"/>
                </a:solidFill>
              </a:rPr>
              <a:t>2</a:t>
            </a:r>
            <a:r>
              <a:rPr lang="cs-CZ" sz="1600" dirty="0" smtClean="0">
                <a:solidFill>
                  <a:schemeClr val="bg1"/>
                </a:solidFill>
              </a:rPr>
              <a:t>  a CO</a:t>
            </a:r>
            <a:r>
              <a:rPr lang="cs-CZ" sz="1600" baseline="-25000" dirty="0" smtClean="0">
                <a:solidFill>
                  <a:schemeClr val="bg1"/>
                </a:solidFill>
              </a:rPr>
              <a:t>2</a:t>
            </a:r>
            <a:r>
              <a:rPr lang="cs-CZ" sz="1600" dirty="0" smtClean="0">
                <a:solidFill>
                  <a:schemeClr val="bg1"/>
                </a:solidFill>
              </a:rPr>
              <a:t> ve vodě závislosti na teplotě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A rozpustnost O</a:t>
            </a:r>
            <a:r>
              <a:rPr lang="cs-CZ" sz="1600" baseline="-25000" dirty="0" smtClean="0">
                <a:solidFill>
                  <a:schemeClr val="bg1"/>
                </a:solidFill>
              </a:rPr>
              <a:t>2</a:t>
            </a:r>
            <a:r>
              <a:rPr lang="cs-CZ" sz="1600" dirty="0" smtClean="0">
                <a:solidFill>
                  <a:schemeClr val="bg1"/>
                </a:solidFill>
              </a:rPr>
              <a:t> ve vodě v závislosti na teplotě</a:t>
            </a:r>
            <a:endParaRPr lang="cs-CZ" sz="1600" dirty="0">
              <a:solidFill>
                <a:schemeClr val="bg1"/>
              </a:solidFill>
            </a:endParaRPr>
          </a:p>
          <a:p>
            <a:r>
              <a:rPr lang="cs-CZ" sz="1600" dirty="0" smtClean="0">
                <a:solidFill>
                  <a:schemeClr val="bg1"/>
                </a:solidFill>
              </a:rPr>
              <a:t>a  salinitě</a:t>
            </a:r>
            <a:endParaRPr lang="cs-CZ" sz="1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582684"/>
              </p:ext>
            </p:extLst>
          </p:nvPr>
        </p:nvGraphicFramePr>
        <p:xfrm>
          <a:off x="4860032" y="3284984"/>
          <a:ext cx="423675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Graf" r:id="rId4" imgW="3286049" imgH="2457602" progId="Excel.Chart.8">
                  <p:embed/>
                </p:oleObj>
              </mc:Choice>
              <mc:Fallback>
                <p:oleObj name="Graf" r:id="rId4" imgW="3286049" imgH="2457602" progId="Excel.Chart.8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284984"/>
                        <a:ext cx="4236750" cy="3168352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1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iPa\Desktop\12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470"/>
            <a:ext cx="5179130" cy="662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788024" y="620688"/>
            <a:ext cx="4098879" cy="1754326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Také „</a:t>
            </a:r>
            <a:r>
              <a:rPr lang="cs-CZ" b="1" dirty="0" smtClean="0">
                <a:solidFill>
                  <a:schemeClr val="bg1"/>
                </a:solidFill>
              </a:rPr>
              <a:t>anticipační zpětná vazba</a:t>
            </a:r>
            <a:r>
              <a:rPr lang="cs-CZ" dirty="0" smtClean="0">
                <a:solidFill>
                  <a:schemeClr val="bg1"/>
                </a:solidFill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Proprioreceptory ve svalech a šlachách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při zvýšené námaze stimulují dýchaní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v předstihu před zvýšením CO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endParaRPr lang="cs-CZ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27063" y="836712"/>
            <a:ext cx="7122719" cy="538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cs-CZ" altLang="cs-CZ" b="1" dirty="0">
                <a:solidFill>
                  <a:schemeClr val="bg1"/>
                </a:solidFill>
                <a:latin typeface="+mn-lt"/>
              </a:rPr>
              <a:t>Savci</a:t>
            </a:r>
          </a:p>
          <a:p>
            <a:pPr eaLnBrk="1" hangingPunct="1">
              <a:lnSpc>
                <a:spcPct val="120000"/>
              </a:lnSpc>
            </a:pP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primární regulátor respirace je změna pCO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- 2 základní typy receptorů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1) </a:t>
            </a:r>
            <a:r>
              <a:rPr lang="cs-CZ" altLang="cs-CZ" i="1" dirty="0">
                <a:solidFill>
                  <a:schemeClr val="bg1"/>
                </a:solidFill>
                <a:latin typeface="+mn-lt"/>
              </a:rPr>
              <a:t>karotická a </a:t>
            </a:r>
            <a:r>
              <a:rPr lang="cs-CZ" altLang="cs-CZ" i="1" dirty="0" err="1">
                <a:solidFill>
                  <a:schemeClr val="bg1"/>
                </a:solidFill>
                <a:latin typeface="+mn-lt"/>
              </a:rPr>
              <a:t>aortická</a:t>
            </a:r>
            <a:r>
              <a:rPr lang="cs-CZ" altLang="cs-CZ" i="1" dirty="0">
                <a:solidFill>
                  <a:schemeClr val="bg1"/>
                </a:solidFill>
                <a:latin typeface="+mn-lt"/>
              </a:rPr>
              <a:t> tělíska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- pravděpodobně původem z žaberních receptorů,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- jsou citlivé na změny pCO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, pO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a pH </a:t>
            </a:r>
          </a:p>
          <a:p>
            <a:pPr eaLnBrk="1" hangingPunct="1">
              <a:lnSpc>
                <a:spcPct val="120000"/>
              </a:lnSpc>
            </a:pP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2) </a:t>
            </a:r>
            <a:r>
              <a:rPr lang="cs-CZ" altLang="cs-CZ" i="1" dirty="0">
                <a:solidFill>
                  <a:schemeClr val="bg1"/>
                </a:solidFill>
                <a:latin typeface="+mn-lt"/>
              </a:rPr>
              <a:t>centrální chemoreceptory 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respiračního centra v prodloužené míše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- jsou citlivé na změnu koncentrace H</a:t>
            </a:r>
            <a:r>
              <a:rPr lang="cs-CZ" altLang="cs-CZ" baseline="30000" dirty="0">
                <a:solidFill>
                  <a:schemeClr val="bg1"/>
                </a:solidFill>
                <a:latin typeface="+mn-lt"/>
              </a:rPr>
              <a:t>+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(pH) v mozkomíšním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  moku (CSF), jeho pH je přímo úměrné koncentraci 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v krvi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  díky pronikání 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mozko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-krevní bariérou, která je nepropustná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  pro H</a:t>
            </a:r>
            <a:r>
              <a:rPr lang="cs-CZ" altLang="cs-CZ" baseline="30000" dirty="0">
                <a:solidFill>
                  <a:schemeClr val="bg1"/>
                </a:solidFill>
                <a:latin typeface="+mn-lt"/>
              </a:rPr>
              <a:t>+</a:t>
            </a: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citlivost k změně pCO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má adaptivní charakter 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~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typicky u potápějících se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nebo hrabavých druhů (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běžně jsou vystaveni hypoxii a </a:t>
            </a:r>
            <a:r>
              <a:rPr lang="cs-CZ" altLang="cs-CZ" sz="1600" dirty="0" err="1">
                <a:solidFill>
                  <a:schemeClr val="bg1"/>
                </a:solidFill>
                <a:latin typeface="+mn-lt"/>
              </a:rPr>
              <a:t>hyperkapnii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)</a:t>
            </a:r>
            <a:endParaRPr lang="en-US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 =&gt; </a:t>
            </a:r>
            <a:r>
              <a:rPr lang="en-US" altLang="cs-CZ" dirty="0" err="1">
                <a:solidFill>
                  <a:schemeClr val="bg1"/>
                </a:solidFill>
                <a:latin typeface="+mn-lt"/>
              </a:rPr>
              <a:t>citlivost</a:t>
            </a:r>
            <a:r>
              <a:rPr lang="en-US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dirty="0" err="1">
                <a:solidFill>
                  <a:schemeClr val="bg1"/>
                </a:solidFill>
                <a:latin typeface="+mn-lt"/>
              </a:rPr>
              <a:t>na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zvýšené množství 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je snížena</a:t>
            </a:r>
            <a:endParaRPr lang="cs-CZ" altLang="cs-CZ" baseline="30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00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70920" y="285750"/>
            <a:ext cx="3062954" cy="505972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cs-CZ" altLang="cs-CZ" sz="2400" b="1">
                <a:solidFill>
                  <a:schemeClr val="bg1"/>
                </a:solidFill>
                <a:latin typeface="+mn-lt"/>
              </a:rPr>
              <a:t>Recepce kyslíku (savci)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3545" y="1087438"/>
            <a:ext cx="8364919" cy="597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Tkáňová úroveň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– přizpůsobené struktury se schopností výrazné odezvy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na změny v koncentraci </a:t>
            </a:r>
            <a:r>
              <a:rPr lang="cs-CZ" altLang="cs-CZ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cs-CZ" altLang="cs-CZ" baseline="-25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altLang="cs-CZ" baseline="-25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dirty="0" smtClean="0">
                <a:solidFill>
                  <a:schemeClr val="bg1"/>
                </a:solidFill>
                <a:latin typeface="+mn-lt"/>
              </a:rPr>
              <a:t> + </a:t>
            </a:r>
            <a:r>
              <a:rPr lang="en-US" altLang="cs-CZ" dirty="0" err="1" smtClean="0">
                <a:solidFill>
                  <a:schemeClr val="bg1"/>
                </a:solidFill>
                <a:latin typeface="+mn-lt"/>
              </a:rPr>
              <a:t>rovnov</a:t>
            </a:r>
            <a:r>
              <a:rPr lang="cs-CZ" altLang="cs-CZ" dirty="0" smtClean="0">
                <a:solidFill>
                  <a:schemeClr val="bg1"/>
                </a:solidFill>
                <a:latin typeface="+mn-lt"/>
              </a:rPr>
              <a:t>á</a:t>
            </a:r>
            <a:r>
              <a:rPr lang="en-US" altLang="cs-CZ" dirty="0" smtClean="0">
                <a:solidFill>
                  <a:schemeClr val="bg1"/>
                </a:solidFill>
                <a:latin typeface="+mn-lt"/>
              </a:rPr>
              <a:t>ha AMP x ATP v </a:t>
            </a:r>
            <a:r>
              <a:rPr lang="en-US" altLang="cs-CZ" dirty="0" err="1" smtClean="0">
                <a:solidFill>
                  <a:schemeClr val="bg1"/>
                </a:solidFill>
                <a:latin typeface="+mn-lt"/>
              </a:rPr>
              <a:t>bu</a:t>
            </a:r>
            <a:r>
              <a:rPr lang="cs-CZ" altLang="cs-CZ" dirty="0" err="1" smtClean="0">
                <a:solidFill>
                  <a:schemeClr val="bg1"/>
                </a:solidFill>
                <a:latin typeface="+mn-lt"/>
              </a:rPr>
              <a:t>ňce</a:t>
            </a:r>
            <a:endParaRPr lang="en-US" altLang="cs-CZ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cs-CZ" sz="160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US" altLang="cs-CZ" sz="1600" dirty="0" err="1" smtClean="0">
                <a:solidFill>
                  <a:schemeClr val="bg1"/>
                </a:solidFill>
                <a:latin typeface="+mn-lt"/>
              </a:rPr>
              <a:t>kysl</a:t>
            </a:r>
            <a:r>
              <a:rPr lang="cs-CZ" altLang="cs-CZ" sz="1600" dirty="0" err="1" smtClean="0">
                <a:solidFill>
                  <a:schemeClr val="bg1"/>
                </a:solidFill>
                <a:latin typeface="+mn-lt"/>
              </a:rPr>
              <a:t>ík</a:t>
            </a:r>
            <a:r>
              <a:rPr lang="cs-CZ" altLang="cs-CZ" sz="1600" dirty="0" smtClean="0">
                <a:solidFill>
                  <a:schemeClr val="bg1"/>
                </a:solidFill>
                <a:latin typeface="+mn-lt"/>
              </a:rPr>
              <a:t> jako substrát hydroxyláz a </a:t>
            </a:r>
            <a:r>
              <a:rPr lang="cs-CZ" altLang="cs-CZ" sz="1600" dirty="0" err="1" smtClean="0">
                <a:solidFill>
                  <a:schemeClr val="bg1"/>
                </a:solidFill>
                <a:latin typeface="+mn-lt"/>
              </a:rPr>
              <a:t>oxygenáz</a:t>
            </a:r>
            <a:r>
              <a:rPr lang="cs-CZ" altLang="cs-CZ" sz="1600" dirty="0" smtClean="0">
                <a:solidFill>
                  <a:schemeClr val="bg1"/>
                </a:solidFill>
                <a:latin typeface="+mn-lt"/>
              </a:rPr>
              <a:t>)</a:t>
            </a:r>
            <a:endParaRPr lang="cs-CZ" altLang="cs-CZ" sz="16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</a:pP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b="1" i="1" dirty="0">
                <a:solidFill>
                  <a:schemeClr val="bg1"/>
                </a:solidFill>
                <a:latin typeface="+mn-lt"/>
              </a:rPr>
              <a:t>Karotické tělísko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glomové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buňky / buňky I. Typu (neurosekreční chemoreceptory,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		    dopamin a acetylcholin – zvýšeno poklesem </a:t>
            </a:r>
            <a:r>
              <a:rPr lang="cs-CZ" altLang="cs-CZ" dirty="0" smtClean="0">
                <a:solidFill>
                  <a:schemeClr val="bg1"/>
                </a:solidFill>
                <a:latin typeface="+mn-lt"/>
              </a:rPr>
              <a:t>pO</a:t>
            </a:r>
            <a:r>
              <a:rPr lang="cs-CZ" altLang="cs-CZ" baseline="-25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v krvi)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		 - průtok krve 1,5-2L /100g / min (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mozek 120ml / 100g / min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eaLnBrk="1" hangingPunct="1">
              <a:lnSpc>
                <a:spcPct val="130000"/>
              </a:lnSpc>
            </a:pP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b="1" i="1" dirty="0">
                <a:solidFill>
                  <a:schemeClr val="bg1"/>
                </a:solidFill>
                <a:latin typeface="+mn-lt"/>
              </a:rPr>
              <a:t>Plicní krevní oběh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– buňky hladké svaloviny plicních cév (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vlastní mechanismus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		    - endotelie plicních cév (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NO, </a:t>
            </a:r>
            <a:r>
              <a:rPr lang="cs-CZ" altLang="cs-CZ" sz="1600" dirty="0" err="1">
                <a:solidFill>
                  <a:schemeClr val="bg1"/>
                </a:solidFill>
                <a:latin typeface="+mn-lt"/>
              </a:rPr>
              <a:t>prostacyklin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– vasodilatace;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			     		</a:t>
            </a:r>
            <a:r>
              <a:rPr lang="cs-CZ" altLang="cs-CZ" sz="1600" dirty="0" err="1">
                <a:solidFill>
                  <a:schemeClr val="bg1"/>
                </a:solidFill>
                <a:latin typeface="+mn-lt"/>
              </a:rPr>
              <a:t>endotelin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1600" dirty="0" err="1">
                <a:solidFill>
                  <a:schemeClr val="bg1"/>
                </a:solidFill>
                <a:latin typeface="+mn-lt"/>
              </a:rPr>
              <a:t>tromboxan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A2 – vasokonstrikce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b="1" i="1" dirty="0" err="1">
                <a:solidFill>
                  <a:schemeClr val="bg1"/>
                </a:solidFill>
                <a:latin typeface="+mn-lt"/>
              </a:rPr>
              <a:t>Neuroepiteliální</a:t>
            </a:r>
            <a:r>
              <a:rPr lang="cs-CZ" altLang="cs-CZ" b="1" i="1" dirty="0">
                <a:solidFill>
                  <a:schemeClr val="bg1"/>
                </a:solidFill>
                <a:latin typeface="+mn-lt"/>
              </a:rPr>
              <a:t> tělíska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(NEB) v lumen plicních cest (zejména neonatální) – produkce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                                                              serotoninu, inervace bloudivým nervem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</a:t>
            </a:r>
            <a:r>
              <a:rPr lang="cs-CZ" altLang="cs-CZ" b="1" i="1" dirty="0">
                <a:solidFill>
                  <a:schemeClr val="bg1"/>
                </a:solidFill>
                <a:latin typeface="+mn-lt"/>
              </a:rPr>
              <a:t>Plicní </a:t>
            </a:r>
            <a:r>
              <a:rPr lang="cs-CZ" altLang="cs-CZ" b="1" i="1" dirty="0" err="1">
                <a:solidFill>
                  <a:schemeClr val="bg1"/>
                </a:solidFill>
                <a:latin typeface="+mn-lt"/>
              </a:rPr>
              <a:t>neuroepiteliální</a:t>
            </a:r>
            <a:r>
              <a:rPr lang="cs-CZ" altLang="cs-CZ" b="1" i="1" dirty="0">
                <a:solidFill>
                  <a:schemeClr val="bg1"/>
                </a:solidFill>
                <a:latin typeface="+mn-lt"/>
              </a:rPr>
              <a:t> buňky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(PNEC) – roztroušené v celém plicním epitelu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  NEB i PNEC s věkem mizí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b="1" i="1" dirty="0">
                <a:solidFill>
                  <a:schemeClr val="bg1"/>
                </a:solidFill>
                <a:latin typeface="+mn-lt"/>
              </a:rPr>
              <a:t>Buňky dřeně nadledvin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(fetální a neonatální – produkce katecholaminů při hypoxii)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980121" y="-18240"/>
            <a:ext cx="3163815" cy="464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Dodatek, není součástí zkoušky!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8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81000" y="161925"/>
            <a:ext cx="8320088" cy="6251575"/>
            <a:chOff x="381000" y="161925"/>
            <a:chExt cx="8320088" cy="6251575"/>
          </a:xfrm>
        </p:grpSpPr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533400" y="161925"/>
              <a:ext cx="8077200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b="1" i="1" dirty="0">
                  <a:solidFill>
                    <a:schemeClr val="bg1"/>
                  </a:solidFill>
                </a:rPr>
                <a:t>Ledviny – REPOS</a:t>
              </a:r>
              <a:r>
                <a:rPr lang="cs-CZ" altLang="cs-CZ" sz="1800" dirty="0">
                  <a:solidFill>
                    <a:schemeClr val="bg1"/>
                  </a:solidFill>
                </a:rPr>
                <a:t>, buňky produkující </a:t>
              </a:r>
              <a:r>
                <a:rPr lang="cs-CZ" altLang="cs-CZ" sz="1800" dirty="0" err="1">
                  <a:solidFill>
                    <a:schemeClr val="bg1"/>
                  </a:solidFill>
                </a:rPr>
                <a:t>erytropoietin</a:t>
              </a:r>
              <a:r>
                <a:rPr lang="cs-CZ" altLang="cs-CZ" sz="1800" dirty="0">
                  <a:solidFill>
                    <a:schemeClr val="bg1"/>
                  </a:solidFill>
                </a:rPr>
                <a:t> (EPO)</a:t>
              </a:r>
              <a:endParaRPr lang="en-US" altLang="cs-CZ" sz="1800" dirty="0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cs-CZ" sz="1800" dirty="0">
                  <a:solidFill>
                    <a:schemeClr val="bg1"/>
                  </a:solidFill>
                </a:rPr>
                <a:t>				</a:t>
              </a:r>
              <a:r>
                <a:rPr lang="cs-CZ" altLang="cs-CZ" sz="1800" dirty="0">
                  <a:solidFill>
                    <a:schemeClr val="bg1"/>
                  </a:solidFill>
                </a:rPr>
                <a:t>=</a:t>
              </a:r>
              <a:r>
                <a:rPr lang="en-US" altLang="cs-CZ" sz="1800" dirty="0">
                  <a:solidFill>
                    <a:schemeClr val="bg1"/>
                  </a:solidFill>
                </a:rPr>
                <a:t>&gt;</a:t>
              </a:r>
              <a:r>
                <a:rPr lang="cs-CZ" altLang="cs-CZ" sz="1800" dirty="0">
                  <a:solidFill>
                    <a:schemeClr val="bg1"/>
                  </a:solidFill>
                </a:rPr>
                <a:t> regulace </a:t>
              </a:r>
              <a:r>
                <a:rPr lang="en-US" altLang="cs-CZ" sz="1800" dirty="0" err="1">
                  <a:solidFill>
                    <a:schemeClr val="bg1"/>
                  </a:solidFill>
                </a:rPr>
                <a:t>proliferace</a:t>
              </a:r>
              <a:r>
                <a:rPr lang="en-US" altLang="cs-CZ" sz="1800" dirty="0">
                  <a:solidFill>
                    <a:schemeClr val="bg1"/>
                  </a:solidFill>
                </a:rPr>
                <a:t> a </a:t>
              </a:r>
              <a:r>
                <a:rPr lang="cs-CZ" altLang="cs-CZ" sz="1800" dirty="0">
                  <a:solidFill>
                    <a:schemeClr val="bg1"/>
                  </a:solidFill>
                </a:rPr>
                <a:t>zrání</a:t>
              </a:r>
              <a:r>
                <a:rPr lang="en-US" altLang="cs-CZ" sz="1800" dirty="0">
                  <a:solidFill>
                    <a:schemeClr val="bg1"/>
                  </a:solidFill>
                </a:rPr>
                <a:t> </a:t>
              </a:r>
              <a:r>
                <a:rPr lang="cs-CZ" altLang="cs-CZ" sz="1800" dirty="0">
                  <a:solidFill>
                    <a:schemeClr val="bg1"/>
                  </a:solidFill>
                </a:rPr>
                <a:t>erytrocytů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81000" y="1130300"/>
              <a:ext cx="8320088" cy="5283200"/>
              <a:chOff x="240" y="712"/>
              <a:chExt cx="5241" cy="3328"/>
            </a:xfrm>
          </p:grpSpPr>
          <p:pic>
            <p:nvPicPr>
              <p:cNvPr id="4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712"/>
                <a:ext cx="5241" cy="3328"/>
              </a:xfrm>
              <a:prstGeom prst="rect">
                <a:avLst/>
              </a:prstGeom>
              <a:noFill/>
              <a:ln w="38100" algn="ctr">
                <a:solidFill>
                  <a:srgbClr val="CC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10"/>
              <p:cNvSpPr>
                <a:spLocks noChangeArrowheads="1"/>
              </p:cNvSpPr>
              <p:nvPr/>
            </p:nvSpPr>
            <p:spPr bwMode="auto">
              <a:xfrm>
                <a:off x="262" y="3840"/>
                <a:ext cx="156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000000"/>
                    </a:solidFill>
                  </a:rPr>
                  <a:t>(Wenger a Hoogewijs, 2010)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29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152400" y="76200"/>
            <a:ext cx="8763000" cy="6705600"/>
            <a:chOff x="152400" y="76200"/>
            <a:chExt cx="8763000" cy="6705600"/>
          </a:xfrm>
        </p:grpSpPr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152400" y="207963"/>
              <a:ext cx="4216400" cy="14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cs-CZ" sz="1800" b="1" i="1">
                  <a:solidFill>
                    <a:schemeClr val="bg1"/>
                  </a:solidFill>
                </a:rPr>
                <a:t>Keratinoc</a:t>
              </a:r>
              <a:r>
                <a:rPr lang="cs-CZ" altLang="cs-CZ" sz="1800" b="1" i="1">
                  <a:solidFill>
                    <a:schemeClr val="bg1"/>
                  </a:solidFill>
                </a:rPr>
                <a:t>yty</a:t>
              </a:r>
              <a:r>
                <a:rPr lang="cs-CZ" altLang="cs-CZ" sz="1800">
                  <a:solidFill>
                    <a:schemeClr val="bg1"/>
                  </a:solidFill>
                </a:rPr>
                <a:t> – hypoxie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</a:rPr>
                <a:t>(část O</a:t>
              </a:r>
              <a:r>
                <a:rPr lang="cs-CZ" altLang="cs-CZ" sz="1400" baseline="-25000">
                  <a:solidFill>
                    <a:schemeClr val="bg1"/>
                  </a:solidFill>
                </a:rPr>
                <a:t>2</a:t>
              </a:r>
              <a:r>
                <a:rPr lang="cs-CZ" altLang="cs-CZ" sz="1400">
                  <a:solidFill>
                    <a:schemeClr val="bg1"/>
                  </a:solidFill>
                </a:rPr>
                <a:t> získávají přímo!)</a:t>
              </a: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        =</a:t>
              </a:r>
              <a:r>
                <a:rPr lang="en-US" altLang="cs-CZ" sz="1800">
                  <a:solidFill>
                    <a:schemeClr val="bg1"/>
                  </a:solidFill>
                </a:rPr>
                <a:t>&gt;</a:t>
              </a:r>
              <a:r>
                <a:rPr lang="cs-CZ" altLang="cs-CZ" sz="1800">
                  <a:solidFill>
                    <a:schemeClr val="bg1"/>
                  </a:solidFill>
                </a:rPr>
                <a:t> produkce NO = vasodilatace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        =</a:t>
              </a:r>
              <a:r>
                <a:rPr lang="en-US" altLang="cs-CZ" sz="1800">
                  <a:solidFill>
                    <a:schemeClr val="bg1"/>
                  </a:solidFill>
                </a:rPr>
                <a:t>&gt;</a:t>
              </a:r>
              <a:r>
                <a:rPr lang="cs-CZ" altLang="cs-CZ" sz="1800">
                  <a:solidFill>
                    <a:schemeClr val="bg1"/>
                  </a:solidFill>
                </a:rPr>
                <a:t> produkce VEGF = angiogeneze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066800" y="1981200"/>
              <a:ext cx="2643188" cy="885825"/>
              <a:chOff x="3984" y="3671"/>
              <a:chExt cx="1665" cy="558"/>
            </a:xfrm>
          </p:grpSpPr>
          <p:sp>
            <p:nvSpPr>
              <p:cNvPr id="4" name="AutoShape 6"/>
              <p:cNvSpPr>
                <a:spLocks noChangeArrowheads="1"/>
              </p:cNvSpPr>
              <p:nvPr/>
            </p:nvSpPr>
            <p:spPr bwMode="auto">
              <a:xfrm>
                <a:off x="3984" y="3695"/>
                <a:ext cx="480" cy="4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noFill/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cs-CZ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 Box 7"/>
              <p:cNvSpPr txBox="1">
                <a:spLocks noChangeArrowheads="1"/>
              </p:cNvSpPr>
              <p:nvPr/>
            </p:nvSpPr>
            <p:spPr bwMode="auto">
              <a:xfrm>
                <a:off x="4464" y="3671"/>
                <a:ext cx="1185" cy="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>
                    <a:solidFill>
                      <a:schemeClr val="bg1"/>
                    </a:solidFill>
                  </a:rPr>
                  <a:t>Prokrvení kůže</a:t>
                </a:r>
              </a:p>
              <a:p>
                <a:pPr eaLnBrk="1" hangingPunct="1">
                  <a:spcBef>
                    <a:spcPct val="0"/>
                  </a:spcBef>
                  <a:buFontTx/>
                  <a:buChar char="-"/>
                </a:pPr>
                <a:r>
                  <a:rPr lang="cs-CZ" altLang="cs-CZ" sz="1800">
                    <a:solidFill>
                      <a:schemeClr val="bg1"/>
                    </a:solidFill>
                  </a:rPr>
                  <a:t> </a:t>
                </a:r>
                <a:r>
                  <a:rPr lang="cs-CZ" altLang="cs-CZ" sz="1600">
                    <a:solidFill>
                      <a:schemeClr val="bg1"/>
                    </a:solidFill>
                  </a:rPr>
                  <a:t>p</a:t>
                </a:r>
                <a:r>
                  <a:rPr lang="en-US" altLang="cs-CZ" sz="1600">
                    <a:solidFill>
                      <a:schemeClr val="bg1"/>
                    </a:solidFill>
                  </a:rPr>
                  <a:t>okles PO</a:t>
                </a:r>
                <a:r>
                  <a:rPr lang="en-US" altLang="cs-CZ" sz="1600" baseline="-25000">
                    <a:solidFill>
                      <a:schemeClr val="bg1"/>
                    </a:solidFill>
                  </a:rPr>
                  <a:t>2</a:t>
                </a:r>
                <a:r>
                  <a:rPr lang="en-US" altLang="cs-CZ" sz="1600">
                    <a:solidFill>
                      <a:schemeClr val="bg1"/>
                    </a:solidFill>
                  </a:rPr>
                  <a:t> v t</a:t>
                </a:r>
                <a:r>
                  <a:rPr lang="cs-CZ" altLang="cs-CZ" sz="1600">
                    <a:solidFill>
                      <a:schemeClr val="bg1"/>
                    </a:solidFill>
                  </a:rPr>
                  <a:t>ěle</a:t>
                </a:r>
              </a:p>
              <a:p>
                <a:pPr eaLnBrk="1" hangingPunct="1">
                  <a:spcBef>
                    <a:spcPct val="0"/>
                  </a:spcBef>
                  <a:buFontTx/>
                  <a:buChar char="-"/>
                </a:pPr>
                <a:r>
                  <a:rPr lang="cs-CZ" altLang="cs-CZ" sz="1600">
                    <a:solidFill>
                      <a:schemeClr val="bg1"/>
                    </a:solidFill>
                  </a:rPr>
                  <a:t> aktivace REPOS</a:t>
                </a:r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4391025" y="76200"/>
              <a:ext cx="4524375" cy="6705600"/>
              <a:chOff x="2766" y="48"/>
              <a:chExt cx="2850" cy="4224"/>
            </a:xfrm>
          </p:grpSpPr>
          <p:pic>
            <p:nvPicPr>
              <p:cNvPr id="7" name="Picture 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6" y="48"/>
                <a:ext cx="2850" cy="4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2784" y="4032"/>
                <a:ext cx="100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1"/>
                    </a:solidFill>
                  </a:rPr>
                  <a:t>(Semenza, 2008)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0" y="76200"/>
            <a:ext cx="9283700" cy="6781800"/>
            <a:chOff x="0" y="76200"/>
            <a:chExt cx="9283700" cy="6781800"/>
          </a:xfrm>
        </p:grpSpPr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457200" y="76200"/>
              <a:ext cx="8261350" cy="2508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bg1"/>
                  </a:solidFill>
                </a:rPr>
                <a:t>Buněčná úroveň</a:t>
              </a:r>
              <a:r>
                <a:rPr lang="cs-CZ" altLang="cs-CZ" sz="1800">
                  <a:solidFill>
                    <a:schemeClr val="bg1"/>
                  </a:solidFill>
                </a:rPr>
                <a:t> – jednotlivé molekulární mechanismy citlivé ke změnám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 koncentrace O</a:t>
              </a:r>
              <a:r>
                <a:rPr lang="cs-CZ" altLang="cs-CZ" sz="1800" baseline="-25000">
                  <a:solidFill>
                    <a:schemeClr val="bg1"/>
                  </a:solidFill>
                </a:rPr>
                <a:t>2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cs-CZ" altLang="cs-CZ" sz="800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 b="1" i="1">
                  <a:solidFill>
                    <a:schemeClr val="bg1"/>
                  </a:solidFill>
                </a:rPr>
                <a:t>Akutní hypoxie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cs-CZ" altLang="cs-CZ" sz="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Bioenergetické sensory </a:t>
              </a:r>
              <a:r>
                <a:rPr lang="cs-CZ" altLang="cs-CZ" sz="1600" b="1">
                  <a:solidFill>
                    <a:schemeClr val="bg1"/>
                  </a:solidFill>
                </a:rPr>
                <a:t>– klíčová úloha mitochondrií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	</a:t>
              </a:r>
              <a:r>
                <a:rPr lang="cs-CZ" altLang="cs-CZ" sz="1800">
                  <a:solidFill>
                    <a:schemeClr val="bg1"/>
                  </a:solidFill>
                </a:rPr>
                <a:t>- AMP (adenosin monofosfát) kinázy, energetický stav buňky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		(</a:t>
              </a:r>
              <a:r>
                <a:rPr lang="cs-CZ" altLang="cs-CZ" sz="1600">
                  <a:solidFill>
                    <a:schemeClr val="bg1"/>
                  </a:solidFill>
                </a:rPr>
                <a:t>citlivost na poměr AMP:ATP</a:t>
              </a:r>
              <a:r>
                <a:rPr lang="cs-CZ" altLang="cs-CZ" sz="180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6410325" y="3228975"/>
              <a:ext cx="2873375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1"/>
                  </a:solidFill>
                </a:rPr>
                <a:t>AMP</a:t>
              </a:r>
              <a:r>
                <a:rPr lang="en-US" altLang="cs-CZ" sz="1600">
                  <a:solidFill>
                    <a:schemeClr val="bg1"/>
                  </a:solidFill>
                </a:rPr>
                <a:t>K</a:t>
              </a:r>
              <a:r>
                <a:rPr lang="cs-CZ" altLang="cs-CZ" sz="1600">
                  <a:solidFill>
                    <a:schemeClr val="bg1"/>
                  </a:solidFill>
                </a:rPr>
                <a:t> reguluje metabolismus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chemeClr val="bg1"/>
                  </a:solidFill>
                </a:rPr>
                <a:t>i aktivitu iontových kanálů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2590800"/>
              <a:ext cx="6477000" cy="3741738"/>
              <a:chOff x="0" y="1632"/>
              <a:chExt cx="4080" cy="2357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32"/>
                <a:ext cx="4080" cy="2357"/>
              </a:xfrm>
              <a:prstGeom prst="rect">
                <a:avLst/>
              </a:prstGeom>
              <a:noFill/>
              <a:ln w="38100" algn="ctr">
                <a:solidFill>
                  <a:srgbClr val="CC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0" y="3792"/>
                <a:ext cx="131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1"/>
                    </a:solidFill>
                  </a:rPr>
                  <a:t>(Towler a Hardie, 2007 )</a:t>
                </a: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5410200" y="4176713"/>
              <a:ext cx="3733800" cy="2681287"/>
              <a:chOff x="3408" y="2631"/>
              <a:chExt cx="2352" cy="1689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" y="2631"/>
                <a:ext cx="2352" cy="1688"/>
              </a:xfrm>
              <a:prstGeom prst="rect">
                <a:avLst/>
              </a:prstGeom>
              <a:noFill/>
              <a:ln w="38100" algn="ctr">
                <a:solidFill>
                  <a:srgbClr val="CC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3408" y="4128"/>
                <a:ext cx="109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1"/>
                    </a:solidFill>
                  </a:rPr>
                  <a:t>(Peers </a:t>
                </a:r>
                <a:r>
                  <a:rPr lang="cs-CZ" altLang="cs-CZ" sz="1400" i="1">
                    <a:solidFill>
                      <a:schemeClr val="bg1"/>
                    </a:solidFill>
                  </a:rPr>
                  <a:t>et al.</a:t>
                </a:r>
                <a:r>
                  <a:rPr lang="cs-CZ" altLang="cs-CZ" sz="1400">
                    <a:solidFill>
                      <a:schemeClr val="bg1"/>
                    </a:solidFill>
                  </a:rPr>
                  <a:t>, 2010)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3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501650" y="304800"/>
            <a:ext cx="8261350" cy="5791200"/>
            <a:chOff x="501650" y="304800"/>
            <a:chExt cx="8261350" cy="5791200"/>
          </a:xfrm>
        </p:grpSpPr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1371600" y="304800"/>
              <a:ext cx="5044971" cy="394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- ROS (reactive oxygen species), redoxní teorie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01650" y="1317625"/>
              <a:ext cx="8261350" cy="4778375"/>
              <a:chOff x="316" y="830"/>
              <a:chExt cx="5204" cy="3010"/>
            </a:xfrm>
          </p:grpSpPr>
          <p:pic>
            <p:nvPicPr>
              <p:cNvPr id="4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" y="830"/>
                <a:ext cx="5204" cy="3010"/>
              </a:xfrm>
              <a:prstGeom prst="rect">
                <a:avLst/>
              </a:prstGeom>
              <a:noFill/>
              <a:ln w="38100" algn="ctr">
                <a:solidFill>
                  <a:srgbClr val="CC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384" y="3600"/>
                <a:ext cx="7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chemeClr val="bg1"/>
                    </a:solidFill>
                  </a:rPr>
                  <a:t>(Ward, 2008)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34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381000" y="76200"/>
            <a:ext cx="8382000" cy="6713538"/>
            <a:chOff x="381000" y="76200"/>
            <a:chExt cx="8382000" cy="6713538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533400" y="76200"/>
              <a:ext cx="8229600" cy="671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Biosyntetické sensory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	- NADPH oxidásy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	- Hem oxygenása-2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	- Cytochrom p-450 monooxygenásy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i="1">
                  <a:solidFill>
                    <a:schemeClr val="bg1"/>
                  </a:solidFill>
                </a:rPr>
                <a:t>Chronická hypoxie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Sensorem jsme zejména prolyl-hydroxylásy </a:t>
              </a:r>
              <a:r>
                <a:rPr lang="en-US" altLang="cs-CZ" sz="1800">
                  <a:solidFill>
                    <a:schemeClr val="bg1"/>
                  </a:solidFill>
                </a:rPr>
                <a:t>=&gt;</a:t>
              </a:r>
              <a:r>
                <a:rPr lang="cs-CZ" altLang="cs-CZ" sz="1800">
                  <a:solidFill>
                    <a:schemeClr val="bg1"/>
                  </a:solidFill>
                </a:rPr>
                <a:t> stabilizace / degradace hypoxií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indukovaného faktoru (HIF)</a:t>
              </a:r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62075"/>
              <a:ext cx="8305800" cy="4430713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507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5088" y="228600"/>
            <a:ext cx="8991600" cy="6553200"/>
            <a:chOff x="65088" y="228600"/>
            <a:chExt cx="8991600" cy="6553200"/>
          </a:xfrm>
        </p:grpSpPr>
        <p:graphicFrame>
          <p:nvGraphicFramePr>
            <p:cNvPr id="3" name="Object 5"/>
            <p:cNvGraphicFramePr>
              <a:graphicFrameLocks noGrp="1" noChangeAspect="1"/>
            </p:cNvGraphicFramePr>
            <p:nvPr>
              <p:ph/>
              <p:extLst>
                <p:ext uri="{D42A27DB-BD31-4B8C-83A1-F6EECF244321}">
                  <p14:modId xmlns:p14="http://schemas.microsoft.com/office/powerpoint/2010/main" val="1514699120"/>
                </p:ext>
              </p:extLst>
            </p:nvPr>
          </p:nvGraphicFramePr>
          <p:xfrm>
            <a:off x="65088" y="2181225"/>
            <a:ext cx="8991600" cy="460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9" name="Image" r:id="rId3" imgW="12330159" imgH="6311111" progId="Photoshop.Image.9">
                    <p:embed/>
                  </p:oleObj>
                </mc:Choice>
                <mc:Fallback>
                  <p:oleObj name="Image" r:id="rId3" imgW="12330159" imgH="631111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88" y="2181225"/>
                          <a:ext cx="8991600" cy="4600575"/>
                        </a:xfrm>
                        <a:prstGeom prst="rect">
                          <a:avLst/>
                        </a:prstGeom>
                        <a:noFill/>
                        <a:ln w="38100" cap="flat" cmpd="sng" algn="ctr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52400" y="838200"/>
              <a:ext cx="4895850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- je součástí obecné odpovědi na hypoxii 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cs-CZ" altLang="cs-CZ" sz="1800">
                  <a:solidFill>
                    <a:schemeClr val="bg1"/>
                  </a:solidFill>
                </a:rPr>
                <a:t> je konstitutivně exprimovaný 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cs-CZ" altLang="cs-CZ" sz="1800">
                  <a:solidFill>
                    <a:schemeClr val="bg1"/>
                  </a:solidFill>
                </a:rPr>
                <a:t> přítomnost kyslíku indukuje ejho degradaci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cs-CZ" altLang="cs-CZ" sz="1800">
                  <a:solidFill>
                    <a:schemeClr val="bg1"/>
                  </a:solidFill>
                </a:rPr>
                <a:t> nedostatek kyslíku způsobuje jeho akumulaci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5105400" y="592138"/>
              <a:ext cx="3829050" cy="1465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cs-CZ" sz="1800">
                  <a:solidFill>
                    <a:schemeClr val="bg1"/>
                  </a:solidFill>
                </a:rPr>
                <a:t>i</a:t>
              </a:r>
              <a:r>
                <a:rPr lang="cs-CZ" altLang="cs-CZ" sz="1800">
                  <a:solidFill>
                    <a:schemeClr val="bg1"/>
                  </a:solidFill>
                </a:rPr>
                <a:t>ndukuje buněnčnou proliferaci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	- indukce cyklinu D1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	- indukce růstových faktorů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cs-CZ" altLang="cs-CZ" sz="1800">
                  <a:solidFill>
                    <a:schemeClr val="bg1"/>
                  </a:solidFill>
                </a:rPr>
                <a:t> </a:t>
              </a:r>
              <a:r>
                <a:rPr lang="en-US" altLang="cs-CZ" sz="1800">
                  <a:solidFill>
                    <a:schemeClr val="bg1"/>
                  </a:solidFill>
                </a:rPr>
                <a:t>in</a:t>
              </a:r>
              <a:r>
                <a:rPr lang="cs-CZ" altLang="cs-CZ" sz="1800">
                  <a:solidFill>
                    <a:schemeClr val="bg1"/>
                  </a:solidFill>
                </a:rPr>
                <a:t>dukuje angiogenezi</a:t>
              </a:r>
              <a:r>
                <a:rPr lang="en-US" altLang="cs-CZ" sz="1800">
                  <a:solidFill>
                    <a:schemeClr val="bg1"/>
                  </a:solidFill>
                </a:rPr>
                <a:t> -&gt; V</a:t>
              </a:r>
              <a:r>
                <a:rPr lang="cs-CZ" altLang="cs-CZ" sz="1800">
                  <a:solidFill>
                    <a:schemeClr val="bg1"/>
                  </a:solidFill>
                </a:rPr>
                <a:t>EGF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- </a:t>
              </a:r>
              <a:r>
                <a:rPr lang="en-US" altLang="cs-CZ" sz="1800">
                  <a:solidFill>
                    <a:schemeClr val="bg1"/>
                  </a:solidFill>
                </a:rPr>
                <a:t>i</a:t>
              </a:r>
              <a:r>
                <a:rPr lang="cs-CZ" altLang="cs-CZ" sz="1800">
                  <a:solidFill>
                    <a:schemeClr val="bg1"/>
                  </a:solidFill>
                </a:rPr>
                <a:t>ndukuje erytropoézy -</a:t>
              </a:r>
              <a:r>
                <a:rPr lang="en-US" altLang="cs-CZ" sz="1800">
                  <a:solidFill>
                    <a:schemeClr val="bg1"/>
                  </a:solidFill>
                </a:rPr>
                <a:t>&gt; EPO</a:t>
              </a:r>
              <a:endParaRPr lang="cs-CZ" altLang="cs-CZ" sz="1800">
                <a:solidFill>
                  <a:schemeClr val="bg1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066800" y="228600"/>
              <a:ext cx="3206750" cy="379413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HIF – </a:t>
              </a:r>
              <a:r>
                <a:rPr lang="cs-CZ" altLang="cs-CZ" sz="1800">
                  <a:solidFill>
                    <a:schemeClr val="bg1"/>
                  </a:solidFill>
                </a:rPr>
                <a:t>hypoxia inducible 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5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96677" y="107579"/>
            <a:ext cx="6737742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solidFill>
                  <a:schemeClr val="bg1"/>
                </a:solidFill>
              </a:rPr>
              <a:t>Ryby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- intenzita ventilace v závislosti na koncentraci 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r>
              <a:rPr lang="cs-CZ" altLang="cs-CZ" dirty="0">
                <a:solidFill>
                  <a:schemeClr val="bg1"/>
                </a:solidFill>
              </a:rPr>
              <a:t> a CO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  ve vzduchu a ve vodě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- senzitivita je druhově specifická a zdá se závislá na preferenci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  v zdroji 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r>
              <a:rPr lang="cs-CZ" altLang="cs-CZ" dirty="0">
                <a:solidFill>
                  <a:schemeClr val="bg1"/>
                </a:solidFill>
              </a:rPr>
              <a:t> (vzduch x voda)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     </a:t>
            </a:r>
            <a:r>
              <a:rPr lang="cs-CZ" altLang="cs-CZ" sz="1400" dirty="0">
                <a:solidFill>
                  <a:schemeClr val="bg1"/>
                </a:solidFill>
              </a:rPr>
              <a:t>- u </a:t>
            </a:r>
            <a:r>
              <a:rPr lang="cs-CZ" altLang="cs-CZ" sz="1400" i="1" dirty="0" err="1">
                <a:solidFill>
                  <a:schemeClr val="bg1"/>
                </a:solidFill>
              </a:rPr>
              <a:t>Piabucina</a:t>
            </a:r>
            <a:r>
              <a:rPr lang="cs-CZ" altLang="cs-CZ" sz="1400" dirty="0">
                <a:solidFill>
                  <a:schemeClr val="bg1"/>
                </a:solidFill>
              </a:rPr>
              <a:t> </a:t>
            </a:r>
            <a:r>
              <a:rPr lang="cs-CZ" altLang="cs-CZ" sz="1400" dirty="0" err="1">
                <a:solidFill>
                  <a:schemeClr val="bg1"/>
                </a:solidFill>
              </a:rPr>
              <a:t>hyperkapnie</a:t>
            </a:r>
            <a:r>
              <a:rPr lang="cs-CZ" altLang="cs-CZ" sz="1400" dirty="0">
                <a:solidFill>
                  <a:schemeClr val="bg1"/>
                </a:solidFill>
              </a:rPr>
              <a:t> ve vodě vede k omezení žaberní ventilace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400" dirty="0">
                <a:solidFill>
                  <a:schemeClr val="bg1"/>
                </a:solidFill>
              </a:rPr>
              <a:t>       - u </a:t>
            </a:r>
            <a:r>
              <a:rPr lang="cs-CZ" altLang="cs-CZ" sz="1400" dirty="0" err="1">
                <a:solidFill>
                  <a:schemeClr val="bg1"/>
                </a:solidFill>
              </a:rPr>
              <a:t>Neocaratodus</a:t>
            </a:r>
            <a:r>
              <a:rPr lang="cs-CZ" altLang="cs-CZ" sz="1400" dirty="0">
                <a:solidFill>
                  <a:schemeClr val="bg1"/>
                </a:solidFill>
              </a:rPr>
              <a:t> hypoxie ve vodě stimuluje žaberní ventilaci,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400" dirty="0">
                <a:solidFill>
                  <a:schemeClr val="bg1"/>
                </a:solidFill>
              </a:rPr>
              <a:t>         </a:t>
            </a:r>
            <a:r>
              <a:rPr lang="cs-CZ" altLang="cs-CZ" sz="1400" dirty="0" err="1">
                <a:solidFill>
                  <a:schemeClr val="bg1"/>
                </a:solidFill>
              </a:rPr>
              <a:t>hyperkapnie</a:t>
            </a:r>
            <a:r>
              <a:rPr lang="cs-CZ" altLang="cs-CZ" sz="1400" dirty="0">
                <a:solidFill>
                  <a:schemeClr val="bg1"/>
                </a:solidFill>
              </a:rPr>
              <a:t> ve vodě potlačuje žaberní ventilaci a stimuluje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400" dirty="0">
                <a:solidFill>
                  <a:schemeClr val="bg1"/>
                </a:solidFill>
              </a:rPr>
              <a:t>         vzdušné dýchání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2393" y="3863851"/>
            <a:ext cx="8122736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solidFill>
                  <a:schemeClr val="bg1"/>
                </a:solidFill>
              </a:rPr>
              <a:t>Obojživelníci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- receptory v aortě citlivé k hypoxii i </a:t>
            </a:r>
            <a:r>
              <a:rPr lang="cs-CZ" altLang="cs-CZ" dirty="0" err="1">
                <a:solidFill>
                  <a:schemeClr val="bg1"/>
                </a:solidFill>
              </a:rPr>
              <a:t>hyperkapnii</a:t>
            </a:r>
            <a:r>
              <a:rPr lang="cs-CZ" altLang="cs-CZ" dirty="0">
                <a:solidFill>
                  <a:schemeClr val="bg1"/>
                </a:solidFill>
              </a:rPr>
              <a:t> (shoda se savci)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- zřejmě </a:t>
            </a:r>
            <a:r>
              <a:rPr lang="cs-CZ" altLang="cs-CZ" dirty="0" smtClean="0">
                <a:solidFill>
                  <a:schemeClr val="bg1"/>
                </a:solidFill>
              </a:rPr>
              <a:t>nemaj</a:t>
            </a:r>
            <a:r>
              <a:rPr lang="cs-CZ" altLang="cs-CZ" dirty="0">
                <a:solidFill>
                  <a:schemeClr val="bg1"/>
                </a:solidFill>
              </a:rPr>
              <a:t>í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</a:rPr>
              <a:t>CO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r>
              <a:rPr lang="cs-CZ" altLang="cs-CZ" dirty="0">
                <a:solidFill>
                  <a:schemeClr val="bg1"/>
                </a:solidFill>
              </a:rPr>
              <a:t> receptory v plicích (na rozdíl od plazů a ptáků,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  ale napěťové receptory v plicích jsou citlivé k pCO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endParaRPr lang="cs-CZ" altLang="cs-CZ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- podobně jako u vzduch dýchajících ryb je senzitivita k vodnímu / vzdušnému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  pCO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r>
              <a:rPr lang="cs-CZ" altLang="cs-CZ" dirty="0">
                <a:solidFill>
                  <a:schemeClr val="bg1"/>
                </a:solidFill>
              </a:rPr>
              <a:t> a 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r>
              <a:rPr lang="cs-CZ" altLang="cs-CZ" dirty="0">
                <a:solidFill>
                  <a:schemeClr val="bg1"/>
                </a:solidFill>
              </a:rPr>
              <a:t> druhově specifická a zdá se závislá na preferenci v zdroji O</a:t>
            </a:r>
            <a:r>
              <a:rPr lang="cs-CZ" altLang="cs-CZ" baseline="-25000" dirty="0">
                <a:solidFill>
                  <a:schemeClr val="bg1"/>
                </a:solidFill>
              </a:rPr>
              <a:t>2</a:t>
            </a:r>
            <a:endParaRPr lang="cs-CZ" altLang="cs-CZ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</a:rPr>
              <a:t>  (vzduch x voda)</a:t>
            </a:r>
            <a:endParaRPr lang="cs-CZ" alt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85800" y="304800"/>
            <a:ext cx="7612670" cy="6377263"/>
            <a:chOff x="685800" y="304800"/>
            <a:chExt cx="7612670" cy="6377263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4814888" y="2438400"/>
              <a:ext cx="3483582" cy="422885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cs-CZ" altLang="cs-CZ" sz="1400" i="1">
                  <a:solidFill>
                    <a:schemeClr val="bg1"/>
                  </a:solidFill>
                </a:rPr>
                <a:t>Difúzní koeficienty (cm</a:t>
              </a:r>
              <a:r>
                <a:rPr lang="cs-CZ" altLang="cs-CZ" sz="1400" i="1" baseline="30000">
                  <a:solidFill>
                    <a:schemeClr val="bg1"/>
                  </a:solidFill>
                </a:rPr>
                <a:t>2</a:t>
              </a:r>
              <a:r>
                <a:rPr lang="cs-CZ" altLang="cs-CZ" sz="1400" i="1">
                  <a:solidFill>
                    <a:schemeClr val="bg1"/>
                  </a:solidFill>
                </a:rPr>
                <a:t> / s) pro O</a:t>
              </a:r>
              <a:r>
                <a:rPr lang="cs-CZ" altLang="cs-CZ" sz="1400" i="1" baseline="-25000">
                  <a:solidFill>
                    <a:schemeClr val="bg1"/>
                  </a:solidFill>
                </a:rPr>
                <a:t>2</a:t>
              </a:r>
              <a:r>
                <a:rPr lang="cs-CZ" altLang="cs-CZ" sz="1400" i="1">
                  <a:solidFill>
                    <a:schemeClr val="bg1"/>
                  </a:solidFill>
                </a:rPr>
                <a:t> a CO</a:t>
              </a:r>
              <a:r>
                <a:rPr lang="cs-CZ" altLang="cs-CZ" sz="1400" i="1" baseline="-25000">
                  <a:solidFill>
                    <a:schemeClr val="bg1"/>
                  </a:solidFill>
                </a:rPr>
                <a:t>2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i="1">
                  <a:solidFill>
                    <a:schemeClr val="bg1"/>
                  </a:solidFill>
                </a:rPr>
                <a:t>pro různé biologické materiály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>
                  <a:solidFill>
                    <a:schemeClr val="bg1"/>
                  </a:solidFill>
                </a:rPr>
                <a:t>                                                       </a:t>
              </a:r>
              <a:r>
                <a:rPr lang="cs-CZ" altLang="cs-CZ" sz="1400" b="1">
                  <a:solidFill>
                    <a:schemeClr val="bg1"/>
                  </a:solidFill>
                </a:rPr>
                <a:t>O</a:t>
              </a:r>
              <a:r>
                <a:rPr lang="cs-CZ" altLang="cs-CZ" sz="1400" b="1" baseline="-25000">
                  <a:solidFill>
                    <a:schemeClr val="bg1"/>
                  </a:solidFill>
                </a:rPr>
                <a:t>2</a:t>
              </a:r>
              <a:r>
                <a:rPr lang="cs-CZ" altLang="cs-CZ" sz="1400" b="1">
                  <a:solidFill>
                    <a:schemeClr val="bg1"/>
                  </a:solidFill>
                </a:rPr>
                <a:t>          CO</a:t>
              </a:r>
              <a:r>
                <a:rPr lang="cs-CZ" altLang="cs-CZ" sz="1400" b="1" baseline="-25000">
                  <a:solidFill>
                    <a:schemeClr val="bg1"/>
                  </a:solidFill>
                </a:rPr>
                <a:t>2</a:t>
              </a:r>
              <a:r>
                <a:rPr lang="cs-CZ" altLang="cs-CZ" sz="1400">
                  <a:solidFill>
                    <a:schemeClr val="bg1"/>
                  </a:solidFill>
                </a:rPr>
                <a:t>  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   vzduch</a:t>
              </a:r>
              <a:r>
                <a:rPr lang="cs-CZ" altLang="cs-CZ" sz="1400">
                  <a:solidFill>
                    <a:schemeClr val="bg1"/>
                  </a:solidFill>
                </a:rPr>
                <a:t> (0°C)                           0,178       0,139 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>
                  <a:solidFill>
                    <a:schemeClr val="bg1"/>
                  </a:solidFill>
                </a:rPr>
                <a:t>              (20°C)                           0,20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    voda</a:t>
              </a:r>
              <a:r>
                <a:rPr lang="cs-CZ" altLang="cs-CZ" sz="1400">
                  <a:solidFill>
                    <a:schemeClr val="bg1"/>
                  </a:solidFill>
                </a:rPr>
                <a:t>  (20°C)                         20x10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  <a:r>
                <a:rPr lang="cs-CZ" altLang="cs-CZ" sz="1400">
                  <a:solidFill>
                    <a:schemeClr val="bg1"/>
                  </a:solidFill>
                </a:rPr>
                <a:t>    18x10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>
                  <a:solidFill>
                    <a:schemeClr val="bg1"/>
                  </a:solidFill>
                </a:rPr>
                <a:t>              (37°C)                          33x10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lidské plíce</a:t>
              </a:r>
              <a:r>
                <a:rPr lang="cs-CZ" altLang="cs-CZ" sz="1400">
                  <a:solidFill>
                    <a:schemeClr val="bg1"/>
                  </a:solidFill>
                </a:rPr>
                <a:t> (37°C)                   23x10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svaly</a:t>
              </a:r>
              <a:r>
                <a:rPr lang="cs-CZ" altLang="cs-CZ" sz="1400">
                  <a:solidFill>
                    <a:schemeClr val="bg1"/>
                  </a:solidFill>
                </a:rPr>
                <a:t> (20°C)                              14x10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kůže mloka</a:t>
              </a:r>
              <a:r>
                <a:rPr lang="cs-CZ" altLang="cs-CZ" sz="1400">
                  <a:solidFill>
                    <a:schemeClr val="bg1"/>
                  </a:solidFill>
                </a:rPr>
                <a:t> (25°C)                   14x10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pojivová tkáň</a:t>
              </a:r>
              <a:r>
                <a:rPr lang="cs-CZ" altLang="cs-CZ" sz="1400">
                  <a:solidFill>
                    <a:schemeClr val="bg1"/>
                  </a:solidFill>
                </a:rPr>
                <a:t> (20°C)                12x10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rosol žabího vajíčka</a:t>
              </a:r>
              <a:r>
                <a:rPr lang="cs-CZ" altLang="cs-CZ" sz="1400">
                  <a:solidFill>
                    <a:schemeClr val="bg1"/>
                  </a:solidFill>
                </a:rPr>
                <a:t> (20°C)  10,2x10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obal žraločího vajíčka</a:t>
              </a:r>
              <a:r>
                <a:rPr lang="cs-CZ" altLang="cs-CZ" sz="1400">
                  <a:solidFill>
                    <a:schemeClr val="bg1"/>
                  </a:solidFill>
                </a:rPr>
                <a:t> (15°C)  3,0x10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kůže úhoře</a:t>
              </a:r>
              <a:r>
                <a:rPr lang="cs-CZ" altLang="cs-CZ" sz="1400">
                  <a:solidFill>
                    <a:schemeClr val="bg1"/>
                  </a:solidFill>
                </a:rPr>
                <a:t> (14°C)                    2,4x10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obal lososí jikry</a:t>
              </a:r>
              <a:r>
                <a:rPr lang="cs-CZ" altLang="cs-CZ" sz="1400">
                  <a:solidFill>
                    <a:schemeClr val="bg1"/>
                  </a:solidFill>
                </a:rPr>
                <a:t> (5-15°C)        1,8x10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400" b="1">
                  <a:solidFill>
                    <a:schemeClr val="bg1"/>
                  </a:solidFill>
                </a:rPr>
                <a:t>Chitin</a:t>
              </a:r>
              <a:r>
                <a:rPr lang="cs-CZ" altLang="cs-CZ" sz="1400">
                  <a:solidFill>
                    <a:schemeClr val="bg1"/>
                  </a:solidFill>
                </a:rPr>
                <a:t> (20°C)                            0,7x10</a:t>
              </a:r>
              <a:r>
                <a:rPr lang="cs-CZ" altLang="cs-CZ" sz="1400" baseline="30000">
                  <a:solidFill>
                    <a:schemeClr val="bg1"/>
                  </a:solidFill>
                </a:rPr>
                <a:t>-6</a:t>
              </a: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215826" y="4521472"/>
              <a:ext cx="3660361" cy="2160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Příjem plynů je také ovlivněn jejich </a:t>
              </a:r>
              <a:r>
                <a:rPr lang="cs-CZ" altLang="cs-CZ" sz="1600" b="1" dirty="0">
                  <a:solidFill>
                    <a:schemeClr val="bg1"/>
                  </a:solidFill>
                </a:rPr>
                <a:t>difúzí</a:t>
              </a:r>
              <a:r>
                <a:rPr lang="cs-CZ" altLang="cs-CZ" sz="1600" dirty="0">
                  <a:solidFill>
                    <a:schemeClr val="bg1"/>
                  </a:solidFill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náhodným tepelným přesunem z jednoho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místa na druhé, pohybem  závisejícím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na vlastnostech materiálu, teplotě, tlaku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a koncentračním gradientu.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- v organismech se uplatňuje jen na velmi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 dirty="0">
                  <a:solidFill>
                    <a:schemeClr val="bg1"/>
                  </a:solidFill>
                </a:rPr>
                <a:t>   malé vzdálenosti</a:t>
              </a:r>
            </a:p>
          </p:txBody>
        </p:sp>
        <p:graphicFrame>
          <p:nvGraphicFramePr>
            <p:cNvPr id="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8275368"/>
                </p:ext>
              </p:extLst>
            </p:nvPr>
          </p:nvGraphicFramePr>
          <p:xfrm>
            <a:off x="685800" y="304800"/>
            <a:ext cx="34432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" name="Image" r:id="rId3" imgW="3122682" imgH="3524571" progId="PhotoshopElements.Image.5">
                    <p:embed/>
                  </p:oleObj>
                </mc:Choice>
                <mc:Fallback>
                  <p:oleObj name="Image" r:id="rId3" imgW="3122682" imgH="3524571" progId="PhotoshopElements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304800"/>
                          <a:ext cx="3443288" cy="3886200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4139952" y="609600"/>
              <a:ext cx="3665171" cy="978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cs-CZ" altLang="cs-CZ" sz="1600">
                  <a:solidFill>
                    <a:schemeClr val="bg1"/>
                  </a:solidFill>
                </a:rPr>
                <a:t>Grafické vyjádření závislosti rozpustnosti /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>
                  <a:solidFill>
                    <a:schemeClr val="bg1"/>
                  </a:solidFill>
                </a:rPr>
                <a:t>kapacitance O</a:t>
              </a:r>
              <a:r>
                <a:rPr lang="cs-CZ" altLang="cs-CZ" sz="1600" baseline="-25000">
                  <a:solidFill>
                    <a:schemeClr val="bg1"/>
                  </a:solidFill>
                </a:rPr>
                <a:t>2</a:t>
              </a:r>
              <a:r>
                <a:rPr lang="cs-CZ" altLang="cs-CZ" sz="1600">
                  <a:solidFill>
                    <a:schemeClr val="bg1"/>
                  </a:solidFill>
                </a:rPr>
                <a:t> a CO</a:t>
              </a:r>
              <a:r>
                <a:rPr lang="cs-CZ" altLang="cs-CZ" sz="1600" baseline="-25000">
                  <a:solidFill>
                    <a:schemeClr val="bg1"/>
                  </a:solidFill>
                </a:rPr>
                <a:t>2</a:t>
              </a:r>
              <a:r>
                <a:rPr lang="cs-CZ" altLang="cs-CZ" sz="1600">
                  <a:solidFill>
                    <a:schemeClr val="bg1"/>
                  </a:solidFill>
                </a:rPr>
                <a:t> na teplotě ve vodě</a:t>
              </a:r>
            </a:p>
            <a:p>
              <a:pPr>
                <a:lnSpc>
                  <a:spcPct val="120000"/>
                </a:lnSpc>
              </a:pPr>
              <a:r>
                <a:rPr lang="cs-CZ" altLang="cs-CZ" sz="1600">
                  <a:solidFill>
                    <a:schemeClr val="bg1"/>
                  </a:solidFill>
                </a:rPr>
                <a:t>a vzduchu.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134882" y="404664"/>
            <a:ext cx="6884449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solidFill>
                  <a:schemeClr val="bg1"/>
                </a:solidFill>
                <a:latin typeface="+mn-lt"/>
              </a:rPr>
              <a:t>Plazi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pravděpodobně nemají chemoreceptory v aortě a krkavicích,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ale mají 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receptory v respiračním traktu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u některých je ventilace regulována zejména pO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u jiných pCO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  <a:endParaRPr lang="cs-CZ" altLang="cs-CZ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hypoxie nebo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hyperkapnie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často vede k útlumu aktivity / metabolismu</a:t>
            </a:r>
            <a:endParaRPr lang="cs-CZ" altLang="cs-CZ" sz="1400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41986" y="3429000"/>
            <a:ext cx="605435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solidFill>
                  <a:schemeClr val="bg1"/>
                </a:solidFill>
                <a:latin typeface="+mn-lt"/>
              </a:rPr>
              <a:t>Ptáci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pro regulaci ventilaci je významnější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hyperkapnie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než hypoxie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podobně jako u savců karotická a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aortická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 tělíska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receptory v dýchacím traktu (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parabronchi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) citlivé jen na pCO</a:t>
            </a:r>
            <a:r>
              <a:rPr lang="cs-CZ" altLang="cs-CZ" baseline="-25000" dirty="0">
                <a:solidFill>
                  <a:schemeClr val="bg1"/>
                </a:solidFill>
                <a:latin typeface="+mn-lt"/>
              </a:rPr>
              <a:t>2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(při vysokém pCO</a:t>
            </a:r>
            <a:r>
              <a:rPr lang="cs-CZ" altLang="cs-CZ" sz="160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1600" dirty="0">
                <a:solidFill>
                  <a:schemeClr val="bg1"/>
                </a:solidFill>
                <a:latin typeface="+mn-lt"/>
              </a:rPr>
              <a:t>&gt; 6.7 </a:t>
            </a:r>
            <a:r>
              <a:rPr lang="en-US" altLang="cs-CZ" sz="1600" dirty="0" err="1">
                <a:solidFill>
                  <a:schemeClr val="bg1"/>
                </a:solidFill>
                <a:latin typeface="+mn-lt"/>
              </a:rPr>
              <a:t>kPa</a:t>
            </a:r>
            <a:r>
              <a:rPr lang="en-US" altLang="cs-CZ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+mn-lt"/>
              </a:rPr>
              <a:t>sn</a:t>
            </a:r>
            <a:r>
              <a:rPr lang="cs-CZ" altLang="cs-CZ" sz="1600" dirty="0" err="1">
                <a:solidFill>
                  <a:schemeClr val="bg1"/>
                </a:solidFill>
                <a:latin typeface="+mn-lt"/>
              </a:rPr>
              <a:t>ížení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frekvence akčních potenciálů)</a:t>
            </a:r>
            <a:endParaRPr lang="cs-CZ" altLang="cs-CZ" sz="1400" baseline="-25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18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2" y="116632"/>
            <a:ext cx="6417078" cy="2654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 smtClean="0">
                <a:solidFill>
                  <a:schemeClr val="bg1"/>
                </a:solidFill>
              </a:rPr>
              <a:t>Dýchací systémy versus prostředí</a:t>
            </a:r>
          </a:p>
          <a:p>
            <a:pPr>
              <a:lnSpc>
                <a:spcPct val="150000"/>
              </a:lnSpc>
            </a:pPr>
            <a:endParaRPr lang="cs-CZ" sz="6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Obecná pravidla pro větší efektivnost výměny plynů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Velká plocha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Nízký </a:t>
            </a:r>
            <a:r>
              <a:rPr lang="cs-CZ" dirty="0" err="1" smtClean="0">
                <a:solidFill>
                  <a:schemeClr val="bg1"/>
                </a:solidFill>
              </a:rPr>
              <a:t>difůzní</a:t>
            </a:r>
            <a:r>
              <a:rPr lang="cs-CZ" dirty="0" smtClean="0">
                <a:solidFill>
                  <a:schemeClr val="bg1"/>
                </a:solidFill>
              </a:rPr>
              <a:t> koeficient + těsný kontakt s cirkulačním systémem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Silné prokrvení -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snadn</a:t>
            </a:r>
            <a:r>
              <a:rPr lang="cs-CZ" dirty="0" err="1" smtClean="0">
                <a:solidFill>
                  <a:schemeClr val="bg1"/>
                </a:solidFill>
              </a:rPr>
              <a:t>ěji</a:t>
            </a:r>
            <a:r>
              <a:rPr lang="cs-CZ" dirty="0" smtClean="0">
                <a:solidFill>
                  <a:schemeClr val="bg1"/>
                </a:solidFill>
              </a:rPr>
              <a:t> udržitelný gradient parciálních tlaků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2924944"/>
            <a:ext cx="8497519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Výměna plynů ve vodním prostředí </a:t>
            </a:r>
            <a:r>
              <a:rPr lang="cs-CZ" sz="1600" dirty="0" smtClean="0">
                <a:solidFill>
                  <a:schemeClr val="bg1"/>
                </a:solidFill>
              </a:rPr>
              <a:t>(problém s viskozitou vody –</a:t>
            </a:r>
            <a:r>
              <a:rPr lang="en-US" sz="1600" dirty="0" smtClean="0">
                <a:solidFill>
                  <a:schemeClr val="bg1"/>
                </a:solidFill>
              </a:rPr>
              <a:t>&gt;</a:t>
            </a:r>
            <a:r>
              <a:rPr lang="cs-CZ" sz="1600" dirty="0" smtClean="0">
                <a:solidFill>
                  <a:schemeClr val="bg1"/>
                </a:solidFill>
              </a:rPr>
              <a:t> snížení proudění )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 smtClean="0">
                <a:solidFill>
                  <a:schemeClr val="bg1"/>
                </a:solidFill>
              </a:rPr>
              <a:t>Žábra – různě složité vychlípeniny tělesného povrchu do vodního prostředí,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- plocha koreluje s celkovými nároky a aktivitou organismu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 - snaha zvýšit průtok vody přes/kolem žábry/žaber (značně energeticky náročné)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       - jejich pohybem – bezobratlí, obojživelníci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       - zvyšováním tlaku vody v bukální dutině – ryby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2. Kůže – z obratlovců nejvíce obojživelníci (často zvětšení povrchu záhyby), některé ryby,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        vodní plazi, částečně všichni živočichové, nejméně </a:t>
            </a:r>
            <a:r>
              <a:rPr lang="cs-CZ" dirty="0" err="1" smtClean="0">
                <a:solidFill>
                  <a:schemeClr val="bg1"/>
                </a:solidFill>
              </a:rPr>
              <a:t>chitinizovaní</a:t>
            </a:r>
            <a:r>
              <a:rPr lang="cs-CZ" dirty="0" smtClean="0">
                <a:solidFill>
                  <a:schemeClr val="bg1"/>
                </a:solidFill>
              </a:rPr>
              <a:t> (členovci,..)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3. Silně prokrvené epitely – v ústní dutině, ve střevě, v kloace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9916" y="476672"/>
            <a:ext cx="7507633" cy="5955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bg1"/>
                </a:solidFill>
              </a:rPr>
              <a:t>Výměna plynů </a:t>
            </a:r>
            <a:r>
              <a:rPr lang="cs-CZ" sz="2000" b="1" dirty="0" smtClean="0">
                <a:solidFill>
                  <a:schemeClr val="bg1"/>
                </a:solidFill>
              </a:rPr>
              <a:t>ve vzduchu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 smtClean="0">
                <a:solidFill>
                  <a:schemeClr val="bg1"/>
                </a:solidFill>
              </a:rPr>
              <a:t>Plíce – různé stupně složitosti, nejdokonalejší ptáci (výměna i při výdechu),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1"/>
                </a:solidFill>
              </a:rPr>
              <a:t>       savci,…jednoduché někdy i zakrnělé obojživelníci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cs-CZ" dirty="0" smtClean="0">
                <a:solidFill>
                  <a:schemeClr val="bg1"/>
                </a:solidFill>
              </a:rPr>
              <a:t>Vzdušné vaky – ryby, pavoukovci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cs-CZ" dirty="0" smtClean="0">
                <a:solidFill>
                  <a:schemeClr val="bg1"/>
                </a:solidFill>
              </a:rPr>
              <a:t>Labyrinty a speciální (hojně prokrvené) epitely – ryby, sumýši, vodní plazi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cs-CZ" dirty="0" smtClean="0">
                <a:solidFill>
                  <a:schemeClr val="bg1"/>
                </a:solidFill>
              </a:rPr>
              <a:t>Kůže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cs-CZ" dirty="0" smtClean="0">
                <a:solidFill>
                  <a:schemeClr val="bg1"/>
                </a:solidFill>
              </a:rPr>
              <a:t>Tracheje – hmyz, dýchací systém prakticky nahrazující krevní cirkulaci</a:t>
            </a:r>
          </a:p>
          <a:p>
            <a:pPr>
              <a:lnSpc>
                <a:spcPct val="15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obecně na rozdíl od žaber, ukryto v těle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suchozemští mají problém se ztrátami vody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Celkově výkonnější výměna, jednoduší výměna vzduchu oproti vodě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=</a:t>
            </a:r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cs-CZ" dirty="0" smtClean="0">
                <a:solidFill>
                  <a:schemeClr val="bg1"/>
                </a:solidFill>
              </a:rPr>
              <a:t> větší energetické zisky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cs-CZ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377916"/>
              </p:ext>
            </p:extLst>
          </p:nvPr>
        </p:nvGraphicFramePr>
        <p:xfrm>
          <a:off x="952279" y="1628800"/>
          <a:ext cx="6985991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Image" r:id="rId3" imgW="5609855" imgH="4105664" progId="PhotoshopElements.Image.5">
                  <p:embed/>
                </p:oleObj>
              </mc:Choice>
              <mc:Fallback>
                <p:oleObj name="Image" r:id="rId3" imgW="5609855" imgH="4105664" progId="PhotoshopElements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279" y="1628800"/>
                        <a:ext cx="6985991" cy="511256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27784" y="44624"/>
            <a:ext cx="3751348" cy="1431161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sz="1600" b="1" dirty="0">
                <a:solidFill>
                  <a:schemeClr val="bg1"/>
                </a:solidFill>
              </a:rPr>
              <a:t>Způsoby výměny plynů u obratlovců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400" dirty="0">
                <a:solidFill>
                  <a:schemeClr val="bg1"/>
                </a:solidFill>
              </a:rPr>
              <a:t>hladina O</a:t>
            </a:r>
            <a:r>
              <a:rPr lang="cs-CZ" altLang="cs-CZ" sz="1400" baseline="-25000" dirty="0">
                <a:solidFill>
                  <a:schemeClr val="bg1"/>
                </a:solidFill>
              </a:rPr>
              <a:t>2</a:t>
            </a:r>
            <a:r>
              <a:rPr lang="cs-CZ" altLang="cs-CZ" sz="1400" dirty="0">
                <a:solidFill>
                  <a:schemeClr val="bg1"/>
                </a:solidFill>
              </a:rPr>
              <a:t> na : i – přijmu; e – výdeji;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400" dirty="0">
                <a:solidFill>
                  <a:schemeClr val="bg1"/>
                </a:solidFill>
              </a:rPr>
              <a:t>                    v :a – arteriích; v – vénách  </a:t>
            </a:r>
            <a:endParaRPr lang="cs-CZ" altLang="cs-CZ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sz="1400" dirty="0" smtClean="0">
                <a:solidFill>
                  <a:schemeClr val="bg1"/>
                </a:solidFill>
              </a:rPr>
              <a:t>- Tendence uplatňovat protiproudou výměnu</a:t>
            </a:r>
            <a:endParaRPr lang="cs-CZ" alt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328739"/>
              </p:ext>
            </p:extLst>
          </p:nvPr>
        </p:nvGraphicFramePr>
        <p:xfrm>
          <a:off x="71708" y="71783"/>
          <a:ext cx="5040560" cy="52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Image" r:id="rId3" imgW="3049143" imgH="3200406" progId="PhotoshopElements.Image.5">
                  <p:embed/>
                </p:oleObj>
              </mc:Choice>
              <mc:Fallback>
                <p:oleObj name="Image" r:id="rId3" imgW="3049143" imgH="3200406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08" y="71783"/>
                        <a:ext cx="5040560" cy="528795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Skupina 4"/>
          <p:cNvGrpSpPr/>
          <p:nvPr/>
        </p:nvGrpSpPr>
        <p:grpSpPr>
          <a:xfrm>
            <a:off x="4465343" y="1119303"/>
            <a:ext cx="4643161" cy="5694073"/>
            <a:chOff x="4393335" y="908719"/>
            <a:chExt cx="4643161" cy="5694073"/>
          </a:xfrm>
        </p:grpSpPr>
        <p:pic>
          <p:nvPicPr>
            <p:cNvPr id="3074" name="Picture 2" descr="http://files.edu-mikulas6.webnode.sk/200008060-598d95b823/vzdu%C5%A1nic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287" y="908719"/>
              <a:ext cx="3566209" cy="3431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www.oskole.sk/userfiles/image/Zofia/febru%C3%A1r%20-%202012/Biol%C3%B3gia/Dychanie_zivocichov_jan_html_20ff7dd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335" y="4221088"/>
              <a:ext cx="4639910" cy="2381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ovéPole 5"/>
          <p:cNvSpPr txBox="1"/>
          <p:nvPr/>
        </p:nvSpPr>
        <p:spPr>
          <a:xfrm>
            <a:off x="179512" y="2339588"/>
            <a:ext cx="7093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Ž</a:t>
            </a:r>
            <a:r>
              <a:rPr lang="cs-CZ" dirty="0" smtClean="0">
                <a:solidFill>
                  <a:schemeClr val="bg1"/>
                </a:solidFill>
              </a:rPr>
              <a:t>ábra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37717" y="4941168"/>
            <a:ext cx="83388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Plíce  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56176" y="749971"/>
            <a:ext cx="205864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Tracheje - vzdušnice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tavba tracheálního systému hmyz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4" name="Picture 4" descr="http://insectsdiditfirst.files.wordpress.com/2013/06/tracheal-syst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46" y="116632"/>
            <a:ext cx="588492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cronodon.com/sitebuilder/images/spiracle-664x3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63" y="4077072"/>
            <a:ext cx="46707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ages.tutorvista.com/content/respiration-animals/respiration-mechanism-insect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" y="4581128"/>
            <a:ext cx="423862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-27384"/>
            <a:ext cx="2874057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bg1"/>
                </a:solidFill>
              </a:rPr>
              <a:t>Trache</a:t>
            </a:r>
            <a:r>
              <a:rPr lang="cs-CZ" sz="2000" b="1" dirty="0" smtClean="0">
                <a:solidFill>
                  <a:schemeClr val="bg1"/>
                </a:solidFill>
              </a:rPr>
              <a:t>á</a:t>
            </a:r>
            <a:r>
              <a:rPr lang="en-US" sz="2000" b="1" dirty="0" smtClean="0">
                <a:solidFill>
                  <a:schemeClr val="bg1"/>
                </a:solidFill>
              </a:rPr>
              <a:t>ln</a:t>
            </a:r>
            <a:r>
              <a:rPr lang="cs-CZ" sz="2000" b="1" dirty="0" smtClean="0">
                <a:solidFill>
                  <a:schemeClr val="bg1"/>
                </a:solidFill>
              </a:rPr>
              <a:t>í</a:t>
            </a:r>
            <a:r>
              <a:rPr lang="en-US" sz="2000" b="1" dirty="0" smtClean="0">
                <a:solidFill>
                  <a:schemeClr val="bg1"/>
                </a:solidFill>
              </a:rPr>
              <a:t> s</a:t>
            </a:r>
            <a:r>
              <a:rPr lang="cs-CZ" sz="2000" b="1" dirty="0">
                <a:solidFill>
                  <a:schemeClr val="bg1"/>
                </a:solidFill>
              </a:rPr>
              <a:t>y</a:t>
            </a:r>
            <a:r>
              <a:rPr lang="en-US" sz="2000" b="1" dirty="0" err="1" smtClean="0">
                <a:solidFill>
                  <a:schemeClr val="bg1"/>
                </a:solidFill>
              </a:rPr>
              <a:t>st</a:t>
            </a:r>
            <a:r>
              <a:rPr lang="cs-CZ" sz="2000" b="1" dirty="0" smtClean="0">
                <a:solidFill>
                  <a:schemeClr val="bg1"/>
                </a:solidFill>
              </a:rPr>
              <a:t>é</a:t>
            </a:r>
            <a:r>
              <a:rPr lang="en-US" sz="2000" b="1" dirty="0" smtClean="0">
                <a:solidFill>
                  <a:schemeClr val="bg1"/>
                </a:solidFill>
              </a:rPr>
              <a:t>m </a:t>
            </a:r>
            <a:r>
              <a:rPr lang="en-US" sz="2000" b="1" dirty="0" err="1" smtClean="0">
                <a:solidFill>
                  <a:schemeClr val="bg1"/>
                </a:solidFill>
              </a:rPr>
              <a:t>hm</a:t>
            </a:r>
            <a:r>
              <a:rPr lang="cs-CZ" sz="2000" b="1" dirty="0">
                <a:solidFill>
                  <a:schemeClr val="bg1"/>
                </a:solidFill>
              </a:rPr>
              <a:t>y</a:t>
            </a:r>
            <a:r>
              <a:rPr lang="en-US" sz="2000" b="1" dirty="0" err="1" smtClean="0">
                <a:solidFill>
                  <a:schemeClr val="bg1"/>
                </a:solidFill>
              </a:rPr>
              <a:t>zu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</a:rPr>
              <a:t>Regulace otvíráním stigmat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solidFill>
                  <a:schemeClr val="bg1"/>
                </a:solidFill>
              </a:rPr>
              <a:t>      (</a:t>
            </a:r>
            <a:r>
              <a:rPr lang="cs-CZ" sz="1600" dirty="0" err="1" smtClean="0">
                <a:solidFill>
                  <a:schemeClr val="bg1"/>
                </a:solidFill>
              </a:rPr>
              <a:t>Spiraklí</a:t>
            </a:r>
            <a:r>
              <a:rPr lang="cs-CZ" sz="16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</a:rPr>
              <a:t>V </a:t>
            </a:r>
            <a:r>
              <a:rPr lang="cs-CZ" sz="1600" dirty="0" err="1" smtClean="0">
                <a:solidFill>
                  <a:schemeClr val="bg1"/>
                </a:solidFill>
              </a:rPr>
              <a:t>tracheolech</a:t>
            </a:r>
            <a:r>
              <a:rPr lang="cs-CZ" sz="1600" dirty="0" smtClean="0">
                <a:solidFill>
                  <a:schemeClr val="bg1"/>
                </a:solidFill>
              </a:rPr>
              <a:t> regulace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solidFill>
                  <a:schemeClr val="bg1"/>
                </a:solidFill>
              </a:rPr>
              <a:t>      bobtnací silou svalových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solidFill>
                  <a:schemeClr val="bg1"/>
                </a:solidFill>
              </a:rPr>
              <a:t>      koloidů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</a:rPr>
              <a:t>Na bázi </a:t>
            </a:r>
            <a:r>
              <a:rPr lang="cs-CZ" sz="1600" dirty="0" err="1" smtClean="0">
                <a:solidFill>
                  <a:schemeClr val="bg1"/>
                </a:solidFill>
              </a:rPr>
              <a:t>tracheol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tracheolární</a:t>
            </a:r>
            <a:endParaRPr lang="cs-CZ" sz="16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     buňky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</a:rPr>
              <a:t>V blízkosti zakončení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     mitochondrie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</a:rPr>
              <a:t>Ventilaci napomáhá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smtClean="0">
                <a:solidFill>
                  <a:schemeClr val="bg1"/>
                </a:solidFill>
              </a:rPr>
              <a:t>     i pohyb těla</a:t>
            </a:r>
          </a:p>
        </p:txBody>
      </p:sp>
    </p:spTree>
    <p:extLst>
      <p:ext uri="{BB962C8B-B14F-4D97-AF65-F5344CB8AC3E}">
        <p14:creationId xmlns:p14="http://schemas.microsoft.com/office/powerpoint/2010/main" val="10800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3415</TotalTime>
  <Words>2438</Words>
  <Application>Microsoft Office PowerPoint</Application>
  <PresentationFormat>Předvádění na obrazovce (4:3)</PresentationFormat>
  <Paragraphs>389</Paragraphs>
  <Slides>40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Symbol</vt:lpstr>
      <vt:lpstr>Wingdings</vt:lpstr>
      <vt:lpstr>Motiv sady Office</vt:lpstr>
      <vt:lpstr>Graf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JiPa</dc:creator>
  <cp:lastModifiedBy>JiPa</cp:lastModifiedBy>
  <cp:revision>202</cp:revision>
  <dcterms:created xsi:type="dcterms:W3CDTF">2015-01-15T10:05:10Z</dcterms:created>
  <dcterms:modified xsi:type="dcterms:W3CDTF">2018-03-29T08:13:14Z</dcterms:modified>
</cp:coreProperties>
</file>