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71" r:id="rId2"/>
    <p:sldId id="320" r:id="rId3"/>
    <p:sldId id="321" r:id="rId4"/>
    <p:sldId id="300" r:id="rId5"/>
    <p:sldId id="304" r:id="rId6"/>
    <p:sldId id="305" r:id="rId7"/>
    <p:sldId id="340" r:id="rId8"/>
    <p:sldId id="343" r:id="rId9"/>
    <p:sldId id="379" r:id="rId10"/>
    <p:sldId id="341" r:id="rId11"/>
    <p:sldId id="342" r:id="rId12"/>
    <p:sldId id="335" r:id="rId13"/>
    <p:sldId id="306" r:id="rId14"/>
    <p:sldId id="307" r:id="rId15"/>
    <p:sldId id="301" r:id="rId16"/>
    <p:sldId id="383" r:id="rId17"/>
    <p:sldId id="344" r:id="rId18"/>
    <p:sldId id="382" r:id="rId19"/>
    <p:sldId id="336" r:id="rId20"/>
    <p:sldId id="346" r:id="rId21"/>
    <p:sldId id="338" r:id="rId22"/>
    <p:sldId id="345" r:id="rId23"/>
    <p:sldId id="339" r:id="rId24"/>
    <p:sldId id="337" r:id="rId2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8">
          <p15:clr>
            <a:srgbClr val="A4A3A4"/>
          </p15:clr>
        </p15:guide>
        <p15:guide id="2" pos="31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E0000"/>
    <a:srgbClr val="FFFF66"/>
    <a:srgbClr val="FFFF99"/>
    <a:srgbClr val="FFFFFF"/>
    <a:srgbClr val="FF6600"/>
    <a:srgbClr val="FF5050"/>
    <a:srgbClr val="CCFF33"/>
    <a:srgbClr val="3366CC"/>
    <a:srgbClr val="FFFF00"/>
    <a:srgbClr val="0033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132" autoAdjust="0"/>
    <p:restoredTop sz="94660"/>
  </p:normalViewPr>
  <p:slideViewPr>
    <p:cSldViewPr snapToGrid="0" showGuides="1">
      <p:cViewPr varScale="1">
        <p:scale>
          <a:sx n="116" d="100"/>
          <a:sy n="116" d="100"/>
        </p:scale>
        <p:origin x="-1494" y="-114"/>
      </p:cViewPr>
      <p:guideLst>
        <p:guide orient="horz" pos="218"/>
        <p:guide pos="319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howGuides="1">
      <p:cViewPr varScale="1">
        <p:scale>
          <a:sx n="88" d="100"/>
          <a:sy n="88" d="100"/>
        </p:scale>
        <p:origin x="-3870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31BDDE-5303-4686-8093-853AFB8B7D1B}" type="datetimeFigureOut">
              <a:rPr lang="cs-CZ" smtClean="0"/>
              <a:pPr/>
              <a:t>14.3.2019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5D6C80-E464-4F32-9F04-3F7E2590FA4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5339723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E1C5A62-893C-448F-8E95-C5D9CF47FBBB}" type="slidenum">
              <a:rPr lang="cs-CZ" smtClean="0"/>
              <a:pPr/>
              <a:t>12</a:t>
            </a:fld>
            <a:endParaRPr lang="cs-CZ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093101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4900D8-59B2-4004-9571-3541E474CB94}" type="slidenum">
              <a:rPr lang="cs-CZ" smtClean="0"/>
              <a:pPr/>
              <a:t>19</a:t>
            </a:fld>
            <a:endParaRPr lang="cs-CZ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2137491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4900D8-59B2-4004-9571-3541E474CB94}" type="slidenum">
              <a:rPr lang="cs-CZ" smtClean="0"/>
              <a:pPr/>
              <a:t>20</a:t>
            </a:fld>
            <a:endParaRPr lang="cs-CZ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5035970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AB90036-4168-478C-9898-43BD5DF1A970}" type="slidenum">
              <a:rPr lang="cs-CZ" smtClean="0"/>
              <a:pPr/>
              <a:t>21</a:t>
            </a:fld>
            <a:endParaRPr lang="cs-CZ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0200589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AB90036-4168-478C-9898-43BD5DF1A970}" type="slidenum">
              <a:rPr lang="cs-CZ" smtClean="0"/>
              <a:pPr/>
              <a:t>22</a:t>
            </a:fld>
            <a:endParaRPr lang="cs-CZ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9781509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DBD969C-E310-4C6D-B1EB-1C5995EE7C49}" type="slidenum">
              <a:rPr lang="cs-CZ" smtClean="0"/>
              <a:pPr/>
              <a:t>23</a:t>
            </a:fld>
            <a:endParaRPr lang="cs-CZ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12728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C83461-82BC-41B1-ADCB-90C5F9284F90}" type="slidenum">
              <a:rPr lang="cs-CZ" smtClean="0"/>
              <a:pPr/>
              <a:t>24</a:t>
            </a:fld>
            <a:endParaRPr lang="cs-CZ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1640277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FCEBA-7D9A-4037-A856-9E28FB174A6A}" type="datetimeFigureOut">
              <a:rPr lang="cs-CZ" smtClean="0"/>
              <a:pPr/>
              <a:t>14.3.2019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FCBC9-8ECF-41D7-85A2-03E39C8AF0BF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FCEBA-7D9A-4037-A856-9E28FB174A6A}" type="datetimeFigureOut">
              <a:rPr lang="cs-CZ" smtClean="0"/>
              <a:pPr/>
              <a:t>14.3.2019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FCBC9-8ECF-41D7-85A2-03E39C8AF0BF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FCEBA-7D9A-4037-A856-9E28FB174A6A}" type="datetimeFigureOut">
              <a:rPr lang="cs-CZ" smtClean="0"/>
              <a:pPr/>
              <a:t>14.3.2019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FCBC9-8ECF-41D7-85A2-03E39C8AF0BF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FCEBA-7D9A-4037-A856-9E28FB174A6A}" type="datetimeFigureOut">
              <a:rPr lang="cs-CZ" smtClean="0"/>
              <a:pPr/>
              <a:t>14.3.2019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FCBC9-8ECF-41D7-85A2-03E39C8AF0BF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FCEBA-7D9A-4037-A856-9E28FB174A6A}" type="datetimeFigureOut">
              <a:rPr lang="cs-CZ" smtClean="0"/>
              <a:pPr/>
              <a:t>14.3.2019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FCBC9-8ECF-41D7-85A2-03E39C8AF0BF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FCEBA-7D9A-4037-A856-9E28FB174A6A}" type="datetimeFigureOut">
              <a:rPr lang="cs-CZ" smtClean="0"/>
              <a:pPr/>
              <a:t>14.3.2019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FCBC9-8ECF-41D7-85A2-03E39C8AF0BF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FCEBA-7D9A-4037-A856-9E28FB174A6A}" type="datetimeFigureOut">
              <a:rPr lang="cs-CZ" smtClean="0"/>
              <a:pPr/>
              <a:t>14.3.2019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FCBC9-8ECF-41D7-85A2-03E39C8AF0BF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FCEBA-7D9A-4037-A856-9E28FB174A6A}" type="datetimeFigureOut">
              <a:rPr lang="cs-CZ" smtClean="0"/>
              <a:pPr/>
              <a:t>14.3.2019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FCBC9-8ECF-41D7-85A2-03E39C8AF0BF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FCEBA-7D9A-4037-A856-9E28FB174A6A}" type="datetimeFigureOut">
              <a:rPr lang="cs-CZ" smtClean="0"/>
              <a:pPr/>
              <a:t>14.3.2019</a:t>
            </a:fld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FCBC9-8ECF-41D7-85A2-03E39C8AF0BF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FCEBA-7D9A-4037-A856-9E28FB174A6A}" type="datetimeFigureOut">
              <a:rPr lang="cs-CZ" smtClean="0"/>
              <a:pPr/>
              <a:t>14.3.2019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FCBC9-8ECF-41D7-85A2-03E39C8AF0BF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FCEBA-7D9A-4037-A856-9E28FB174A6A}" type="datetimeFigureOut">
              <a:rPr lang="cs-CZ" smtClean="0"/>
              <a:pPr/>
              <a:t>14.3.2019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FCBC9-8ECF-41D7-85A2-03E39C8AF0BF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BFCEBA-7D9A-4037-A856-9E28FB174A6A}" type="datetimeFigureOut">
              <a:rPr lang="cs-CZ" smtClean="0"/>
              <a:pPr/>
              <a:t>14.3.2019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2FCBC9-8ECF-41D7-85A2-03E39C8AF0BF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oleObject" Target="../embeddings/oleObject1.bin"/><Relationship Id="rId4" Type="http://schemas.openxmlformats.org/officeDocument/2006/relationships/image" Target="../media/image3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9"/>
          <p:cNvSpPr txBox="1">
            <a:spLocks noChangeArrowheads="1"/>
          </p:cNvSpPr>
          <p:nvPr/>
        </p:nvSpPr>
        <p:spPr bwMode="auto">
          <a:xfrm>
            <a:off x="854506" y="1816974"/>
            <a:ext cx="7298725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cs-CZ" sz="8000" b="1" dirty="0">
                <a:ln w="3175">
                  <a:solidFill>
                    <a:schemeClr val="tx1"/>
                  </a:solidFill>
                </a:ln>
                <a:solidFill>
                  <a:srgbClr val="E6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Arial Black" pitchFamily="34" charset="0"/>
              </a:rPr>
              <a:t>DRIFT II</a:t>
            </a:r>
            <a:endParaRPr lang="cs-CZ" sz="8000" b="1" dirty="0">
              <a:ln w="3175">
                <a:solidFill>
                  <a:schemeClr val="tx1"/>
                </a:solidFill>
              </a:ln>
              <a:solidFill>
                <a:srgbClr val="FF3300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289925" y="346075"/>
            <a:ext cx="43536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err="1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Varianční</a:t>
            </a:r>
            <a:r>
              <a:rPr lang="cs-CZ" sz="2400" dirty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 efektivní velikost </a:t>
            </a:r>
            <a:r>
              <a:rPr lang="cs-CZ" sz="2400" i="1" dirty="0" err="1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cs-CZ" sz="2400" i="1" baseline="-25000" dirty="0" err="1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eV</a:t>
            </a:r>
            <a:endParaRPr lang="cs-CZ" sz="2400" baseline="-25000" dirty="0">
              <a:solidFill>
                <a:srgbClr val="DE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539751" y="1254962"/>
            <a:ext cx="860425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40000"/>
            <a:r>
              <a:rPr lang="cs-CZ" sz="2000" dirty="0">
                <a:latin typeface="Arial" pitchFamily="34" charset="0"/>
                <a:cs typeface="Arial" pitchFamily="34" charset="0"/>
              </a:rPr>
              <a:t>Genetický drift způsobuje 1) náhodné odchylky od frekvencí alel (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p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)</a:t>
            </a:r>
            <a:br>
              <a:rPr lang="cs-CZ" sz="2000" dirty="0">
                <a:latin typeface="Arial" pitchFamily="34" charset="0"/>
                <a:cs typeface="Arial" pitchFamily="34" charset="0"/>
              </a:rPr>
            </a:br>
            <a:r>
              <a:rPr lang="cs-CZ" sz="2000" dirty="0">
                <a:latin typeface="Arial" pitchFamily="34" charset="0"/>
                <a:cs typeface="Arial" pitchFamily="34" charset="0"/>
              </a:rPr>
              <a:t>	v předchozí generaci a 2) rozdíly v 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p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mezi 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subpopulacemi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 </a:t>
            </a:r>
            <a:br>
              <a:rPr lang="cs-CZ" sz="2000" dirty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	obojí měřeno pomocí </a:t>
            </a:r>
            <a:r>
              <a:rPr lang="cs-CZ" sz="2000" u="sng" dirty="0">
                <a:latin typeface="Arial" pitchFamily="34" charset="0"/>
                <a:cs typeface="Arial" pitchFamily="34" charset="0"/>
                <a:sym typeface="Symbol"/>
              </a:rPr>
              <a:t>rozptylu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(variance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) </a:t>
            </a:r>
            <a:r>
              <a:rPr lang="cs-CZ" sz="2000" smtClean="0">
                <a:latin typeface="Arial" pitchFamily="34" charset="0"/>
                <a:cs typeface="Arial" pitchFamily="34" charset="0"/>
                <a:sym typeface="Symbol"/>
              </a:rPr>
              <a:t>alelových frekvencí</a:t>
            </a:r>
            <a:endParaRPr lang="cs-CZ" sz="2000" dirty="0">
              <a:latin typeface="Arial" pitchFamily="34" charset="0"/>
              <a:cs typeface="Arial" pitchFamily="34" charset="0"/>
              <a:sym typeface="Symbol"/>
            </a:endParaRPr>
          </a:p>
          <a:p>
            <a:endParaRPr lang="cs-CZ" sz="2000" dirty="0">
              <a:latin typeface="Arial" pitchFamily="34" charset="0"/>
              <a:cs typeface="Arial" pitchFamily="34" charset="0"/>
              <a:sym typeface="Symbol"/>
            </a:endParaRPr>
          </a:p>
          <a:p>
            <a:pPr defTabSz="540000"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Idealizovaná populace: 1 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lokus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; alely 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A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a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; velikost 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N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, </a:t>
            </a:r>
            <a:br>
              <a:rPr lang="cs-CZ" sz="2000" dirty="0">
                <a:latin typeface="Arial" pitchFamily="34" charset="0"/>
                <a:cs typeface="Arial" pitchFamily="34" charset="0"/>
              </a:rPr>
            </a:br>
            <a:r>
              <a:rPr lang="cs-CZ" sz="2000" dirty="0">
                <a:latin typeface="Arial" pitchFamily="34" charset="0"/>
                <a:cs typeface="Arial" pitchFamily="34" charset="0"/>
              </a:rPr>
              <a:t>	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p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= frekvence alely 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A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q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= 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p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–1 (frekvence 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a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); 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x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= počet alel 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A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ve 	vzorku</a:t>
            </a:r>
            <a:br>
              <a:rPr lang="cs-CZ" sz="2000" dirty="0">
                <a:latin typeface="Arial" pitchFamily="34" charset="0"/>
                <a:cs typeface="Arial" pitchFamily="34" charset="0"/>
              </a:rPr>
            </a:br>
            <a:r>
              <a:rPr lang="cs-CZ" sz="2000" dirty="0">
                <a:latin typeface="Arial" pitchFamily="34" charset="0"/>
                <a:cs typeface="Arial" pitchFamily="34" charset="0"/>
              </a:rPr>
              <a:t>	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sampling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alel v souladu s binomickým rozdělením</a:t>
            </a:r>
          </a:p>
          <a:p>
            <a:pPr defTabSz="540000"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protože drift nemá směr, očekávaná frekvence 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A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v další generaci = 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p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</a:t>
            </a:r>
          </a:p>
          <a:p>
            <a:pPr defTabSz="540000"/>
            <a:r>
              <a:rPr lang="cs-CZ" sz="2000" i="1" dirty="0">
                <a:latin typeface="Arial" pitchFamily="34" charset="0"/>
                <a:cs typeface="Arial" pitchFamily="34" charset="0"/>
              </a:rPr>
              <a:t>p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= 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x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/(2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N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)</a:t>
            </a:r>
          </a:p>
          <a:p>
            <a:pPr defTabSz="540000"/>
            <a:endParaRPr lang="cs-CZ" sz="2000" i="1" dirty="0">
              <a:latin typeface="Arial" pitchFamily="34" charset="0"/>
              <a:cs typeface="Arial" pitchFamily="34" charset="0"/>
            </a:endParaRPr>
          </a:p>
          <a:p>
            <a:pPr defTabSz="540000"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Rozptyl alelových frekvencí =</a:t>
            </a:r>
          </a:p>
          <a:p>
            <a:pPr defTabSz="540000">
              <a:spcAft>
                <a:spcPts val="1200"/>
              </a:spcAft>
            </a:pPr>
            <a:endParaRPr lang="cs-CZ" sz="2000" dirty="0">
              <a:latin typeface="Arial" pitchFamily="34" charset="0"/>
              <a:cs typeface="Arial" pitchFamily="34" charset="0"/>
            </a:endParaRPr>
          </a:p>
          <a:p>
            <a:pPr defTabSz="540000"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v neidealizované populaci místo 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N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 panose="05050102010706020507" pitchFamily="18" charset="2"/>
              </a:rPr>
              <a:t>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cs-CZ" sz="2000" i="1" dirty="0" err="1">
                <a:latin typeface="Arial" pitchFamily="34" charset="0"/>
                <a:cs typeface="Arial" pitchFamily="34" charset="0"/>
                <a:sym typeface="Symbol"/>
              </a:rPr>
              <a:t>N</a:t>
            </a:r>
            <a:r>
              <a:rPr lang="cs-CZ" sz="2000" i="1" baseline="-25000" dirty="0" err="1">
                <a:latin typeface="Arial" pitchFamily="34" charset="0"/>
                <a:cs typeface="Arial" pitchFamily="34" charset="0"/>
                <a:sym typeface="Symbol"/>
              </a:rPr>
              <a:t>eV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21193" y="4730798"/>
            <a:ext cx="412623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30"/>
          <p:cNvSpPr>
            <a:spLocks noChangeArrowheads="1"/>
          </p:cNvSpPr>
          <p:nvPr/>
        </p:nvSpPr>
        <p:spPr bwMode="auto">
          <a:xfrm>
            <a:off x="2125020" y="4251880"/>
            <a:ext cx="2642745" cy="336735"/>
          </a:xfrm>
          <a:prstGeom prst="wedgeRectCallout">
            <a:avLst>
              <a:gd name="adj1" fmla="val -63859"/>
              <a:gd name="adj2" fmla="val -7274"/>
            </a:avLst>
          </a:prstGeom>
          <a:solidFill>
            <a:srgbClr val="EAEAEA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sz="1600" dirty="0">
                <a:latin typeface="Arial" charset="0"/>
              </a:rPr>
              <a:t>= počet </a:t>
            </a:r>
            <a:r>
              <a:rPr lang="cs-CZ" sz="1600" i="1" dirty="0">
                <a:latin typeface="Arial" charset="0"/>
              </a:rPr>
              <a:t>A</a:t>
            </a:r>
            <a:r>
              <a:rPr lang="cs-CZ" sz="1600" dirty="0">
                <a:latin typeface="Arial" charset="0"/>
              </a:rPr>
              <a:t>/</a:t>
            </a:r>
            <a:r>
              <a:rPr lang="cs-CZ" sz="1600" dirty="0" err="1">
                <a:latin typeface="Arial" charset="0"/>
              </a:rPr>
              <a:t>celk</a:t>
            </a:r>
            <a:r>
              <a:rPr lang="cs-CZ" sz="1600" dirty="0">
                <a:latin typeface="Arial" charset="0"/>
              </a:rPr>
              <a:t>. počet alel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7373" y="1302754"/>
            <a:ext cx="3888105" cy="848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87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pSp>
        <p:nvGrpSpPr>
          <p:cNvPr id="9" name="Skupina 8"/>
          <p:cNvGrpSpPr/>
          <p:nvPr/>
        </p:nvGrpSpPr>
        <p:grpSpPr>
          <a:xfrm>
            <a:off x="4012602" y="3614569"/>
            <a:ext cx="3195021" cy="1398494"/>
            <a:chOff x="4184725" y="3162748"/>
            <a:chExt cx="3195021" cy="1398494"/>
          </a:xfrm>
        </p:grpSpPr>
        <p:sp>
          <p:nvSpPr>
            <p:cNvPr id="8" name="Obdélník 7"/>
            <p:cNvSpPr/>
            <p:nvPr/>
          </p:nvSpPr>
          <p:spPr>
            <a:xfrm>
              <a:off x="4184725" y="3162748"/>
              <a:ext cx="3195021" cy="1398494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pic>
          <p:nvPicPr>
            <p:cNvPr id="79875" name="Picture 3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238517" y="3246983"/>
              <a:ext cx="3068572" cy="1268572"/>
            </a:xfrm>
            <a:prstGeom prst="rect">
              <a:avLst/>
            </a:prstGeom>
            <a:noFill/>
          </p:spPr>
        </p:pic>
      </p:grpSp>
      <p:sp>
        <p:nvSpPr>
          <p:cNvPr id="6" name="TextovéPole 5"/>
          <p:cNvSpPr txBox="1"/>
          <p:nvPr/>
        </p:nvSpPr>
        <p:spPr>
          <a:xfrm>
            <a:off x="539750" y="502218"/>
            <a:ext cx="47211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>
                <a:latin typeface="Arial" pitchFamily="34" charset="0"/>
                <a:cs typeface="Arial" pitchFamily="34" charset="0"/>
              </a:rPr>
              <a:t>Rozptyl v čase roste 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 po </a:t>
            </a:r>
            <a:r>
              <a:rPr lang="cs-CZ" sz="2000" i="1" dirty="0">
                <a:latin typeface="Arial" pitchFamily="34" charset="0"/>
                <a:cs typeface="Arial" pitchFamily="34" charset="0"/>
                <a:sym typeface="Symbol"/>
              </a:rPr>
              <a:t>t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generacích: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539750" y="2476051"/>
            <a:ext cx="3246402" cy="27084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540000"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Var(</a:t>
            </a:r>
            <a:r>
              <a:rPr lang="cs-CZ" sz="2000" i="1" dirty="0" err="1">
                <a:latin typeface="Arial" pitchFamily="34" charset="0"/>
                <a:cs typeface="Arial" pitchFamily="34" charset="0"/>
              </a:rPr>
              <a:t>p</a:t>
            </a:r>
            <a:r>
              <a:rPr lang="cs-CZ" sz="2000" i="1" baseline="-25000" dirty="0" err="1">
                <a:latin typeface="Arial" pitchFamily="34" charset="0"/>
                <a:cs typeface="Arial" pitchFamily="34" charset="0"/>
              </a:rPr>
              <a:t>t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) 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 </a:t>
            </a:r>
            <a:r>
              <a:rPr lang="cs-CZ" sz="2000" i="1" dirty="0">
                <a:latin typeface="Arial" pitchFamily="34" charset="0"/>
                <a:cs typeface="Arial" pitchFamily="34" charset="0"/>
                <a:sym typeface="Symbol"/>
              </a:rPr>
              <a:t></a:t>
            </a:r>
            <a:r>
              <a:rPr lang="cs-CZ" sz="2000" i="1" baseline="-25000" dirty="0">
                <a:latin typeface="Arial" pitchFamily="34" charset="0"/>
                <a:cs typeface="Arial" pitchFamily="34" charset="0"/>
                <a:sym typeface="Symbol"/>
              </a:rPr>
              <a:t>t</a:t>
            </a:r>
            <a:r>
              <a:rPr lang="cs-CZ" sz="2000" baseline="30000" dirty="0">
                <a:latin typeface="Arial" pitchFamily="34" charset="0"/>
                <a:cs typeface="Arial" pitchFamily="34" charset="0"/>
                <a:sym typeface="Symbol"/>
              </a:rPr>
              <a:t>2</a:t>
            </a:r>
          </a:p>
          <a:p>
            <a:pPr defTabSz="540000">
              <a:spcAft>
                <a:spcPts val="1200"/>
              </a:spcAft>
            </a:pPr>
            <a:endParaRPr lang="cs-CZ" sz="2000" dirty="0">
              <a:latin typeface="Arial" pitchFamily="34" charset="0"/>
              <a:cs typeface="Arial" pitchFamily="34" charset="0"/>
            </a:endParaRPr>
          </a:p>
          <a:p>
            <a:pPr defTabSz="540000">
              <a:spcAft>
                <a:spcPts val="1200"/>
              </a:spcAft>
            </a:pPr>
            <a:endParaRPr lang="cs-CZ" sz="2000" dirty="0">
              <a:latin typeface="Arial" pitchFamily="34" charset="0"/>
              <a:cs typeface="Arial" pitchFamily="34" charset="0"/>
            </a:endParaRPr>
          </a:p>
          <a:p>
            <a:pPr defTabSz="540000">
              <a:spcAft>
                <a:spcPts val="1200"/>
              </a:spcAft>
            </a:pPr>
            <a:r>
              <a:rPr lang="cs-CZ" sz="2000" dirty="0" err="1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varianční</a:t>
            </a:r>
            <a:r>
              <a:rPr lang="cs-CZ" sz="2000" dirty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 efektivní velikost</a:t>
            </a:r>
            <a:endParaRPr lang="cs-CZ" sz="2000" dirty="0">
              <a:latin typeface="Arial" pitchFamily="34" charset="0"/>
              <a:cs typeface="Arial" pitchFamily="34" charset="0"/>
            </a:endParaRPr>
          </a:p>
          <a:p>
            <a:pPr defTabSz="540000">
              <a:spcAft>
                <a:spcPts val="1200"/>
              </a:spcAft>
            </a:pPr>
            <a:endParaRPr lang="cs-CZ" sz="2000" dirty="0">
              <a:latin typeface="Arial" pitchFamily="34" charset="0"/>
              <a:cs typeface="Arial" pitchFamily="34" charset="0"/>
            </a:endParaRPr>
          </a:p>
          <a:p>
            <a:pPr defTabSz="540000"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0" name="AutoShape 30"/>
          <p:cNvSpPr>
            <a:spLocks noChangeArrowheads="1"/>
          </p:cNvSpPr>
          <p:nvPr/>
        </p:nvSpPr>
        <p:spPr bwMode="auto">
          <a:xfrm>
            <a:off x="4001844" y="5169386"/>
            <a:ext cx="2076581" cy="618229"/>
          </a:xfrm>
          <a:prstGeom prst="wedgeRectCallout">
            <a:avLst>
              <a:gd name="adj1" fmla="val 57222"/>
              <a:gd name="adj2" fmla="val -127896"/>
            </a:avLst>
          </a:prstGeom>
          <a:solidFill>
            <a:srgbClr val="EAEAEA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sz="1600" dirty="0">
                <a:latin typeface="Arial" charset="0"/>
              </a:rPr>
              <a:t>frekvence </a:t>
            </a:r>
            <a:r>
              <a:rPr lang="cs-CZ" sz="1600" i="1" dirty="0">
                <a:latin typeface="Arial" charset="0"/>
              </a:rPr>
              <a:t>A</a:t>
            </a:r>
            <a:r>
              <a:rPr lang="cs-CZ" sz="1600" dirty="0">
                <a:latin typeface="Arial" charset="0"/>
              </a:rPr>
              <a:t> v počáteční generaci</a:t>
            </a:r>
          </a:p>
        </p:txBody>
      </p:sp>
      <p:sp>
        <p:nvSpPr>
          <p:cNvPr id="11" name="AutoShape 30"/>
          <p:cNvSpPr>
            <a:spLocks noChangeArrowheads="1"/>
          </p:cNvSpPr>
          <p:nvPr/>
        </p:nvSpPr>
        <p:spPr bwMode="auto">
          <a:xfrm>
            <a:off x="6542444" y="5031331"/>
            <a:ext cx="815787" cy="336735"/>
          </a:xfrm>
          <a:prstGeom prst="wedgeRectCallout">
            <a:avLst>
              <a:gd name="adj1" fmla="val -48273"/>
              <a:gd name="adj2" fmla="val -124701"/>
            </a:avLst>
          </a:prstGeom>
          <a:solidFill>
            <a:srgbClr val="EAEAEA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sz="1600" dirty="0">
                <a:latin typeface="Arial" charset="0"/>
              </a:rPr>
              <a:t>= 1 - </a:t>
            </a:r>
            <a:r>
              <a:rPr lang="cs-CZ" sz="1600" i="1" dirty="0">
                <a:latin typeface="Arial" charset="0"/>
              </a:rPr>
              <a:t>p</a:t>
            </a:r>
            <a:endParaRPr lang="cs-CZ" sz="1600" dirty="0">
              <a:latin typeface="Arial" charset="0"/>
            </a:endParaRPr>
          </a:p>
        </p:txBody>
      </p:sp>
      <p:sp>
        <p:nvSpPr>
          <p:cNvPr id="12" name="AutoShape 30"/>
          <p:cNvSpPr>
            <a:spLocks noChangeArrowheads="1"/>
          </p:cNvSpPr>
          <p:nvPr/>
        </p:nvSpPr>
        <p:spPr bwMode="auto">
          <a:xfrm>
            <a:off x="1550894" y="4665569"/>
            <a:ext cx="2311102" cy="618229"/>
          </a:xfrm>
          <a:prstGeom prst="wedgeRectCallout">
            <a:avLst>
              <a:gd name="adj1" fmla="val 57222"/>
              <a:gd name="adj2" fmla="val -127896"/>
            </a:avLst>
          </a:prstGeom>
          <a:solidFill>
            <a:srgbClr val="EAEAEA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sz="1600" dirty="0">
                <a:latin typeface="Arial" charset="0"/>
              </a:rPr>
              <a:t>závisí pouze na Var, </a:t>
            </a:r>
            <a:r>
              <a:rPr lang="cs-CZ" sz="1600" i="1" dirty="0">
                <a:latin typeface="Arial" charset="0"/>
              </a:rPr>
              <a:t>p</a:t>
            </a:r>
            <a:r>
              <a:rPr lang="cs-CZ" sz="1600" dirty="0">
                <a:latin typeface="Arial" charset="0"/>
              </a:rPr>
              <a:t>, </a:t>
            </a:r>
            <a:r>
              <a:rPr lang="cs-CZ" sz="1600" i="1" dirty="0">
                <a:latin typeface="Arial" charset="0"/>
              </a:rPr>
              <a:t>q</a:t>
            </a:r>
            <a:r>
              <a:rPr lang="cs-CZ" sz="1600" dirty="0">
                <a:latin typeface="Arial" charset="0"/>
              </a:rPr>
              <a:t> a </a:t>
            </a:r>
            <a:r>
              <a:rPr lang="cs-CZ" sz="1600" i="1" dirty="0">
                <a:latin typeface="Arial" charset="0"/>
              </a:rPr>
              <a:t>t</a:t>
            </a:r>
            <a:r>
              <a:rPr lang="cs-CZ" sz="1600" dirty="0">
                <a:latin typeface="Arial" charset="0"/>
              </a:rPr>
              <a:t>, </a:t>
            </a:r>
            <a:r>
              <a:rPr lang="cs-CZ" sz="1600" u="sng" dirty="0">
                <a:latin typeface="Arial" charset="0"/>
              </a:rPr>
              <a:t>nezávisí na </a:t>
            </a:r>
            <a:r>
              <a:rPr lang="cs-CZ" sz="1600" i="1" u="sng" dirty="0">
                <a:latin typeface="Arial" charset="0"/>
              </a:rPr>
              <a:t>N</a:t>
            </a:r>
            <a:r>
              <a:rPr lang="cs-CZ" sz="1600" dirty="0">
                <a:latin typeface="Arial" charset="0"/>
              </a:rPr>
              <a:t>!</a:t>
            </a:r>
          </a:p>
        </p:txBody>
      </p:sp>
      <p:sp>
        <p:nvSpPr>
          <p:cNvPr id="13" name="AutoShape 30"/>
          <p:cNvSpPr>
            <a:spLocks noChangeArrowheads="1"/>
          </p:cNvSpPr>
          <p:nvPr/>
        </p:nvSpPr>
        <p:spPr bwMode="auto">
          <a:xfrm>
            <a:off x="6015317" y="1061758"/>
            <a:ext cx="2902772" cy="939164"/>
          </a:xfrm>
          <a:prstGeom prst="wedgeRectCallout">
            <a:avLst>
              <a:gd name="adj1" fmla="val -93766"/>
              <a:gd name="adj2" fmla="val -12758"/>
            </a:avLst>
          </a:prstGeom>
          <a:solidFill>
            <a:srgbClr val="EAEAEA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sz="1600" dirty="0">
                <a:latin typeface="Arial" pitchFamily="34" charset="0"/>
                <a:cs typeface="Arial" pitchFamily="34" charset="0"/>
              </a:rPr>
              <a:t>s </a:t>
            </a:r>
            <a:r>
              <a:rPr lang="cs-CZ" sz="1600" i="1" dirty="0">
                <a:latin typeface="Arial" pitchFamily="34" charset="0"/>
                <a:cs typeface="Arial" pitchFamily="34" charset="0"/>
              </a:rPr>
              <a:t>t</a:t>
            </a:r>
            <a:r>
              <a:rPr lang="cs-CZ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1600" dirty="0">
                <a:latin typeface="Arial" pitchFamily="34" charset="0"/>
                <a:cs typeface="Arial" pitchFamily="34" charset="0"/>
                <a:sym typeface="Symbol"/>
              </a:rPr>
              <a:t>   Var  </a:t>
            </a:r>
            <a:r>
              <a:rPr lang="cs-CZ" sz="1600" dirty="0" err="1">
                <a:latin typeface="Arial" pitchFamily="34" charset="0"/>
                <a:cs typeface="Arial" pitchFamily="34" charset="0"/>
                <a:sym typeface="Symbol"/>
              </a:rPr>
              <a:t>Var</a:t>
            </a:r>
            <a:r>
              <a:rPr lang="cs-CZ" sz="1600" dirty="0">
                <a:latin typeface="Arial" pitchFamily="34" charset="0"/>
                <a:cs typeface="Arial" pitchFamily="34" charset="0"/>
                <a:sym typeface="Symbol"/>
              </a:rPr>
              <a:t>(</a:t>
            </a:r>
            <a:r>
              <a:rPr lang="cs-CZ" sz="1600" dirty="0" err="1">
                <a:latin typeface="Arial" pitchFamily="34" charset="0"/>
                <a:cs typeface="Arial" pitchFamily="34" charset="0"/>
                <a:sym typeface="Symbol"/>
              </a:rPr>
              <a:t>max</a:t>
            </a:r>
            <a:r>
              <a:rPr lang="cs-CZ" sz="1600" dirty="0">
                <a:latin typeface="Arial" pitchFamily="34" charset="0"/>
                <a:cs typeface="Arial" pitchFamily="34" charset="0"/>
                <a:sym typeface="Symbol"/>
              </a:rPr>
              <a:t>) = </a:t>
            </a:r>
            <a:r>
              <a:rPr lang="cs-CZ" sz="1600" i="1" dirty="0" err="1">
                <a:latin typeface="Arial" pitchFamily="34" charset="0"/>
                <a:cs typeface="Arial" pitchFamily="34" charset="0"/>
                <a:sym typeface="Symbol"/>
              </a:rPr>
              <a:t>pq</a:t>
            </a:r>
            <a:endParaRPr lang="cs-CZ" sz="1600" dirty="0">
              <a:latin typeface="Arial" pitchFamily="34" charset="0"/>
              <a:cs typeface="Arial" pitchFamily="34" charset="0"/>
              <a:sym typeface="Symbol"/>
            </a:endParaRPr>
          </a:p>
          <a:p>
            <a:pPr algn="ctr"/>
            <a:r>
              <a:rPr lang="cs-CZ" sz="1600" dirty="0">
                <a:latin typeface="Arial" pitchFamily="34" charset="0"/>
                <a:cs typeface="Arial" pitchFamily="34" charset="0"/>
                <a:sym typeface="Symbol"/>
              </a:rPr>
              <a:t>(= stav, kdy všechny alely buď fixovány, nebo ztraceny)</a:t>
            </a:r>
            <a:endParaRPr lang="cs-CZ" sz="1600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39750" y="561192"/>
            <a:ext cx="839634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cs-CZ" sz="2000" i="1" dirty="0">
                <a:latin typeface="Arial" pitchFamily="34" charset="0"/>
                <a:cs typeface="Arial" pitchFamily="34" charset="0"/>
              </a:rPr>
              <a:t>G. </a:t>
            </a:r>
            <a:r>
              <a:rPr lang="cs-CZ" sz="2000" i="1" dirty="0" err="1">
                <a:latin typeface="Arial" pitchFamily="34" charset="0"/>
                <a:cs typeface="Arial" pitchFamily="34" charset="0"/>
              </a:rPr>
              <a:t>spekei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N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= 15: </a:t>
            </a:r>
          </a:p>
          <a:p>
            <a:pPr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rodiče 19 jedinců z 1979 jako referenční generace </a:t>
            </a:r>
            <a:br>
              <a:rPr lang="cs-CZ" sz="2000" dirty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 </a:t>
            </a:r>
            <a:r>
              <a:rPr lang="cs-CZ" sz="2000" i="1" dirty="0" err="1">
                <a:latin typeface="Arial" pitchFamily="34" charset="0"/>
                <a:cs typeface="Arial" pitchFamily="34" charset="0"/>
              </a:rPr>
              <a:t>N</a:t>
            </a:r>
            <a:r>
              <a:rPr lang="cs-CZ" sz="2000" i="1" baseline="-25000" dirty="0" err="1">
                <a:latin typeface="Arial" pitchFamily="34" charset="0"/>
                <a:cs typeface="Arial" pitchFamily="34" charset="0"/>
              </a:rPr>
              <a:t>eV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= 20,1 (</a:t>
            </a:r>
            <a:r>
              <a:rPr lang="cs-CZ" sz="2000" i="1" dirty="0" err="1">
                <a:latin typeface="Arial" pitchFamily="34" charset="0"/>
                <a:cs typeface="Arial" pitchFamily="34" charset="0"/>
              </a:rPr>
              <a:t>N</a:t>
            </a:r>
            <a:r>
              <a:rPr lang="cs-CZ" sz="2000" i="1" baseline="-25000" dirty="0" err="1">
                <a:latin typeface="Arial" pitchFamily="34" charset="0"/>
                <a:cs typeface="Arial" pitchFamily="34" charset="0"/>
              </a:rPr>
              <a:t>eF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= 48,1  239 % </a:t>
            </a:r>
            <a:r>
              <a:rPr lang="cs-CZ" sz="2000" i="1" dirty="0" err="1">
                <a:latin typeface="Arial" pitchFamily="34" charset="0"/>
                <a:cs typeface="Arial" pitchFamily="34" charset="0"/>
              </a:rPr>
              <a:t>N</a:t>
            </a:r>
            <a:r>
              <a:rPr lang="cs-CZ" sz="2000" i="1" baseline="-25000" dirty="0" err="1">
                <a:latin typeface="Arial" pitchFamily="34" charset="0"/>
                <a:cs typeface="Arial" pitchFamily="34" charset="0"/>
              </a:rPr>
              <a:t>eV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)</a:t>
            </a:r>
            <a:endParaRPr lang="cs-CZ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5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806" y="559399"/>
            <a:ext cx="2520557" cy="1602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ovéPole 3"/>
          <p:cNvSpPr txBox="1"/>
          <p:nvPr/>
        </p:nvSpPr>
        <p:spPr>
          <a:xfrm>
            <a:off x="539750" y="2373856"/>
            <a:ext cx="839634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cs-CZ" sz="2000" dirty="0" err="1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Inbreeding</a:t>
            </a:r>
            <a:r>
              <a:rPr lang="cs-CZ" sz="2000" dirty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, drift a ztráta alelické </a:t>
            </a:r>
            <a:r>
              <a:rPr lang="cs-CZ" sz="2000" dirty="0" err="1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diverzity</a:t>
            </a:r>
            <a:r>
              <a:rPr lang="cs-CZ" sz="2000" dirty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defTabSz="540000">
              <a:spcAft>
                <a:spcPts val="1200"/>
              </a:spcAft>
            </a:pPr>
            <a:r>
              <a:rPr lang="cs-CZ" sz="2000" u="sng" dirty="0">
                <a:latin typeface="Arial" pitchFamily="34" charset="0"/>
                <a:cs typeface="Arial" pitchFamily="34" charset="0"/>
              </a:rPr>
              <a:t>Ani </a:t>
            </a:r>
            <a:r>
              <a:rPr lang="cs-CZ" sz="2000" u="sng" dirty="0" err="1">
                <a:latin typeface="Arial" pitchFamily="34" charset="0"/>
                <a:cs typeface="Arial" pitchFamily="34" charset="0"/>
              </a:rPr>
              <a:t>démový</a:t>
            </a:r>
            <a:r>
              <a:rPr lang="cs-CZ" sz="2000" u="sng" dirty="0">
                <a:latin typeface="Arial" pitchFamily="34" charset="0"/>
                <a:cs typeface="Arial" pitchFamily="34" charset="0"/>
              </a:rPr>
              <a:t>, ani rodokmenový </a:t>
            </a:r>
            <a:r>
              <a:rPr lang="cs-CZ" sz="2000" u="sng" dirty="0" err="1">
                <a:latin typeface="Arial" pitchFamily="34" charset="0"/>
                <a:cs typeface="Arial" pitchFamily="34" charset="0"/>
              </a:rPr>
              <a:t>inbreeding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nemá přímý dopad na </a:t>
            </a:r>
            <a:br>
              <a:rPr lang="cs-CZ" sz="2000" dirty="0">
                <a:latin typeface="Arial" pitchFamily="34" charset="0"/>
                <a:cs typeface="Arial" pitchFamily="34" charset="0"/>
              </a:rPr>
            </a:br>
            <a:r>
              <a:rPr lang="cs-CZ" sz="2000" dirty="0">
                <a:latin typeface="Arial" pitchFamily="34" charset="0"/>
                <a:cs typeface="Arial" pitchFamily="34" charset="0"/>
              </a:rPr>
              <a:t>	frekvence alel 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 </a:t>
            </a:r>
            <a:r>
              <a:rPr lang="cs-CZ" sz="2000" u="sng" dirty="0">
                <a:latin typeface="Arial" pitchFamily="34" charset="0"/>
                <a:cs typeface="Arial" pitchFamily="34" charset="0"/>
                <a:sym typeface="Symbol"/>
              </a:rPr>
              <a:t>sám o sobě ani nezrychluje, ani nezpomaluje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/>
            </a:r>
            <a:br>
              <a:rPr lang="cs-CZ" sz="2000" dirty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	</a:t>
            </a:r>
            <a:r>
              <a:rPr lang="cs-CZ" sz="2000" u="sng" dirty="0">
                <a:latin typeface="Arial" pitchFamily="34" charset="0"/>
                <a:cs typeface="Arial" pitchFamily="34" charset="0"/>
                <a:sym typeface="Symbol"/>
              </a:rPr>
              <a:t>ztrátu genetické variability</a:t>
            </a:r>
          </a:p>
          <a:p>
            <a:pPr defTabSz="540000"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V mnoha reálných, početně omezených populacích existuje negativní </a:t>
            </a:r>
            <a:br>
              <a:rPr lang="cs-CZ" sz="2000" dirty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	korelace mezi </a:t>
            </a:r>
            <a:r>
              <a:rPr lang="cs-CZ" sz="2000" dirty="0" err="1">
                <a:latin typeface="Arial" pitchFamily="34" charset="0"/>
                <a:cs typeface="Arial" pitchFamily="34" charset="0"/>
                <a:sym typeface="Symbol"/>
              </a:rPr>
              <a:t>inbreedingem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a variabilitou</a:t>
            </a:r>
          </a:p>
          <a:p>
            <a:pPr defTabSz="540000"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 </a:t>
            </a:r>
            <a:r>
              <a:rPr lang="cs-CZ" sz="2000" u="sng" dirty="0">
                <a:latin typeface="Arial" pitchFamily="34" charset="0"/>
                <a:cs typeface="Arial" pitchFamily="34" charset="0"/>
                <a:sym typeface="Symbol"/>
              </a:rPr>
              <a:t>drift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, ne </a:t>
            </a:r>
            <a:r>
              <a:rPr lang="cs-CZ" sz="2000" dirty="0" err="1">
                <a:latin typeface="Arial" pitchFamily="34" charset="0"/>
                <a:cs typeface="Arial" pitchFamily="34" charset="0"/>
                <a:sym typeface="Symbol"/>
              </a:rPr>
              <a:t>inbreeding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je skutečnou příčinou ztráty genetické variability</a:t>
            </a:r>
          </a:p>
          <a:p>
            <a:pPr defTabSz="540000"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 </a:t>
            </a:r>
            <a:r>
              <a:rPr lang="cs-CZ" sz="2000" dirty="0" err="1">
                <a:latin typeface="Arial" pitchFamily="34" charset="0"/>
                <a:cs typeface="Arial" pitchFamily="34" charset="0"/>
                <a:sym typeface="Symbol"/>
              </a:rPr>
              <a:t>inbreeding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nezpůsobuje ztrátu alelické </a:t>
            </a:r>
            <a:r>
              <a:rPr lang="cs-CZ" sz="2000" dirty="0" err="1">
                <a:latin typeface="Arial" pitchFamily="34" charset="0"/>
                <a:cs typeface="Arial" pitchFamily="34" charset="0"/>
                <a:sym typeface="Symbol"/>
              </a:rPr>
              <a:t>diverzity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v malých populacích, </a:t>
            </a:r>
            <a:br>
              <a:rPr lang="cs-CZ" sz="2000" dirty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	její příčinou je samotné omezení velikosti populace</a:t>
            </a:r>
            <a:endParaRPr lang="cs-CZ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539750" y="462263"/>
            <a:ext cx="8688597" cy="53245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Srovnání </a:t>
            </a:r>
            <a:r>
              <a:rPr lang="cs-CZ" sz="2000" i="1" dirty="0" err="1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cs-CZ" sz="2000" i="1" baseline="-25000" dirty="0" err="1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eF</a:t>
            </a:r>
            <a:r>
              <a:rPr lang="cs-CZ" sz="2000" dirty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 a </a:t>
            </a:r>
            <a:r>
              <a:rPr lang="cs-CZ" sz="2000" i="1" dirty="0" err="1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cs-CZ" sz="2000" i="1" baseline="-25000" dirty="0" err="1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eV</a:t>
            </a:r>
            <a:r>
              <a:rPr lang="cs-CZ" sz="2000" dirty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cs-CZ" sz="2000" dirty="0">
              <a:latin typeface="Arial" pitchFamily="34" charset="0"/>
              <a:cs typeface="Arial" pitchFamily="34" charset="0"/>
            </a:endParaRPr>
          </a:p>
          <a:p>
            <a:endParaRPr lang="cs-CZ" sz="2000" dirty="0">
              <a:solidFill>
                <a:srgbClr val="DE0000"/>
              </a:solidFill>
              <a:latin typeface="Arial" pitchFamily="34" charset="0"/>
              <a:cs typeface="Arial" pitchFamily="34" charset="0"/>
            </a:endParaRPr>
          </a:p>
          <a:p>
            <a:pPr>
              <a:spcAft>
                <a:spcPts val="1200"/>
              </a:spcAft>
            </a:pPr>
            <a:r>
              <a:rPr lang="cs-CZ" sz="2000" i="1" dirty="0" err="1">
                <a:latin typeface="Arial" pitchFamily="34" charset="0"/>
                <a:cs typeface="Arial" pitchFamily="34" charset="0"/>
              </a:rPr>
              <a:t>N</a:t>
            </a:r>
            <a:r>
              <a:rPr lang="cs-CZ" sz="2000" i="1" baseline="-25000" dirty="0" err="1">
                <a:latin typeface="Arial" pitchFamily="34" charset="0"/>
                <a:cs typeface="Arial" pitchFamily="34" charset="0"/>
              </a:rPr>
              <a:t>eF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je citlivá k počtu </a:t>
            </a:r>
            <a:r>
              <a:rPr lang="cs-CZ" sz="2000" u="sng" dirty="0">
                <a:latin typeface="Arial" pitchFamily="34" charset="0"/>
                <a:cs typeface="Arial" pitchFamily="34" charset="0"/>
              </a:rPr>
              <a:t>rodičů</a:t>
            </a:r>
          </a:p>
          <a:p>
            <a:r>
              <a:rPr lang="cs-CZ" sz="2000" i="1" dirty="0" err="1">
                <a:latin typeface="Arial" pitchFamily="34" charset="0"/>
                <a:cs typeface="Arial" pitchFamily="34" charset="0"/>
              </a:rPr>
              <a:t>N</a:t>
            </a:r>
            <a:r>
              <a:rPr lang="cs-CZ" sz="2000" i="1" baseline="-25000" dirty="0" err="1">
                <a:latin typeface="Arial" pitchFamily="34" charset="0"/>
                <a:cs typeface="Arial" pitchFamily="34" charset="0"/>
              </a:rPr>
              <a:t>eV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je citlivá k počtu </a:t>
            </a:r>
            <a:r>
              <a:rPr lang="cs-CZ" sz="2000" u="sng" dirty="0">
                <a:latin typeface="Arial" pitchFamily="34" charset="0"/>
                <a:cs typeface="Arial" pitchFamily="34" charset="0"/>
              </a:rPr>
              <a:t>potomků</a:t>
            </a:r>
          </a:p>
          <a:p>
            <a:endParaRPr lang="cs-CZ" sz="2000" dirty="0">
              <a:latin typeface="Arial" pitchFamily="34" charset="0"/>
              <a:cs typeface="Arial" pitchFamily="34" charset="0"/>
            </a:endParaRPr>
          </a:p>
          <a:p>
            <a:pPr defTabSz="540000"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Př.: redukce 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N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v 21. generaci</a:t>
            </a:r>
            <a:br>
              <a:rPr lang="cs-CZ" sz="2000" dirty="0">
                <a:latin typeface="Arial" pitchFamily="34" charset="0"/>
                <a:cs typeface="Arial" pitchFamily="34" charset="0"/>
              </a:rPr>
            </a:br>
            <a:r>
              <a:rPr lang="cs-CZ" sz="2000" dirty="0">
                <a:latin typeface="Arial" pitchFamily="34" charset="0"/>
                <a:cs typeface="Arial" pitchFamily="34" charset="0"/>
              </a:rPr>
              <a:t>	z 1000 na 4 </a:t>
            </a:r>
            <a:br>
              <a:rPr lang="cs-CZ" sz="2000" dirty="0">
                <a:latin typeface="Arial" pitchFamily="34" charset="0"/>
                <a:cs typeface="Arial" pitchFamily="34" charset="0"/>
              </a:rPr>
            </a:br>
            <a:r>
              <a:rPr lang="cs-CZ" sz="2000" dirty="0">
                <a:latin typeface="Arial" pitchFamily="34" charset="0"/>
                <a:cs typeface="Arial" pitchFamily="34" charset="0"/>
              </a:rPr>
              <a:t>	a zvýšení na 1000	ve 22. generaci:</a:t>
            </a:r>
          </a:p>
          <a:p>
            <a:pPr defTabSz="540000">
              <a:spcAft>
                <a:spcPts val="1200"/>
              </a:spcAft>
            </a:pPr>
            <a:r>
              <a:rPr lang="cs-CZ" sz="2000" i="1" dirty="0" err="1">
                <a:latin typeface="Arial" pitchFamily="34" charset="0"/>
                <a:cs typeface="Arial" pitchFamily="34" charset="0"/>
              </a:rPr>
              <a:t>N</a:t>
            </a:r>
            <a:r>
              <a:rPr lang="cs-CZ" sz="2000" i="1" baseline="-25000" dirty="0" err="1">
                <a:latin typeface="Arial" pitchFamily="34" charset="0"/>
                <a:cs typeface="Arial" pitchFamily="34" charset="0"/>
              </a:rPr>
              <a:t>eF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: gamety náhodně vybrány z 1000 rodičů 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 4 jedinci v gen. 21</a:t>
            </a:r>
          </a:p>
          <a:p>
            <a:pPr defTabSz="540000"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pravděpodobnost, že dvě vybrané gamety od stejného rodiče = 1/1000</a:t>
            </a:r>
          </a:p>
          <a:p>
            <a:pPr defTabSz="540000"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pravděpodobnost, že se tyto gamety účastnily samooplození a jsou</a:t>
            </a:r>
            <a:br>
              <a:rPr lang="cs-CZ" sz="2000" dirty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	IBD = ½  </a:t>
            </a:r>
            <a:r>
              <a:rPr lang="cs-CZ" sz="2000" dirty="0" err="1">
                <a:latin typeface="Arial" pitchFamily="34" charset="0"/>
                <a:cs typeface="Arial" pitchFamily="34" charset="0"/>
                <a:sym typeface="Symbol"/>
              </a:rPr>
              <a:t>prům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. </a:t>
            </a:r>
            <a:r>
              <a:rPr lang="cs-CZ" sz="2000" i="1" dirty="0">
                <a:latin typeface="Arial" pitchFamily="34" charset="0"/>
                <a:cs typeface="Arial" pitchFamily="34" charset="0"/>
                <a:sym typeface="Symbol"/>
              </a:rPr>
              <a:t>F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ve 21. generaci = 1/2000  </a:t>
            </a:r>
            <a:r>
              <a:rPr lang="cs-CZ" sz="2000" i="1" u="sng" dirty="0" err="1">
                <a:latin typeface="Arial" pitchFamily="34" charset="0"/>
                <a:cs typeface="Arial" pitchFamily="34" charset="0"/>
              </a:rPr>
              <a:t>N</a:t>
            </a:r>
            <a:r>
              <a:rPr lang="cs-CZ" sz="2000" i="1" u="sng" baseline="-25000" dirty="0" err="1">
                <a:latin typeface="Arial" pitchFamily="34" charset="0"/>
                <a:cs typeface="Arial" pitchFamily="34" charset="0"/>
              </a:rPr>
              <a:t>eF</a:t>
            </a:r>
            <a:r>
              <a:rPr lang="cs-CZ" sz="2000" u="sng" dirty="0">
                <a:latin typeface="Arial" pitchFamily="34" charset="0"/>
                <a:cs typeface="Arial" pitchFamily="34" charset="0"/>
              </a:rPr>
              <a:t> = 1000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(při 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N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= 4!)</a:t>
            </a:r>
          </a:p>
          <a:p>
            <a:pPr defTabSz="540000">
              <a:spcAft>
                <a:spcPts val="1200"/>
              </a:spcAft>
            </a:pPr>
            <a:endParaRPr lang="cs-CZ" sz="2000" dirty="0">
              <a:latin typeface="Arial" pitchFamily="34" charset="0"/>
              <a:cs typeface="Arial" pitchFamily="34" charset="0"/>
            </a:endParaRPr>
          </a:p>
          <a:p>
            <a:pPr defTabSz="540000">
              <a:spcAft>
                <a:spcPts val="1200"/>
              </a:spcAft>
            </a:pPr>
            <a:r>
              <a:rPr lang="cs-CZ" sz="2000" i="1" dirty="0" err="1">
                <a:latin typeface="Arial" pitchFamily="34" charset="0"/>
                <a:cs typeface="Arial" pitchFamily="34" charset="0"/>
              </a:rPr>
              <a:t>N</a:t>
            </a:r>
            <a:r>
              <a:rPr lang="cs-CZ" sz="2000" i="1" baseline="-25000" dirty="0" err="1">
                <a:latin typeface="Arial" pitchFamily="34" charset="0"/>
                <a:cs typeface="Arial" pitchFamily="34" charset="0"/>
              </a:rPr>
              <a:t>eV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: vybráno pouze 8 gamet 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 </a:t>
            </a:r>
            <a:r>
              <a:rPr lang="cs-CZ" sz="2000" i="1" dirty="0">
                <a:latin typeface="Arial" pitchFamily="34" charset="0"/>
                <a:cs typeface="Arial" pitchFamily="34" charset="0"/>
                <a:sym typeface="Symbol"/>
              </a:rPr>
              <a:t>p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(21) = </a:t>
            </a:r>
            <a:r>
              <a:rPr lang="cs-CZ" sz="2000" i="1" dirty="0" err="1">
                <a:latin typeface="Arial" pitchFamily="34" charset="0"/>
                <a:cs typeface="Arial" pitchFamily="34" charset="0"/>
                <a:sym typeface="Symbol"/>
              </a:rPr>
              <a:t>pq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/8  </a:t>
            </a:r>
            <a:r>
              <a:rPr lang="cs-CZ" sz="2000" i="1" u="sng" dirty="0" err="1">
                <a:latin typeface="Arial" pitchFamily="34" charset="0"/>
                <a:cs typeface="Arial" pitchFamily="34" charset="0"/>
              </a:rPr>
              <a:t>N</a:t>
            </a:r>
            <a:r>
              <a:rPr lang="cs-CZ" sz="2000" i="1" u="sng" baseline="-25000" dirty="0" err="1">
                <a:latin typeface="Arial" pitchFamily="34" charset="0"/>
                <a:cs typeface="Arial" pitchFamily="34" charset="0"/>
              </a:rPr>
              <a:t>eV</a:t>
            </a:r>
            <a:r>
              <a:rPr lang="cs-CZ" sz="2000" u="sng" dirty="0">
                <a:latin typeface="Arial" pitchFamily="34" charset="0"/>
                <a:cs typeface="Arial" pitchFamily="34" charset="0"/>
              </a:rPr>
              <a:t>(21) = 4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(při 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N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= 4)</a:t>
            </a:r>
            <a:endParaRPr lang="cs-CZ" sz="2000" u="sng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" name="Skupina 4"/>
          <p:cNvGrpSpPr/>
          <p:nvPr/>
        </p:nvGrpSpPr>
        <p:grpSpPr>
          <a:xfrm>
            <a:off x="4784511" y="311971"/>
            <a:ext cx="3943350" cy="2559779"/>
            <a:chOff x="4784511" y="311971"/>
            <a:chExt cx="3943350" cy="2559779"/>
          </a:xfrm>
        </p:grpSpPr>
        <p:pic>
          <p:nvPicPr>
            <p:cNvPr id="2" name="Obrázek 9" descr="III.jpg"/>
            <p:cNvPicPr>
              <a:picLocks noChangeAspect="1"/>
            </p:cNvPicPr>
            <p:nvPr/>
          </p:nvPicPr>
          <p:blipFill>
            <a:blip r:embed="rId2" cstate="print"/>
            <a:srcRect t="50279"/>
            <a:stretch>
              <a:fillRect/>
            </a:stretch>
          </p:blipFill>
          <p:spPr bwMode="auto">
            <a:xfrm>
              <a:off x="4784511" y="311971"/>
              <a:ext cx="3943350" cy="25597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" name="Obdélník 3"/>
            <p:cNvSpPr/>
            <p:nvPr/>
          </p:nvSpPr>
          <p:spPr>
            <a:xfrm>
              <a:off x="5893095" y="388089"/>
              <a:ext cx="82403" cy="2408900"/>
            </a:xfrm>
            <a:prstGeom prst="rect">
              <a:avLst/>
            </a:prstGeom>
            <a:solidFill>
              <a:srgbClr val="FFFF00">
                <a:alpha val="4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Skupina 14"/>
          <p:cNvGrpSpPr/>
          <p:nvPr/>
        </p:nvGrpSpPr>
        <p:grpSpPr>
          <a:xfrm>
            <a:off x="1558695" y="2410100"/>
            <a:ext cx="5810362" cy="3902417"/>
            <a:chOff x="1484555" y="2130013"/>
            <a:chExt cx="5810362" cy="3902417"/>
          </a:xfrm>
        </p:grpSpPr>
        <p:pic>
          <p:nvPicPr>
            <p:cNvPr id="106501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484555" y="2130013"/>
              <a:ext cx="5810362" cy="39024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2" name="Přímá spojovací čára 11"/>
            <p:cNvCxnSpPr/>
            <p:nvPr/>
          </p:nvCxnSpPr>
          <p:spPr>
            <a:xfrm flipH="1">
              <a:off x="2098766" y="2577737"/>
              <a:ext cx="5007428" cy="2952206"/>
            </a:xfrm>
            <a:prstGeom prst="line">
              <a:avLst/>
            </a:prstGeom>
            <a:ln w="38100">
              <a:solidFill>
                <a:srgbClr val="3366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Volný tvar 13"/>
            <p:cNvSpPr/>
            <p:nvPr/>
          </p:nvSpPr>
          <p:spPr>
            <a:xfrm>
              <a:off x="2087672" y="5486400"/>
              <a:ext cx="5001106" cy="51059"/>
            </a:xfrm>
            <a:custGeom>
              <a:avLst/>
              <a:gdLst>
                <a:gd name="connsiteX0" fmla="*/ 6010365 w 6010365"/>
                <a:gd name="connsiteY0" fmla="*/ 348343 h 449943"/>
                <a:gd name="connsiteX1" fmla="*/ 994228 w 6010365"/>
                <a:gd name="connsiteY1" fmla="*/ 391886 h 449943"/>
                <a:gd name="connsiteX2" fmla="*/ 44994 w 6010365"/>
                <a:gd name="connsiteY2" fmla="*/ 0 h 449943"/>
                <a:gd name="connsiteX0" fmla="*/ 5016137 w 5016137"/>
                <a:gd name="connsiteY0" fmla="*/ 0 h 101600"/>
                <a:gd name="connsiteX1" fmla="*/ 0 w 5016137"/>
                <a:gd name="connsiteY1" fmla="*/ 43543 h 101600"/>
                <a:gd name="connsiteX0" fmla="*/ 5016137 w 5016137"/>
                <a:gd name="connsiteY0" fmla="*/ 60325 h 111125"/>
                <a:gd name="connsiteX1" fmla="*/ 0 w 5016137"/>
                <a:gd name="connsiteY1" fmla="*/ 103868 h 111125"/>
                <a:gd name="connsiteX0" fmla="*/ 5016137 w 5016137"/>
                <a:gd name="connsiteY0" fmla="*/ 0 h 43543"/>
                <a:gd name="connsiteX1" fmla="*/ 0 w 5016137"/>
                <a:gd name="connsiteY1" fmla="*/ 43543 h 43543"/>
                <a:gd name="connsiteX0" fmla="*/ 5016137 w 5016137"/>
                <a:gd name="connsiteY0" fmla="*/ 0 h 43543"/>
                <a:gd name="connsiteX1" fmla="*/ 0 w 5016137"/>
                <a:gd name="connsiteY1" fmla="*/ 43543 h 43543"/>
                <a:gd name="connsiteX0" fmla="*/ 5016137 w 5016137"/>
                <a:gd name="connsiteY0" fmla="*/ 0 h 43543"/>
                <a:gd name="connsiteX1" fmla="*/ 587888 w 5016137"/>
                <a:gd name="connsiteY1" fmla="*/ 37578 h 43543"/>
                <a:gd name="connsiteX2" fmla="*/ 0 w 5016137"/>
                <a:gd name="connsiteY2" fmla="*/ 43543 h 43543"/>
                <a:gd name="connsiteX0" fmla="*/ 5016137 w 5016137"/>
                <a:gd name="connsiteY0" fmla="*/ 0 h 43543"/>
                <a:gd name="connsiteX1" fmla="*/ 607930 w 5016137"/>
                <a:gd name="connsiteY1" fmla="*/ 7516 h 43543"/>
                <a:gd name="connsiteX2" fmla="*/ 0 w 5016137"/>
                <a:gd name="connsiteY2" fmla="*/ 43543 h 43543"/>
                <a:gd name="connsiteX0" fmla="*/ 5016137 w 5016137"/>
                <a:gd name="connsiteY0" fmla="*/ 0 h 43543"/>
                <a:gd name="connsiteX1" fmla="*/ 607930 w 5016137"/>
                <a:gd name="connsiteY1" fmla="*/ 7516 h 43543"/>
                <a:gd name="connsiteX2" fmla="*/ 0 w 5016137"/>
                <a:gd name="connsiteY2" fmla="*/ 43543 h 43543"/>
                <a:gd name="connsiteX0" fmla="*/ 5016137 w 5016137"/>
                <a:gd name="connsiteY0" fmla="*/ 0 h 43543"/>
                <a:gd name="connsiteX1" fmla="*/ 607930 w 5016137"/>
                <a:gd name="connsiteY1" fmla="*/ 7516 h 43543"/>
                <a:gd name="connsiteX2" fmla="*/ 0 w 5016137"/>
                <a:gd name="connsiteY2" fmla="*/ 43543 h 43543"/>
                <a:gd name="connsiteX0" fmla="*/ 5001106 w 5001106"/>
                <a:gd name="connsiteY0" fmla="*/ 0 h 51059"/>
                <a:gd name="connsiteX1" fmla="*/ 592899 w 5001106"/>
                <a:gd name="connsiteY1" fmla="*/ 7516 h 51059"/>
                <a:gd name="connsiteX2" fmla="*/ 0 w 5001106"/>
                <a:gd name="connsiteY2" fmla="*/ 51059 h 51059"/>
                <a:gd name="connsiteX0" fmla="*/ 5001106 w 5001106"/>
                <a:gd name="connsiteY0" fmla="*/ 0 h 51059"/>
                <a:gd name="connsiteX1" fmla="*/ 592899 w 5001106"/>
                <a:gd name="connsiteY1" fmla="*/ 7516 h 51059"/>
                <a:gd name="connsiteX2" fmla="*/ 0 w 5001106"/>
                <a:gd name="connsiteY2" fmla="*/ 51059 h 51059"/>
                <a:gd name="connsiteX0" fmla="*/ 5001106 w 5001106"/>
                <a:gd name="connsiteY0" fmla="*/ 0 h 51059"/>
                <a:gd name="connsiteX1" fmla="*/ 592899 w 5001106"/>
                <a:gd name="connsiteY1" fmla="*/ 7516 h 51059"/>
                <a:gd name="connsiteX2" fmla="*/ 0 w 5001106"/>
                <a:gd name="connsiteY2" fmla="*/ 51059 h 51059"/>
                <a:gd name="connsiteX0" fmla="*/ 5001106 w 5001106"/>
                <a:gd name="connsiteY0" fmla="*/ 60125 h 111184"/>
                <a:gd name="connsiteX1" fmla="*/ 592899 w 5001106"/>
                <a:gd name="connsiteY1" fmla="*/ 67641 h 111184"/>
                <a:gd name="connsiteX2" fmla="*/ 0 w 5001106"/>
                <a:gd name="connsiteY2" fmla="*/ 111184 h 111184"/>
                <a:gd name="connsiteX0" fmla="*/ 5001106 w 5001106"/>
                <a:gd name="connsiteY0" fmla="*/ 0 h 51059"/>
                <a:gd name="connsiteX1" fmla="*/ 592899 w 5001106"/>
                <a:gd name="connsiteY1" fmla="*/ 7516 h 51059"/>
                <a:gd name="connsiteX2" fmla="*/ 0 w 5001106"/>
                <a:gd name="connsiteY2" fmla="*/ 51059 h 51059"/>
                <a:gd name="connsiteX0" fmla="*/ 5001106 w 5001106"/>
                <a:gd name="connsiteY0" fmla="*/ 0 h 51059"/>
                <a:gd name="connsiteX1" fmla="*/ 592899 w 5001106"/>
                <a:gd name="connsiteY1" fmla="*/ 7516 h 51059"/>
                <a:gd name="connsiteX2" fmla="*/ 0 w 5001106"/>
                <a:gd name="connsiteY2" fmla="*/ 51059 h 51059"/>
                <a:gd name="connsiteX0" fmla="*/ 5001106 w 5001106"/>
                <a:gd name="connsiteY0" fmla="*/ 0 h 51059"/>
                <a:gd name="connsiteX1" fmla="*/ 592899 w 5001106"/>
                <a:gd name="connsiteY1" fmla="*/ 7516 h 51059"/>
                <a:gd name="connsiteX2" fmla="*/ 0 w 5001106"/>
                <a:gd name="connsiteY2" fmla="*/ 51059 h 51059"/>
                <a:gd name="connsiteX0" fmla="*/ 5001106 w 5001106"/>
                <a:gd name="connsiteY0" fmla="*/ 0 h 51059"/>
                <a:gd name="connsiteX1" fmla="*/ 592899 w 5001106"/>
                <a:gd name="connsiteY1" fmla="*/ 7516 h 51059"/>
                <a:gd name="connsiteX2" fmla="*/ 0 w 5001106"/>
                <a:gd name="connsiteY2" fmla="*/ 51059 h 51059"/>
                <a:gd name="connsiteX0" fmla="*/ 5001106 w 5001106"/>
                <a:gd name="connsiteY0" fmla="*/ 0 h 51059"/>
                <a:gd name="connsiteX1" fmla="*/ 592899 w 5001106"/>
                <a:gd name="connsiteY1" fmla="*/ 7516 h 51059"/>
                <a:gd name="connsiteX2" fmla="*/ 0 w 5001106"/>
                <a:gd name="connsiteY2" fmla="*/ 51059 h 51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01106" h="51059">
                  <a:moveTo>
                    <a:pt x="5001106" y="0"/>
                  </a:moveTo>
                  <a:lnTo>
                    <a:pt x="592899" y="7516"/>
                  </a:lnTo>
                  <a:cubicBezTo>
                    <a:pt x="395267" y="9504"/>
                    <a:pt x="192622" y="11493"/>
                    <a:pt x="0" y="51059"/>
                  </a:cubicBezTo>
                </a:path>
              </a:pathLst>
            </a:custGeom>
            <a:ln w="38100">
              <a:solidFill>
                <a:srgbClr val="DE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2" name="TextovéPole 1"/>
          <p:cNvSpPr txBox="1"/>
          <p:nvPr/>
        </p:nvSpPr>
        <p:spPr>
          <a:xfrm>
            <a:off x="2446153" y="319624"/>
            <a:ext cx="40190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i="1" dirty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cs-CZ" sz="2400" i="1" baseline="-25000" dirty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cs-CZ" sz="2400" dirty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 a </a:t>
            </a:r>
            <a:r>
              <a:rPr lang="cs-CZ" sz="2400" dirty="0" err="1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démový</a:t>
            </a:r>
            <a:r>
              <a:rPr lang="cs-CZ" sz="2400" dirty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400" dirty="0" err="1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inbreeding</a:t>
            </a:r>
            <a:r>
              <a:rPr lang="cs-CZ" sz="2400" dirty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400" i="1" dirty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cs-CZ" sz="2400" baseline="-25000" dirty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IS</a:t>
            </a:r>
            <a:r>
              <a:rPr lang="cs-CZ" sz="2400" dirty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cs-CZ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649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106497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84555" y="1152525"/>
            <a:ext cx="2962275" cy="800100"/>
          </a:xfrm>
          <a:prstGeom prst="rect">
            <a:avLst/>
          </a:prstGeom>
          <a:noFill/>
        </p:spPr>
      </p:pic>
      <p:sp>
        <p:nvSpPr>
          <p:cNvPr id="10650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106499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62687" y="1152525"/>
            <a:ext cx="1781175" cy="800100"/>
          </a:xfrm>
          <a:prstGeom prst="rect">
            <a:avLst/>
          </a:prstGeom>
          <a:noFill/>
        </p:spPr>
      </p:pic>
      <p:sp>
        <p:nvSpPr>
          <p:cNvPr id="8" name="AutoShape 30"/>
          <p:cNvSpPr>
            <a:spLocks noChangeArrowheads="1"/>
          </p:cNvSpPr>
          <p:nvPr/>
        </p:nvSpPr>
        <p:spPr bwMode="auto">
          <a:xfrm>
            <a:off x="6010699" y="3787081"/>
            <a:ext cx="2228850" cy="1145933"/>
          </a:xfrm>
          <a:prstGeom prst="wedgeRectCallout">
            <a:avLst>
              <a:gd name="adj1" fmla="val -35158"/>
              <a:gd name="adj2" fmla="val 119277"/>
            </a:avLst>
          </a:prstGeom>
          <a:solidFill>
            <a:srgbClr val="EAEAEA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sz="1600" dirty="0">
                <a:latin typeface="Arial" charset="0"/>
              </a:rPr>
              <a:t>s rostoucím </a:t>
            </a:r>
            <a:r>
              <a:rPr lang="cs-CZ" sz="1600" i="1" dirty="0">
                <a:latin typeface="Arial" charset="0"/>
              </a:rPr>
              <a:t>N</a:t>
            </a:r>
            <a:r>
              <a:rPr lang="cs-CZ" sz="1600" dirty="0">
                <a:latin typeface="Arial" charset="0"/>
              </a:rPr>
              <a:t> role driftu klesá </a:t>
            </a:r>
            <a:r>
              <a:rPr lang="cs-CZ" sz="1600" dirty="0">
                <a:latin typeface="Arial" charset="0"/>
                <a:sym typeface="Symbol"/>
              </a:rPr>
              <a:t> víceméně náhodné oplození</a:t>
            </a:r>
            <a:endParaRPr lang="cs-CZ" sz="1600" dirty="0">
              <a:latin typeface="Arial" charset="0"/>
            </a:endParaRPr>
          </a:p>
        </p:txBody>
      </p:sp>
      <p:sp>
        <p:nvSpPr>
          <p:cNvPr id="9" name="AutoShape 30"/>
          <p:cNvSpPr>
            <a:spLocks noChangeArrowheads="1"/>
          </p:cNvSpPr>
          <p:nvPr/>
        </p:nvSpPr>
        <p:spPr bwMode="auto">
          <a:xfrm>
            <a:off x="1782944" y="6073416"/>
            <a:ext cx="1012881" cy="430213"/>
          </a:xfrm>
          <a:prstGeom prst="wedgeRectCallout">
            <a:avLst>
              <a:gd name="adj1" fmla="val 20829"/>
              <a:gd name="adj2" fmla="val -121065"/>
            </a:avLst>
          </a:prstGeom>
          <a:solidFill>
            <a:srgbClr val="EAEAEA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sz="1600" i="1" dirty="0" err="1">
                <a:latin typeface="Arial" charset="0"/>
              </a:rPr>
              <a:t>N</a:t>
            </a:r>
            <a:r>
              <a:rPr lang="cs-CZ" sz="1600" i="1" baseline="-25000" dirty="0" err="1">
                <a:latin typeface="Arial" charset="0"/>
              </a:rPr>
              <a:t>eF</a:t>
            </a:r>
            <a:r>
              <a:rPr lang="cs-CZ" sz="1600" dirty="0">
                <a:latin typeface="Arial" charset="0"/>
              </a:rPr>
              <a:t> = 5</a:t>
            </a:r>
            <a:endParaRPr lang="cs-CZ" sz="1600" i="1" dirty="0">
              <a:latin typeface="Arial" charset="0"/>
            </a:endParaRPr>
          </a:p>
        </p:txBody>
      </p:sp>
      <p:sp>
        <p:nvSpPr>
          <p:cNvPr id="10" name="AutoShape 30"/>
          <p:cNvSpPr>
            <a:spLocks noChangeArrowheads="1"/>
          </p:cNvSpPr>
          <p:nvPr/>
        </p:nvSpPr>
        <p:spPr bwMode="auto">
          <a:xfrm>
            <a:off x="6515740" y="2065756"/>
            <a:ext cx="2291733" cy="430213"/>
          </a:xfrm>
          <a:prstGeom prst="wedgeRectCallout">
            <a:avLst>
              <a:gd name="adj1" fmla="val -27843"/>
              <a:gd name="adj2" fmla="val -81033"/>
            </a:avLst>
          </a:prstGeom>
          <a:solidFill>
            <a:srgbClr val="EAEAEA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dirty="0">
                <a:latin typeface="Arial" charset="0"/>
              </a:rPr>
              <a:t>při </a:t>
            </a:r>
            <a:r>
              <a:rPr lang="cs-CZ" i="1" dirty="0">
                <a:latin typeface="Arial" charset="0"/>
              </a:rPr>
              <a:t>F</a:t>
            </a:r>
            <a:r>
              <a:rPr lang="cs-CZ" baseline="-25000" dirty="0">
                <a:latin typeface="Arial" charset="0"/>
              </a:rPr>
              <a:t>IS</a:t>
            </a:r>
            <a:r>
              <a:rPr lang="cs-CZ" dirty="0">
                <a:latin typeface="Arial" charset="0"/>
              </a:rPr>
              <a:t> = 0 </a:t>
            </a:r>
            <a:r>
              <a:rPr lang="cs-CZ" i="1" dirty="0" err="1">
                <a:latin typeface="Arial" charset="0"/>
              </a:rPr>
              <a:t>N</a:t>
            </a:r>
            <a:r>
              <a:rPr lang="cs-CZ" i="1" baseline="-25000" dirty="0" err="1">
                <a:latin typeface="Arial" charset="0"/>
              </a:rPr>
              <a:t>eF</a:t>
            </a:r>
            <a:r>
              <a:rPr lang="cs-CZ" dirty="0">
                <a:latin typeface="Arial" charset="0"/>
              </a:rPr>
              <a:t> = </a:t>
            </a:r>
            <a:r>
              <a:rPr lang="cs-CZ" i="1" dirty="0" err="1">
                <a:latin typeface="Arial" charset="0"/>
              </a:rPr>
              <a:t>N</a:t>
            </a:r>
            <a:r>
              <a:rPr lang="cs-CZ" i="1" baseline="-25000" dirty="0" err="1">
                <a:latin typeface="Arial" charset="0"/>
              </a:rPr>
              <a:t>eV</a:t>
            </a:r>
            <a:endParaRPr lang="cs-CZ" i="1" baseline="-25000" dirty="0">
              <a:latin typeface="Arial" charset="0"/>
            </a:endParaRPr>
          </a:p>
        </p:txBody>
      </p:sp>
      <p:sp>
        <p:nvSpPr>
          <p:cNvPr id="11" name="AutoShape 30"/>
          <p:cNvSpPr>
            <a:spLocks noChangeArrowheads="1"/>
          </p:cNvSpPr>
          <p:nvPr/>
        </p:nvSpPr>
        <p:spPr bwMode="auto">
          <a:xfrm>
            <a:off x="3240411" y="3119087"/>
            <a:ext cx="1012881" cy="422796"/>
          </a:xfrm>
          <a:prstGeom prst="wedgeRectCallout">
            <a:avLst>
              <a:gd name="adj1" fmla="val -22106"/>
              <a:gd name="adj2" fmla="val 48727"/>
            </a:avLst>
          </a:prstGeom>
          <a:solidFill>
            <a:srgbClr val="EAEAEA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sz="1600" i="1" dirty="0">
                <a:latin typeface="Arial" charset="0"/>
              </a:rPr>
              <a:t>F</a:t>
            </a:r>
            <a:r>
              <a:rPr lang="cs-CZ" sz="1600" baseline="-25000" dirty="0">
                <a:latin typeface="Arial" charset="0"/>
              </a:rPr>
              <a:t>IS</a:t>
            </a:r>
            <a:r>
              <a:rPr lang="cs-CZ" sz="1600" dirty="0">
                <a:latin typeface="Arial" charset="0"/>
              </a:rPr>
              <a:t> </a:t>
            </a:r>
            <a:r>
              <a:rPr lang="cs-CZ" sz="1600" dirty="0">
                <a:latin typeface="Arial" charset="0"/>
                <a:sym typeface="Symbol"/>
              </a:rPr>
              <a:t>= 0,1</a:t>
            </a:r>
            <a:endParaRPr lang="cs-CZ" sz="1600" i="1" dirty="0">
              <a:latin typeface="Arial" charset="0"/>
            </a:endParaRPr>
          </a:p>
        </p:txBody>
      </p:sp>
      <p:sp>
        <p:nvSpPr>
          <p:cNvPr id="16" name="AutoShape 30"/>
          <p:cNvSpPr>
            <a:spLocks noChangeArrowheads="1"/>
          </p:cNvSpPr>
          <p:nvPr/>
        </p:nvSpPr>
        <p:spPr bwMode="auto">
          <a:xfrm>
            <a:off x="127298" y="543697"/>
            <a:ext cx="2291733" cy="728953"/>
          </a:xfrm>
          <a:prstGeom prst="wedgeRectCallout">
            <a:avLst>
              <a:gd name="adj1" fmla="val 76040"/>
              <a:gd name="adj2" fmla="val 46345"/>
            </a:avLst>
          </a:prstGeom>
          <a:solidFill>
            <a:srgbClr val="EAEAEA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dirty="0">
                <a:latin typeface="Arial" charset="0"/>
              </a:rPr>
              <a:t>s rostoucím </a:t>
            </a:r>
            <a:r>
              <a:rPr lang="cs-CZ" i="1" dirty="0">
                <a:latin typeface="Arial" charset="0"/>
              </a:rPr>
              <a:t>N</a:t>
            </a:r>
            <a:r>
              <a:rPr lang="cs-CZ" dirty="0">
                <a:latin typeface="Arial" charset="0"/>
              </a:rPr>
              <a:t> se </a:t>
            </a:r>
            <a:r>
              <a:rPr lang="cs-CZ" i="1" dirty="0" err="1">
                <a:latin typeface="Arial" charset="0"/>
              </a:rPr>
              <a:t>N</a:t>
            </a:r>
            <a:r>
              <a:rPr lang="cs-CZ" i="1" baseline="-25000" dirty="0" err="1">
                <a:latin typeface="Arial" charset="0"/>
              </a:rPr>
              <a:t>eF</a:t>
            </a:r>
            <a:r>
              <a:rPr lang="cs-CZ" dirty="0">
                <a:latin typeface="Arial" charset="0"/>
              </a:rPr>
              <a:t> moc nezvětšuje</a:t>
            </a:r>
            <a:endParaRPr lang="cs-CZ" i="1" baseline="-25000" dirty="0">
              <a:latin typeface="Arial" charset="0"/>
            </a:endParaRPr>
          </a:p>
        </p:txBody>
      </p:sp>
      <p:sp>
        <p:nvSpPr>
          <p:cNvPr id="17" name="AutoShape 30"/>
          <p:cNvSpPr>
            <a:spLocks noChangeArrowheads="1"/>
          </p:cNvSpPr>
          <p:nvPr/>
        </p:nvSpPr>
        <p:spPr bwMode="auto">
          <a:xfrm>
            <a:off x="6680498" y="234776"/>
            <a:ext cx="2291733" cy="728953"/>
          </a:xfrm>
          <a:prstGeom prst="wedgeRectCallout">
            <a:avLst>
              <a:gd name="adj1" fmla="val -38628"/>
              <a:gd name="adj2" fmla="val 83639"/>
            </a:avLst>
          </a:prstGeom>
          <a:solidFill>
            <a:srgbClr val="EAEAEA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dirty="0">
                <a:latin typeface="Arial" charset="0"/>
              </a:rPr>
              <a:t>s rostoucím </a:t>
            </a:r>
            <a:r>
              <a:rPr lang="cs-CZ" i="1" dirty="0">
                <a:latin typeface="Arial" charset="0"/>
              </a:rPr>
              <a:t>N</a:t>
            </a:r>
            <a:r>
              <a:rPr lang="cs-CZ" dirty="0">
                <a:latin typeface="Arial" charset="0"/>
              </a:rPr>
              <a:t> se </a:t>
            </a:r>
            <a:r>
              <a:rPr lang="cs-CZ" i="1" dirty="0" err="1">
                <a:latin typeface="Arial" charset="0"/>
              </a:rPr>
              <a:t>N</a:t>
            </a:r>
            <a:r>
              <a:rPr lang="cs-CZ" i="1" baseline="-25000" dirty="0" err="1">
                <a:latin typeface="Arial" charset="0"/>
              </a:rPr>
              <a:t>eV</a:t>
            </a:r>
            <a:r>
              <a:rPr lang="cs-CZ" dirty="0">
                <a:latin typeface="Arial" charset="0"/>
              </a:rPr>
              <a:t> zvětšuje</a:t>
            </a:r>
            <a:endParaRPr lang="cs-CZ" i="1" baseline="-25000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6" grpId="0" animBg="1"/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78906" y="213667"/>
            <a:ext cx="91278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i="1" dirty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cs-CZ" sz="2400" i="1" baseline="-25000" dirty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cs-CZ" sz="2400" dirty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 a rozdíly v počtu potomků (rozpor s </a:t>
            </a:r>
            <a:r>
              <a:rPr lang="cs-CZ" sz="2400" dirty="0" err="1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Poissonovým</a:t>
            </a:r>
            <a:r>
              <a:rPr lang="cs-CZ" sz="2400" dirty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 rozdělením):</a:t>
            </a:r>
            <a:endParaRPr lang="cs-CZ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0897" name="Picture 1"/>
          <p:cNvPicPr>
            <a:picLocks noChangeAspect="1" noChangeArrowheads="1"/>
          </p:cNvPicPr>
          <p:nvPr/>
        </p:nvPicPr>
        <p:blipFill>
          <a:blip r:embed="rId2" cstate="print">
            <a:lum bright="-20000" contrast="40000"/>
          </a:blip>
          <a:srcRect/>
          <a:stretch>
            <a:fillRect/>
          </a:stretch>
        </p:blipFill>
        <p:spPr bwMode="auto">
          <a:xfrm>
            <a:off x="732414" y="1884594"/>
            <a:ext cx="5050549" cy="3752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ovéPole 18"/>
          <p:cNvSpPr txBox="1"/>
          <p:nvPr/>
        </p:nvSpPr>
        <p:spPr>
          <a:xfrm>
            <a:off x="523875" y="814039"/>
            <a:ext cx="372089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i="1" dirty="0">
                <a:latin typeface="Arial" pitchFamily="34" charset="0"/>
                <a:cs typeface="Arial" pitchFamily="34" charset="0"/>
              </a:rPr>
              <a:t>k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= </a:t>
            </a:r>
            <a:r>
              <a:rPr lang="cs-CZ" sz="2000">
                <a:latin typeface="Arial" pitchFamily="34" charset="0"/>
                <a:cs typeface="Arial" pitchFamily="34" charset="0"/>
              </a:rPr>
              <a:t>počet potomků 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(</a:t>
            </a:r>
            <a:r>
              <a:rPr lang="cs-CZ" sz="2000" i="1" dirty="0" err="1">
                <a:latin typeface="Arial" pitchFamily="34" charset="0"/>
                <a:cs typeface="Arial" pitchFamily="34" charset="0"/>
              </a:rPr>
              <a:t>family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i="1" dirty="0" err="1">
                <a:latin typeface="Arial" pitchFamily="34" charset="0"/>
                <a:cs typeface="Arial" pitchFamily="34" charset="0"/>
              </a:rPr>
              <a:t>size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)</a:t>
            </a:r>
          </a:p>
          <a:p>
            <a:r>
              <a:rPr lang="cs-CZ" sz="2000" i="1" dirty="0">
                <a:latin typeface="Arial" pitchFamily="34" charset="0"/>
                <a:cs typeface="Arial" pitchFamily="34" charset="0"/>
              </a:rPr>
              <a:t>N</a:t>
            </a:r>
            <a:r>
              <a:rPr lang="cs-CZ" sz="2000" i="1" baseline="-25000" dirty="0">
                <a:latin typeface="Arial" pitchFamily="34" charset="0"/>
                <a:cs typeface="Arial" pitchFamily="34" charset="0"/>
              </a:rPr>
              <a:t>e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závisí na rozptylu 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k</a:t>
            </a:r>
          </a:p>
        </p:txBody>
      </p:sp>
      <p:grpSp>
        <p:nvGrpSpPr>
          <p:cNvPr id="30" name="Skupina 29"/>
          <p:cNvGrpSpPr/>
          <p:nvPr/>
        </p:nvGrpSpPr>
        <p:grpSpPr>
          <a:xfrm>
            <a:off x="3334217" y="5879504"/>
            <a:ext cx="2352703" cy="811227"/>
            <a:chOff x="2431169" y="5712236"/>
            <a:chExt cx="2352703" cy="811227"/>
          </a:xfrm>
        </p:grpSpPr>
        <p:sp>
          <p:nvSpPr>
            <p:cNvPr id="15" name="AutoShape 30"/>
            <p:cNvSpPr>
              <a:spLocks noChangeArrowheads="1"/>
            </p:cNvSpPr>
            <p:nvPr/>
          </p:nvSpPr>
          <p:spPr bwMode="auto">
            <a:xfrm>
              <a:off x="2431169" y="5712236"/>
              <a:ext cx="2352703" cy="811227"/>
            </a:xfrm>
            <a:prstGeom prst="wedgeRectCallout">
              <a:avLst>
                <a:gd name="adj1" fmla="val -32568"/>
                <a:gd name="adj2" fmla="val -76745"/>
              </a:avLst>
            </a:prstGeom>
            <a:solidFill>
              <a:srgbClr val="EAEAEA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cs-CZ" dirty="0">
                  <a:latin typeface="Arial" charset="0"/>
                </a:rPr>
                <a:t>Pokud Var(</a:t>
              </a:r>
              <a:r>
                <a:rPr lang="cs-CZ" i="1" dirty="0">
                  <a:latin typeface="Arial" charset="0"/>
                </a:rPr>
                <a:t>k</a:t>
              </a:r>
              <a:r>
                <a:rPr lang="cs-CZ" dirty="0">
                  <a:latin typeface="Arial" charset="0"/>
                </a:rPr>
                <a:t>) </a:t>
              </a:r>
              <a:r>
                <a:rPr lang="cs-CZ" dirty="0">
                  <a:latin typeface="Arial" charset="0"/>
                  <a:sym typeface="Symbol"/>
                </a:rPr>
                <a:t></a:t>
              </a:r>
              <a:r>
                <a:rPr lang="cs-CZ" dirty="0">
                  <a:latin typeface="Arial" charset="0"/>
                </a:rPr>
                <a:t> </a:t>
              </a:r>
              <a:r>
                <a:rPr lang="cs-CZ" i="1" dirty="0" err="1">
                  <a:latin typeface="Arial" charset="0"/>
                </a:rPr>
                <a:t>k</a:t>
              </a:r>
              <a:r>
                <a:rPr lang="cs-CZ" dirty="0">
                  <a:latin typeface="Arial" charset="0"/>
                </a:rPr>
                <a:t>,</a:t>
              </a:r>
            </a:p>
            <a:p>
              <a:pPr algn="ctr"/>
              <a:r>
                <a:rPr lang="cs-CZ" dirty="0">
                  <a:latin typeface="Arial" charset="0"/>
                  <a:sym typeface="Symbol"/>
                </a:rPr>
                <a:t> </a:t>
              </a:r>
              <a:r>
                <a:rPr lang="cs-CZ" i="1" dirty="0">
                  <a:latin typeface="Arial" charset="0"/>
                  <a:sym typeface="Symbol"/>
                </a:rPr>
                <a:t>N</a:t>
              </a:r>
              <a:r>
                <a:rPr lang="cs-CZ" i="1" baseline="-25000" dirty="0">
                  <a:latin typeface="Arial" charset="0"/>
                  <a:sym typeface="Symbol"/>
                </a:rPr>
                <a:t>e</a:t>
              </a:r>
              <a:r>
                <a:rPr lang="cs-CZ" i="1" dirty="0">
                  <a:latin typeface="Arial" charset="0"/>
                  <a:sym typeface="Symbol"/>
                </a:rPr>
                <a:t> </a:t>
              </a:r>
              <a:r>
                <a:rPr lang="cs-CZ" dirty="0">
                  <a:latin typeface="Arial" charset="0"/>
                  <a:sym typeface="Symbol"/>
                </a:rPr>
                <a:t> </a:t>
              </a:r>
              <a:r>
                <a:rPr lang="cs-CZ" i="1" dirty="0">
                  <a:latin typeface="Arial" charset="0"/>
                  <a:sym typeface="Symbol"/>
                </a:rPr>
                <a:t>N</a:t>
              </a:r>
              <a:endParaRPr lang="cs-CZ" dirty="0">
                <a:latin typeface="Arial" charset="0"/>
              </a:endParaRPr>
            </a:p>
          </p:txBody>
        </p:sp>
        <p:cxnSp>
          <p:nvCxnSpPr>
            <p:cNvPr id="21" name="Přímá spojovací čára 20"/>
            <p:cNvCxnSpPr/>
            <p:nvPr/>
          </p:nvCxnSpPr>
          <p:spPr>
            <a:xfrm flipH="1">
              <a:off x="4322202" y="5865019"/>
              <a:ext cx="135498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Skupina 33"/>
          <p:cNvGrpSpPr/>
          <p:nvPr/>
        </p:nvGrpSpPr>
        <p:grpSpPr>
          <a:xfrm>
            <a:off x="323589" y="5879504"/>
            <a:ext cx="2843357" cy="811227"/>
            <a:chOff x="2431169" y="5712236"/>
            <a:chExt cx="2352703" cy="811227"/>
          </a:xfrm>
        </p:grpSpPr>
        <p:sp>
          <p:nvSpPr>
            <p:cNvPr id="35" name="AutoShape 30"/>
            <p:cNvSpPr>
              <a:spLocks noChangeArrowheads="1"/>
            </p:cNvSpPr>
            <p:nvPr/>
          </p:nvSpPr>
          <p:spPr bwMode="auto">
            <a:xfrm>
              <a:off x="2431169" y="5712236"/>
              <a:ext cx="2352703" cy="811227"/>
            </a:xfrm>
            <a:prstGeom prst="wedgeRectCallout">
              <a:avLst>
                <a:gd name="adj1" fmla="val 13256"/>
                <a:gd name="adj2" fmla="val -83432"/>
              </a:avLst>
            </a:prstGeom>
            <a:solidFill>
              <a:srgbClr val="EAEAEA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cs-CZ" dirty="0">
                  <a:latin typeface="Arial" charset="0"/>
                </a:rPr>
                <a:t>Předpoklad WF modelu:  Var(</a:t>
              </a:r>
              <a:r>
                <a:rPr lang="cs-CZ" i="1" dirty="0">
                  <a:latin typeface="Arial" charset="0"/>
                </a:rPr>
                <a:t>k</a:t>
              </a:r>
              <a:r>
                <a:rPr lang="cs-CZ" dirty="0">
                  <a:latin typeface="Arial" charset="0"/>
                </a:rPr>
                <a:t>) </a:t>
              </a:r>
              <a:r>
                <a:rPr lang="cs-CZ" dirty="0">
                  <a:latin typeface="Arial" charset="0"/>
                  <a:sym typeface="Symbol"/>
                </a:rPr>
                <a:t>=</a:t>
              </a:r>
              <a:r>
                <a:rPr lang="cs-CZ" dirty="0">
                  <a:latin typeface="Arial" charset="0"/>
                </a:rPr>
                <a:t> </a:t>
              </a:r>
              <a:r>
                <a:rPr lang="cs-CZ" i="1" dirty="0" err="1">
                  <a:latin typeface="Arial" charset="0"/>
                </a:rPr>
                <a:t>k</a:t>
              </a:r>
              <a:endParaRPr lang="cs-CZ" dirty="0">
                <a:latin typeface="Arial" charset="0"/>
              </a:endParaRPr>
            </a:p>
          </p:txBody>
        </p:sp>
        <p:cxnSp>
          <p:nvCxnSpPr>
            <p:cNvPr id="36" name="Přímá spojovací čára 35"/>
            <p:cNvCxnSpPr/>
            <p:nvPr/>
          </p:nvCxnSpPr>
          <p:spPr>
            <a:xfrm flipH="1">
              <a:off x="3925616" y="6143626"/>
              <a:ext cx="135498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Skupina 37"/>
          <p:cNvGrpSpPr/>
          <p:nvPr/>
        </p:nvGrpSpPr>
        <p:grpSpPr>
          <a:xfrm>
            <a:off x="6287884" y="5288288"/>
            <a:ext cx="2352703" cy="814945"/>
            <a:chOff x="6609159" y="2775748"/>
            <a:chExt cx="2352703" cy="814945"/>
          </a:xfrm>
        </p:grpSpPr>
        <p:grpSp>
          <p:nvGrpSpPr>
            <p:cNvPr id="31" name="Skupina 30"/>
            <p:cNvGrpSpPr/>
            <p:nvPr/>
          </p:nvGrpSpPr>
          <p:grpSpPr>
            <a:xfrm>
              <a:off x="6609159" y="2775748"/>
              <a:ext cx="2352703" cy="811227"/>
              <a:chOff x="2431169" y="5712236"/>
              <a:chExt cx="2352703" cy="811227"/>
            </a:xfrm>
          </p:grpSpPr>
          <p:sp>
            <p:nvSpPr>
              <p:cNvPr id="32" name="AutoShape 30"/>
              <p:cNvSpPr>
                <a:spLocks noChangeArrowheads="1"/>
              </p:cNvSpPr>
              <p:nvPr/>
            </p:nvSpPr>
            <p:spPr bwMode="auto">
              <a:xfrm>
                <a:off x="2431169" y="5712236"/>
                <a:ext cx="2352703" cy="811227"/>
              </a:xfrm>
              <a:prstGeom prst="wedgeRectCallout">
                <a:avLst>
                  <a:gd name="adj1" fmla="val -72451"/>
                  <a:gd name="adj2" fmla="val -49958"/>
                </a:avLst>
              </a:prstGeom>
              <a:solidFill>
                <a:srgbClr val="EAEAEA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r>
                  <a:rPr lang="cs-CZ" dirty="0">
                    <a:latin typeface="Arial" charset="0"/>
                  </a:rPr>
                  <a:t>Pokud Var(</a:t>
                </a:r>
                <a:r>
                  <a:rPr lang="cs-CZ" i="1" dirty="0">
                    <a:latin typeface="Arial" charset="0"/>
                  </a:rPr>
                  <a:t>k</a:t>
                </a:r>
                <a:r>
                  <a:rPr lang="cs-CZ" dirty="0">
                    <a:latin typeface="Arial" charset="0"/>
                  </a:rPr>
                  <a:t>) </a:t>
                </a:r>
                <a:r>
                  <a:rPr lang="cs-CZ" dirty="0">
                    <a:latin typeface="Arial" charset="0"/>
                    <a:sym typeface="Symbol"/>
                  </a:rPr>
                  <a:t></a:t>
                </a:r>
                <a:r>
                  <a:rPr lang="cs-CZ" dirty="0">
                    <a:latin typeface="Arial" charset="0"/>
                  </a:rPr>
                  <a:t> </a:t>
                </a:r>
                <a:r>
                  <a:rPr lang="cs-CZ" i="1" dirty="0" err="1">
                    <a:latin typeface="Arial" charset="0"/>
                  </a:rPr>
                  <a:t>k</a:t>
                </a:r>
                <a:r>
                  <a:rPr lang="cs-CZ" dirty="0">
                    <a:latin typeface="Arial" charset="0"/>
                  </a:rPr>
                  <a:t>,</a:t>
                </a:r>
              </a:p>
              <a:p>
                <a:pPr algn="ctr"/>
                <a:r>
                  <a:rPr lang="cs-CZ" dirty="0">
                    <a:latin typeface="Arial" charset="0"/>
                    <a:sym typeface="Symbol"/>
                  </a:rPr>
                  <a:t> </a:t>
                </a:r>
                <a:r>
                  <a:rPr lang="cs-CZ" i="1" dirty="0">
                    <a:latin typeface="Arial" charset="0"/>
                    <a:sym typeface="Symbol"/>
                  </a:rPr>
                  <a:t>N</a:t>
                </a:r>
                <a:r>
                  <a:rPr lang="cs-CZ" i="1" baseline="-25000" dirty="0">
                    <a:latin typeface="Arial" charset="0"/>
                    <a:sym typeface="Symbol"/>
                  </a:rPr>
                  <a:t>e</a:t>
                </a:r>
                <a:r>
                  <a:rPr lang="cs-CZ" i="1" dirty="0">
                    <a:latin typeface="Arial" charset="0"/>
                    <a:sym typeface="Symbol"/>
                  </a:rPr>
                  <a:t> </a:t>
                </a:r>
                <a:r>
                  <a:rPr lang="cs-CZ" dirty="0">
                    <a:latin typeface="Arial" charset="0"/>
                    <a:sym typeface="Symbol"/>
                  </a:rPr>
                  <a:t> </a:t>
                </a:r>
                <a:r>
                  <a:rPr lang="cs-CZ" i="1" dirty="0">
                    <a:latin typeface="Arial" charset="0"/>
                    <a:sym typeface="Symbol"/>
                  </a:rPr>
                  <a:t>N</a:t>
                </a:r>
                <a:r>
                  <a:rPr lang="cs-CZ" dirty="0">
                    <a:latin typeface="Arial" charset="0"/>
                    <a:sym typeface="Symbol"/>
                  </a:rPr>
                  <a:t>!</a:t>
                </a:r>
                <a:endParaRPr lang="cs-CZ" dirty="0">
                  <a:latin typeface="Arial" charset="0"/>
                </a:endParaRPr>
              </a:p>
            </p:txBody>
          </p:sp>
          <p:cxnSp>
            <p:nvCxnSpPr>
              <p:cNvPr id="33" name="Přímá spojovací čára 32"/>
              <p:cNvCxnSpPr/>
              <p:nvPr/>
            </p:nvCxnSpPr>
            <p:spPr>
              <a:xfrm flipH="1">
                <a:off x="4322202" y="5865019"/>
                <a:ext cx="135498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7" name="Obdélník 36"/>
            <p:cNvSpPr/>
            <p:nvPr/>
          </p:nvSpPr>
          <p:spPr>
            <a:xfrm>
              <a:off x="6612673" y="2776654"/>
              <a:ext cx="2341756" cy="814039"/>
            </a:xfrm>
            <a:prstGeom prst="rect">
              <a:avLst/>
            </a:prstGeom>
            <a:noFill/>
            <a:ln w="57150">
              <a:solidFill>
                <a:srgbClr val="DE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8397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83969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78379" y="2092410"/>
            <a:ext cx="2600325" cy="733425"/>
          </a:xfrm>
          <a:prstGeom prst="rect">
            <a:avLst/>
          </a:prstGeom>
          <a:noFill/>
        </p:spPr>
      </p:pic>
      <p:sp>
        <p:nvSpPr>
          <p:cNvPr id="8397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83971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43136" y="3830594"/>
            <a:ext cx="1962150" cy="723900"/>
          </a:xfrm>
          <a:prstGeom prst="rect">
            <a:avLst/>
          </a:prstGeom>
          <a:noFill/>
        </p:spPr>
      </p:pic>
      <p:sp>
        <p:nvSpPr>
          <p:cNvPr id="20" name="TextovéPole 19"/>
          <p:cNvSpPr txBox="1"/>
          <p:nvPr/>
        </p:nvSpPr>
        <p:spPr>
          <a:xfrm>
            <a:off x="6293708" y="3295135"/>
            <a:ext cx="12570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>
                <a:latin typeface="Arial" pitchFamily="34" charset="0"/>
                <a:cs typeface="Arial" pitchFamily="34" charset="0"/>
              </a:rPr>
              <a:t>pro 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k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= 2:</a:t>
            </a:r>
          </a:p>
        </p:txBody>
      </p:sp>
      <p:sp>
        <p:nvSpPr>
          <p:cNvPr id="22" name="AutoShape 30"/>
          <p:cNvSpPr>
            <a:spLocks noChangeArrowheads="1"/>
          </p:cNvSpPr>
          <p:nvPr/>
        </p:nvSpPr>
        <p:spPr bwMode="auto">
          <a:xfrm>
            <a:off x="6902920" y="902041"/>
            <a:ext cx="1944518" cy="728953"/>
          </a:xfrm>
          <a:prstGeom prst="wedgeRectCallout">
            <a:avLst>
              <a:gd name="adj1" fmla="val 2889"/>
              <a:gd name="adj2" fmla="val 113022"/>
            </a:avLst>
          </a:prstGeom>
          <a:solidFill>
            <a:srgbClr val="EAEAEA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dirty="0">
                <a:latin typeface="Arial" charset="0"/>
              </a:rPr>
              <a:t>velikost populace rodičů</a:t>
            </a:r>
            <a:endParaRPr lang="cs-CZ" i="1" baseline="-25000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539750" y="346075"/>
            <a:ext cx="8534709" cy="27597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indent="-180000" defTabSz="360000">
              <a:spcAft>
                <a:spcPts val="10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V 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Buriho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experimentu 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N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v každé generaci = 8 samců a 8 samic (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N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= 16)</a:t>
            </a:r>
          </a:p>
          <a:p>
            <a:pPr indent="-180000" defTabSz="360000">
              <a:spcAft>
                <a:spcPts val="10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 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jednotlivé populace dospívaly k fixaci/extinkci alel </a:t>
            </a:r>
            <a:r>
              <a:rPr lang="cs-CZ" sz="2000" u="sng" dirty="0">
                <a:latin typeface="Arial" pitchFamily="34" charset="0"/>
                <a:cs typeface="Arial" pitchFamily="34" charset="0"/>
              </a:rPr>
              <a:t>dříve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než předpoklad</a:t>
            </a:r>
          </a:p>
          <a:p>
            <a:pPr indent="-180000" defTabSz="360000">
              <a:spcAft>
                <a:spcPts val="10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 </a:t>
            </a:r>
            <a:r>
              <a:rPr lang="cs-CZ" sz="2000" i="1" dirty="0">
                <a:latin typeface="Arial" pitchFamily="34" charset="0"/>
                <a:cs typeface="Arial" pitchFamily="34" charset="0"/>
                <a:sym typeface="Symbol"/>
              </a:rPr>
              <a:t>N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= 10–11</a:t>
            </a:r>
          </a:p>
          <a:p>
            <a:pPr indent="-180000" defTabSz="360000">
              <a:spcAft>
                <a:spcPts val="10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důvodem např. menší počet samců, kteří se úspěšně reprodukovali nebo</a:t>
            </a:r>
            <a:br>
              <a:rPr lang="cs-CZ" sz="2000" dirty="0">
                <a:latin typeface="Arial" pitchFamily="34" charset="0"/>
                <a:cs typeface="Arial" pitchFamily="34" charset="0"/>
              </a:rPr>
            </a:br>
            <a:r>
              <a:rPr lang="cs-CZ" sz="2000" dirty="0">
                <a:latin typeface="Arial" pitchFamily="34" charset="0"/>
                <a:cs typeface="Arial" pitchFamily="34" charset="0"/>
              </a:rPr>
              <a:t>	vyšší rozptyl potomstva (tj. 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N</a:t>
            </a:r>
            <a:r>
              <a:rPr lang="cs-CZ" sz="2000" i="1" baseline="-25000" dirty="0">
                <a:latin typeface="Arial" pitchFamily="34" charset="0"/>
                <a:cs typeface="Arial" pitchFamily="34" charset="0"/>
              </a:rPr>
              <a:t>e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 </a:t>
            </a:r>
            <a:r>
              <a:rPr lang="cs-CZ" sz="2000" i="1" dirty="0">
                <a:latin typeface="Arial" pitchFamily="34" charset="0"/>
                <a:cs typeface="Arial" pitchFamily="34" charset="0"/>
                <a:sym typeface="Symbol"/>
              </a:rPr>
              <a:t>N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)</a:t>
            </a:r>
          </a:p>
          <a:p>
            <a:pPr indent="-180000" defTabSz="360000">
              <a:spcAft>
                <a:spcPts val="10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např. pokud reprodukce jen 6 samců</a:t>
            </a:r>
            <a:br>
              <a:rPr lang="cs-CZ" sz="2000" dirty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	a 8 samic a Var(</a:t>
            </a:r>
            <a:r>
              <a:rPr lang="cs-CZ" sz="2000" i="1" dirty="0">
                <a:latin typeface="Arial" pitchFamily="34" charset="0"/>
                <a:cs typeface="Arial" pitchFamily="34" charset="0"/>
                <a:sym typeface="Symbol"/>
              </a:rPr>
              <a:t>k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) = 3,5  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N</a:t>
            </a:r>
            <a:r>
              <a:rPr lang="cs-CZ" sz="2000" i="1" baseline="-25000" dirty="0">
                <a:latin typeface="Arial" pitchFamily="34" charset="0"/>
                <a:cs typeface="Arial" pitchFamily="34" charset="0"/>
              </a:rPr>
              <a:t>e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 10</a:t>
            </a:r>
            <a:endParaRPr lang="cs-CZ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00732" y="2412768"/>
            <a:ext cx="3407469" cy="4199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Skupina 15"/>
          <p:cNvGrpSpPr/>
          <p:nvPr/>
        </p:nvGrpSpPr>
        <p:grpSpPr>
          <a:xfrm>
            <a:off x="921475" y="1779277"/>
            <a:ext cx="7451416" cy="4431590"/>
            <a:chOff x="921475" y="1779277"/>
            <a:chExt cx="7451416" cy="4431590"/>
          </a:xfrm>
        </p:grpSpPr>
        <p:pic>
          <p:nvPicPr>
            <p:cNvPr id="111618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921475" y="1779277"/>
              <a:ext cx="6768384" cy="44315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AutoShape 30"/>
            <p:cNvSpPr>
              <a:spLocks noChangeArrowheads="1"/>
            </p:cNvSpPr>
            <p:nvPr/>
          </p:nvSpPr>
          <p:spPr bwMode="auto">
            <a:xfrm>
              <a:off x="7360010" y="2924432"/>
              <a:ext cx="1012881" cy="667681"/>
            </a:xfrm>
            <a:prstGeom prst="wedgeRectCallout">
              <a:avLst>
                <a:gd name="adj1" fmla="val -38647"/>
                <a:gd name="adj2" fmla="val 78878"/>
              </a:avLst>
            </a:prstGeom>
            <a:solidFill>
              <a:srgbClr val="EAEAEA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cs-CZ" sz="1600" i="1" dirty="0">
                  <a:latin typeface="Arial" charset="0"/>
                </a:rPr>
                <a:t>k</a:t>
              </a:r>
              <a:r>
                <a:rPr lang="cs-CZ" sz="1600" dirty="0">
                  <a:latin typeface="Arial" charset="0"/>
                </a:rPr>
                <a:t> </a:t>
              </a:r>
              <a:r>
                <a:rPr lang="cs-CZ" sz="1600" dirty="0">
                  <a:latin typeface="Arial" charset="0"/>
                  <a:sym typeface="Symbol"/>
                </a:rPr>
                <a:t></a:t>
              </a:r>
              <a:r>
                <a:rPr lang="cs-CZ" sz="1600" dirty="0">
                  <a:latin typeface="Arial" charset="0"/>
                </a:rPr>
                <a:t> 2 </a:t>
              </a:r>
              <a:r>
                <a:rPr lang="cs-CZ" sz="1600" dirty="0">
                  <a:latin typeface="Arial" charset="0"/>
                  <a:sym typeface="Symbol"/>
                </a:rPr>
                <a:t> růst </a:t>
              </a:r>
              <a:r>
                <a:rPr lang="cs-CZ" sz="1600" i="1" dirty="0">
                  <a:latin typeface="Arial" charset="0"/>
                  <a:sym typeface="Symbol"/>
                </a:rPr>
                <a:t>N</a:t>
              </a:r>
              <a:endParaRPr lang="cs-CZ" sz="1600" i="1" dirty="0">
                <a:latin typeface="Arial" charset="0"/>
              </a:endParaRPr>
            </a:p>
          </p:txBody>
        </p:sp>
        <p:cxnSp>
          <p:nvCxnSpPr>
            <p:cNvPr id="10" name="Přímá spojovací čára 9"/>
            <p:cNvCxnSpPr/>
            <p:nvPr/>
          </p:nvCxnSpPr>
          <p:spPr>
            <a:xfrm flipV="1">
              <a:off x="1597670" y="2088175"/>
              <a:ext cx="2778035" cy="3605348"/>
            </a:xfrm>
            <a:prstGeom prst="line">
              <a:avLst/>
            </a:prstGeom>
            <a:ln w="38100">
              <a:solidFill>
                <a:srgbClr val="DE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Přímá spojovací čára 14"/>
            <p:cNvCxnSpPr/>
            <p:nvPr/>
          </p:nvCxnSpPr>
          <p:spPr>
            <a:xfrm flipH="1">
              <a:off x="1597670" y="3795055"/>
              <a:ext cx="5869578" cy="1898468"/>
            </a:xfrm>
            <a:prstGeom prst="line">
              <a:avLst/>
            </a:prstGeom>
            <a:ln w="38100"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Přímá spojovací čára 16"/>
            <p:cNvCxnSpPr/>
            <p:nvPr/>
          </p:nvCxnSpPr>
          <p:spPr>
            <a:xfrm flipH="1">
              <a:off x="1597670" y="1887878"/>
              <a:ext cx="5886995" cy="3805645"/>
            </a:xfrm>
            <a:prstGeom prst="line">
              <a:avLst/>
            </a:prstGeom>
            <a:ln w="38100">
              <a:solidFill>
                <a:srgbClr val="3366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extovéPole 1"/>
          <p:cNvSpPr txBox="1"/>
          <p:nvPr/>
        </p:nvSpPr>
        <p:spPr>
          <a:xfrm>
            <a:off x="1268142" y="319625"/>
            <a:ext cx="27446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i="1" dirty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cs-CZ" sz="2400" i="1" baseline="-25000" dirty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cs-CZ" sz="2400" dirty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 a růst/pokles </a:t>
            </a:r>
            <a:r>
              <a:rPr lang="cs-CZ" sz="2400" i="1" dirty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cs-CZ" sz="2400" dirty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cs-CZ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649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0650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1" name="AutoShape 30"/>
          <p:cNvSpPr>
            <a:spLocks noChangeArrowheads="1"/>
          </p:cNvSpPr>
          <p:nvPr/>
        </p:nvSpPr>
        <p:spPr bwMode="auto">
          <a:xfrm>
            <a:off x="3670574" y="1237544"/>
            <a:ext cx="1012881" cy="670223"/>
          </a:xfrm>
          <a:prstGeom prst="wedgeRectCallout">
            <a:avLst>
              <a:gd name="adj1" fmla="val 18284"/>
              <a:gd name="adj2" fmla="val 73961"/>
            </a:avLst>
          </a:prstGeom>
          <a:solidFill>
            <a:srgbClr val="EAEAEA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sz="1600" i="1" dirty="0">
                <a:latin typeface="Arial" charset="0"/>
              </a:rPr>
              <a:t>k</a:t>
            </a:r>
            <a:r>
              <a:rPr lang="cs-CZ" sz="1600" dirty="0">
                <a:latin typeface="Arial" charset="0"/>
              </a:rPr>
              <a:t> </a:t>
            </a:r>
            <a:r>
              <a:rPr lang="cs-CZ" sz="1600" dirty="0">
                <a:latin typeface="Arial" charset="0"/>
                <a:sym typeface="Symbol"/>
              </a:rPr>
              <a:t></a:t>
            </a:r>
            <a:r>
              <a:rPr lang="cs-CZ" sz="1600" dirty="0">
                <a:latin typeface="Arial" charset="0"/>
              </a:rPr>
              <a:t> 2 </a:t>
            </a:r>
            <a:r>
              <a:rPr lang="cs-CZ" sz="1600" dirty="0">
                <a:latin typeface="Arial" charset="0"/>
                <a:sym typeface="Symbol"/>
              </a:rPr>
              <a:t> pokles </a:t>
            </a:r>
            <a:r>
              <a:rPr lang="cs-CZ" sz="1600" i="1" dirty="0">
                <a:latin typeface="Arial" charset="0"/>
                <a:sym typeface="Symbol"/>
              </a:rPr>
              <a:t>N</a:t>
            </a:r>
            <a:endParaRPr lang="cs-CZ" sz="1600" i="1" dirty="0">
              <a:latin typeface="Arial" charset="0"/>
            </a:endParaRPr>
          </a:p>
        </p:txBody>
      </p:sp>
      <p:sp>
        <p:nvSpPr>
          <p:cNvPr id="14" name="AutoShape 30"/>
          <p:cNvSpPr>
            <a:spLocks noChangeArrowheads="1"/>
          </p:cNvSpPr>
          <p:nvPr/>
        </p:nvSpPr>
        <p:spPr bwMode="auto">
          <a:xfrm>
            <a:off x="6236563" y="560173"/>
            <a:ext cx="2488471" cy="1021491"/>
          </a:xfrm>
          <a:prstGeom prst="wedgeRectCallout">
            <a:avLst>
              <a:gd name="adj1" fmla="val 307"/>
              <a:gd name="adj2" fmla="val 80819"/>
            </a:avLst>
          </a:prstGeom>
          <a:solidFill>
            <a:srgbClr val="EAEAEA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i="1" dirty="0" err="1">
                <a:latin typeface="Arial" charset="0"/>
              </a:rPr>
              <a:t>N</a:t>
            </a:r>
            <a:r>
              <a:rPr lang="cs-CZ" i="1" baseline="-25000" dirty="0" err="1">
                <a:latin typeface="Arial" charset="0"/>
              </a:rPr>
              <a:t>eF</a:t>
            </a:r>
            <a:r>
              <a:rPr lang="cs-CZ" dirty="0">
                <a:latin typeface="Arial" charset="0"/>
              </a:rPr>
              <a:t> závislá na změnách </a:t>
            </a:r>
            <a:r>
              <a:rPr lang="cs-CZ" i="1" dirty="0">
                <a:latin typeface="Arial" charset="0"/>
              </a:rPr>
              <a:t>N</a:t>
            </a:r>
            <a:r>
              <a:rPr lang="cs-CZ" dirty="0">
                <a:latin typeface="Arial" charset="0"/>
              </a:rPr>
              <a:t>, kdežto</a:t>
            </a:r>
            <a:r>
              <a:rPr lang="cs-CZ" dirty="0">
                <a:latin typeface="Arial" charset="0"/>
                <a:sym typeface="Symbol"/>
              </a:rPr>
              <a:t> </a:t>
            </a:r>
            <a:r>
              <a:rPr lang="cs-CZ" i="1" dirty="0" err="1">
                <a:latin typeface="Arial" charset="0"/>
                <a:sym typeface="Symbol"/>
              </a:rPr>
              <a:t>N</a:t>
            </a:r>
            <a:r>
              <a:rPr lang="cs-CZ" i="1" baseline="-25000" dirty="0" err="1">
                <a:latin typeface="Arial" charset="0"/>
                <a:sym typeface="Symbol"/>
              </a:rPr>
              <a:t>eV</a:t>
            </a:r>
            <a:r>
              <a:rPr lang="cs-CZ" dirty="0">
                <a:latin typeface="Arial" charset="0"/>
                <a:sym typeface="Symbol"/>
              </a:rPr>
              <a:t> prakticky vůbec</a:t>
            </a:r>
            <a:endParaRPr lang="cs-CZ" i="1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78906" y="213667"/>
            <a:ext cx="91278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i="1" dirty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cs-CZ" sz="2400" i="1" baseline="-25000" dirty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cs-CZ" sz="2400" dirty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 a rozdíly v počtu potomků (rozpor s </a:t>
            </a:r>
            <a:r>
              <a:rPr lang="cs-CZ" sz="2400" dirty="0" err="1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Poissonovým</a:t>
            </a:r>
            <a:r>
              <a:rPr lang="cs-CZ" sz="2400" dirty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 rozdělením):</a:t>
            </a:r>
            <a:endParaRPr lang="cs-CZ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547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079" y="1152525"/>
            <a:ext cx="4137660" cy="2806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4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50327" y="1152525"/>
            <a:ext cx="4216749" cy="2817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ovéPole 4"/>
          <p:cNvSpPr txBox="1"/>
          <p:nvPr/>
        </p:nvSpPr>
        <p:spPr>
          <a:xfrm>
            <a:off x="539750" y="4573356"/>
            <a:ext cx="861966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čím větší rozptyl počtu potomků, tím nižší </a:t>
            </a:r>
            <a:r>
              <a:rPr lang="cs-CZ" sz="2000" i="1" dirty="0" err="1">
                <a:latin typeface="Arial" pitchFamily="34" charset="0"/>
                <a:cs typeface="Arial" pitchFamily="34" charset="0"/>
              </a:rPr>
              <a:t>N</a:t>
            </a:r>
            <a:r>
              <a:rPr lang="cs-CZ" sz="2000" i="1" baseline="-25000" dirty="0" err="1">
                <a:latin typeface="Arial" pitchFamily="34" charset="0"/>
                <a:cs typeface="Arial" pitchFamily="34" charset="0"/>
              </a:rPr>
              <a:t>eF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i </a:t>
            </a:r>
            <a:r>
              <a:rPr lang="cs-CZ" sz="2000" i="1" dirty="0" err="1">
                <a:latin typeface="Arial" pitchFamily="34" charset="0"/>
                <a:cs typeface="Arial" pitchFamily="34" charset="0"/>
              </a:rPr>
              <a:t>N</a:t>
            </a:r>
            <a:r>
              <a:rPr lang="cs-CZ" sz="2000" i="1" baseline="-25000" dirty="0" err="1">
                <a:latin typeface="Arial" pitchFamily="34" charset="0"/>
                <a:cs typeface="Arial" pitchFamily="34" charset="0"/>
              </a:rPr>
              <a:t>eV</a:t>
            </a:r>
            <a:endParaRPr lang="cs-CZ" sz="2000" i="1" baseline="-25000" dirty="0">
              <a:latin typeface="Arial" pitchFamily="34" charset="0"/>
              <a:cs typeface="Arial" pitchFamily="34" charset="0"/>
            </a:endParaRPr>
          </a:p>
          <a:p>
            <a:pPr defTabSz="360000"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pokud populace </a:t>
            </a:r>
            <a:r>
              <a:rPr lang="cs-CZ" sz="2000" u="sng" dirty="0">
                <a:latin typeface="Arial" pitchFamily="34" charset="0"/>
                <a:cs typeface="Arial" pitchFamily="34" charset="0"/>
              </a:rPr>
              <a:t>roste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(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k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 2)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cs-CZ" sz="2000" i="1" dirty="0" err="1">
                <a:latin typeface="Arial" pitchFamily="34" charset="0"/>
                <a:cs typeface="Arial" pitchFamily="34" charset="0"/>
              </a:rPr>
              <a:t>N</a:t>
            </a:r>
            <a:r>
              <a:rPr lang="cs-CZ" sz="2000" i="1" baseline="-25000" dirty="0" err="1">
                <a:latin typeface="Arial" pitchFamily="34" charset="0"/>
                <a:cs typeface="Arial" pitchFamily="34" charset="0"/>
              </a:rPr>
              <a:t>eV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u="sng" dirty="0">
                <a:latin typeface="Arial" pitchFamily="34" charset="0"/>
                <a:cs typeface="Arial" pitchFamily="34" charset="0"/>
              </a:rPr>
              <a:t>citlivější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k rozptylu počtu potomků </a:t>
            </a:r>
            <a:br>
              <a:rPr lang="cs-CZ" sz="2000" dirty="0">
                <a:latin typeface="Arial" pitchFamily="34" charset="0"/>
                <a:cs typeface="Arial" pitchFamily="34" charset="0"/>
              </a:rPr>
            </a:br>
            <a:r>
              <a:rPr lang="cs-CZ" sz="2000" dirty="0">
                <a:latin typeface="Arial" pitchFamily="34" charset="0"/>
                <a:cs typeface="Arial" pitchFamily="34" charset="0"/>
              </a:rPr>
              <a:t>	než </a:t>
            </a:r>
            <a:r>
              <a:rPr lang="cs-CZ" sz="2000" i="1" dirty="0" err="1">
                <a:latin typeface="Arial" pitchFamily="34" charset="0"/>
                <a:cs typeface="Arial" pitchFamily="34" charset="0"/>
              </a:rPr>
              <a:t>N</a:t>
            </a:r>
            <a:r>
              <a:rPr lang="cs-CZ" sz="2000" i="1" baseline="-25000" dirty="0" err="1">
                <a:latin typeface="Arial" pitchFamily="34" charset="0"/>
                <a:cs typeface="Arial" pitchFamily="34" charset="0"/>
              </a:rPr>
              <a:t>eF</a:t>
            </a:r>
            <a:endParaRPr lang="cs-CZ" sz="2000" dirty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 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pokud populace </a:t>
            </a:r>
            <a:r>
              <a:rPr lang="cs-CZ" sz="2000" u="sng" dirty="0">
                <a:latin typeface="Arial" pitchFamily="34" charset="0"/>
                <a:cs typeface="Arial" pitchFamily="34" charset="0"/>
              </a:rPr>
              <a:t>klesá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(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k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 2)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cs-CZ" sz="2000" i="1" dirty="0" err="1">
                <a:latin typeface="Arial" pitchFamily="34" charset="0"/>
                <a:cs typeface="Arial" pitchFamily="34" charset="0"/>
              </a:rPr>
              <a:t>N</a:t>
            </a:r>
            <a:r>
              <a:rPr lang="cs-CZ" sz="2000" i="1" baseline="-25000" dirty="0" err="1">
                <a:latin typeface="Arial" pitchFamily="34" charset="0"/>
                <a:cs typeface="Arial" pitchFamily="34" charset="0"/>
              </a:rPr>
              <a:t>eV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u="sng" dirty="0">
                <a:latin typeface="Arial" pitchFamily="34" charset="0"/>
                <a:cs typeface="Arial" pitchFamily="34" charset="0"/>
              </a:rPr>
              <a:t>méně citlivá 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k rozptylu počtu potomků </a:t>
            </a:r>
            <a:br>
              <a:rPr lang="cs-CZ" sz="2000" dirty="0">
                <a:latin typeface="Arial" pitchFamily="34" charset="0"/>
                <a:cs typeface="Arial" pitchFamily="34" charset="0"/>
              </a:rPr>
            </a:br>
            <a:r>
              <a:rPr lang="cs-CZ" sz="2000" dirty="0">
                <a:latin typeface="Arial" pitchFamily="34" charset="0"/>
                <a:cs typeface="Arial" pitchFamily="34" charset="0"/>
              </a:rPr>
              <a:t>   než </a:t>
            </a:r>
            <a:r>
              <a:rPr lang="cs-CZ" sz="2000" i="1" dirty="0" err="1">
                <a:latin typeface="Arial" pitchFamily="34" charset="0"/>
                <a:cs typeface="Arial" pitchFamily="34" charset="0"/>
              </a:rPr>
              <a:t>N</a:t>
            </a:r>
            <a:r>
              <a:rPr lang="cs-CZ" sz="2000" i="1" baseline="-25000" dirty="0" err="1">
                <a:latin typeface="Arial" pitchFamily="34" charset="0"/>
                <a:cs typeface="Arial" pitchFamily="34" charset="0"/>
              </a:rPr>
              <a:t>eF</a:t>
            </a:r>
            <a:endParaRPr lang="cs-CZ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Volný tvar 8"/>
          <p:cNvSpPr/>
          <p:nvPr/>
        </p:nvSpPr>
        <p:spPr>
          <a:xfrm>
            <a:off x="842904" y="2874904"/>
            <a:ext cx="3443111" cy="316089"/>
          </a:xfrm>
          <a:custGeom>
            <a:avLst/>
            <a:gdLst>
              <a:gd name="connsiteX0" fmla="*/ 0 w 4027625"/>
              <a:gd name="connsiteY0" fmla="*/ 0 h 373161"/>
              <a:gd name="connsiteX1" fmla="*/ 3454400 w 4027625"/>
              <a:gd name="connsiteY1" fmla="*/ 319852 h 373161"/>
              <a:gd name="connsiteX2" fmla="*/ 3439348 w 4027625"/>
              <a:gd name="connsiteY2" fmla="*/ 319852 h 373161"/>
              <a:gd name="connsiteX0" fmla="*/ 0 w 4079678"/>
              <a:gd name="connsiteY0" fmla="*/ 0 h 734091"/>
              <a:gd name="connsiteX1" fmla="*/ 3454400 w 4079678"/>
              <a:gd name="connsiteY1" fmla="*/ 319852 h 734091"/>
              <a:gd name="connsiteX2" fmla="*/ 3785540 w 4079678"/>
              <a:gd name="connsiteY2" fmla="*/ 707437 h 734091"/>
              <a:gd name="connsiteX0" fmla="*/ 0 w 3785540"/>
              <a:gd name="connsiteY0" fmla="*/ 0 h 707437"/>
              <a:gd name="connsiteX1" fmla="*/ 3785540 w 3785540"/>
              <a:gd name="connsiteY1" fmla="*/ 707437 h 707437"/>
              <a:gd name="connsiteX0" fmla="*/ 0 w 3443111"/>
              <a:gd name="connsiteY0" fmla="*/ 0 h 316089"/>
              <a:gd name="connsiteX1" fmla="*/ 3443111 w 3443111"/>
              <a:gd name="connsiteY1" fmla="*/ 316089 h 316089"/>
              <a:gd name="connsiteX0" fmla="*/ 0 w 3443111"/>
              <a:gd name="connsiteY0" fmla="*/ 0 h 316089"/>
              <a:gd name="connsiteX1" fmla="*/ 3443111 w 3443111"/>
              <a:gd name="connsiteY1" fmla="*/ 316089 h 316089"/>
              <a:gd name="connsiteX0" fmla="*/ 0 w 3443111"/>
              <a:gd name="connsiteY0" fmla="*/ 0 h 316089"/>
              <a:gd name="connsiteX1" fmla="*/ 3443111 w 3443111"/>
              <a:gd name="connsiteY1" fmla="*/ 316089 h 316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443111" h="316089">
                <a:moveTo>
                  <a:pt x="0" y="0"/>
                </a:moveTo>
                <a:cubicBezTo>
                  <a:pt x="1158993" y="158044"/>
                  <a:pt x="2291644" y="278459"/>
                  <a:pt x="3443111" y="316089"/>
                </a:cubicBezTo>
              </a:path>
            </a:pathLst>
          </a:custGeom>
          <a:ln w="28575">
            <a:solidFill>
              <a:srgbClr val="DE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Volný tvar 9"/>
          <p:cNvSpPr/>
          <p:nvPr/>
        </p:nvSpPr>
        <p:spPr>
          <a:xfrm>
            <a:off x="861719" y="1554104"/>
            <a:ext cx="3439348" cy="1403585"/>
          </a:xfrm>
          <a:custGeom>
            <a:avLst/>
            <a:gdLst>
              <a:gd name="connsiteX0" fmla="*/ 0 w 3439348"/>
              <a:gd name="connsiteY0" fmla="*/ 0 h 1403585"/>
              <a:gd name="connsiteX1" fmla="*/ 3439348 w 3439348"/>
              <a:gd name="connsiteY1" fmla="*/ 1403585 h 1403585"/>
              <a:gd name="connsiteX2" fmla="*/ 3439348 w 3439348"/>
              <a:gd name="connsiteY2" fmla="*/ 1403585 h 1403585"/>
              <a:gd name="connsiteX0" fmla="*/ 0 w 3439348"/>
              <a:gd name="connsiteY0" fmla="*/ 0 h 1403585"/>
              <a:gd name="connsiteX1" fmla="*/ 3439348 w 3439348"/>
              <a:gd name="connsiteY1" fmla="*/ 1403585 h 1403585"/>
              <a:gd name="connsiteX2" fmla="*/ 3439348 w 3439348"/>
              <a:gd name="connsiteY2" fmla="*/ 1403585 h 1403585"/>
              <a:gd name="connsiteX0" fmla="*/ 0 w 3439348"/>
              <a:gd name="connsiteY0" fmla="*/ 0 h 1403585"/>
              <a:gd name="connsiteX1" fmla="*/ 3439348 w 3439348"/>
              <a:gd name="connsiteY1" fmla="*/ 1403585 h 1403585"/>
              <a:gd name="connsiteX2" fmla="*/ 3439348 w 3439348"/>
              <a:gd name="connsiteY2" fmla="*/ 1403585 h 1403585"/>
              <a:gd name="connsiteX0" fmla="*/ 0 w 3439348"/>
              <a:gd name="connsiteY0" fmla="*/ 0 h 1403585"/>
              <a:gd name="connsiteX1" fmla="*/ 3439348 w 3439348"/>
              <a:gd name="connsiteY1" fmla="*/ 1403585 h 1403585"/>
              <a:gd name="connsiteX2" fmla="*/ 3439348 w 3439348"/>
              <a:gd name="connsiteY2" fmla="*/ 1403585 h 1403585"/>
              <a:gd name="connsiteX0" fmla="*/ 0 w 3439348"/>
              <a:gd name="connsiteY0" fmla="*/ 0 h 1403585"/>
              <a:gd name="connsiteX1" fmla="*/ 3439348 w 3439348"/>
              <a:gd name="connsiteY1" fmla="*/ 1403585 h 1403585"/>
              <a:gd name="connsiteX2" fmla="*/ 3439348 w 3439348"/>
              <a:gd name="connsiteY2" fmla="*/ 1403585 h 14035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39348" h="1403585">
                <a:moveTo>
                  <a:pt x="0" y="0"/>
                </a:moveTo>
                <a:cubicBezTo>
                  <a:pt x="649738" y="817818"/>
                  <a:pt x="1732217" y="1180315"/>
                  <a:pt x="3439348" y="1403585"/>
                </a:cubicBezTo>
                <a:lnTo>
                  <a:pt x="3439348" y="1403585"/>
                </a:lnTo>
              </a:path>
            </a:pathLst>
          </a:custGeom>
          <a:ln w="28575">
            <a:solidFill>
              <a:srgbClr val="3366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Volný tvar 10"/>
          <p:cNvSpPr/>
          <p:nvPr/>
        </p:nvSpPr>
        <p:spPr>
          <a:xfrm>
            <a:off x="5507097" y="1315156"/>
            <a:ext cx="3221096" cy="2080919"/>
          </a:xfrm>
          <a:custGeom>
            <a:avLst/>
            <a:gdLst>
              <a:gd name="connsiteX0" fmla="*/ 0 w 4027625"/>
              <a:gd name="connsiteY0" fmla="*/ 0 h 373161"/>
              <a:gd name="connsiteX1" fmla="*/ 3454400 w 4027625"/>
              <a:gd name="connsiteY1" fmla="*/ 319852 h 373161"/>
              <a:gd name="connsiteX2" fmla="*/ 3439348 w 4027625"/>
              <a:gd name="connsiteY2" fmla="*/ 319852 h 373161"/>
              <a:gd name="connsiteX0" fmla="*/ 0 w 4079678"/>
              <a:gd name="connsiteY0" fmla="*/ 0 h 734091"/>
              <a:gd name="connsiteX1" fmla="*/ 3454400 w 4079678"/>
              <a:gd name="connsiteY1" fmla="*/ 319852 h 734091"/>
              <a:gd name="connsiteX2" fmla="*/ 3785540 w 4079678"/>
              <a:gd name="connsiteY2" fmla="*/ 707437 h 734091"/>
              <a:gd name="connsiteX0" fmla="*/ 0 w 3785540"/>
              <a:gd name="connsiteY0" fmla="*/ 0 h 707437"/>
              <a:gd name="connsiteX1" fmla="*/ 3785540 w 3785540"/>
              <a:gd name="connsiteY1" fmla="*/ 707437 h 707437"/>
              <a:gd name="connsiteX0" fmla="*/ 0 w 3443111"/>
              <a:gd name="connsiteY0" fmla="*/ 0 h 316089"/>
              <a:gd name="connsiteX1" fmla="*/ 3443111 w 3443111"/>
              <a:gd name="connsiteY1" fmla="*/ 316089 h 316089"/>
              <a:gd name="connsiteX0" fmla="*/ 0 w 3443111"/>
              <a:gd name="connsiteY0" fmla="*/ 0 h 316089"/>
              <a:gd name="connsiteX1" fmla="*/ 3443111 w 3443111"/>
              <a:gd name="connsiteY1" fmla="*/ 316089 h 316089"/>
              <a:gd name="connsiteX0" fmla="*/ 0 w 3443111"/>
              <a:gd name="connsiteY0" fmla="*/ 0 h 316089"/>
              <a:gd name="connsiteX1" fmla="*/ 3443111 w 3443111"/>
              <a:gd name="connsiteY1" fmla="*/ 316089 h 316089"/>
              <a:gd name="connsiteX0" fmla="*/ 0 w 3221096"/>
              <a:gd name="connsiteY0" fmla="*/ 0 h 2080919"/>
              <a:gd name="connsiteX1" fmla="*/ 3221096 w 3221096"/>
              <a:gd name="connsiteY1" fmla="*/ 2080919 h 2080919"/>
              <a:gd name="connsiteX0" fmla="*/ 0 w 3221096"/>
              <a:gd name="connsiteY0" fmla="*/ 0 h 2174992"/>
              <a:gd name="connsiteX1" fmla="*/ 3221096 w 3221096"/>
              <a:gd name="connsiteY1" fmla="*/ 2080919 h 2174992"/>
              <a:gd name="connsiteX0" fmla="*/ 0 w 3221096"/>
              <a:gd name="connsiteY0" fmla="*/ 0 h 2174992"/>
              <a:gd name="connsiteX1" fmla="*/ 3221096 w 3221096"/>
              <a:gd name="connsiteY1" fmla="*/ 2080919 h 2174992"/>
              <a:gd name="connsiteX0" fmla="*/ 0 w 3221096"/>
              <a:gd name="connsiteY0" fmla="*/ 0 h 2174992"/>
              <a:gd name="connsiteX1" fmla="*/ 3221096 w 3221096"/>
              <a:gd name="connsiteY1" fmla="*/ 2080919 h 2174992"/>
              <a:gd name="connsiteX0" fmla="*/ 0 w 3221096"/>
              <a:gd name="connsiteY0" fmla="*/ 0 h 2080919"/>
              <a:gd name="connsiteX1" fmla="*/ 3221096 w 3221096"/>
              <a:gd name="connsiteY1" fmla="*/ 2080919 h 2080919"/>
              <a:gd name="connsiteX0" fmla="*/ 0 w 3221096"/>
              <a:gd name="connsiteY0" fmla="*/ 0 h 2080919"/>
              <a:gd name="connsiteX1" fmla="*/ 3221096 w 3221096"/>
              <a:gd name="connsiteY1" fmla="*/ 2080919 h 2080919"/>
              <a:gd name="connsiteX0" fmla="*/ 0 w 3221096"/>
              <a:gd name="connsiteY0" fmla="*/ 0 h 2080919"/>
              <a:gd name="connsiteX1" fmla="*/ 3221096 w 3221096"/>
              <a:gd name="connsiteY1" fmla="*/ 2080919 h 2080919"/>
              <a:gd name="connsiteX0" fmla="*/ 0 w 3221096"/>
              <a:gd name="connsiteY0" fmla="*/ 0 h 2080919"/>
              <a:gd name="connsiteX1" fmla="*/ 3221096 w 3221096"/>
              <a:gd name="connsiteY1" fmla="*/ 2080919 h 2080919"/>
              <a:gd name="connsiteX0" fmla="*/ 0 w 3221096"/>
              <a:gd name="connsiteY0" fmla="*/ 0 h 2080919"/>
              <a:gd name="connsiteX1" fmla="*/ 671688 w 3221096"/>
              <a:gd name="connsiteY1" fmla="*/ 1412992 h 2080919"/>
              <a:gd name="connsiteX2" fmla="*/ 3221096 w 3221096"/>
              <a:gd name="connsiteY2" fmla="*/ 2080919 h 2080919"/>
              <a:gd name="connsiteX0" fmla="*/ 0 w 3221096"/>
              <a:gd name="connsiteY0" fmla="*/ 0 h 2144889"/>
              <a:gd name="connsiteX1" fmla="*/ 619007 w 3221096"/>
              <a:gd name="connsiteY1" fmla="*/ 1480726 h 2144889"/>
              <a:gd name="connsiteX2" fmla="*/ 3221096 w 3221096"/>
              <a:gd name="connsiteY2" fmla="*/ 2080919 h 2144889"/>
              <a:gd name="connsiteX0" fmla="*/ 0 w 3221096"/>
              <a:gd name="connsiteY0" fmla="*/ 0 h 2144889"/>
              <a:gd name="connsiteX1" fmla="*/ 619007 w 3221096"/>
              <a:gd name="connsiteY1" fmla="*/ 1480726 h 2144889"/>
              <a:gd name="connsiteX2" fmla="*/ 3221096 w 3221096"/>
              <a:gd name="connsiteY2" fmla="*/ 2080919 h 2144889"/>
              <a:gd name="connsiteX0" fmla="*/ 0 w 3221096"/>
              <a:gd name="connsiteY0" fmla="*/ 0 h 2144889"/>
              <a:gd name="connsiteX1" fmla="*/ 619007 w 3221096"/>
              <a:gd name="connsiteY1" fmla="*/ 1480726 h 2144889"/>
              <a:gd name="connsiteX2" fmla="*/ 3221096 w 3221096"/>
              <a:gd name="connsiteY2" fmla="*/ 2080919 h 2144889"/>
              <a:gd name="connsiteX0" fmla="*/ 0 w 3221096"/>
              <a:gd name="connsiteY0" fmla="*/ 0 h 2144889"/>
              <a:gd name="connsiteX1" fmla="*/ 619007 w 3221096"/>
              <a:gd name="connsiteY1" fmla="*/ 1480726 h 2144889"/>
              <a:gd name="connsiteX2" fmla="*/ 3221096 w 3221096"/>
              <a:gd name="connsiteY2" fmla="*/ 2080919 h 2144889"/>
              <a:gd name="connsiteX0" fmla="*/ 0 w 3221096"/>
              <a:gd name="connsiteY0" fmla="*/ 0 h 2144889"/>
              <a:gd name="connsiteX1" fmla="*/ 619007 w 3221096"/>
              <a:gd name="connsiteY1" fmla="*/ 1480726 h 2144889"/>
              <a:gd name="connsiteX2" fmla="*/ 3221096 w 3221096"/>
              <a:gd name="connsiteY2" fmla="*/ 2080919 h 2144889"/>
              <a:gd name="connsiteX0" fmla="*/ 0 w 3221096"/>
              <a:gd name="connsiteY0" fmla="*/ 0 h 2080919"/>
              <a:gd name="connsiteX1" fmla="*/ 619007 w 3221096"/>
              <a:gd name="connsiteY1" fmla="*/ 1480726 h 2080919"/>
              <a:gd name="connsiteX2" fmla="*/ 3221096 w 3221096"/>
              <a:gd name="connsiteY2" fmla="*/ 2080919 h 2080919"/>
              <a:gd name="connsiteX0" fmla="*/ 0 w 3221096"/>
              <a:gd name="connsiteY0" fmla="*/ 0 h 2080919"/>
              <a:gd name="connsiteX1" fmla="*/ 619007 w 3221096"/>
              <a:gd name="connsiteY1" fmla="*/ 1480726 h 2080919"/>
              <a:gd name="connsiteX2" fmla="*/ 3221096 w 3221096"/>
              <a:gd name="connsiteY2" fmla="*/ 2080919 h 2080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221096" h="2080919">
                <a:moveTo>
                  <a:pt x="0" y="0"/>
                </a:moveTo>
                <a:cubicBezTo>
                  <a:pt x="40765" y="297901"/>
                  <a:pt x="192807" y="1068583"/>
                  <a:pt x="619007" y="1480726"/>
                </a:cubicBezTo>
                <a:cubicBezTo>
                  <a:pt x="1192861" y="1911585"/>
                  <a:pt x="2013185" y="2001896"/>
                  <a:pt x="3221096" y="2080919"/>
                </a:cubicBezTo>
              </a:path>
            </a:pathLst>
          </a:custGeom>
          <a:ln w="28575">
            <a:solidFill>
              <a:srgbClr val="DE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Volný tvar 11"/>
          <p:cNvSpPr/>
          <p:nvPr/>
        </p:nvSpPr>
        <p:spPr>
          <a:xfrm>
            <a:off x="5322711" y="2086563"/>
            <a:ext cx="3401718" cy="1339614"/>
          </a:xfrm>
          <a:custGeom>
            <a:avLst/>
            <a:gdLst>
              <a:gd name="connsiteX0" fmla="*/ 0 w 3439348"/>
              <a:gd name="connsiteY0" fmla="*/ 0 h 1403585"/>
              <a:gd name="connsiteX1" fmla="*/ 3439348 w 3439348"/>
              <a:gd name="connsiteY1" fmla="*/ 1403585 h 1403585"/>
              <a:gd name="connsiteX2" fmla="*/ 3439348 w 3439348"/>
              <a:gd name="connsiteY2" fmla="*/ 1403585 h 1403585"/>
              <a:gd name="connsiteX0" fmla="*/ 0 w 3439348"/>
              <a:gd name="connsiteY0" fmla="*/ 0 h 1403585"/>
              <a:gd name="connsiteX1" fmla="*/ 3439348 w 3439348"/>
              <a:gd name="connsiteY1" fmla="*/ 1403585 h 1403585"/>
              <a:gd name="connsiteX2" fmla="*/ 3439348 w 3439348"/>
              <a:gd name="connsiteY2" fmla="*/ 1403585 h 1403585"/>
              <a:gd name="connsiteX0" fmla="*/ 0 w 3439348"/>
              <a:gd name="connsiteY0" fmla="*/ 0 h 1403585"/>
              <a:gd name="connsiteX1" fmla="*/ 3439348 w 3439348"/>
              <a:gd name="connsiteY1" fmla="*/ 1403585 h 1403585"/>
              <a:gd name="connsiteX2" fmla="*/ 3439348 w 3439348"/>
              <a:gd name="connsiteY2" fmla="*/ 1403585 h 1403585"/>
              <a:gd name="connsiteX0" fmla="*/ 0 w 3439348"/>
              <a:gd name="connsiteY0" fmla="*/ 0 h 1403585"/>
              <a:gd name="connsiteX1" fmla="*/ 3439348 w 3439348"/>
              <a:gd name="connsiteY1" fmla="*/ 1403585 h 1403585"/>
              <a:gd name="connsiteX2" fmla="*/ 3439348 w 3439348"/>
              <a:gd name="connsiteY2" fmla="*/ 1403585 h 1403585"/>
              <a:gd name="connsiteX0" fmla="*/ 0 w 3439348"/>
              <a:gd name="connsiteY0" fmla="*/ 0 h 1403585"/>
              <a:gd name="connsiteX1" fmla="*/ 3439348 w 3439348"/>
              <a:gd name="connsiteY1" fmla="*/ 1403585 h 1403585"/>
              <a:gd name="connsiteX2" fmla="*/ 3439348 w 3439348"/>
              <a:gd name="connsiteY2" fmla="*/ 1403585 h 1403585"/>
              <a:gd name="connsiteX0" fmla="*/ 0 w 3439348"/>
              <a:gd name="connsiteY0" fmla="*/ 0 h 1403585"/>
              <a:gd name="connsiteX1" fmla="*/ 3439348 w 3439348"/>
              <a:gd name="connsiteY1" fmla="*/ 1403585 h 1403585"/>
              <a:gd name="connsiteX2" fmla="*/ 3439348 w 3439348"/>
              <a:gd name="connsiteY2" fmla="*/ 1403585 h 1403585"/>
              <a:gd name="connsiteX0" fmla="*/ 0 w 3556000"/>
              <a:gd name="connsiteY0" fmla="*/ 0 h 1520236"/>
              <a:gd name="connsiteX1" fmla="*/ 3439348 w 3556000"/>
              <a:gd name="connsiteY1" fmla="*/ 1403585 h 1520236"/>
              <a:gd name="connsiteX2" fmla="*/ 3556000 w 3556000"/>
              <a:gd name="connsiteY2" fmla="*/ 1520236 h 1520236"/>
              <a:gd name="connsiteX0" fmla="*/ 0 w 3439348"/>
              <a:gd name="connsiteY0" fmla="*/ 0 h 1403585"/>
              <a:gd name="connsiteX1" fmla="*/ 3439348 w 3439348"/>
              <a:gd name="connsiteY1" fmla="*/ 1403585 h 1403585"/>
              <a:gd name="connsiteX0" fmla="*/ 0 w 3401718"/>
              <a:gd name="connsiteY0" fmla="*/ 0 h 1339614"/>
              <a:gd name="connsiteX1" fmla="*/ 3401718 w 3401718"/>
              <a:gd name="connsiteY1" fmla="*/ 1339614 h 1339614"/>
              <a:gd name="connsiteX0" fmla="*/ 0 w 3401718"/>
              <a:gd name="connsiteY0" fmla="*/ 0 h 1339614"/>
              <a:gd name="connsiteX1" fmla="*/ 3401718 w 3401718"/>
              <a:gd name="connsiteY1" fmla="*/ 1339614 h 1339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401718" h="1339614">
                <a:moveTo>
                  <a:pt x="0" y="0"/>
                </a:moveTo>
                <a:cubicBezTo>
                  <a:pt x="457827" y="1107567"/>
                  <a:pt x="1284424" y="1191603"/>
                  <a:pt x="3401718" y="1339614"/>
                </a:cubicBezTo>
              </a:path>
            </a:pathLst>
          </a:custGeom>
          <a:ln w="28575">
            <a:solidFill>
              <a:srgbClr val="3366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AutoShape 30"/>
          <p:cNvSpPr>
            <a:spLocks noChangeArrowheads="1"/>
          </p:cNvSpPr>
          <p:nvPr/>
        </p:nvSpPr>
        <p:spPr bwMode="auto">
          <a:xfrm>
            <a:off x="3278659" y="1375719"/>
            <a:ext cx="650791" cy="350815"/>
          </a:xfrm>
          <a:prstGeom prst="wedgeRectCallout">
            <a:avLst>
              <a:gd name="adj1" fmla="val -36146"/>
              <a:gd name="adj2" fmla="val 97499"/>
            </a:avLst>
          </a:prstGeom>
          <a:solidFill>
            <a:srgbClr val="EAEAEA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sz="1600" dirty="0">
                <a:latin typeface="Arial" charset="0"/>
                <a:sym typeface="Symbol"/>
              </a:rPr>
              <a:t>růst</a:t>
            </a:r>
            <a:endParaRPr lang="cs-CZ" sz="1600" i="1" dirty="0">
              <a:latin typeface="Arial" charset="0"/>
            </a:endParaRPr>
          </a:p>
        </p:txBody>
      </p:sp>
      <p:sp>
        <p:nvSpPr>
          <p:cNvPr id="14" name="AutoShape 30"/>
          <p:cNvSpPr>
            <a:spLocks noChangeArrowheads="1"/>
          </p:cNvSpPr>
          <p:nvPr/>
        </p:nvSpPr>
        <p:spPr bwMode="auto">
          <a:xfrm>
            <a:off x="7245178" y="1388076"/>
            <a:ext cx="877330" cy="350815"/>
          </a:xfrm>
          <a:prstGeom prst="wedgeRectCallout">
            <a:avLst>
              <a:gd name="adj1" fmla="val -34298"/>
              <a:gd name="adj2" fmla="val 97499"/>
            </a:avLst>
          </a:prstGeom>
          <a:solidFill>
            <a:srgbClr val="EAEAEA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sz="1600" dirty="0">
                <a:latin typeface="Arial" charset="0"/>
                <a:sym typeface="Symbol"/>
              </a:rPr>
              <a:t>úbytek</a:t>
            </a:r>
            <a:endParaRPr lang="cs-CZ" sz="1600" i="1" dirty="0">
              <a:latin typeface="Arial" charset="0"/>
            </a:endParaRPr>
          </a:p>
        </p:txBody>
      </p:sp>
      <p:cxnSp>
        <p:nvCxnSpPr>
          <p:cNvPr id="16" name="Přímá spojovací šipka 15"/>
          <p:cNvCxnSpPr>
            <a:endCxn id="105473" idx="2"/>
          </p:cNvCxnSpPr>
          <p:nvPr/>
        </p:nvCxnSpPr>
        <p:spPr>
          <a:xfrm flipH="1" flipV="1">
            <a:off x="2353909" y="3958590"/>
            <a:ext cx="84491" cy="588696"/>
          </a:xfrm>
          <a:prstGeom prst="straightConnector1">
            <a:avLst/>
          </a:prstGeom>
          <a:ln w="381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ovací šipka 17"/>
          <p:cNvCxnSpPr/>
          <p:nvPr/>
        </p:nvCxnSpPr>
        <p:spPr>
          <a:xfrm flipV="1">
            <a:off x="3118023" y="3978876"/>
            <a:ext cx="3126258" cy="556054"/>
          </a:xfrm>
          <a:prstGeom prst="straightConnector1">
            <a:avLst/>
          </a:prstGeom>
          <a:ln w="381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Box 3"/>
          <p:cNvSpPr txBox="1">
            <a:spLocks noChangeArrowheads="1"/>
          </p:cNvSpPr>
          <p:nvPr/>
        </p:nvSpPr>
        <p:spPr bwMode="auto">
          <a:xfrm>
            <a:off x="1033224" y="353167"/>
            <a:ext cx="586090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cs-CZ" sz="2400" dirty="0">
                <a:solidFill>
                  <a:srgbClr val="E60000"/>
                </a:solidFill>
                <a:latin typeface="Arial" charset="0"/>
              </a:rPr>
              <a:t>Každý genetický znak vyžaduje vlastní </a:t>
            </a:r>
            <a:r>
              <a:rPr lang="cs-CZ" sz="2400" i="1" dirty="0">
                <a:solidFill>
                  <a:srgbClr val="E60000"/>
                </a:solidFill>
                <a:latin typeface="Arial" charset="0"/>
              </a:rPr>
              <a:t>N</a:t>
            </a:r>
            <a:r>
              <a:rPr lang="cs-CZ" sz="2400" i="1" baseline="-25000" dirty="0">
                <a:solidFill>
                  <a:srgbClr val="E60000"/>
                </a:solidFill>
                <a:latin typeface="Arial" charset="0"/>
              </a:rPr>
              <a:t>e</a:t>
            </a:r>
            <a:endParaRPr lang="cs-CZ" sz="2400" baseline="-25000" dirty="0">
              <a:solidFill>
                <a:srgbClr val="E60000"/>
              </a:solidFill>
              <a:latin typeface="Arial" charset="0"/>
            </a:endParaRPr>
          </a:p>
        </p:txBody>
      </p:sp>
      <p:sp>
        <p:nvSpPr>
          <p:cNvPr id="1028" name="Text Box 6"/>
          <p:cNvSpPr txBox="1">
            <a:spLocks noChangeArrowheads="1"/>
          </p:cNvSpPr>
          <p:nvPr/>
        </p:nvSpPr>
        <p:spPr bwMode="auto">
          <a:xfrm>
            <a:off x="539750" y="1378005"/>
            <a:ext cx="7802136" cy="30469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defTabSz="540000"/>
            <a:r>
              <a:rPr lang="cs-CZ" sz="2400" dirty="0">
                <a:latin typeface="Arial" charset="0"/>
              </a:rPr>
              <a:t>Pro geny na autozomech, pohlavních chromozomech a </a:t>
            </a:r>
            <a:r>
              <a:rPr lang="en-US" sz="2400" dirty="0">
                <a:latin typeface="Arial" charset="0"/>
              </a:rPr>
              <a:t/>
            </a:r>
            <a:br>
              <a:rPr lang="en-US" sz="2400" dirty="0">
                <a:latin typeface="Arial" charset="0"/>
              </a:rPr>
            </a:br>
            <a:r>
              <a:rPr lang="en-US" sz="2400" dirty="0">
                <a:latin typeface="Arial" charset="0"/>
              </a:rPr>
              <a:t>	</a:t>
            </a:r>
            <a:r>
              <a:rPr lang="cs-CZ" sz="2400" dirty="0" err="1">
                <a:latin typeface="Arial" charset="0"/>
              </a:rPr>
              <a:t>mtDNA</a:t>
            </a:r>
            <a:r>
              <a:rPr lang="cs-CZ" sz="2400" dirty="0">
                <a:latin typeface="Arial" charset="0"/>
              </a:rPr>
              <a:t> existuje odlišná efektivní velikost populace:</a:t>
            </a:r>
            <a:br>
              <a:rPr lang="cs-CZ" sz="2400" dirty="0">
                <a:latin typeface="Arial" charset="0"/>
              </a:rPr>
            </a:br>
            <a:r>
              <a:rPr lang="cs-CZ" sz="2400" dirty="0">
                <a:latin typeface="Arial" charset="0"/>
              </a:rPr>
              <a:t>  </a:t>
            </a:r>
            <a:br>
              <a:rPr lang="cs-CZ" sz="2400" dirty="0">
                <a:latin typeface="Arial" charset="0"/>
              </a:rPr>
            </a:br>
            <a:r>
              <a:rPr lang="cs-CZ" sz="2400" dirty="0">
                <a:latin typeface="Arial" charset="0"/>
              </a:rPr>
              <a:t>autozomy:	    </a:t>
            </a:r>
            <a:r>
              <a:rPr lang="en-US" sz="2400" dirty="0">
                <a:latin typeface="Arial" charset="0"/>
              </a:rPr>
              <a:t>	</a:t>
            </a:r>
            <a:r>
              <a:rPr lang="cs-CZ" sz="2400" i="1" dirty="0">
                <a:latin typeface="Arial" charset="0"/>
              </a:rPr>
              <a:t>N</a:t>
            </a:r>
            <a:r>
              <a:rPr lang="cs-CZ" sz="2400" i="1" baseline="-25000" dirty="0">
                <a:latin typeface="Arial" charset="0"/>
              </a:rPr>
              <a:t>e</a:t>
            </a:r>
            <a:r>
              <a:rPr lang="cs-CZ" sz="2400" dirty="0">
                <a:latin typeface="Arial" charset="0"/>
              </a:rPr>
              <a:t>	</a:t>
            </a:r>
            <a:r>
              <a:rPr lang="en-US" sz="2400" dirty="0">
                <a:latin typeface="Arial" charset="0"/>
              </a:rPr>
              <a:t>	</a:t>
            </a:r>
            <a:r>
              <a:rPr lang="en-US" sz="2400" dirty="0" err="1">
                <a:latin typeface="Arial" charset="0"/>
              </a:rPr>
              <a:t>nebo</a:t>
            </a:r>
            <a:r>
              <a:rPr lang="en-US" sz="2400" dirty="0">
                <a:latin typeface="Arial" charset="0"/>
              </a:rPr>
              <a:t>	</a:t>
            </a:r>
            <a:r>
              <a:rPr lang="cs-CZ" sz="2400" dirty="0">
                <a:latin typeface="Arial" charset="0"/>
              </a:rPr>
              <a:t>4</a:t>
            </a:r>
            <a:r>
              <a:rPr lang="cs-CZ" sz="2400" i="1" dirty="0">
                <a:latin typeface="Arial" charset="0"/>
              </a:rPr>
              <a:t>N</a:t>
            </a:r>
            <a:r>
              <a:rPr lang="cs-CZ" sz="2400" i="1" baseline="-25000" dirty="0">
                <a:latin typeface="Arial" charset="0"/>
              </a:rPr>
              <a:t>e</a:t>
            </a:r>
            <a:endParaRPr lang="en-US" sz="2400" i="1" baseline="-25000" dirty="0">
              <a:latin typeface="Arial" charset="0"/>
            </a:endParaRPr>
          </a:p>
          <a:p>
            <a:pPr defTabSz="540000"/>
            <a:r>
              <a:rPr lang="cs-CZ" sz="2400" dirty="0">
                <a:latin typeface="Arial" charset="0"/>
              </a:rPr>
              <a:t/>
            </a:r>
            <a:br>
              <a:rPr lang="cs-CZ" sz="2400" dirty="0">
                <a:latin typeface="Arial" charset="0"/>
              </a:rPr>
            </a:br>
            <a:r>
              <a:rPr lang="cs-CZ" sz="2400" dirty="0">
                <a:latin typeface="Arial" charset="0"/>
              </a:rPr>
              <a:t>X, Z:		</a:t>
            </a:r>
            <a:r>
              <a:rPr lang="en-US" sz="2400" dirty="0">
                <a:latin typeface="Arial" charset="0"/>
              </a:rPr>
              <a:t>	</a:t>
            </a:r>
            <a:r>
              <a:rPr lang="cs-CZ" sz="2400" dirty="0">
                <a:latin typeface="Arial" charset="0"/>
              </a:rPr>
              <a:t>¾</a:t>
            </a:r>
            <a:r>
              <a:rPr lang="cs-CZ" sz="2400" i="1" dirty="0">
                <a:latin typeface="Arial" charset="0"/>
              </a:rPr>
              <a:t>N</a:t>
            </a:r>
            <a:r>
              <a:rPr lang="cs-CZ" sz="2400" i="1" baseline="-25000" dirty="0">
                <a:latin typeface="Arial" charset="0"/>
              </a:rPr>
              <a:t>e</a:t>
            </a:r>
            <a:r>
              <a:rPr lang="cs-CZ" sz="2400" dirty="0">
                <a:latin typeface="Arial" charset="0"/>
              </a:rPr>
              <a:t>	</a:t>
            </a:r>
            <a:r>
              <a:rPr lang="en-US" sz="2400" dirty="0" err="1">
                <a:latin typeface="Arial" charset="0"/>
              </a:rPr>
              <a:t>nebo</a:t>
            </a:r>
            <a:r>
              <a:rPr lang="en-US" sz="2400" dirty="0">
                <a:latin typeface="Arial" charset="0"/>
              </a:rPr>
              <a:t> 	</a:t>
            </a:r>
            <a:r>
              <a:rPr lang="cs-CZ" sz="2400" dirty="0">
                <a:latin typeface="Arial" charset="0"/>
              </a:rPr>
              <a:t>3</a:t>
            </a:r>
            <a:r>
              <a:rPr lang="cs-CZ" sz="2400" i="1" dirty="0">
                <a:latin typeface="Arial" charset="0"/>
              </a:rPr>
              <a:t>N</a:t>
            </a:r>
            <a:r>
              <a:rPr lang="cs-CZ" sz="2400" i="1" baseline="-25000" dirty="0">
                <a:latin typeface="Arial" charset="0"/>
              </a:rPr>
              <a:t>e</a:t>
            </a:r>
            <a:endParaRPr lang="en-US" sz="2400" i="1" baseline="-25000" dirty="0">
              <a:latin typeface="Arial" charset="0"/>
            </a:endParaRPr>
          </a:p>
          <a:p>
            <a:pPr defTabSz="540000"/>
            <a:r>
              <a:rPr lang="cs-CZ" sz="2400" dirty="0">
                <a:latin typeface="Arial" charset="0"/>
              </a:rPr>
              <a:t/>
            </a:r>
            <a:br>
              <a:rPr lang="cs-CZ" sz="2400" dirty="0">
                <a:latin typeface="Arial" charset="0"/>
              </a:rPr>
            </a:br>
            <a:r>
              <a:rPr lang="cs-CZ" sz="2400" dirty="0">
                <a:latin typeface="Arial" charset="0"/>
              </a:rPr>
              <a:t>Y, W, </a:t>
            </a:r>
            <a:r>
              <a:rPr lang="cs-CZ" sz="2400" dirty="0" err="1">
                <a:latin typeface="Arial" charset="0"/>
              </a:rPr>
              <a:t>mtDNA</a:t>
            </a:r>
            <a:r>
              <a:rPr lang="cs-CZ" sz="2400" dirty="0">
                <a:latin typeface="Arial" charset="0"/>
              </a:rPr>
              <a:t>:	¼</a:t>
            </a:r>
            <a:r>
              <a:rPr lang="cs-CZ" sz="2400" i="1" dirty="0">
                <a:latin typeface="Arial" charset="0"/>
              </a:rPr>
              <a:t>N</a:t>
            </a:r>
            <a:r>
              <a:rPr lang="cs-CZ" sz="2400" i="1" baseline="-25000" dirty="0">
                <a:latin typeface="Arial" charset="0"/>
              </a:rPr>
              <a:t>e</a:t>
            </a:r>
            <a:r>
              <a:rPr lang="cs-CZ" sz="2400" dirty="0">
                <a:latin typeface="Arial" charset="0"/>
              </a:rPr>
              <a:t>	</a:t>
            </a:r>
            <a:r>
              <a:rPr lang="en-US" sz="2400" dirty="0" err="1">
                <a:latin typeface="Arial" charset="0"/>
              </a:rPr>
              <a:t>nebo</a:t>
            </a:r>
            <a:r>
              <a:rPr lang="en-US" sz="2400" dirty="0">
                <a:latin typeface="Arial" charset="0"/>
              </a:rPr>
              <a:t> 	</a:t>
            </a:r>
            <a:r>
              <a:rPr lang="cs-CZ" sz="2400" dirty="0">
                <a:latin typeface="Arial" charset="0"/>
              </a:rPr>
              <a:t>1</a:t>
            </a:r>
            <a:r>
              <a:rPr lang="cs-CZ" sz="2400" i="1" dirty="0">
                <a:latin typeface="Arial" charset="0"/>
              </a:rPr>
              <a:t>N</a:t>
            </a:r>
            <a:r>
              <a:rPr lang="cs-CZ" sz="2400" i="1" baseline="-25000" dirty="0">
                <a:latin typeface="Arial" charset="0"/>
              </a:rPr>
              <a:t>e</a:t>
            </a:r>
          </a:p>
        </p:txBody>
      </p:sp>
      <p:sp>
        <p:nvSpPr>
          <p:cNvPr id="7680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7680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7680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3"/>
          <p:cNvSpPr txBox="1">
            <a:spLocks noChangeArrowheads="1"/>
          </p:cNvSpPr>
          <p:nvPr/>
        </p:nvSpPr>
        <p:spPr bwMode="auto">
          <a:xfrm>
            <a:off x="1668677" y="346075"/>
            <a:ext cx="5832648" cy="1077218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cs-CZ" sz="3200" b="1" dirty="0">
                <a:ln w="3175">
                  <a:solidFill>
                    <a:schemeClr val="tx1"/>
                  </a:solidFill>
                </a:ln>
                <a:solidFill>
                  <a:srgbClr val="E80000"/>
                </a:solidFill>
                <a:latin typeface="Arial Black" pitchFamily="34" charset="0"/>
              </a:rPr>
              <a:t>EFEKTIVNÍ VELIKOST POPULACE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539750" y="2021954"/>
            <a:ext cx="762099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HW – nekonečná populace 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 v reálu velikost populace omezená  </a:t>
            </a:r>
          </a:p>
          <a:p>
            <a:pPr defTabSz="540000"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	  vyšší IBD (</a:t>
            </a:r>
            <a:r>
              <a:rPr lang="cs-CZ" sz="2000" dirty="0" err="1">
                <a:latin typeface="Arial" pitchFamily="34" charset="0"/>
                <a:cs typeface="Arial" pitchFamily="34" charset="0"/>
                <a:sym typeface="Symbol"/>
              </a:rPr>
              <a:t>autozygotnost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)</a:t>
            </a:r>
            <a:br>
              <a:rPr lang="cs-CZ" sz="2000" dirty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	  zvyšující se rozptyl frekvencí alel mezi démy v čase</a:t>
            </a:r>
            <a:br>
              <a:rPr lang="cs-CZ" sz="2000" dirty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>
                <a:latin typeface="Arial" pitchFamily="34" charset="0"/>
                <a:cs typeface="Arial" pitchFamily="34" charset="0"/>
              </a:rPr>
              <a:t>	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 fixace/extinkce alel</a:t>
            </a:r>
          </a:p>
          <a:p>
            <a:pPr defTabSz="540000"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všechny tyto jevy nepřímo úměrné velikosti populace 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N</a:t>
            </a:r>
            <a:endParaRPr lang="cs-CZ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539750" y="4854849"/>
            <a:ext cx="80778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Použitím idealizované populace můžeme odvodit přesný kvantitativní </a:t>
            </a:r>
            <a:br>
              <a:rPr lang="cs-CZ" sz="2000" dirty="0">
                <a:latin typeface="Arial" pitchFamily="34" charset="0"/>
                <a:cs typeface="Arial" pitchFamily="34" charset="0"/>
              </a:rPr>
            </a:br>
            <a:r>
              <a:rPr lang="cs-CZ" sz="2000" dirty="0">
                <a:latin typeface="Arial" pitchFamily="34" charset="0"/>
                <a:cs typeface="Arial" pitchFamily="34" charset="0"/>
              </a:rPr>
              <a:t>vztah driftu a velikosti populace 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 </a:t>
            </a:r>
            <a:r>
              <a:rPr lang="cs-CZ" sz="2000" dirty="0" err="1">
                <a:solidFill>
                  <a:srgbClr val="DE0000"/>
                </a:solidFill>
                <a:latin typeface="Arial" pitchFamily="34" charset="0"/>
                <a:cs typeface="Arial" pitchFamily="34" charset="0"/>
                <a:sym typeface="Symbol"/>
              </a:rPr>
              <a:t>Wrightův</a:t>
            </a:r>
            <a:r>
              <a:rPr lang="cs-CZ" sz="2000" dirty="0">
                <a:solidFill>
                  <a:srgbClr val="DE0000"/>
                </a:solidFill>
                <a:latin typeface="Arial" pitchFamily="34" charset="0"/>
                <a:cs typeface="Arial" pitchFamily="34" charset="0"/>
                <a:sym typeface="Symbol"/>
              </a:rPr>
              <a:t>-</a:t>
            </a:r>
            <a:r>
              <a:rPr lang="cs-CZ" sz="2000" dirty="0" err="1">
                <a:solidFill>
                  <a:srgbClr val="DE0000"/>
                </a:solidFill>
                <a:latin typeface="Arial" pitchFamily="34" charset="0"/>
                <a:cs typeface="Arial" pitchFamily="34" charset="0"/>
                <a:sym typeface="Symbol"/>
              </a:rPr>
              <a:t>Fisherův</a:t>
            </a:r>
            <a:r>
              <a:rPr lang="cs-CZ" sz="2000" dirty="0">
                <a:solidFill>
                  <a:srgbClr val="DE0000"/>
                </a:solidFill>
                <a:latin typeface="Arial" pitchFamily="34" charset="0"/>
                <a:cs typeface="Arial" pitchFamily="34" charset="0"/>
                <a:sym typeface="Symbol"/>
              </a:rPr>
              <a:t> model</a:t>
            </a:r>
            <a:endParaRPr lang="cs-CZ" sz="2000" dirty="0">
              <a:solidFill>
                <a:srgbClr val="DE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30"/>
          <p:cNvSpPr>
            <a:spLocks noChangeArrowheads="1"/>
          </p:cNvSpPr>
          <p:nvPr/>
        </p:nvSpPr>
        <p:spPr bwMode="auto">
          <a:xfrm>
            <a:off x="777731" y="3269585"/>
            <a:ext cx="1959552" cy="430213"/>
          </a:xfrm>
          <a:prstGeom prst="wedgeRectCallout">
            <a:avLst>
              <a:gd name="adj1" fmla="val 27237"/>
              <a:gd name="adj2" fmla="val -113564"/>
            </a:avLst>
          </a:prstGeom>
          <a:solidFill>
            <a:srgbClr val="EAEAEA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sz="1600" dirty="0">
                <a:latin typeface="Arial" charset="0"/>
              </a:rPr>
              <a:t>harmonický průměr</a:t>
            </a:r>
          </a:p>
        </p:txBody>
      </p:sp>
      <p:sp>
        <p:nvSpPr>
          <p:cNvPr id="9" name="AutoShape 31"/>
          <p:cNvSpPr>
            <a:spLocks noChangeArrowheads="1"/>
          </p:cNvSpPr>
          <p:nvPr/>
        </p:nvSpPr>
        <p:spPr bwMode="auto">
          <a:xfrm>
            <a:off x="3181891" y="3129917"/>
            <a:ext cx="2922347" cy="792163"/>
          </a:xfrm>
          <a:prstGeom prst="wedgeRectCallout">
            <a:avLst>
              <a:gd name="adj1" fmla="val 39373"/>
              <a:gd name="adj2" fmla="val -84569"/>
            </a:avLst>
          </a:prstGeom>
          <a:solidFill>
            <a:srgbClr val="EAEAEA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sz="1600" dirty="0">
                <a:latin typeface="Arial" charset="0"/>
              </a:rPr>
              <a:t>na rozdíl od </a:t>
            </a:r>
            <a:r>
              <a:rPr lang="cs-CZ" sz="1600" i="1" dirty="0" err="1">
                <a:latin typeface="Arial" charset="0"/>
              </a:rPr>
              <a:t>N</a:t>
            </a:r>
            <a:r>
              <a:rPr lang="cs-CZ" sz="1600" i="1" baseline="-25000" dirty="0" err="1">
                <a:latin typeface="Arial" charset="0"/>
              </a:rPr>
              <a:t>e</a:t>
            </a:r>
            <a:r>
              <a:rPr lang="cs-CZ" sz="1600" i="1" baseline="-25000" dirty="0" err="1">
                <a:latin typeface="Arial" charset="0"/>
                <a:sym typeface="Symbol" pitchFamily="18" charset="2"/>
              </a:rPr>
              <a:t>V</a:t>
            </a:r>
            <a:r>
              <a:rPr lang="cs-CZ" sz="1600" dirty="0">
                <a:latin typeface="Arial" charset="0"/>
                <a:sym typeface="Symbol" pitchFamily="18" charset="2"/>
              </a:rPr>
              <a:t> závislost na rodičovské generaci</a:t>
            </a:r>
          </a:p>
        </p:txBody>
      </p:sp>
      <p:sp>
        <p:nvSpPr>
          <p:cNvPr id="7680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7680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7680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pSp>
        <p:nvGrpSpPr>
          <p:cNvPr id="2" name="Skupina 16"/>
          <p:cNvGrpSpPr/>
          <p:nvPr/>
        </p:nvGrpSpPr>
        <p:grpSpPr>
          <a:xfrm>
            <a:off x="539750" y="346075"/>
            <a:ext cx="8228535" cy="2499826"/>
            <a:chOff x="457200" y="3268065"/>
            <a:chExt cx="8228535" cy="2499826"/>
          </a:xfrm>
        </p:grpSpPr>
        <p:grpSp>
          <p:nvGrpSpPr>
            <p:cNvPr id="3" name="Skupina 15"/>
            <p:cNvGrpSpPr/>
            <p:nvPr/>
          </p:nvGrpSpPr>
          <p:grpSpPr>
            <a:xfrm>
              <a:off x="457200" y="3268065"/>
              <a:ext cx="8228535" cy="1296848"/>
              <a:chOff x="457200" y="3268065"/>
              <a:chExt cx="8228535" cy="1296848"/>
            </a:xfrm>
          </p:grpSpPr>
          <p:sp>
            <p:nvSpPr>
              <p:cNvPr id="6" name="Text Box 28"/>
              <p:cNvSpPr txBox="1">
                <a:spLocks noChangeArrowheads="1"/>
              </p:cNvSpPr>
              <p:nvPr/>
            </p:nvSpPr>
            <p:spPr bwMode="auto">
              <a:xfrm>
                <a:off x="458788" y="3268065"/>
                <a:ext cx="4515980" cy="461665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/>
                <a:r>
                  <a:rPr lang="cs-CZ" sz="2400" dirty="0">
                    <a:solidFill>
                      <a:srgbClr val="E60000"/>
                    </a:solidFill>
                    <a:latin typeface="Arial" charset="0"/>
                  </a:rPr>
                  <a:t>Vliv kolísání populační velikosti:</a:t>
                </a:r>
                <a:endParaRPr lang="cs-CZ" sz="2400" baseline="-25000" dirty="0">
                  <a:solidFill>
                    <a:srgbClr val="E60000"/>
                  </a:solidFill>
                  <a:latin typeface="Arial" charset="0"/>
                </a:endParaRPr>
              </a:p>
            </p:txBody>
          </p:sp>
          <p:sp>
            <p:nvSpPr>
              <p:cNvPr id="7" name="Text Box 29"/>
              <p:cNvSpPr txBox="1">
                <a:spLocks noChangeArrowheads="1"/>
              </p:cNvSpPr>
              <p:nvPr/>
            </p:nvSpPr>
            <p:spPr bwMode="auto">
              <a:xfrm>
                <a:off x="457200" y="3857027"/>
                <a:ext cx="8228535" cy="707886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defTabSz="540000"/>
                <a:r>
                  <a:rPr lang="cs-CZ" sz="2000" dirty="0">
                    <a:latin typeface="Arial" charset="0"/>
                  </a:rPr>
                  <a:t>efektivní velikost lze aproximovat jako </a:t>
                </a:r>
                <a:r>
                  <a:rPr lang="cs-CZ" sz="2000" u="sng" dirty="0">
                    <a:latin typeface="Arial" charset="0"/>
                  </a:rPr>
                  <a:t>harmonický průměr</a:t>
                </a:r>
                <a:r>
                  <a:rPr lang="cs-CZ" sz="2000" dirty="0">
                    <a:latin typeface="Arial" charset="0"/>
                  </a:rPr>
                  <a:t> </a:t>
                </a:r>
                <a:r>
                  <a:rPr lang="cs-CZ" sz="2000" dirty="0">
                    <a:latin typeface="Arial" charset="0"/>
                    <a:sym typeface="Symbol" pitchFamily="18" charset="2"/>
                  </a:rPr>
                  <a:t> velký vliv </a:t>
                </a:r>
                <a:br>
                  <a:rPr lang="cs-CZ" sz="2000" dirty="0">
                    <a:latin typeface="Arial" charset="0"/>
                    <a:sym typeface="Symbol" pitchFamily="18" charset="2"/>
                  </a:rPr>
                </a:br>
                <a:r>
                  <a:rPr lang="cs-CZ" sz="2000" dirty="0">
                    <a:latin typeface="Arial" charset="0"/>
                    <a:sym typeface="Symbol" pitchFamily="18" charset="2"/>
                  </a:rPr>
                  <a:t>	malých </a:t>
                </a:r>
                <a:r>
                  <a:rPr lang="cs-CZ" sz="2000" i="1" dirty="0">
                    <a:latin typeface="Arial" charset="0"/>
                    <a:sym typeface="Symbol" pitchFamily="18" charset="2"/>
                  </a:rPr>
                  <a:t>N</a:t>
                </a:r>
                <a:r>
                  <a:rPr lang="cs-CZ" sz="2000" dirty="0">
                    <a:latin typeface="Arial" charset="0"/>
                    <a:sym typeface="Symbol" pitchFamily="18" charset="2"/>
                  </a:rPr>
                  <a:t>!!</a:t>
                </a:r>
                <a:endParaRPr lang="cs-CZ" i="1" baseline="-25000" dirty="0">
                  <a:latin typeface="Arial" charset="0"/>
                  <a:sym typeface="Symbol" pitchFamily="18" charset="2"/>
                </a:endParaRPr>
              </a:p>
            </p:txBody>
          </p:sp>
        </p:grpSp>
        <p:pic>
          <p:nvPicPr>
            <p:cNvPr id="76803" name="Picture 3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10005" y="4699411"/>
              <a:ext cx="3200400" cy="1066800"/>
            </a:xfrm>
            <a:prstGeom prst="rect">
              <a:avLst/>
            </a:prstGeom>
            <a:noFill/>
          </p:spPr>
        </p:pic>
        <p:pic>
          <p:nvPicPr>
            <p:cNvPr id="76807" name="Picture 7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808668" y="4701091"/>
              <a:ext cx="3486150" cy="1066800"/>
            </a:xfrm>
            <a:prstGeom prst="rect">
              <a:avLst/>
            </a:prstGeom>
            <a:noFill/>
          </p:spPr>
        </p:pic>
      </p:grpSp>
      <p:pic>
        <p:nvPicPr>
          <p:cNvPr id="15" name="Picture 4" descr="http://pad1.whstatic.com/images/thumb/9/9c/Calculate-the-Harmonic-Mean-Step-4.jpg/670px-Calculate-the-Harmonic-Mean-Step-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67706" y="4391025"/>
            <a:ext cx="2494084" cy="1872424"/>
          </a:xfrm>
          <a:prstGeom prst="rect">
            <a:avLst/>
          </a:prstGeom>
          <a:noFill/>
        </p:spPr>
      </p:pic>
      <p:pic>
        <p:nvPicPr>
          <p:cNvPr id="16" name="Picture 6" descr="https://encrypted-tbn0.gstatic.com/images?q=tbn:ANd9GcRff13RjQPSJ9DvQ4AO51wRDuAypXofBW19pFs83y2kSjHaZ7pgSw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6738" y="4386262"/>
            <a:ext cx="2466975" cy="1847851"/>
          </a:xfrm>
          <a:prstGeom prst="rect">
            <a:avLst/>
          </a:prstGeom>
          <a:noFill/>
        </p:spPr>
      </p:pic>
      <p:pic>
        <p:nvPicPr>
          <p:cNvPr id="17" name="Picture 2" descr="http://pad1.whstatic.com/images/thumb/f/f6/Calculate-the-Harmonic-Mean-Step-2.jpg/670px-Calculate-the-Harmonic-Mean-Step-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16635" y="4391025"/>
            <a:ext cx="2523617" cy="1894597"/>
          </a:xfrm>
          <a:prstGeom prst="rect">
            <a:avLst/>
          </a:prstGeom>
          <a:noFill/>
        </p:spPr>
      </p:pic>
      <p:sp>
        <p:nvSpPr>
          <p:cNvPr id="18" name="AutoShape 31"/>
          <p:cNvSpPr>
            <a:spLocks noChangeArrowheads="1"/>
          </p:cNvSpPr>
          <p:nvPr/>
        </p:nvSpPr>
        <p:spPr bwMode="auto">
          <a:xfrm>
            <a:off x="6777708" y="3455311"/>
            <a:ext cx="1987352" cy="792163"/>
          </a:xfrm>
          <a:prstGeom prst="wedgeRectCallout">
            <a:avLst>
              <a:gd name="adj1" fmla="val 2067"/>
              <a:gd name="adj2" fmla="val 125494"/>
            </a:avLst>
          </a:prstGeom>
          <a:solidFill>
            <a:srgbClr val="EAEAEA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sz="1600" dirty="0">
                <a:latin typeface="Arial" charset="0"/>
              </a:rPr>
              <a:t>průměr mnohem blíž nižší hodnotě!</a:t>
            </a:r>
            <a:endParaRPr lang="cs-CZ" sz="1600" dirty="0">
              <a:latin typeface="Arial" charset="0"/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2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/>
          </a:p>
        </p:txBody>
      </p:sp>
      <p:sp>
        <p:nvSpPr>
          <p:cNvPr id="3077" name="Rectangle 4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/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525463" y="355600"/>
            <a:ext cx="4859022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cs-CZ" sz="2400" dirty="0">
                <a:solidFill>
                  <a:srgbClr val="E60000"/>
                </a:solidFill>
                <a:latin typeface="Arial" charset="0"/>
              </a:rPr>
              <a:t>Vliv vychýleného poměru pohlaví: </a:t>
            </a:r>
            <a:endParaRPr lang="cs-CZ" sz="2400" baseline="-25000" dirty="0">
              <a:solidFill>
                <a:srgbClr val="E60000"/>
              </a:solidFill>
              <a:latin typeface="Arial" charset="0"/>
            </a:endParaRPr>
          </a:p>
        </p:txBody>
      </p:sp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523875" y="908050"/>
            <a:ext cx="8074646" cy="116955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defTabSz="540000">
              <a:spcAft>
                <a:spcPts val="1200"/>
              </a:spcAft>
            </a:pPr>
            <a:r>
              <a:rPr lang="cs-CZ" sz="2000" dirty="0">
                <a:latin typeface="Arial" charset="0"/>
              </a:rPr>
              <a:t>předchozí výpočty a aproximace předpokládaly stejný počet samců a </a:t>
            </a:r>
            <a:br>
              <a:rPr lang="cs-CZ" sz="2000" dirty="0">
                <a:latin typeface="Arial" charset="0"/>
              </a:rPr>
            </a:br>
            <a:r>
              <a:rPr lang="cs-CZ" sz="2000" dirty="0">
                <a:latin typeface="Arial" charset="0"/>
              </a:rPr>
              <a:t>	samic přispívajících svými geny do dalších generací</a:t>
            </a:r>
          </a:p>
          <a:p>
            <a:pPr algn="l"/>
            <a:r>
              <a:rPr lang="cs-CZ" sz="2000" i="1" dirty="0" err="1">
                <a:latin typeface="Arial" charset="0"/>
              </a:rPr>
              <a:t>N</a:t>
            </a:r>
            <a:r>
              <a:rPr lang="cs-CZ" sz="2000" i="1" baseline="-25000" dirty="0" err="1">
                <a:latin typeface="Arial" charset="0"/>
              </a:rPr>
              <a:t>m</a:t>
            </a:r>
            <a:r>
              <a:rPr lang="cs-CZ" sz="2000" dirty="0">
                <a:latin typeface="Arial" charset="0"/>
              </a:rPr>
              <a:t> = počet rozmnožujících se samců, </a:t>
            </a:r>
            <a:r>
              <a:rPr lang="cs-CZ" sz="2000" i="1" dirty="0" err="1">
                <a:latin typeface="Arial" charset="0"/>
              </a:rPr>
              <a:t>N</a:t>
            </a:r>
            <a:r>
              <a:rPr lang="cs-CZ" sz="2000" i="1" baseline="-25000" dirty="0" err="1">
                <a:latin typeface="Arial" charset="0"/>
              </a:rPr>
              <a:t>f</a:t>
            </a:r>
            <a:r>
              <a:rPr lang="cs-CZ" sz="2000" dirty="0">
                <a:latin typeface="Arial" charset="0"/>
              </a:rPr>
              <a:t> = počet samic</a:t>
            </a:r>
            <a:endParaRPr lang="cs-CZ" sz="2000" i="1" baseline="-25000" dirty="0">
              <a:latin typeface="Arial" charset="0"/>
            </a:endParaRPr>
          </a:p>
        </p:txBody>
      </p:sp>
      <p:sp>
        <p:nvSpPr>
          <p:cNvPr id="3080" name="Rectangle 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/>
          </a:p>
        </p:txBody>
      </p:sp>
      <p:pic>
        <p:nvPicPr>
          <p:cNvPr id="3081" name="Picture 13" descr="Sexrati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728" y="3682314"/>
            <a:ext cx="3349413" cy="2265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745" name="AutoShape 17"/>
          <p:cNvSpPr>
            <a:spLocks noChangeArrowheads="1"/>
          </p:cNvSpPr>
          <p:nvPr/>
        </p:nvSpPr>
        <p:spPr bwMode="auto">
          <a:xfrm>
            <a:off x="3789406" y="5276668"/>
            <a:ext cx="3336324" cy="885825"/>
          </a:xfrm>
          <a:prstGeom prst="wedgeRectCallout">
            <a:avLst>
              <a:gd name="adj1" fmla="val -59323"/>
              <a:gd name="adj2" fmla="val -65082"/>
            </a:avLst>
          </a:prstGeom>
          <a:solidFill>
            <a:srgbClr val="EAEAEA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dirty="0">
                <a:latin typeface="Arial" charset="0"/>
              </a:rPr>
              <a:t>čím větší odchylky od vyrovnaného poměru pohlaví,</a:t>
            </a:r>
          </a:p>
          <a:p>
            <a:pPr algn="ctr"/>
            <a:r>
              <a:rPr lang="cs-CZ" dirty="0">
                <a:latin typeface="Arial" charset="0"/>
              </a:rPr>
              <a:t>tím nižší </a:t>
            </a:r>
            <a:r>
              <a:rPr lang="cs-CZ" i="1" dirty="0">
                <a:latin typeface="Arial" charset="0"/>
              </a:rPr>
              <a:t>N</a:t>
            </a:r>
            <a:r>
              <a:rPr lang="cs-CZ" i="1" baseline="-25000" dirty="0">
                <a:latin typeface="Arial" charset="0"/>
              </a:rPr>
              <a:t>e</a:t>
            </a:r>
            <a:endParaRPr lang="cs-CZ" i="1" baseline="-25000" dirty="0">
              <a:latin typeface="Arial" charset="0"/>
              <a:sym typeface="Symbol" pitchFamily="18" charset="2"/>
            </a:endParaRPr>
          </a:p>
        </p:txBody>
      </p:sp>
      <p:grpSp>
        <p:nvGrpSpPr>
          <p:cNvPr id="3" name="Group 24"/>
          <p:cNvGrpSpPr>
            <a:grpSpLocks/>
          </p:cNvGrpSpPr>
          <p:nvPr/>
        </p:nvGrpSpPr>
        <p:grpSpPr bwMode="auto">
          <a:xfrm>
            <a:off x="3600300" y="2419648"/>
            <a:ext cx="5210176" cy="2259013"/>
            <a:chOff x="2356" y="1924"/>
            <a:chExt cx="3282" cy="1423"/>
          </a:xfrm>
        </p:grpSpPr>
        <p:graphicFrame>
          <p:nvGraphicFramePr>
            <p:cNvPr id="3074" name="Object 8"/>
            <p:cNvGraphicFramePr>
              <a:graphicFrameLocks noChangeAspect="1"/>
            </p:cNvGraphicFramePr>
            <p:nvPr/>
          </p:nvGraphicFramePr>
          <p:xfrm>
            <a:off x="2539" y="1924"/>
            <a:ext cx="1163" cy="576"/>
          </p:xfrm>
          <a:graphic>
            <a:graphicData uri="http://schemas.openxmlformats.org/presentationml/2006/ole">
              <p:oleObj spid="_x0000_s75794" name="Rovnice" r:id="rId5" imgW="927100" imgH="457200" progId="">
                <p:embed/>
              </p:oleObj>
            </a:graphicData>
          </a:graphic>
        </p:graphicFrame>
        <p:graphicFrame>
          <p:nvGraphicFramePr>
            <p:cNvPr id="3075" name="Object 19"/>
            <p:cNvGraphicFramePr>
              <a:graphicFrameLocks noChangeAspect="1"/>
            </p:cNvGraphicFramePr>
            <p:nvPr/>
          </p:nvGraphicFramePr>
          <p:xfrm>
            <a:off x="4171" y="1924"/>
            <a:ext cx="1274" cy="592"/>
          </p:xfrm>
          <a:graphic>
            <a:graphicData uri="http://schemas.openxmlformats.org/presentationml/2006/ole">
              <p:oleObj spid="_x0000_s75795" name="Rovnice" r:id="rId6" imgW="1016000" imgH="469900" progId="">
                <p:embed/>
              </p:oleObj>
            </a:graphicData>
          </a:graphic>
        </p:graphicFrame>
        <p:sp>
          <p:nvSpPr>
            <p:cNvPr id="3086" name="Line 20"/>
            <p:cNvSpPr>
              <a:spLocks noChangeShapeType="1"/>
            </p:cNvSpPr>
            <p:nvPr/>
          </p:nvSpPr>
          <p:spPr bwMode="auto">
            <a:xfrm>
              <a:off x="3760" y="2196"/>
              <a:ext cx="326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 algn="ctr"/>
              <a:endParaRPr lang="cs-CZ"/>
            </a:p>
          </p:txBody>
        </p:sp>
        <p:sp>
          <p:nvSpPr>
            <p:cNvPr id="3085" name="AutoShape 10"/>
            <p:cNvSpPr>
              <a:spLocks noChangeArrowheads="1"/>
            </p:cNvSpPr>
            <p:nvPr/>
          </p:nvSpPr>
          <p:spPr bwMode="auto">
            <a:xfrm>
              <a:off x="2356" y="2707"/>
              <a:ext cx="3282" cy="640"/>
            </a:xfrm>
            <a:prstGeom prst="wedgeRectCallout">
              <a:avLst>
                <a:gd name="adj1" fmla="val 15606"/>
                <a:gd name="adj2" fmla="val -83771"/>
              </a:avLst>
            </a:prstGeom>
            <a:solidFill>
              <a:srgbClr val="EAEAEA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cs-CZ">
                  <a:latin typeface="Arial" charset="0"/>
                </a:rPr>
                <a:t>z uvedeného vztahu vyplývá, že pokud se v populaci bude rozmnožovat pouze jeden samec, bude </a:t>
              </a:r>
              <a:r>
                <a:rPr lang="cs-CZ" i="1">
                  <a:latin typeface="Arial" charset="0"/>
                </a:rPr>
                <a:t>N</a:t>
              </a:r>
              <a:r>
                <a:rPr lang="cs-CZ" i="1" baseline="-25000">
                  <a:latin typeface="Arial" charset="0"/>
                </a:rPr>
                <a:t>e</a:t>
              </a:r>
              <a:r>
                <a:rPr lang="cs-CZ">
                  <a:latin typeface="Arial" charset="0"/>
                </a:rPr>
                <a:t> </a:t>
              </a:r>
              <a:r>
                <a:rPr lang="cs-CZ">
                  <a:latin typeface="Arial" charset="0"/>
                  <a:sym typeface="Symbol" pitchFamily="18" charset="2"/>
                </a:rPr>
                <a:t> 4 bez ohledu na celkový počet jedinců</a:t>
              </a:r>
              <a:endParaRPr lang="cs-CZ" i="1">
                <a:latin typeface="Arial" charset="0"/>
                <a:sym typeface="Symbol" pitchFamily="18" charset="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3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4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2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/>
          </a:p>
        </p:txBody>
      </p:sp>
      <p:sp>
        <p:nvSpPr>
          <p:cNvPr id="3077" name="Rectangle 4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/>
          </a:p>
        </p:txBody>
      </p:sp>
      <p:sp>
        <p:nvSpPr>
          <p:cNvPr id="3080" name="Rectangle 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/>
          </a:p>
        </p:txBody>
      </p:sp>
      <p:pic>
        <p:nvPicPr>
          <p:cNvPr id="3087" name="Picture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9410" y="1251480"/>
            <a:ext cx="5767761" cy="4986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ovéPole 16"/>
          <p:cNvSpPr txBox="1"/>
          <p:nvPr/>
        </p:nvSpPr>
        <p:spPr>
          <a:xfrm>
            <a:off x="920104" y="634702"/>
            <a:ext cx="71032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>
                <a:latin typeface="Arial" charset="0"/>
              </a:rPr>
              <a:t>vliv poměru pohlaví na </a:t>
            </a:r>
            <a:r>
              <a:rPr lang="cs-CZ" sz="2000" i="1" dirty="0">
                <a:latin typeface="Arial" charset="0"/>
              </a:rPr>
              <a:t>N</a:t>
            </a:r>
            <a:r>
              <a:rPr lang="cs-CZ" sz="2000" i="1" baseline="-25000" dirty="0">
                <a:latin typeface="Arial" charset="0"/>
              </a:rPr>
              <a:t>e</a:t>
            </a:r>
            <a:r>
              <a:rPr lang="cs-CZ" sz="2000" dirty="0">
                <a:latin typeface="Arial" charset="0"/>
              </a:rPr>
              <a:t> odlišný pro různé genetické znaky:</a:t>
            </a:r>
            <a:endParaRPr lang="cs-CZ" sz="20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/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/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525463" y="355600"/>
            <a:ext cx="4859022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cs-CZ" sz="2400">
                <a:solidFill>
                  <a:srgbClr val="E60000"/>
                </a:solidFill>
                <a:latin typeface="Arial" charset="0"/>
              </a:rPr>
              <a:t>Vliv vychýleného poměru pohlaví: </a:t>
            </a:r>
            <a:endParaRPr lang="cs-CZ" sz="2400" baseline="-25000">
              <a:solidFill>
                <a:srgbClr val="E60000"/>
              </a:solidFill>
              <a:latin typeface="Arial" charset="0"/>
            </a:endParaRPr>
          </a:p>
        </p:txBody>
      </p:sp>
      <p:sp>
        <p:nvSpPr>
          <p:cNvPr id="19461" name="Rectangle 6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/>
          </a:p>
        </p:txBody>
      </p:sp>
      <p:pic>
        <p:nvPicPr>
          <p:cNvPr id="19462" name="Picture 9" descr="Elephant-Seal-364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2902" y="266330"/>
            <a:ext cx="3270163" cy="2187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3" name="Picture 10" descr="seal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8697" y="2490248"/>
            <a:ext cx="2895600" cy="192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4" name="Text Box 13"/>
          <p:cNvSpPr txBox="1">
            <a:spLocks noChangeArrowheads="1"/>
          </p:cNvSpPr>
          <p:nvPr/>
        </p:nvSpPr>
        <p:spPr bwMode="auto">
          <a:xfrm>
            <a:off x="506413" y="1125896"/>
            <a:ext cx="5405437" cy="15799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ts val="1000"/>
              </a:spcAft>
            </a:pPr>
            <a:r>
              <a:rPr lang="cs-CZ" sz="2000" dirty="0">
                <a:latin typeface="Arial" charset="0"/>
              </a:rPr>
              <a:t>Př.: rypouš sloní (</a:t>
            </a:r>
            <a:r>
              <a:rPr lang="cs-CZ" sz="2000" i="1" dirty="0" err="1">
                <a:latin typeface="Arial" pitchFamily="34" charset="0"/>
                <a:cs typeface="Arial" pitchFamily="34" charset="0"/>
              </a:rPr>
              <a:t>Mirounga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i="1" dirty="0" err="1">
                <a:latin typeface="Arial" pitchFamily="34" charset="0"/>
                <a:cs typeface="Arial" pitchFamily="34" charset="0"/>
              </a:rPr>
              <a:t>leonina</a:t>
            </a:r>
            <a:r>
              <a:rPr lang="cs-CZ" sz="2000" dirty="0">
                <a:latin typeface="Arial" charset="0"/>
              </a:rPr>
              <a:t>): </a:t>
            </a:r>
          </a:p>
          <a:p>
            <a:pPr algn="l">
              <a:spcAft>
                <a:spcPts val="1000"/>
              </a:spcAft>
            </a:pPr>
            <a:r>
              <a:rPr lang="cs-CZ" sz="2000" dirty="0">
                <a:latin typeface="Arial" charset="0"/>
              </a:rPr>
              <a:t>v harému poměr pohlaví 1:40</a:t>
            </a:r>
          </a:p>
          <a:p>
            <a:pPr algn="l">
              <a:spcAft>
                <a:spcPts val="1000"/>
              </a:spcAft>
            </a:pPr>
            <a:r>
              <a:rPr lang="cs-CZ" sz="2000" dirty="0">
                <a:latin typeface="Arial" charset="0"/>
                <a:sym typeface="Symbol" pitchFamily="18" charset="2"/>
              </a:rPr>
              <a:t>ale efektivní poměr 1:4-5 díky nevěrám a krátké době dominance samce (1-2 roky)</a:t>
            </a:r>
          </a:p>
        </p:txBody>
      </p:sp>
      <p:pic>
        <p:nvPicPr>
          <p:cNvPr id="111618" name="Picture 2" descr="http://upload.wikimedia.org/wikipedia/commons/thumb/d/d3/Cormon_Fernand_Le_harem_Oil_On_Canvas.jpg/1024px-Cormon_Fernand_Le_harem_Oil_On_Canva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6279" y="3224532"/>
            <a:ext cx="3651293" cy="3027293"/>
          </a:xfrm>
          <a:prstGeom prst="rect">
            <a:avLst/>
          </a:prstGeom>
          <a:noFill/>
        </p:spPr>
      </p:pic>
      <p:pic>
        <p:nvPicPr>
          <p:cNvPr id="111620" name="Picture 4" descr="http://upload.wikimedia.org/wikipedia/commons/1/18/Manuscript_of_the_Zanan-nameh_by_Fazil-Yildiz_in_the_University_of_Istanbul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99606" y="3545963"/>
            <a:ext cx="2037209" cy="32173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4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/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/>
          </a:p>
        </p:txBody>
      </p:sp>
      <p:sp>
        <p:nvSpPr>
          <p:cNvPr id="2057" name="Rectangle 25"/>
          <p:cNvSpPr>
            <a:spLocks noChangeArrowheads="1"/>
          </p:cNvSpPr>
          <p:nvPr/>
        </p:nvSpPr>
        <p:spPr bwMode="auto">
          <a:xfrm>
            <a:off x="0" y="3119438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/>
          </a:p>
        </p:txBody>
      </p:sp>
      <p:sp>
        <p:nvSpPr>
          <p:cNvPr id="5" name="Rectangle 14"/>
          <p:cNvSpPr>
            <a:spLocks noChangeArrowheads="1"/>
          </p:cNvSpPr>
          <p:nvPr/>
        </p:nvSpPr>
        <p:spPr bwMode="auto">
          <a:xfrm>
            <a:off x="506413" y="1203060"/>
            <a:ext cx="8291512" cy="21698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defTabSz="540000">
              <a:spcAft>
                <a:spcPts val="1200"/>
              </a:spcAft>
            </a:pPr>
            <a:r>
              <a:rPr lang="cs-CZ" sz="2000" dirty="0">
                <a:latin typeface="Arial" charset="0"/>
              </a:rPr>
              <a:t>Jestliže na gen působí selekce, je rozptyl v počtu potomků mezi jedinci</a:t>
            </a:r>
            <a:br>
              <a:rPr lang="cs-CZ" sz="2000" dirty="0">
                <a:latin typeface="Arial" charset="0"/>
              </a:rPr>
            </a:br>
            <a:r>
              <a:rPr lang="cs-CZ" sz="2000" dirty="0">
                <a:latin typeface="Arial" charset="0"/>
              </a:rPr>
              <a:t> 	v populaci vysoký (jedinci s výhodnou alelou zanechají více 	potomstva)</a:t>
            </a:r>
          </a:p>
          <a:p>
            <a:pPr algn="l">
              <a:spcAft>
                <a:spcPts val="600"/>
              </a:spcAft>
            </a:pPr>
            <a:r>
              <a:rPr lang="cs-CZ" sz="2000" dirty="0">
                <a:latin typeface="Arial" charset="0"/>
                <a:sym typeface="Symbol" pitchFamily="18" charset="2"/>
              </a:rPr>
              <a:t> </a:t>
            </a:r>
            <a:r>
              <a:rPr lang="cs-CZ" sz="2000" i="1" dirty="0">
                <a:latin typeface="Arial" charset="0"/>
              </a:rPr>
              <a:t>N</a:t>
            </a:r>
            <a:r>
              <a:rPr lang="cs-CZ" sz="2000" i="1" baseline="-25000" dirty="0">
                <a:latin typeface="Arial" charset="0"/>
              </a:rPr>
              <a:t>e</a:t>
            </a:r>
            <a:r>
              <a:rPr lang="cs-CZ" sz="2000" dirty="0">
                <a:latin typeface="Arial" charset="0"/>
              </a:rPr>
              <a:t> pro tento gen </a:t>
            </a:r>
            <a:r>
              <a:rPr lang="cs-CZ" sz="2000" u="sng" dirty="0">
                <a:latin typeface="Arial" charset="0"/>
              </a:rPr>
              <a:t>nižší</a:t>
            </a:r>
            <a:r>
              <a:rPr lang="cs-CZ" sz="2000" dirty="0">
                <a:latin typeface="Arial" charset="0"/>
              </a:rPr>
              <a:t> než pro gen selektivně neutrální</a:t>
            </a:r>
            <a:br>
              <a:rPr lang="cs-CZ" sz="2000" dirty="0">
                <a:latin typeface="Arial" charset="0"/>
              </a:rPr>
            </a:br>
            <a:endParaRPr lang="cs-CZ" sz="2000" dirty="0">
              <a:latin typeface="Arial" charset="0"/>
            </a:endParaRPr>
          </a:p>
          <a:p>
            <a:pPr algn="l">
              <a:spcAft>
                <a:spcPts val="600"/>
              </a:spcAft>
            </a:pPr>
            <a:r>
              <a:rPr lang="cs-CZ" sz="2000" dirty="0">
                <a:latin typeface="Arial" charset="0"/>
              </a:rPr>
              <a:t>Platí i pro části genů!</a:t>
            </a:r>
            <a:endParaRPr lang="en-US" sz="2000" dirty="0">
              <a:latin typeface="Arial" charset="0"/>
            </a:endParaRPr>
          </a:p>
        </p:txBody>
      </p:sp>
      <p:sp>
        <p:nvSpPr>
          <p:cNvPr id="6" name="Text Box 15"/>
          <p:cNvSpPr txBox="1">
            <a:spLocks noChangeArrowheads="1"/>
          </p:cNvSpPr>
          <p:nvPr/>
        </p:nvSpPr>
        <p:spPr bwMode="auto">
          <a:xfrm>
            <a:off x="508000" y="485775"/>
            <a:ext cx="2733441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cs-CZ" sz="2400" dirty="0">
                <a:solidFill>
                  <a:srgbClr val="E60000"/>
                </a:solidFill>
                <a:latin typeface="Arial" charset="0"/>
              </a:rPr>
              <a:t>Geny pod selekcí: </a:t>
            </a:r>
            <a:endParaRPr lang="cs-CZ" sz="2400" baseline="-25000" dirty="0">
              <a:solidFill>
                <a:srgbClr val="E60000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Skupina 9"/>
          <p:cNvGrpSpPr/>
          <p:nvPr/>
        </p:nvGrpSpPr>
        <p:grpSpPr>
          <a:xfrm>
            <a:off x="5878652" y="315913"/>
            <a:ext cx="1409487" cy="1973528"/>
            <a:chOff x="5878652" y="315913"/>
            <a:chExt cx="1409487" cy="1973528"/>
          </a:xfrm>
        </p:grpSpPr>
        <p:pic>
          <p:nvPicPr>
            <p:cNvPr id="3" name="Picture 6" descr="https://faculty.etsu.edu/gardnerr/mathbio/wright1.gi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878652" y="315913"/>
              <a:ext cx="1409487" cy="1646237"/>
            </a:xfrm>
            <a:prstGeom prst="rect">
              <a:avLst/>
            </a:prstGeom>
            <a:noFill/>
          </p:spPr>
        </p:pic>
        <p:sp>
          <p:nvSpPr>
            <p:cNvPr id="4" name="TextovéPole 3"/>
            <p:cNvSpPr txBox="1"/>
            <p:nvPr/>
          </p:nvSpPr>
          <p:spPr>
            <a:xfrm>
              <a:off x="6067313" y="1950887"/>
              <a:ext cx="102573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600" dirty="0">
                  <a:latin typeface="Arial" pitchFamily="34" charset="0"/>
                  <a:cs typeface="Arial" pitchFamily="34" charset="0"/>
                </a:rPr>
                <a:t>S. </a:t>
              </a:r>
              <a:r>
                <a:rPr lang="cs-CZ" sz="1600" dirty="0" err="1">
                  <a:latin typeface="Arial" pitchFamily="34" charset="0"/>
                  <a:cs typeface="Arial" pitchFamily="34" charset="0"/>
                </a:rPr>
                <a:t>Wright</a:t>
              </a:r>
              <a:endParaRPr lang="cs-CZ" sz="16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9" name="Skupina 8"/>
          <p:cNvGrpSpPr/>
          <p:nvPr/>
        </p:nvGrpSpPr>
        <p:grpSpPr>
          <a:xfrm>
            <a:off x="7525283" y="315913"/>
            <a:ext cx="1453762" cy="1971326"/>
            <a:chOff x="7471495" y="2274048"/>
            <a:chExt cx="1453762" cy="1971326"/>
          </a:xfrm>
        </p:grpSpPr>
        <p:pic>
          <p:nvPicPr>
            <p:cNvPr id="2" name="Picture 4" descr="http://trailblazing.royalsociety.org/photos/1922SA.jpg"/>
            <p:cNvPicPr>
              <a:picLocks noChangeAspect="1" noChangeArrowheads="1"/>
            </p:cNvPicPr>
            <p:nvPr/>
          </p:nvPicPr>
          <p:blipFill>
            <a:blip r:embed="rId3" cstate="print"/>
            <a:srcRect b="20464"/>
            <a:stretch>
              <a:fillRect/>
            </a:stretch>
          </p:blipFill>
          <p:spPr bwMode="auto">
            <a:xfrm>
              <a:off x="7471495" y="2274048"/>
              <a:ext cx="1453762" cy="1645920"/>
            </a:xfrm>
            <a:prstGeom prst="rect">
              <a:avLst/>
            </a:prstGeom>
            <a:noFill/>
          </p:spPr>
        </p:pic>
        <p:sp>
          <p:nvSpPr>
            <p:cNvPr id="5" name="TextovéPole 4"/>
            <p:cNvSpPr txBox="1"/>
            <p:nvPr/>
          </p:nvSpPr>
          <p:spPr>
            <a:xfrm>
              <a:off x="7575176" y="3906820"/>
              <a:ext cx="121058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600" dirty="0">
                  <a:latin typeface="Arial" pitchFamily="34" charset="0"/>
                  <a:cs typeface="Arial" pitchFamily="34" charset="0"/>
                </a:rPr>
                <a:t>R.A. </a:t>
              </a:r>
              <a:r>
                <a:rPr lang="cs-CZ" sz="1600" dirty="0" err="1">
                  <a:latin typeface="Arial" pitchFamily="34" charset="0"/>
                  <a:cs typeface="Arial" pitchFamily="34" charset="0"/>
                </a:rPr>
                <a:t>Fisher</a:t>
              </a:r>
              <a:endParaRPr lang="cs-CZ" sz="16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6" name="TextovéPole 5"/>
          <p:cNvSpPr txBox="1"/>
          <p:nvPr/>
        </p:nvSpPr>
        <p:spPr>
          <a:xfrm>
            <a:off x="630238" y="410584"/>
            <a:ext cx="44430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err="1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Wrightova</a:t>
            </a:r>
            <a:r>
              <a:rPr lang="cs-CZ" sz="2400" dirty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cs-CZ" sz="2400" dirty="0" err="1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Fisherova</a:t>
            </a:r>
            <a:r>
              <a:rPr lang="cs-CZ" sz="2400" dirty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 populace: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539750" y="1240037"/>
            <a:ext cx="4794902" cy="51090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diploidní, </a:t>
            </a:r>
            <a:r>
              <a:rPr lang="cs-CZ" sz="2000" u="sng" dirty="0">
                <a:latin typeface="Arial" pitchFamily="34" charset="0"/>
                <a:cs typeface="Arial" pitchFamily="34" charset="0"/>
              </a:rPr>
              <a:t>hermafrodit</a:t>
            </a:r>
          </a:p>
          <a:p>
            <a:pPr>
              <a:spcAft>
                <a:spcPts val="1200"/>
              </a:spcAft>
            </a:pPr>
            <a:r>
              <a:rPr lang="cs-CZ" sz="2000" u="sng" dirty="0">
                <a:latin typeface="Arial" pitchFamily="34" charset="0"/>
                <a:cs typeface="Arial" pitchFamily="34" charset="0"/>
              </a:rPr>
              <a:t>velikost omezená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, žádné fluktuace 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N</a:t>
            </a:r>
            <a:endParaRPr lang="cs-CZ" sz="2000" dirty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náhodné oplození</a:t>
            </a:r>
          </a:p>
          <a:p>
            <a:pPr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kompletní izolace (žádný tok genů)</a:t>
            </a:r>
          </a:p>
          <a:p>
            <a:pPr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diskrétní generace</a:t>
            </a:r>
          </a:p>
          <a:p>
            <a:pPr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žádná věková struktura</a:t>
            </a:r>
          </a:p>
          <a:p>
            <a:pPr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žádná selekce</a:t>
            </a:r>
          </a:p>
          <a:p>
            <a:pPr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rozptyl výběru gamet do další generace</a:t>
            </a:r>
            <a:r>
              <a:rPr lang="cs-CZ" sz="2000" baseline="30000" dirty="0">
                <a:latin typeface="Arial" pitchFamily="34" charset="0"/>
                <a:cs typeface="Arial" pitchFamily="34" charset="0"/>
              </a:rPr>
              <a:t>*)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/>
            </a:r>
            <a:br>
              <a:rPr lang="cs-CZ" sz="2000" dirty="0">
                <a:latin typeface="Arial" pitchFamily="34" charset="0"/>
                <a:cs typeface="Arial" pitchFamily="34" charset="0"/>
              </a:rPr>
            </a:b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 </a:t>
            </a:r>
            <a:r>
              <a:rPr lang="cs-CZ" sz="2000" dirty="0" err="1">
                <a:latin typeface="Arial" pitchFamily="34" charset="0"/>
                <a:cs typeface="Arial" pitchFamily="34" charset="0"/>
                <a:sym typeface="Symbol"/>
              </a:rPr>
              <a:t>Poissonovo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rozdělení</a:t>
            </a:r>
          </a:p>
          <a:p>
            <a:pPr>
              <a:spcAft>
                <a:spcPts val="1200"/>
              </a:spcAft>
            </a:pPr>
            <a:endParaRPr lang="cs-CZ" sz="2000" dirty="0">
              <a:latin typeface="Arial" pitchFamily="34" charset="0"/>
              <a:cs typeface="Arial" pitchFamily="34" charset="0"/>
              <a:sym typeface="Symbol"/>
            </a:endParaRPr>
          </a:p>
          <a:p>
            <a:pPr>
              <a:spcAft>
                <a:spcPts val="1200"/>
              </a:spcAft>
            </a:pPr>
            <a:r>
              <a:rPr lang="cs-CZ" dirty="0">
                <a:latin typeface="Arial" pitchFamily="34" charset="0"/>
                <a:cs typeface="Arial" pitchFamily="34" charset="0"/>
                <a:sym typeface="Symbol"/>
              </a:rPr>
              <a:t>*) tj. každý jedinec může přispět </a:t>
            </a:r>
            <a:br>
              <a:rPr lang="cs-CZ" dirty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dirty="0">
                <a:latin typeface="Arial" pitchFamily="34" charset="0"/>
                <a:cs typeface="Arial" pitchFamily="34" charset="0"/>
                <a:sym typeface="Symbol"/>
              </a:rPr>
              <a:t>   0, 1, 2, 3,… gametami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2" descr="http://upload.wikimedia.org/wikipedia/commons/thumb/1/16/Poisson_pmf.svg/360px-Poisson_pmf.sv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0" y="2283367"/>
            <a:ext cx="3429000" cy="2743201"/>
          </a:xfrm>
          <a:prstGeom prst="rect">
            <a:avLst/>
          </a:prstGeom>
          <a:noFill/>
        </p:spPr>
      </p:pic>
      <p:sp>
        <p:nvSpPr>
          <p:cNvPr id="12" name="AutoShape 17"/>
          <p:cNvSpPr>
            <a:spLocks noChangeArrowheads="1"/>
          </p:cNvSpPr>
          <p:nvPr/>
        </p:nvSpPr>
        <p:spPr bwMode="auto">
          <a:xfrm>
            <a:off x="5330508" y="5028080"/>
            <a:ext cx="3635375" cy="1458782"/>
          </a:xfrm>
          <a:prstGeom prst="wedgeRectCallout">
            <a:avLst>
              <a:gd name="adj1" fmla="val -10793"/>
              <a:gd name="adj2" fmla="val -74798"/>
            </a:avLst>
          </a:prstGeom>
          <a:solidFill>
            <a:srgbClr val="EAEAEA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cs-CZ" sz="1600" dirty="0" err="1">
                <a:solidFill>
                  <a:srgbClr val="DE0000"/>
                </a:solidFill>
                <a:latin typeface="Arial" charset="0"/>
              </a:rPr>
              <a:t>Poissonovo</a:t>
            </a:r>
            <a:r>
              <a:rPr lang="cs-CZ" sz="1600" dirty="0">
                <a:solidFill>
                  <a:srgbClr val="DE0000"/>
                </a:solidFill>
                <a:latin typeface="Arial" charset="0"/>
              </a:rPr>
              <a:t> rozdělení </a:t>
            </a:r>
            <a:r>
              <a:rPr lang="cs-CZ" sz="1600" dirty="0">
                <a:latin typeface="Arial" charset="0"/>
                <a:sym typeface="Symbol"/>
              </a:rPr>
              <a:t> </a:t>
            </a:r>
            <a:r>
              <a:rPr lang="cs-CZ" sz="1600" dirty="0" err="1">
                <a:latin typeface="Arial" charset="0"/>
                <a:sym typeface="Symbol"/>
              </a:rPr>
              <a:t>biomické</a:t>
            </a:r>
            <a:r>
              <a:rPr lang="cs-CZ" sz="1600" dirty="0">
                <a:latin typeface="Arial" charset="0"/>
                <a:sym typeface="Symbol"/>
              </a:rPr>
              <a:t> pro velký počet pokusů (</a:t>
            </a:r>
            <a:r>
              <a:rPr lang="cs-CZ" sz="1600" i="1" dirty="0">
                <a:latin typeface="Arial" charset="0"/>
                <a:sym typeface="Symbol"/>
              </a:rPr>
              <a:t>n </a:t>
            </a:r>
            <a:r>
              <a:rPr lang="cs-CZ" sz="1600" dirty="0">
                <a:latin typeface="Arial" charset="0"/>
                <a:sym typeface="Symbol"/>
              </a:rPr>
              <a:t> ) a malou pravděpodobnost jevu (</a:t>
            </a:r>
            <a:r>
              <a:rPr lang="cs-CZ" sz="1600" i="1" dirty="0">
                <a:latin typeface="Arial" charset="0"/>
                <a:sym typeface="Symbol"/>
              </a:rPr>
              <a:t>p </a:t>
            </a:r>
            <a:r>
              <a:rPr lang="cs-CZ" sz="1600" dirty="0">
                <a:latin typeface="Arial" charset="0"/>
                <a:sym typeface="Symbol"/>
              </a:rPr>
              <a:t> 0)</a:t>
            </a:r>
          </a:p>
          <a:p>
            <a:r>
              <a:rPr lang="cs-CZ" sz="1600" dirty="0">
                <a:latin typeface="Arial" charset="0"/>
                <a:sym typeface="Symbol" pitchFamily="18" charset="2"/>
              </a:rPr>
              <a:t>(v praxi </a:t>
            </a:r>
            <a:r>
              <a:rPr lang="cs-CZ" sz="1600" i="1" dirty="0">
                <a:latin typeface="Arial" charset="0"/>
                <a:sym typeface="Symbol" pitchFamily="18" charset="2"/>
              </a:rPr>
              <a:t>n </a:t>
            </a:r>
            <a:r>
              <a:rPr lang="cs-CZ" sz="1600" dirty="0">
                <a:latin typeface="Arial" charset="0"/>
                <a:sym typeface="Symbol"/>
              </a:rPr>
              <a:t> 30; </a:t>
            </a:r>
            <a:r>
              <a:rPr lang="cs-CZ" sz="1600" i="1" dirty="0">
                <a:latin typeface="Arial" charset="0"/>
                <a:sym typeface="Symbol"/>
              </a:rPr>
              <a:t>p </a:t>
            </a:r>
            <a:r>
              <a:rPr lang="cs-CZ" sz="1600" dirty="0">
                <a:latin typeface="Arial" charset="0"/>
                <a:sym typeface="Symbol"/>
              </a:rPr>
              <a:t> 1/10, pak  = </a:t>
            </a:r>
            <a:r>
              <a:rPr lang="cs-CZ" sz="1600" i="1" dirty="0" err="1">
                <a:latin typeface="Arial" charset="0"/>
                <a:sym typeface="Symbol"/>
              </a:rPr>
              <a:t>np</a:t>
            </a:r>
            <a:r>
              <a:rPr lang="cs-CZ" sz="1600" dirty="0">
                <a:latin typeface="Arial" charset="0"/>
                <a:sym typeface="Symbol"/>
              </a:rPr>
              <a:t>)</a:t>
            </a:r>
          </a:p>
          <a:p>
            <a:r>
              <a:rPr lang="cs-CZ" sz="1600" dirty="0">
                <a:latin typeface="Arial" charset="0"/>
                <a:sym typeface="Symbol"/>
              </a:rPr>
              <a:t>např. mutace</a:t>
            </a:r>
            <a:endParaRPr lang="cs-CZ" sz="1600" dirty="0">
              <a:latin typeface="Arial" charset="0"/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539750" y="346075"/>
            <a:ext cx="8329524" cy="33547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Efektivní velikost populace </a:t>
            </a:r>
            <a:r>
              <a:rPr lang="cs-CZ" sz="2000" i="1" dirty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cs-CZ" sz="2000" i="1" baseline="-25000" dirty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cs-CZ" sz="2000" dirty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nám umožňuje měřit sílu driftu v</a:t>
            </a:r>
          </a:p>
          <a:p>
            <a:r>
              <a:rPr lang="cs-CZ" sz="2000" dirty="0">
                <a:latin typeface="Arial" pitchFamily="34" charset="0"/>
                <a:cs typeface="Arial" pitchFamily="34" charset="0"/>
              </a:rPr>
              <a:t>neideální populaci</a:t>
            </a:r>
          </a:p>
          <a:p>
            <a:endParaRPr lang="cs-CZ" sz="2000" dirty="0">
              <a:latin typeface="Arial" pitchFamily="34" charset="0"/>
              <a:cs typeface="Arial" pitchFamily="34" charset="0"/>
            </a:endParaRPr>
          </a:p>
          <a:p>
            <a:pPr defTabSz="540000">
              <a:spcAft>
                <a:spcPts val="1200"/>
              </a:spcAft>
            </a:pPr>
            <a:endParaRPr lang="cs-CZ" sz="2000" dirty="0">
              <a:latin typeface="Arial" pitchFamily="34" charset="0"/>
              <a:cs typeface="Arial" pitchFamily="34" charset="0"/>
            </a:endParaRPr>
          </a:p>
          <a:p>
            <a:pPr defTabSz="540000">
              <a:spcAft>
                <a:spcPts val="1200"/>
              </a:spcAft>
            </a:pPr>
            <a:r>
              <a:rPr lang="cs-CZ" sz="2000" dirty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Efektivní velikost populace = počet jedinců idealizované populace, která</a:t>
            </a:r>
            <a:br>
              <a:rPr lang="cs-CZ" sz="2000" dirty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</a:br>
            <a:r>
              <a:rPr lang="cs-CZ" sz="2000" dirty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vykazuje hodnotu dané populačně genetické veličiny</a:t>
            </a:r>
            <a:r>
              <a:rPr lang="cs-CZ" sz="2000" baseline="30000" dirty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*)</a:t>
            </a:r>
            <a:r>
              <a:rPr lang="cs-CZ" sz="2000" dirty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 rovnou hodnotě</a:t>
            </a:r>
            <a:br>
              <a:rPr lang="cs-CZ" sz="2000" dirty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</a:br>
            <a:r>
              <a:rPr lang="cs-CZ" sz="2000" dirty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této veličiny ve studované neidealizované populaci</a:t>
            </a:r>
            <a:br>
              <a:rPr lang="cs-CZ" sz="2000" dirty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</a:br>
            <a:endParaRPr lang="cs-CZ" sz="2000" dirty="0">
              <a:solidFill>
                <a:srgbClr val="DE0000"/>
              </a:solidFill>
              <a:latin typeface="Arial" pitchFamily="34" charset="0"/>
              <a:cs typeface="Arial" pitchFamily="34" charset="0"/>
            </a:endParaRPr>
          </a:p>
          <a:p>
            <a:pPr defTabSz="540000">
              <a:spcAft>
                <a:spcPts val="1200"/>
              </a:spcAft>
            </a:pPr>
            <a:r>
              <a:rPr lang="cs-CZ" sz="1600" dirty="0">
                <a:latin typeface="Arial" pitchFamily="34" charset="0"/>
                <a:cs typeface="Arial" pitchFamily="34" charset="0"/>
              </a:rPr>
              <a:t>*) zde buď zvýšení průměrné pravděpodobnosti </a:t>
            </a:r>
            <a:r>
              <a:rPr lang="cs-CZ" sz="1600" dirty="0" err="1">
                <a:latin typeface="Arial" pitchFamily="34" charset="0"/>
                <a:cs typeface="Arial" pitchFamily="34" charset="0"/>
              </a:rPr>
              <a:t>autozygotnosti</a:t>
            </a:r>
            <a:r>
              <a:rPr lang="cs-CZ" sz="1600" dirty="0">
                <a:latin typeface="Arial" pitchFamily="34" charset="0"/>
                <a:cs typeface="Arial" pitchFamily="34" charset="0"/>
              </a:rPr>
              <a:t> na autozomálním </a:t>
            </a:r>
            <a:r>
              <a:rPr lang="cs-CZ" sz="1600" dirty="0" err="1">
                <a:latin typeface="Arial" pitchFamily="34" charset="0"/>
                <a:cs typeface="Arial" pitchFamily="34" charset="0"/>
              </a:rPr>
              <a:t>lokusu</a:t>
            </a:r>
            <a:r>
              <a:rPr lang="cs-CZ" sz="1600" dirty="0">
                <a:latin typeface="Arial" pitchFamily="34" charset="0"/>
                <a:cs typeface="Arial" pitchFamily="34" charset="0"/>
              </a:rPr>
              <a:t> </a:t>
            </a:r>
            <a:br>
              <a:rPr lang="cs-CZ" sz="1600" dirty="0">
                <a:latin typeface="Arial" pitchFamily="34" charset="0"/>
                <a:cs typeface="Arial" pitchFamily="34" charset="0"/>
              </a:rPr>
            </a:br>
            <a:r>
              <a:rPr lang="cs-CZ" sz="1600" dirty="0">
                <a:latin typeface="Arial" pitchFamily="34" charset="0"/>
                <a:cs typeface="Arial" pitchFamily="34" charset="0"/>
              </a:rPr>
              <a:t>(</a:t>
            </a:r>
            <a:r>
              <a:rPr lang="cs-CZ" sz="1600" i="1" dirty="0" err="1">
                <a:latin typeface="Arial" pitchFamily="34" charset="0"/>
                <a:cs typeface="Arial" pitchFamily="34" charset="0"/>
              </a:rPr>
              <a:t>N</a:t>
            </a:r>
            <a:r>
              <a:rPr lang="cs-CZ" sz="1600" i="1" baseline="-25000" dirty="0" err="1">
                <a:latin typeface="Arial" pitchFamily="34" charset="0"/>
                <a:cs typeface="Arial" pitchFamily="34" charset="0"/>
              </a:rPr>
              <a:t>eF</a:t>
            </a:r>
            <a:r>
              <a:rPr lang="cs-CZ" sz="1600" dirty="0">
                <a:latin typeface="Arial" pitchFamily="34" charset="0"/>
                <a:cs typeface="Arial" pitchFamily="34" charset="0"/>
              </a:rPr>
              <a:t>), nebo zvýšení rozptylu frekvencí alel přes generace/přes </a:t>
            </a:r>
            <a:r>
              <a:rPr lang="cs-CZ" sz="1600" dirty="0" err="1">
                <a:latin typeface="Arial" pitchFamily="34" charset="0"/>
                <a:cs typeface="Arial" pitchFamily="34" charset="0"/>
              </a:rPr>
              <a:t>subpopulace</a:t>
            </a:r>
            <a:r>
              <a:rPr lang="cs-CZ" sz="1600" dirty="0">
                <a:latin typeface="Arial" pitchFamily="34" charset="0"/>
                <a:cs typeface="Arial" pitchFamily="34" charset="0"/>
              </a:rPr>
              <a:t> (</a:t>
            </a:r>
            <a:r>
              <a:rPr lang="cs-CZ" sz="1600" i="1" dirty="0" err="1">
                <a:latin typeface="Arial" pitchFamily="34" charset="0"/>
                <a:cs typeface="Arial" pitchFamily="34" charset="0"/>
              </a:rPr>
              <a:t>N</a:t>
            </a:r>
            <a:r>
              <a:rPr lang="cs-CZ" sz="1600" i="1" baseline="-25000" dirty="0" err="1">
                <a:latin typeface="Arial" pitchFamily="34" charset="0"/>
                <a:cs typeface="Arial" pitchFamily="34" charset="0"/>
              </a:rPr>
              <a:t>eV</a:t>
            </a:r>
            <a:r>
              <a:rPr lang="cs-CZ" sz="1600" dirty="0">
                <a:latin typeface="Arial" pitchFamily="34" charset="0"/>
                <a:cs typeface="Arial" pitchFamily="34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39750" y="2065468"/>
            <a:ext cx="8486619" cy="38472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>
                <a:latin typeface="Arial" pitchFamily="34" charset="0"/>
                <a:cs typeface="Arial" pitchFamily="34" charset="0"/>
              </a:rPr>
              <a:t>Díky 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N</a:t>
            </a:r>
            <a:r>
              <a:rPr lang="cs-CZ" sz="2000" i="1" baseline="-25000" dirty="0">
                <a:latin typeface="Arial" pitchFamily="34" charset="0"/>
                <a:cs typeface="Arial" pitchFamily="34" charset="0"/>
              </a:rPr>
              <a:t>e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můžeme měřit sílu driftu v reálných populacích, které můžou</a:t>
            </a:r>
          </a:p>
          <a:p>
            <a:pPr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porušovat různé předpoklady WF modelu v různé míře</a:t>
            </a:r>
          </a:p>
          <a:p>
            <a:endParaRPr lang="cs-CZ" sz="2000" dirty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Např. efekt zakladatele:</a:t>
            </a:r>
          </a:p>
          <a:p>
            <a:pPr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1) 20 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gonochoristů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(ne-hermafroditů) – 10 samic, 10 samců</a:t>
            </a:r>
            <a:br>
              <a:rPr lang="cs-CZ" sz="2000" dirty="0">
                <a:latin typeface="Arial" pitchFamily="34" charset="0"/>
                <a:cs typeface="Arial" pitchFamily="34" charset="0"/>
              </a:rPr>
            </a:br>
            <a:r>
              <a:rPr lang="cs-CZ" sz="2000" dirty="0">
                <a:latin typeface="Arial" pitchFamily="34" charset="0"/>
                <a:cs typeface="Arial" pitchFamily="34" charset="0"/>
              </a:rPr>
              <a:t>    jinak 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 WF model</a:t>
            </a:r>
          </a:p>
          <a:p>
            <a:pPr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2) 25 jednodomých rostlin – 50 % samosprašnost, 50 % náhodné opylení</a:t>
            </a:r>
            <a:br>
              <a:rPr lang="cs-CZ" sz="2000" dirty="0">
                <a:latin typeface="Arial" pitchFamily="34" charset="0"/>
                <a:cs typeface="Arial" pitchFamily="34" charset="0"/>
              </a:rPr>
            </a:br>
            <a:r>
              <a:rPr lang="cs-CZ" sz="2000" dirty="0">
                <a:latin typeface="Arial" pitchFamily="34" charset="0"/>
                <a:cs typeface="Arial" pitchFamily="34" charset="0"/>
              </a:rPr>
              <a:t>    jinak 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 WF model</a:t>
            </a:r>
          </a:p>
          <a:p>
            <a:endParaRPr lang="cs-CZ" sz="2000" dirty="0">
              <a:latin typeface="Arial" pitchFamily="34" charset="0"/>
              <a:cs typeface="Arial" pitchFamily="34" charset="0"/>
            </a:endParaRPr>
          </a:p>
          <a:p>
            <a:r>
              <a:rPr lang="cs-CZ" sz="2400" dirty="0">
                <a:latin typeface="Arial" pitchFamily="34" charset="0"/>
                <a:cs typeface="Arial" pitchFamily="34" charset="0"/>
              </a:rPr>
              <a:t>Ve kterém případě je vliv driftu silnější? </a:t>
            </a:r>
            <a:r>
              <a:rPr lang="cs-CZ" sz="2400" dirty="0">
                <a:latin typeface="Arial" pitchFamily="34" charset="0"/>
                <a:cs typeface="Arial" pitchFamily="34" charset="0"/>
                <a:sym typeface="Symbol"/>
              </a:rPr>
              <a:t> </a:t>
            </a:r>
            <a:r>
              <a:rPr lang="cs-CZ" sz="2400" i="1" dirty="0">
                <a:latin typeface="Arial" pitchFamily="34" charset="0"/>
                <a:cs typeface="Arial" pitchFamily="34" charset="0"/>
                <a:sym typeface="Symbol"/>
              </a:rPr>
              <a:t>N</a:t>
            </a:r>
            <a:r>
              <a:rPr lang="cs-CZ" sz="2400" i="1" baseline="-25000" dirty="0">
                <a:latin typeface="Arial" pitchFamily="34" charset="0"/>
                <a:cs typeface="Arial" pitchFamily="34" charset="0"/>
                <a:sym typeface="Symbol"/>
              </a:rPr>
              <a:t>e</a:t>
            </a:r>
            <a:endParaRPr lang="cs-CZ" sz="2400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630238" y="466725"/>
            <a:ext cx="8048999" cy="830997"/>
          </a:xfrm>
          <a:prstGeom prst="rect">
            <a:avLst/>
          </a:prstGeom>
          <a:solidFill>
            <a:srgbClr val="FFFF66"/>
          </a:solidFill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cs-CZ" sz="2400" dirty="0">
                <a:solidFill>
                  <a:srgbClr val="E60000"/>
                </a:solidFill>
                <a:latin typeface="Arial" charset="0"/>
              </a:rPr>
              <a:t>Podobně jako u koeficientu </a:t>
            </a:r>
            <a:r>
              <a:rPr lang="cs-CZ" sz="2400" dirty="0" err="1">
                <a:solidFill>
                  <a:srgbClr val="E60000"/>
                </a:solidFill>
                <a:latin typeface="Arial" charset="0"/>
              </a:rPr>
              <a:t>inbreedingu</a:t>
            </a:r>
            <a:r>
              <a:rPr lang="cs-CZ" sz="2400" dirty="0">
                <a:solidFill>
                  <a:srgbClr val="E60000"/>
                </a:solidFill>
                <a:latin typeface="Arial" charset="0"/>
              </a:rPr>
              <a:t> neexistuje jediná </a:t>
            </a:r>
            <a:br>
              <a:rPr lang="cs-CZ" sz="2400" dirty="0">
                <a:solidFill>
                  <a:srgbClr val="E60000"/>
                </a:solidFill>
                <a:latin typeface="Arial" charset="0"/>
              </a:rPr>
            </a:br>
            <a:r>
              <a:rPr lang="cs-CZ" sz="2400" dirty="0">
                <a:solidFill>
                  <a:srgbClr val="E60000"/>
                </a:solidFill>
                <a:latin typeface="Arial" charset="0"/>
              </a:rPr>
              <a:t>efektivní velikost!!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53958" y="4851698"/>
            <a:ext cx="3264310" cy="70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ovéPole 1"/>
          <p:cNvSpPr txBox="1"/>
          <p:nvPr/>
        </p:nvSpPr>
        <p:spPr>
          <a:xfrm>
            <a:off x="1968649" y="338138"/>
            <a:ext cx="51491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err="1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Inbreedingová</a:t>
            </a:r>
            <a:r>
              <a:rPr lang="cs-CZ" sz="2400" dirty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 efektivní velikost </a:t>
            </a:r>
            <a:r>
              <a:rPr lang="cs-CZ" sz="2400" i="1" dirty="0" err="1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cs-CZ" sz="2400" i="1" baseline="-25000" dirty="0" err="1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eF</a:t>
            </a:r>
            <a:endParaRPr lang="cs-CZ" sz="2400" baseline="-25000" dirty="0">
              <a:solidFill>
                <a:srgbClr val="DE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539750" y="1156109"/>
            <a:ext cx="7476727" cy="34778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cs-CZ" sz="2000" dirty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Generace 0: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F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(0) = 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0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; velikost 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N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 v každé generaci 2</a:t>
            </a:r>
            <a:r>
              <a:rPr lang="cs-CZ" sz="2000" i="1" dirty="0">
                <a:latin typeface="Arial" pitchFamily="34" charset="0"/>
                <a:cs typeface="Arial" pitchFamily="34" charset="0"/>
                <a:sym typeface="Symbol"/>
              </a:rPr>
              <a:t>N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gamet</a:t>
            </a:r>
          </a:p>
          <a:p>
            <a:pPr defTabSz="540000">
              <a:spcAft>
                <a:spcPts val="1200"/>
              </a:spcAft>
            </a:pPr>
            <a:r>
              <a:rPr lang="cs-CZ" sz="2000" dirty="0">
                <a:solidFill>
                  <a:srgbClr val="003399"/>
                </a:solidFill>
                <a:latin typeface="Arial" pitchFamily="34" charset="0"/>
                <a:cs typeface="Arial" pitchFamily="34" charset="0"/>
                <a:sym typeface="Symbol"/>
              </a:rPr>
              <a:t>Generace 1: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sice </a:t>
            </a:r>
            <a:r>
              <a:rPr lang="cs-CZ" sz="2000" i="1" dirty="0">
                <a:latin typeface="Arial" pitchFamily="34" charset="0"/>
                <a:cs typeface="Arial" pitchFamily="34" charset="0"/>
                <a:sym typeface="Symbol"/>
              </a:rPr>
              <a:t>F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(0) = 0 (IBD by mělo být 0), ale protože jde o </a:t>
            </a:r>
            <a:br>
              <a:rPr lang="cs-CZ" sz="2000" dirty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	hermafrodity (</a:t>
            </a:r>
            <a:r>
              <a:rPr lang="cs-CZ" sz="2000" dirty="0" err="1">
                <a:latin typeface="Arial" pitchFamily="34" charset="0"/>
                <a:cs typeface="Arial" pitchFamily="34" charset="0"/>
                <a:sym typeface="Symbol"/>
              </a:rPr>
              <a:t>def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. WF), můžou pocházet od stejného rodiče</a:t>
            </a:r>
          </a:p>
          <a:p>
            <a:pPr defTabSz="540000"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Jaká je </a:t>
            </a:r>
            <a:r>
              <a:rPr lang="cs-CZ" sz="2000" dirty="0" err="1">
                <a:latin typeface="Arial" pitchFamily="34" charset="0"/>
                <a:cs typeface="Arial" pitchFamily="34" charset="0"/>
                <a:sym typeface="Symbol"/>
              </a:rPr>
              <a:t>Pr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., že 2 gamety pocházejí od stejného rodiče?</a:t>
            </a:r>
            <a:br>
              <a:rPr lang="cs-CZ" sz="2000" dirty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	protože předpokládáme náhodné oplození, </a:t>
            </a:r>
            <a:r>
              <a:rPr lang="cs-CZ" sz="2000" dirty="0" err="1">
                <a:latin typeface="Arial" pitchFamily="34" charset="0"/>
                <a:cs typeface="Arial" pitchFamily="34" charset="0"/>
                <a:sym typeface="Symbol"/>
              </a:rPr>
              <a:t>Pr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= 1/</a:t>
            </a:r>
            <a:r>
              <a:rPr lang="cs-CZ" sz="2000" i="1" dirty="0">
                <a:latin typeface="Arial" pitchFamily="34" charset="0"/>
                <a:cs typeface="Arial" pitchFamily="34" charset="0"/>
                <a:sym typeface="Symbol"/>
              </a:rPr>
              <a:t>N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/>
            </a:r>
            <a:br>
              <a:rPr lang="cs-CZ" sz="2000" dirty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	jestliže došlo k samooplození, </a:t>
            </a:r>
            <a:r>
              <a:rPr lang="cs-CZ" sz="2000" dirty="0" err="1">
                <a:latin typeface="Arial" pitchFamily="34" charset="0"/>
                <a:cs typeface="Arial" pitchFamily="34" charset="0"/>
                <a:sym typeface="Symbol"/>
              </a:rPr>
              <a:t>Pr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. že obě alely totožné = ½</a:t>
            </a:r>
          </a:p>
          <a:p>
            <a:pPr defTabSz="540000"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	 celková </a:t>
            </a:r>
            <a:r>
              <a:rPr lang="cs-CZ" sz="2000" dirty="0" err="1">
                <a:latin typeface="Arial" pitchFamily="34" charset="0"/>
                <a:cs typeface="Arial" pitchFamily="34" charset="0"/>
                <a:sym typeface="Symbol"/>
              </a:rPr>
              <a:t>Pr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(IBD v Gen.1) = 1/</a:t>
            </a:r>
            <a:r>
              <a:rPr lang="cs-CZ" sz="2000" i="1" dirty="0">
                <a:latin typeface="Arial" pitchFamily="34" charset="0"/>
                <a:cs typeface="Arial" pitchFamily="34" charset="0"/>
                <a:sym typeface="Symbol"/>
              </a:rPr>
              <a:t>N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 ½ = 1/(2</a:t>
            </a:r>
            <a:r>
              <a:rPr lang="cs-CZ" sz="2000" i="1" dirty="0">
                <a:latin typeface="Arial" pitchFamily="34" charset="0"/>
                <a:cs typeface="Arial" pitchFamily="34" charset="0"/>
                <a:sym typeface="Symbol"/>
              </a:rPr>
              <a:t>N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) = </a:t>
            </a:r>
            <a:r>
              <a:rPr lang="cs-CZ" sz="2000" i="1" dirty="0">
                <a:latin typeface="Arial" pitchFamily="34" charset="0"/>
                <a:cs typeface="Arial" pitchFamily="34" charset="0"/>
                <a:sym typeface="Symbol"/>
              </a:rPr>
              <a:t>F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(1)</a:t>
            </a:r>
            <a:br>
              <a:rPr lang="cs-CZ" sz="2000" dirty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	tj. průměrná </a:t>
            </a:r>
            <a:r>
              <a:rPr lang="cs-CZ" sz="2000" dirty="0" err="1">
                <a:latin typeface="Arial" pitchFamily="34" charset="0"/>
                <a:cs typeface="Arial" pitchFamily="34" charset="0"/>
                <a:sym typeface="Symbol"/>
              </a:rPr>
              <a:t>Pr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. IBD se v 1. generaci zvýšila o 1/(2</a:t>
            </a:r>
            <a:r>
              <a:rPr lang="cs-CZ" sz="2000" i="1" dirty="0">
                <a:latin typeface="Arial" pitchFamily="34" charset="0"/>
                <a:cs typeface="Arial" pitchFamily="34" charset="0"/>
                <a:sym typeface="Symbol"/>
              </a:rPr>
              <a:t>N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)</a:t>
            </a:r>
          </a:p>
          <a:p>
            <a:pPr defTabSz="540000">
              <a:spcAft>
                <a:spcPts val="1200"/>
              </a:spcAft>
            </a:pPr>
            <a:r>
              <a:rPr lang="cs-CZ" sz="2000" dirty="0">
                <a:solidFill>
                  <a:srgbClr val="003399"/>
                </a:solidFill>
                <a:latin typeface="Arial" pitchFamily="34" charset="0"/>
                <a:cs typeface="Arial" pitchFamily="34" charset="0"/>
                <a:sym typeface="Symbol"/>
              </a:rPr>
              <a:t>Generace 2: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</a:t>
            </a:r>
            <a:endParaRPr lang="cs-CZ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AutoShape 30"/>
          <p:cNvSpPr>
            <a:spLocks noChangeArrowheads="1"/>
          </p:cNvSpPr>
          <p:nvPr/>
        </p:nvSpPr>
        <p:spPr bwMode="auto">
          <a:xfrm>
            <a:off x="1235467" y="5804087"/>
            <a:ext cx="1808947" cy="596713"/>
          </a:xfrm>
          <a:prstGeom prst="wedgeRectCallout">
            <a:avLst>
              <a:gd name="adj1" fmla="val 70146"/>
              <a:gd name="adj2" fmla="val -66396"/>
            </a:avLst>
          </a:prstGeom>
          <a:solidFill>
            <a:srgbClr val="EAEAEA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sz="1600" dirty="0" err="1">
                <a:latin typeface="Arial" charset="0"/>
              </a:rPr>
              <a:t>Pr</a:t>
            </a:r>
            <a:r>
              <a:rPr lang="cs-CZ" sz="1600" dirty="0">
                <a:latin typeface="Arial" charset="0"/>
              </a:rPr>
              <a:t>. autogamie </a:t>
            </a:r>
          </a:p>
          <a:p>
            <a:pPr algn="ctr"/>
            <a:r>
              <a:rPr lang="cs-CZ" sz="1600" dirty="0">
                <a:latin typeface="Arial" charset="0"/>
              </a:rPr>
              <a:t>v Gen1</a:t>
            </a:r>
          </a:p>
        </p:txBody>
      </p:sp>
      <p:sp>
        <p:nvSpPr>
          <p:cNvPr id="6" name="AutoShape 30"/>
          <p:cNvSpPr>
            <a:spLocks noChangeArrowheads="1"/>
          </p:cNvSpPr>
          <p:nvPr/>
        </p:nvSpPr>
        <p:spPr bwMode="auto">
          <a:xfrm>
            <a:off x="6486992" y="4719357"/>
            <a:ext cx="2409582" cy="1756747"/>
          </a:xfrm>
          <a:prstGeom prst="wedgeRectCallout">
            <a:avLst>
              <a:gd name="adj1" fmla="val -63343"/>
              <a:gd name="adj2" fmla="val 6475"/>
            </a:avLst>
          </a:prstGeom>
          <a:solidFill>
            <a:srgbClr val="EAEAEA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sz="1600" dirty="0">
                <a:latin typeface="Arial" charset="0"/>
              </a:rPr>
              <a:t>IBD v důsledku spojení gamet stejného prarodiče, vážená </a:t>
            </a:r>
            <a:r>
              <a:rPr lang="cs-CZ" sz="1600" dirty="0" err="1">
                <a:latin typeface="Arial" charset="0"/>
              </a:rPr>
              <a:t>Pr</a:t>
            </a:r>
            <a:r>
              <a:rPr lang="cs-CZ" sz="1600" dirty="0">
                <a:latin typeface="Arial" charset="0"/>
              </a:rPr>
              <a:t>., že tyto gamety už nejsou IBD díky autogamii</a:t>
            </a:r>
          </a:p>
        </p:txBody>
      </p:sp>
      <p:sp>
        <p:nvSpPr>
          <p:cNvPr id="7" name="Levá jednoduchá závorka 6"/>
          <p:cNvSpPr/>
          <p:nvPr/>
        </p:nvSpPr>
        <p:spPr>
          <a:xfrm rot="16200000">
            <a:off x="3740330" y="5347306"/>
            <a:ext cx="103488" cy="527125"/>
          </a:xfrm>
          <a:prstGeom prst="leftBracket">
            <a:avLst/>
          </a:prstGeom>
          <a:ln w="57150">
            <a:solidFill>
              <a:srgbClr val="DE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 b="1" dirty="0"/>
          </a:p>
        </p:txBody>
      </p:sp>
      <p:sp>
        <p:nvSpPr>
          <p:cNvPr id="8" name="Levá jednoduchá závorka 7"/>
          <p:cNvSpPr/>
          <p:nvPr/>
        </p:nvSpPr>
        <p:spPr>
          <a:xfrm rot="16200000">
            <a:off x="5188131" y="4751154"/>
            <a:ext cx="103488" cy="1719429"/>
          </a:xfrm>
          <a:prstGeom prst="leftBracket">
            <a:avLst/>
          </a:prstGeom>
          <a:ln w="57150">
            <a:solidFill>
              <a:srgbClr val="DE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457200" y="645460"/>
            <a:ext cx="4086375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cs-CZ" sz="2000" dirty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Generace </a:t>
            </a:r>
            <a:r>
              <a:rPr lang="cs-CZ" sz="2000" i="1" dirty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cs-CZ" sz="2000" dirty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:</a:t>
            </a:r>
            <a:endParaRPr lang="cs-CZ" sz="2000" dirty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1200"/>
              </a:spcAft>
            </a:pPr>
            <a:endParaRPr lang="cs-CZ" sz="2000" dirty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po několika matematických tricích:</a:t>
            </a:r>
          </a:p>
          <a:p>
            <a:pPr>
              <a:spcAft>
                <a:spcPts val="1200"/>
              </a:spcAft>
            </a:pPr>
            <a:endParaRPr lang="cs-CZ" sz="2000" dirty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a tedy</a:t>
            </a:r>
          </a:p>
        </p:txBody>
      </p:sp>
      <p:pic>
        <p:nvPicPr>
          <p:cNvPr id="839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9212" y="499810"/>
            <a:ext cx="3470068" cy="68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397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83975" name="Picture 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40941" y="1323191"/>
            <a:ext cx="3105150" cy="866775"/>
          </a:xfrm>
          <a:prstGeom prst="rect">
            <a:avLst/>
          </a:prstGeom>
          <a:noFill/>
        </p:spPr>
      </p:pic>
      <p:sp>
        <p:nvSpPr>
          <p:cNvPr id="83978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pSp>
        <p:nvGrpSpPr>
          <p:cNvPr id="14" name="Skupina 13"/>
          <p:cNvGrpSpPr/>
          <p:nvPr/>
        </p:nvGrpSpPr>
        <p:grpSpPr>
          <a:xfrm>
            <a:off x="1549101" y="2237591"/>
            <a:ext cx="3614570" cy="978945"/>
            <a:chOff x="1549101" y="2237591"/>
            <a:chExt cx="3614570" cy="978945"/>
          </a:xfrm>
        </p:grpSpPr>
        <p:sp>
          <p:nvSpPr>
            <p:cNvPr id="13" name="Obdélník 12"/>
            <p:cNvSpPr/>
            <p:nvPr/>
          </p:nvSpPr>
          <p:spPr>
            <a:xfrm>
              <a:off x="1549101" y="2237591"/>
              <a:ext cx="3614570" cy="978945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pic>
          <p:nvPicPr>
            <p:cNvPr id="83977" name="Picture 9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624405" y="2323652"/>
              <a:ext cx="3486150" cy="800100"/>
            </a:xfrm>
            <a:prstGeom prst="rect">
              <a:avLst/>
            </a:prstGeom>
            <a:noFill/>
          </p:spPr>
        </p:pic>
      </p:grpSp>
      <p:sp>
        <p:nvSpPr>
          <p:cNvPr id="10" name="AutoShape 30"/>
          <p:cNvSpPr>
            <a:spLocks noChangeArrowheads="1"/>
          </p:cNvSpPr>
          <p:nvPr/>
        </p:nvSpPr>
        <p:spPr bwMode="auto">
          <a:xfrm>
            <a:off x="5645860" y="2446638"/>
            <a:ext cx="2666118" cy="805662"/>
          </a:xfrm>
          <a:prstGeom prst="wedgeRectCallout">
            <a:avLst>
              <a:gd name="adj1" fmla="val -74951"/>
              <a:gd name="adj2" fmla="val 3294"/>
            </a:avLst>
          </a:prstGeom>
          <a:solidFill>
            <a:srgbClr val="EAEAEA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sz="1600" i="1" dirty="0" err="1">
                <a:latin typeface="Arial" charset="0"/>
              </a:rPr>
              <a:t>N</a:t>
            </a:r>
            <a:r>
              <a:rPr lang="cs-CZ" sz="1600" i="1" baseline="-25000" dirty="0" err="1">
                <a:latin typeface="Arial" charset="0"/>
              </a:rPr>
              <a:t>eF</a:t>
            </a:r>
            <a:r>
              <a:rPr lang="cs-CZ" sz="1600" dirty="0">
                <a:latin typeface="Arial" charset="0"/>
              </a:rPr>
              <a:t> závisí jen na </a:t>
            </a:r>
            <a:r>
              <a:rPr lang="cs-CZ" sz="1600" dirty="0" err="1">
                <a:latin typeface="Arial" charset="0"/>
              </a:rPr>
              <a:t>prům</a:t>
            </a:r>
            <a:r>
              <a:rPr lang="cs-CZ" sz="1600" dirty="0">
                <a:latin typeface="Arial" charset="0"/>
              </a:rPr>
              <a:t>. </a:t>
            </a:r>
            <a:r>
              <a:rPr lang="cs-CZ" sz="1600" i="1" dirty="0">
                <a:latin typeface="Arial" charset="0"/>
              </a:rPr>
              <a:t>F</a:t>
            </a:r>
            <a:r>
              <a:rPr lang="cs-CZ" sz="1600" dirty="0">
                <a:latin typeface="Arial" charset="0"/>
              </a:rPr>
              <a:t> a </a:t>
            </a:r>
            <a:r>
              <a:rPr lang="cs-CZ" sz="1600" dirty="0" smtClean="0">
                <a:latin typeface="Arial" charset="0"/>
              </a:rPr>
              <a:t>čase </a:t>
            </a:r>
            <a:r>
              <a:rPr lang="cs-CZ" sz="1600" i="1" dirty="0">
                <a:latin typeface="Arial" charset="0"/>
              </a:rPr>
              <a:t>t</a:t>
            </a:r>
            <a:r>
              <a:rPr lang="cs-CZ" sz="1600" dirty="0">
                <a:latin typeface="Arial" charset="0"/>
              </a:rPr>
              <a:t>, </a:t>
            </a:r>
            <a:r>
              <a:rPr lang="cs-CZ" sz="1600" u="sng" dirty="0">
                <a:latin typeface="Arial" charset="0"/>
              </a:rPr>
              <a:t>nezávisí na </a:t>
            </a:r>
            <a:r>
              <a:rPr lang="cs-CZ" sz="1600" i="1" u="sng" dirty="0">
                <a:latin typeface="Arial" charset="0"/>
              </a:rPr>
              <a:t>N</a:t>
            </a:r>
            <a:r>
              <a:rPr lang="cs-CZ" sz="1600" dirty="0">
                <a:latin typeface="Arial" charset="0"/>
              </a:rPr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ovéPole 14"/>
          <p:cNvSpPr txBox="1"/>
          <p:nvPr/>
        </p:nvSpPr>
        <p:spPr>
          <a:xfrm>
            <a:off x="539750" y="561192"/>
            <a:ext cx="839634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cs-CZ" sz="2000" i="1" dirty="0">
                <a:latin typeface="Arial" pitchFamily="34" charset="0"/>
                <a:cs typeface="Arial" pitchFamily="34" charset="0"/>
              </a:rPr>
              <a:t>G. </a:t>
            </a:r>
            <a:r>
              <a:rPr lang="cs-CZ" sz="2000" i="1" dirty="0" err="1">
                <a:latin typeface="Arial" pitchFamily="34" charset="0"/>
                <a:cs typeface="Arial" pitchFamily="34" charset="0"/>
              </a:rPr>
              <a:t>spekei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, 1979, 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N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= 19: </a:t>
            </a:r>
          </a:p>
          <a:p>
            <a:pPr>
              <a:spcAft>
                <a:spcPts val="1200"/>
              </a:spcAft>
            </a:pPr>
            <a:r>
              <a:rPr lang="cs-CZ" sz="2000" i="1" dirty="0">
                <a:latin typeface="Arial" pitchFamily="34" charset="0"/>
                <a:cs typeface="Arial" pitchFamily="34" charset="0"/>
              </a:rPr>
              <a:t>F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= 0,1283; 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prům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. 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t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= 1,7 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 </a:t>
            </a:r>
            <a:r>
              <a:rPr lang="cs-CZ" sz="2000" i="1" dirty="0" err="1">
                <a:latin typeface="Arial" pitchFamily="34" charset="0"/>
                <a:cs typeface="Arial" pitchFamily="34" charset="0"/>
              </a:rPr>
              <a:t>N</a:t>
            </a:r>
            <a:r>
              <a:rPr lang="cs-CZ" sz="2000" i="1" baseline="-25000" dirty="0" err="1">
                <a:latin typeface="Arial" pitchFamily="34" charset="0"/>
                <a:cs typeface="Arial" pitchFamily="34" charset="0"/>
              </a:rPr>
              <a:t>eF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= 6,4 (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 1/3 </a:t>
            </a:r>
            <a:r>
              <a:rPr lang="cs-CZ" sz="2000" i="1" dirty="0">
                <a:latin typeface="Arial" pitchFamily="34" charset="0"/>
                <a:cs typeface="Arial" pitchFamily="34" charset="0"/>
                <a:sym typeface="Symbol"/>
              </a:rPr>
              <a:t>N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)</a:t>
            </a:r>
          </a:p>
          <a:p>
            <a:pPr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kdybychom ale vzali rodiče 19 jedinců z 1979 jako referenční generaci </a:t>
            </a:r>
            <a:br>
              <a:rPr lang="cs-CZ" sz="2000" dirty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 </a:t>
            </a:r>
            <a:r>
              <a:rPr lang="cs-CZ" sz="2000" i="1" dirty="0" err="1">
                <a:latin typeface="Arial" pitchFamily="34" charset="0"/>
                <a:cs typeface="Arial" pitchFamily="34" charset="0"/>
              </a:rPr>
              <a:t>N</a:t>
            </a:r>
            <a:r>
              <a:rPr lang="cs-CZ" sz="2000" i="1" baseline="-25000" dirty="0" err="1">
                <a:latin typeface="Arial" pitchFamily="34" charset="0"/>
                <a:cs typeface="Arial" pitchFamily="34" charset="0"/>
              </a:rPr>
              <a:t>eF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pro 15 potomků = 48,1 (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 2,5 </a:t>
            </a:r>
            <a:r>
              <a:rPr lang="cs-CZ" sz="2000" i="1" dirty="0">
                <a:latin typeface="Arial" pitchFamily="34" charset="0"/>
                <a:cs typeface="Arial" pitchFamily="34" charset="0"/>
                <a:sym typeface="Symbol"/>
              </a:rPr>
              <a:t>N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)</a:t>
            </a:r>
          </a:p>
        </p:txBody>
      </p:sp>
      <p:sp>
        <p:nvSpPr>
          <p:cNvPr id="8397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83978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11" name="Picture 5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42694" y="2915420"/>
            <a:ext cx="4172430" cy="2653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ovéPole 14"/>
          <p:cNvSpPr txBox="1"/>
          <p:nvPr/>
        </p:nvSpPr>
        <p:spPr>
          <a:xfrm>
            <a:off x="539750" y="561192"/>
            <a:ext cx="8396344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cs-CZ" sz="2000" i="1" dirty="0">
                <a:latin typeface="Arial" pitchFamily="34" charset="0"/>
                <a:cs typeface="Arial" pitchFamily="34" charset="0"/>
              </a:rPr>
              <a:t>G. </a:t>
            </a:r>
            <a:r>
              <a:rPr lang="cs-CZ" sz="2000" i="1" dirty="0" err="1">
                <a:latin typeface="Arial" pitchFamily="34" charset="0"/>
                <a:cs typeface="Arial" pitchFamily="34" charset="0"/>
              </a:rPr>
              <a:t>spekei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, 1979, 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N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= 19: </a:t>
            </a:r>
          </a:p>
          <a:p>
            <a:pPr>
              <a:spcAft>
                <a:spcPts val="1200"/>
              </a:spcAft>
            </a:pPr>
            <a:r>
              <a:rPr lang="cs-CZ" sz="2000" i="1" dirty="0">
                <a:latin typeface="Arial" pitchFamily="34" charset="0"/>
                <a:cs typeface="Arial" pitchFamily="34" charset="0"/>
              </a:rPr>
              <a:t>F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= 0,1283; 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prům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. 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t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= 1,7 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 </a:t>
            </a:r>
            <a:r>
              <a:rPr lang="cs-CZ" sz="2000" i="1" dirty="0" err="1">
                <a:latin typeface="Arial" pitchFamily="34" charset="0"/>
                <a:cs typeface="Arial" pitchFamily="34" charset="0"/>
              </a:rPr>
              <a:t>N</a:t>
            </a:r>
            <a:r>
              <a:rPr lang="cs-CZ" sz="2000" i="1" baseline="-25000" dirty="0" err="1">
                <a:latin typeface="Arial" pitchFamily="34" charset="0"/>
                <a:cs typeface="Arial" pitchFamily="34" charset="0"/>
              </a:rPr>
              <a:t>eF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= 6,4 (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 1/3 </a:t>
            </a:r>
            <a:r>
              <a:rPr lang="cs-CZ" sz="2000" i="1" dirty="0">
                <a:latin typeface="Arial" pitchFamily="34" charset="0"/>
                <a:cs typeface="Arial" pitchFamily="34" charset="0"/>
                <a:sym typeface="Symbol"/>
              </a:rPr>
              <a:t>N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)</a:t>
            </a:r>
          </a:p>
          <a:p>
            <a:pPr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kdybychom ale vzali rodiče 19 jedinců z 1979 jako</a:t>
            </a:r>
            <a:br>
              <a:rPr lang="cs-CZ" sz="2000" dirty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referenční generaci  </a:t>
            </a:r>
            <a:r>
              <a:rPr lang="cs-CZ" sz="2000" i="1" dirty="0" err="1">
                <a:latin typeface="Arial" pitchFamily="34" charset="0"/>
                <a:cs typeface="Arial" pitchFamily="34" charset="0"/>
              </a:rPr>
              <a:t>N</a:t>
            </a:r>
            <a:r>
              <a:rPr lang="cs-CZ" sz="2000" i="1" baseline="-25000" dirty="0" err="1">
                <a:latin typeface="Arial" pitchFamily="34" charset="0"/>
                <a:cs typeface="Arial" pitchFamily="34" charset="0"/>
              </a:rPr>
              <a:t>eF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pro 15 potomků = 48,1 (</a:t>
            </a:r>
            <a:r>
              <a:rPr lang="cs-CZ" sz="2000" i="1" dirty="0" err="1">
                <a:latin typeface="Arial" pitchFamily="34" charset="0"/>
                <a:cs typeface="Arial" pitchFamily="34" charset="0"/>
              </a:rPr>
              <a:t>N</a:t>
            </a:r>
            <a:r>
              <a:rPr lang="cs-CZ" sz="2000" i="1" baseline="-25000" dirty="0" err="1">
                <a:latin typeface="Arial" pitchFamily="34" charset="0"/>
                <a:cs typeface="Arial" pitchFamily="34" charset="0"/>
              </a:rPr>
              <a:t>eF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 2,5 </a:t>
            </a:r>
            <a:r>
              <a:rPr lang="cs-CZ" sz="2000" i="1" dirty="0">
                <a:latin typeface="Arial" pitchFamily="34" charset="0"/>
                <a:cs typeface="Arial" pitchFamily="34" charset="0"/>
                <a:sym typeface="Symbol"/>
              </a:rPr>
              <a:t>N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!)</a:t>
            </a:r>
          </a:p>
          <a:p>
            <a:pPr defTabSz="540000"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 v prvním případě </a:t>
            </a:r>
            <a:r>
              <a:rPr lang="cs-CZ" sz="2000" i="1" dirty="0" err="1">
                <a:latin typeface="Arial" pitchFamily="34" charset="0"/>
                <a:cs typeface="Arial" pitchFamily="34" charset="0"/>
              </a:rPr>
              <a:t>N</a:t>
            </a:r>
            <a:r>
              <a:rPr lang="cs-CZ" sz="2000" i="1" baseline="-25000" dirty="0" err="1">
                <a:latin typeface="Arial" pitchFamily="34" charset="0"/>
                <a:cs typeface="Arial" pitchFamily="34" charset="0"/>
              </a:rPr>
              <a:t>eF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ukazuje rychlost akumulace </a:t>
            </a:r>
            <a:r>
              <a:rPr lang="cs-CZ" sz="2000" dirty="0" err="1">
                <a:latin typeface="Arial" pitchFamily="34" charset="0"/>
                <a:cs typeface="Arial" pitchFamily="34" charset="0"/>
                <a:sym typeface="Symbol"/>
              </a:rPr>
              <a:t>inbreedingu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</a:t>
            </a:r>
            <a:br>
              <a:rPr lang="cs-CZ" sz="2000" dirty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	po založení populace, ve druhém </a:t>
            </a:r>
            <a:r>
              <a:rPr lang="cs-CZ" sz="2000" i="1" dirty="0" err="1">
                <a:latin typeface="Arial" pitchFamily="34" charset="0"/>
                <a:cs typeface="Arial" pitchFamily="34" charset="0"/>
              </a:rPr>
              <a:t>N</a:t>
            </a:r>
            <a:r>
              <a:rPr lang="cs-CZ" sz="2000" i="1" baseline="-25000" dirty="0" err="1">
                <a:latin typeface="Arial" pitchFamily="34" charset="0"/>
                <a:cs typeface="Arial" pitchFamily="34" charset="0"/>
              </a:rPr>
              <a:t>eF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kvantifikuje účinek nového – </a:t>
            </a:r>
            <a:br>
              <a:rPr lang="cs-CZ" sz="2000" dirty="0">
                <a:latin typeface="Arial" pitchFamily="34" charset="0"/>
                <a:cs typeface="Arial" pitchFamily="34" charset="0"/>
              </a:rPr>
            </a:br>
            <a:r>
              <a:rPr lang="cs-CZ" sz="2000" dirty="0">
                <a:latin typeface="Arial" pitchFamily="34" charset="0"/>
                <a:cs typeface="Arial" pitchFamily="34" charset="0"/>
              </a:rPr>
              <a:t>	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outbredního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– chovného programu </a:t>
            </a:r>
          </a:p>
        </p:txBody>
      </p:sp>
      <p:sp>
        <p:nvSpPr>
          <p:cNvPr id="8397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83978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4" name="TextovéPole 13"/>
          <p:cNvSpPr txBox="1"/>
          <p:nvPr/>
        </p:nvSpPr>
        <p:spPr>
          <a:xfrm>
            <a:off x="457200" y="4091493"/>
            <a:ext cx="83963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40000"/>
            <a:r>
              <a:rPr lang="cs-CZ" sz="2400" dirty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Efektivní velikost populace může být i vyšší než </a:t>
            </a:r>
            <a:r>
              <a:rPr lang="cs-CZ" sz="2400" i="1" dirty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en-US" sz="2400" dirty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n-US" sz="2400" i="1" dirty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census population size</a:t>
            </a:r>
            <a:r>
              <a:rPr lang="en-US" sz="2400" dirty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cs-CZ" sz="2400" dirty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!</a:t>
            </a:r>
          </a:p>
          <a:p>
            <a:pPr defTabSz="540000"/>
            <a:endParaRPr lang="cs-CZ" sz="2400" dirty="0">
              <a:solidFill>
                <a:srgbClr val="DE0000"/>
              </a:solidFill>
              <a:latin typeface="Arial" pitchFamily="34" charset="0"/>
              <a:cs typeface="Arial" pitchFamily="34" charset="0"/>
              <a:sym typeface="Symbol"/>
            </a:endParaRPr>
          </a:p>
          <a:p>
            <a:pPr defTabSz="540000"/>
            <a:r>
              <a:rPr lang="cs-CZ" sz="2400" dirty="0">
                <a:solidFill>
                  <a:srgbClr val="DE0000"/>
                </a:solidFill>
                <a:latin typeface="Arial" pitchFamily="34" charset="0"/>
                <a:cs typeface="Arial" pitchFamily="34" charset="0"/>
                <a:sym typeface="Symbol"/>
              </a:rPr>
              <a:t>Pro stejnou populaci můžeme dostat velmi rozdílné efektivní velikosti v závislosti na volbě referenční populace!</a:t>
            </a:r>
            <a:endParaRPr lang="cs-CZ" sz="2400" dirty="0">
              <a:solidFill>
                <a:srgbClr val="DE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AutoShape 30"/>
          <p:cNvSpPr>
            <a:spLocks noChangeArrowheads="1"/>
          </p:cNvSpPr>
          <p:nvPr/>
        </p:nvSpPr>
        <p:spPr bwMode="auto">
          <a:xfrm>
            <a:off x="6334897" y="469557"/>
            <a:ext cx="2536092" cy="999725"/>
          </a:xfrm>
          <a:prstGeom prst="wedgeRectCallout">
            <a:avLst>
              <a:gd name="adj1" fmla="val -45020"/>
              <a:gd name="adj2" fmla="val 76804"/>
            </a:avLst>
          </a:prstGeom>
          <a:solidFill>
            <a:srgbClr val="EAEAEA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sz="1600" dirty="0">
                <a:latin typeface="Arial" charset="0"/>
              </a:rPr>
              <a:t>problém v tom, že referenční generace 19 jedinců </a:t>
            </a:r>
            <a:r>
              <a:rPr lang="cs-CZ" sz="1600" dirty="0" smtClean="0">
                <a:latin typeface="Arial" charset="0"/>
              </a:rPr>
              <a:t>je z </a:t>
            </a:r>
            <a:r>
              <a:rPr lang="cs-CZ" sz="1600" dirty="0">
                <a:latin typeface="Arial" charset="0"/>
              </a:rPr>
              <a:t>definice </a:t>
            </a:r>
            <a:r>
              <a:rPr lang="cs-CZ" sz="1600" i="1" dirty="0" smtClean="0">
                <a:latin typeface="Arial" charset="0"/>
              </a:rPr>
              <a:t>F</a:t>
            </a:r>
            <a:r>
              <a:rPr lang="cs-CZ" sz="1600" dirty="0" smtClean="0">
                <a:latin typeface="Arial" charset="0"/>
              </a:rPr>
              <a:t> </a:t>
            </a:r>
            <a:r>
              <a:rPr lang="cs-CZ" sz="1600" dirty="0">
                <a:latin typeface="Arial" charset="0"/>
              </a:rPr>
              <a:t>= 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7" grpId="0" animBg="1"/>
    </p:bld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6066</TotalTime>
  <Words>905</Words>
  <Application>Microsoft Office PowerPoint</Application>
  <PresentationFormat>Předvádění na obrazovce (4:3)</PresentationFormat>
  <Paragraphs>167</Paragraphs>
  <Slides>24</Slides>
  <Notes>7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24</vt:i4>
      </vt:variant>
    </vt:vector>
  </HeadingPairs>
  <TitlesOfParts>
    <vt:vector size="26" baseType="lpstr">
      <vt:lpstr>Motiv sady Office</vt:lpstr>
      <vt:lpstr>Rovnice</vt:lpstr>
      <vt:lpstr>Snímek 1</vt:lpstr>
      <vt:lpstr>Snímek 2</vt:lpstr>
      <vt:lpstr>Snímek 3</vt:lpstr>
      <vt:lpstr>Snímek 4</vt:lpstr>
      <vt:lpstr>Snímek 5</vt:lpstr>
      <vt:lpstr>Snímek 6</vt:lpstr>
      <vt:lpstr>Snímek 7</vt:lpstr>
      <vt:lpstr>Snímek 8</vt:lpstr>
      <vt:lpstr>Snímek 9</vt:lpstr>
      <vt:lpstr>Snímek 10</vt:lpstr>
      <vt:lpstr>Snímek 11</vt:lpstr>
      <vt:lpstr>Snímek 12</vt:lpstr>
      <vt:lpstr>Snímek 13</vt:lpstr>
      <vt:lpstr>Snímek 14</vt:lpstr>
      <vt:lpstr>Snímek 15</vt:lpstr>
      <vt:lpstr>Snímek 16</vt:lpstr>
      <vt:lpstr>Snímek 17</vt:lpstr>
      <vt:lpstr>Snímek 18</vt:lpstr>
      <vt:lpstr>Snímek 19</vt:lpstr>
      <vt:lpstr>Snímek 20</vt:lpstr>
      <vt:lpstr>Snímek 21</vt:lpstr>
      <vt:lpstr>Snímek 22</vt:lpstr>
      <vt:lpstr>Snímek 23</vt:lpstr>
      <vt:lpstr>Snímek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Miloš Macholán</dc:creator>
  <cp:lastModifiedBy>Miloš Macholán</cp:lastModifiedBy>
  <cp:revision>455</cp:revision>
  <dcterms:created xsi:type="dcterms:W3CDTF">2014-09-23T15:47:53Z</dcterms:created>
  <dcterms:modified xsi:type="dcterms:W3CDTF">2019-03-14T08:11:51Z</dcterms:modified>
</cp:coreProperties>
</file>